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E365DF-EE73-4B81-BCE8-2CBC7B503013}">
  <a:tblStyle styleId="{D2E365DF-EE73-4B81-BCE8-2CBC7B5030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8605e6d6e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08605e6d6e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8605e6d6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8605e6d6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8605e6d6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8605e6d6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8605e6d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8605e6d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8605e6d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8605e6d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8605e6d6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8605e6d6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8605e6d6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8605e6d6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8605e6d6e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08605e6d6e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605e6d6e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08605e6d6e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8605e6d6e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08605e6d6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8605e6d6e_2_1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08605e6d6e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605e6d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605e6d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8605e6d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8605e6d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605e6d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8605e6d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8605e6d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8605e6d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o de Título" showMasterSp="0" type="title">
  <p:cSld name="TITLE">
    <p:spTree>
      <p:nvGrpSpPr>
        <p:cNvPr id="67" name="Shape 67"/>
        <p:cNvGrpSpPr/>
        <p:nvPr/>
      </p:nvGrpSpPr>
      <p:grpSpPr>
        <a:xfrm>
          <a:off x="0" y="0"/>
          <a:ext cx="0" cy="0"/>
          <a:chOff x="0" y="0"/>
          <a:chExt cx="0" cy="0"/>
        </a:xfrm>
      </p:grpSpPr>
      <p:sp>
        <p:nvSpPr>
          <p:cNvPr id="68" name="Google Shape;68;p1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4"/>
          <p:cNvSpPr txBox="1"/>
          <p:nvPr>
            <p:ph idx="1" type="subTitle"/>
          </p:nvPr>
        </p:nvSpPr>
        <p:spPr>
          <a:xfrm>
            <a:off x="825038" y="3341716"/>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72" name="Google Shape;72;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cxnSp>
        <p:nvCxnSpPr>
          <p:cNvPr id="75" name="Google Shape;75;p14"/>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Objeto" type="obj">
  <p:cSld name="OBJECT">
    <p:spTree>
      <p:nvGrpSpPr>
        <p:cNvPr id="76" name="Shape 76"/>
        <p:cNvGrpSpPr/>
        <p:nvPr/>
      </p:nvGrpSpPr>
      <p:grpSpPr>
        <a:xfrm>
          <a:off x="0" y="0"/>
          <a:ext cx="0" cy="0"/>
          <a:chOff x="0" y="0"/>
          <a:chExt cx="0" cy="0"/>
        </a:xfrm>
      </p:grpSpPr>
      <p:sp>
        <p:nvSpPr>
          <p:cNvPr id="77" name="Google Shape;77;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5"/>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9" name="Google Shape;79;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5"/>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cção" showMasterSp="0" type="secHead">
  <p:cSld name="SECTION_HEADER">
    <p:bg>
      <p:bgPr>
        <a:solidFill>
          <a:schemeClr val="lt1"/>
        </a:solidFill>
      </p:bgPr>
    </p:bg>
    <p:spTree>
      <p:nvGrpSpPr>
        <p:cNvPr id="82" name="Shape 82"/>
        <p:cNvGrpSpPr/>
        <p:nvPr/>
      </p:nvGrpSpPr>
      <p:grpSpPr>
        <a:xfrm>
          <a:off x="0" y="0"/>
          <a:ext cx="0" cy="0"/>
          <a:chOff x="0" y="0"/>
          <a:chExt cx="0" cy="0"/>
        </a:xfrm>
      </p:grpSpPr>
      <p:sp>
        <p:nvSpPr>
          <p:cNvPr id="83" name="Google Shape;83;p16"/>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 name="Google Shape;84;p16"/>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7" name="Google Shape;87;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6"/>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cxnSp>
        <p:nvCxnSpPr>
          <p:cNvPr id="90" name="Google Shape;90;p16"/>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Duplo" type="twoObj">
  <p:cSld name="TWO_OBJECTS">
    <p:spTree>
      <p:nvGrpSpPr>
        <p:cNvPr id="91" name="Shape 91"/>
        <p:cNvGrpSpPr/>
        <p:nvPr/>
      </p:nvGrpSpPr>
      <p:grpSpPr>
        <a:xfrm>
          <a:off x="0" y="0"/>
          <a:ext cx="0" cy="0"/>
          <a:chOff x="0" y="0"/>
          <a:chExt cx="0" cy="0"/>
        </a:xfrm>
      </p:grpSpPr>
      <p:sp>
        <p:nvSpPr>
          <p:cNvPr id="92" name="Google Shape;92;p1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7"/>
          <p:cNvSpPr txBox="1"/>
          <p:nvPr>
            <p:ph idx="1" type="body"/>
          </p:nvPr>
        </p:nvSpPr>
        <p:spPr>
          <a:xfrm>
            <a:off x="822959" y="1384300"/>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4" name="Google Shape;94;p17"/>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5" name="Google Shape;95;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7"/>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8" name="Shape 98"/>
        <p:cNvGrpSpPr/>
        <p:nvPr/>
      </p:nvGrpSpPr>
      <p:grpSpPr>
        <a:xfrm>
          <a:off x="0" y="0"/>
          <a:ext cx="0" cy="0"/>
          <a:chOff x="0" y="0"/>
          <a:chExt cx="0" cy="0"/>
        </a:xfrm>
      </p:grpSpPr>
      <p:sp>
        <p:nvSpPr>
          <p:cNvPr id="99" name="Google Shape;99;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8"/>
          <p:cNvSpPr txBox="1"/>
          <p:nvPr>
            <p:ph idx="1" type="body"/>
          </p:nvPr>
        </p:nvSpPr>
        <p:spPr>
          <a:xfrm>
            <a:off x="822960" y="1384539"/>
            <a:ext cx="3703320" cy="552212"/>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1" name="Google Shape;101;p18"/>
          <p:cNvSpPr txBox="1"/>
          <p:nvPr>
            <p:ph idx="2" type="body"/>
          </p:nvPr>
        </p:nvSpPr>
        <p:spPr>
          <a:xfrm>
            <a:off x="822960" y="1936750"/>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2" name="Google Shape;102;p18"/>
          <p:cNvSpPr txBox="1"/>
          <p:nvPr>
            <p:ph idx="3" type="body"/>
          </p:nvPr>
        </p:nvSpPr>
        <p:spPr>
          <a:xfrm>
            <a:off x="4663440" y="1384539"/>
            <a:ext cx="3703320" cy="552212"/>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3" name="Google Shape;103;p18"/>
          <p:cNvSpPr txBox="1"/>
          <p:nvPr>
            <p:ph idx="4" type="body"/>
          </p:nvPr>
        </p:nvSpPr>
        <p:spPr>
          <a:xfrm>
            <a:off x="4663440" y="1936750"/>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4" name="Google Shape;104;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8"/>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 Título" type="titleOnly">
  <p:cSld name="TITLE_ONLY">
    <p:spTree>
      <p:nvGrpSpPr>
        <p:cNvPr id="107" name="Shape 107"/>
        <p:cNvGrpSpPr/>
        <p:nvPr/>
      </p:nvGrpSpPr>
      <p:grpSpPr>
        <a:xfrm>
          <a:off x="0" y="0"/>
          <a:ext cx="0" cy="0"/>
          <a:chOff x="0" y="0"/>
          <a:chExt cx="0" cy="0"/>
        </a:xfrm>
      </p:grpSpPr>
      <p:sp>
        <p:nvSpPr>
          <p:cNvPr id="108" name="Google Shape;108;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9"/>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112" name="Shape 112"/>
        <p:cNvGrpSpPr/>
        <p:nvPr/>
      </p:nvGrpSpPr>
      <p:grpSpPr>
        <a:xfrm>
          <a:off x="0" y="0"/>
          <a:ext cx="0" cy="0"/>
          <a:chOff x="0" y="0"/>
          <a:chExt cx="0" cy="0"/>
        </a:xfrm>
      </p:grpSpPr>
      <p:sp>
        <p:nvSpPr>
          <p:cNvPr id="113" name="Google Shape;113;p20"/>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4" name="Google Shape;114;p20"/>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0"/>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118" name="Shape 118"/>
        <p:cNvGrpSpPr/>
        <p:nvPr/>
      </p:nvGrpSpPr>
      <p:grpSpPr>
        <a:xfrm>
          <a:off x="0" y="0"/>
          <a:ext cx="0" cy="0"/>
          <a:chOff x="0" y="0"/>
          <a:chExt cx="0" cy="0"/>
        </a:xfrm>
      </p:grpSpPr>
      <p:sp>
        <p:nvSpPr>
          <p:cNvPr id="119" name="Google Shape;119;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0" name="Google Shape;120;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3" name="Google Shape;123;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4" name="Google Shape;124;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1"/>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127" name="Shape 127"/>
        <p:cNvGrpSpPr/>
        <p:nvPr/>
      </p:nvGrpSpPr>
      <p:grpSpPr>
        <a:xfrm>
          <a:off x="0" y="0"/>
          <a:ext cx="0" cy="0"/>
          <a:chOff x="0" y="0"/>
          <a:chExt cx="0" cy="0"/>
        </a:xfrm>
      </p:grpSpPr>
      <p:sp>
        <p:nvSpPr>
          <p:cNvPr id="128" name="Google Shape;128;p22"/>
          <p:cNvSpPr/>
          <p:nvPr/>
        </p:nvSpPr>
        <p:spPr>
          <a:xfrm>
            <a:off x="0" y="3714750"/>
            <a:ext cx="9141618"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22"/>
          <p:cNvSpPr/>
          <p:nvPr/>
        </p:nvSpPr>
        <p:spPr>
          <a:xfrm>
            <a:off x="11" y="368630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2"/>
          <p:cNvSpPr txBox="1"/>
          <p:nvPr>
            <p:ph type="title"/>
          </p:nvPr>
        </p:nvSpPr>
        <p:spPr>
          <a:xfrm>
            <a:off x="822960" y="3806190"/>
            <a:ext cx="7585234"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2"/>
          <p:cNvSpPr/>
          <p:nvPr>
            <p:ph idx="2" type="pic"/>
          </p:nvPr>
        </p:nvSpPr>
        <p:spPr>
          <a:xfrm>
            <a:off x="11" y="0"/>
            <a:ext cx="9143988" cy="3686307"/>
          </a:xfrm>
          <a:prstGeom prst="rect">
            <a:avLst/>
          </a:prstGeom>
          <a:solidFill>
            <a:srgbClr val="B1C5D7"/>
          </a:solidFill>
          <a:ln>
            <a:noFill/>
          </a:ln>
        </p:spPr>
      </p:sp>
      <p:sp>
        <p:nvSpPr>
          <p:cNvPr id="132" name="Google Shape;132;p22"/>
          <p:cNvSpPr txBox="1"/>
          <p:nvPr>
            <p:ph idx="1" type="body"/>
          </p:nvPr>
        </p:nvSpPr>
        <p:spPr>
          <a:xfrm>
            <a:off x="822960" y="4430268"/>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33" name="Google Shape;133;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2"/>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36" name="Shape 136"/>
        <p:cNvGrpSpPr/>
        <p:nvPr/>
      </p:nvGrpSpPr>
      <p:grpSpPr>
        <a:xfrm>
          <a:off x="0" y="0"/>
          <a:ext cx="0" cy="0"/>
          <a:chOff x="0" y="0"/>
          <a:chExt cx="0" cy="0"/>
        </a:xfrm>
      </p:grpSpPr>
      <p:sp>
        <p:nvSpPr>
          <p:cNvPr id="137" name="Google Shape;137;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e Texto" showMasterSp="0" type="vertTitleAndTx">
  <p:cSld name="VERTICAL_TITLE_AND_VERTICAL_TEXT">
    <p:spTree>
      <p:nvGrpSpPr>
        <p:cNvPr id="142" name="Shape 142"/>
        <p:cNvGrpSpPr/>
        <p:nvPr/>
      </p:nvGrpSpPr>
      <p:grpSpPr>
        <a:xfrm>
          <a:off x="0" y="0"/>
          <a:ext cx="0" cy="0"/>
          <a:chOff x="0" y="0"/>
          <a:chExt cx="0" cy="0"/>
        </a:xfrm>
      </p:grpSpPr>
      <p:sp>
        <p:nvSpPr>
          <p:cNvPr id="143" name="Google Shape;143;p2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2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4"/>
          <p:cNvSpPr txBox="1"/>
          <p:nvPr>
            <p:ph type="title"/>
          </p:nvPr>
        </p:nvSpPr>
        <p:spPr>
          <a:xfrm rot="5400000">
            <a:off x="5369551" y="1483351"/>
            <a:ext cx="4319923"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6" name="Google Shape;146;p24"/>
          <p:cNvSpPr txBox="1"/>
          <p:nvPr>
            <p:ph idx="1" type="body"/>
          </p:nvPr>
        </p:nvSpPr>
        <p:spPr>
          <a:xfrm rot="5400000">
            <a:off x="1369051" y="-431174"/>
            <a:ext cx="4319923"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47" name="Google Shape;147;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p:nvPr/>
        </p:nvSpPr>
        <p:spPr>
          <a:xfrm>
            <a:off x="11" y="4750737"/>
            <a:ext cx="9143988" cy="49863"/>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63" name="Google Shape;63;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cxnSp>
        <p:nvCxnSpPr>
          <p:cNvPr id="66" name="Google Shape;66;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268252" y="843573"/>
            <a:ext cx="8607104" cy="1573669"/>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262626"/>
              </a:buClr>
              <a:buSzPts val="4500"/>
              <a:buFont typeface="Calibri"/>
              <a:buNone/>
            </a:pPr>
            <a:r>
              <a:rPr lang="pt-PT" sz="4500"/>
              <a:t>Information Processing and  Retrieval</a:t>
            </a:r>
            <a:endParaRPr sz="4500"/>
          </a:p>
        </p:txBody>
      </p:sp>
      <p:sp>
        <p:nvSpPr>
          <p:cNvPr id="155" name="Google Shape;155;p25"/>
          <p:cNvSpPr txBox="1"/>
          <p:nvPr>
            <p:ph idx="1" type="subTitle"/>
          </p:nvPr>
        </p:nvSpPr>
        <p:spPr>
          <a:xfrm>
            <a:off x="2009928" y="2726258"/>
            <a:ext cx="5123755" cy="814678"/>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0" lang="pt-PT">
                <a:latin typeface="Arial"/>
                <a:ea typeface="Arial"/>
                <a:cs typeface="Arial"/>
                <a:sym typeface="Arial"/>
              </a:rPr>
              <a:t>GOODREADS’ BOOKS AND REVIEWS</a:t>
            </a:r>
            <a:endParaRPr/>
          </a:p>
        </p:txBody>
      </p:sp>
      <p:sp>
        <p:nvSpPr>
          <p:cNvPr id="156" name="Google Shape;156;p25"/>
          <p:cNvSpPr txBox="1"/>
          <p:nvPr/>
        </p:nvSpPr>
        <p:spPr>
          <a:xfrm>
            <a:off x="1283515" y="3540935"/>
            <a:ext cx="2705450"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PT" sz="1400" u="none" cap="none" strike="noStrike">
                <a:solidFill>
                  <a:schemeClr val="dk1"/>
                </a:solidFill>
                <a:latin typeface="Calibri"/>
                <a:ea typeface="Calibri"/>
                <a:cs typeface="Calibri"/>
                <a:sym typeface="Calibri"/>
              </a:rPr>
              <a:t>Diogo Almeida (up201806630)</a:t>
            </a:r>
            <a:endParaRPr sz="1100"/>
          </a:p>
          <a:p>
            <a:pPr indent="0" lvl="0" marL="0" marR="0" rtl="0" algn="l">
              <a:spcBef>
                <a:spcPts val="0"/>
              </a:spcBef>
              <a:spcAft>
                <a:spcPts val="0"/>
              </a:spcAft>
              <a:buNone/>
            </a:pPr>
            <a:r>
              <a:rPr lang="pt-PT" sz="1400">
                <a:solidFill>
                  <a:schemeClr val="dk1"/>
                </a:solidFill>
                <a:latin typeface="Calibri"/>
                <a:ea typeface="Calibri"/>
                <a:cs typeface="Calibri"/>
                <a:sym typeface="Calibri"/>
              </a:rPr>
              <a:t>Pedro Queirós (up201806329)</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2 - Evaluation</a:t>
            </a:r>
            <a:endParaRPr/>
          </a:p>
        </p:txBody>
      </p:sp>
      <p:pic>
        <p:nvPicPr>
          <p:cNvPr id="219" name="Google Shape;219;p34"/>
          <p:cNvPicPr preferRelativeResize="0"/>
          <p:nvPr/>
        </p:nvPicPr>
        <p:blipFill>
          <a:blip r:embed="rId3">
            <a:alphaModFix/>
          </a:blip>
          <a:stretch>
            <a:fillRect/>
          </a:stretch>
        </p:blipFill>
        <p:spPr>
          <a:xfrm>
            <a:off x="2991059" y="2571751"/>
            <a:ext cx="3207598" cy="2235600"/>
          </a:xfrm>
          <a:prstGeom prst="rect">
            <a:avLst/>
          </a:prstGeom>
          <a:noFill/>
          <a:ln>
            <a:noFill/>
          </a:ln>
        </p:spPr>
      </p:pic>
      <p:pic>
        <p:nvPicPr>
          <p:cNvPr id="220" name="Google Shape;220;p34"/>
          <p:cNvPicPr preferRelativeResize="0"/>
          <p:nvPr/>
        </p:nvPicPr>
        <p:blipFill>
          <a:blip r:embed="rId4">
            <a:alphaModFix/>
          </a:blip>
          <a:stretch>
            <a:fillRect/>
          </a:stretch>
        </p:blipFill>
        <p:spPr>
          <a:xfrm>
            <a:off x="35375" y="2571751"/>
            <a:ext cx="3207598" cy="2235600"/>
          </a:xfrm>
          <a:prstGeom prst="rect">
            <a:avLst/>
          </a:prstGeom>
          <a:noFill/>
          <a:ln>
            <a:noFill/>
          </a:ln>
        </p:spPr>
      </p:pic>
      <p:pic>
        <p:nvPicPr>
          <p:cNvPr id="221" name="Google Shape;221;p34"/>
          <p:cNvPicPr preferRelativeResize="0"/>
          <p:nvPr/>
        </p:nvPicPr>
        <p:blipFill>
          <a:blip r:embed="rId5">
            <a:alphaModFix/>
          </a:blip>
          <a:stretch>
            <a:fillRect/>
          </a:stretch>
        </p:blipFill>
        <p:spPr>
          <a:xfrm>
            <a:off x="5980475" y="2571751"/>
            <a:ext cx="3207598" cy="2235600"/>
          </a:xfrm>
          <a:prstGeom prst="rect">
            <a:avLst/>
          </a:prstGeom>
          <a:noFill/>
          <a:ln>
            <a:noFill/>
          </a:ln>
        </p:spPr>
      </p:pic>
      <p:graphicFrame>
        <p:nvGraphicFramePr>
          <p:cNvPr id="222" name="Google Shape;222;p34"/>
          <p:cNvGraphicFramePr/>
          <p:nvPr/>
        </p:nvGraphicFramePr>
        <p:xfrm>
          <a:off x="2252438" y="1392325"/>
          <a:ext cx="3000000" cy="3000000"/>
        </p:xfrm>
        <a:graphic>
          <a:graphicData uri="http://schemas.openxmlformats.org/drawingml/2006/table">
            <a:tbl>
              <a:tblPr>
                <a:noFill/>
                <a:tableStyleId>{D2E365DF-EE73-4B81-BCE8-2CBC7B503013}</a:tableStyleId>
              </a:tblPr>
              <a:tblGrid>
                <a:gridCol w="1257025"/>
                <a:gridCol w="1257025"/>
                <a:gridCol w="1257025"/>
                <a:gridCol w="1257025"/>
              </a:tblGrid>
              <a:tr h="344025">
                <a:tc>
                  <a:txBody>
                    <a:bodyPr/>
                    <a:lstStyle/>
                    <a:p>
                      <a:pPr indent="0" lvl="0" marL="0" rtl="0" algn="l">
                        <a:spcBef>
                          <a:spcPts val="0"/>
                        </a:spcBef>
                        <a:spcAft>
                          <a:spcPts val="0"/>
                        </a:spcAft>
                        <a:buNone/>
                      </a:pPr>
                      <a:r>
                        <a:rPr b="1" lang="pt-PT" sz="1200"/>
                        <a:t>Rank</a:t>
                      </a:r>
                      <a:endParaRPr b="1" sz="1200"/>
                    </a:p>
                  </a:txBody>
                  <a:tcPr marT="91425" marB="91425" marR="91425" marL="91425"/>
                </a:tc>
                <a:tc>
                  <a:txBody>
                    <a:bodyPr/>
                    <a:lstStyle/>
                    <a:p>
                      <a:pPr indent="0" lvl="0" marL="0" rtl="0" algn="l">
                        <a:spcBef>
                          <a:spcPts val="0"/>
                        </a:spcBef>
                        <a:spcAft>
                          <a:spcPts val="0"/>
                        </a:spcAft>
                        <a:buNone/>
                      </a:pPr>
                      <a:r>
                        <a:rPr b="1" lang="pt-PT" sz="1200"/>
                        <a:t>System 1</a:t>
                      </a:r>
                      <a:endParaRPr b="1" sz="1200"/>
                    </a:p>
                  </a:txBody>
                  <a:tcPr marT="91425" marB="91425" marR="91425" marL="91425"/>
                </a:tc>
                <a:tc>
                  <a:txBody>
                    <a:bodyPr/>
                    <a:lstStyle/>
                    <a:p>
                      <a:pPr indent="0" lvl="0" marL="0" rtl="0" algn="l">
                        <a:spcBef>
                          <a:spcPts val="0"/>
                        </a:spcBef>
                        <a:spcAft>
                          <a:spcPts val="0"/>
                        </a:spcAft>
                        <a:buNone/>
                      </a:pPr>
                      <a:r>
                        <a:rPr b="1" lang="pt-PT" sz="1200"/>
                        <a:t>System 2</a:t>
                      </a:r>
                      <a:endParaRPr b="1" sz="1200"/>
                    </a:p>
                  </a:txBody>
                  <a:tcPr marT="91425" marB="91425" marR="91425" marL="91425"/>
                </a:tc>
                <a:tc>
                  <a:txBody>
                    <a:bodyPr/>
                    <a:lstStyle/>
                    <a:p>
                      <a:pPr indent="0" lvl="0" marL="0" rtl="0" algn="l">
                        <a:spcBef>
                          <a:spcPts val="0"/>
                        </a:spcBef>
                        <a:spcAft>
                          <a:spcPts val="0"/>
                        </a:spcAft>
                        <a:buNone/>
                      </a:pPr>
                      <a:r>
                        <a:rPr b="1" lang="pt-PT" sz="1200"/>
                        <a:t>System 3</a:t>
                      </a:r>
                      <a:endParaRPr b="1" sz="1200"/>
                    </a:p>
                  </a:txBody>
                  <a:tcPr marT="91425" marB="91425" marR="91425" marL="91425"/>
                </a:tc>
              </a:tr>
              <a:tr h="304350">
                <a:tc>
                  <a:txBody>
                    <a:bodyPr/>
                    <a:lstStyle/>
                    <a:p>
                      <a:pPr indent="0" lvl="0" marL="0" rtl="0" algn="l">
                        <a:spcBef>
                          <a:spcPts val="0"/>
                        </a:spcBef>
                        <a:spcAft>
                          <a:spcPts val="0"/>
                        </a:spcAft>
                        <a:buNone/>
                      </a:pPr>
                      <a:r>
                        <a:rPr lang="pt-PT" sz="1000"/>
                        <a:t>AVP</a:t>
                      </a:r>
                      <a:endParaRPr sz="1000"/>
                    </a:p>
                  </a:txBody>
                  <a:tcPr marT="91425" marB="91425" marR="91425" marL="91425"/>
                </a:tc>
                <a:tc>
                  <a:txBody>
                    <a:bodyPr/>
                    <a:lstStyle/>
                    <a:p>
                      <a:pPr indent="0" lvl="0" marL="0" rtl="0" algn="l">
                        <a:spcBef>
                          <a:spcPts val="0"/>
                        </a:spcBef>
                        <a:spcAft>
                          <a:spcPts val="0"/>
                        </a:spcAft>
                        <a:buNone/>
                      </a:pPr>
                      <a:r>
                        <a:rPr lang="pt-PT" sz="1000"/>
                        <a:t>0.971429</a:t>
                      </a:r>
                      <a:endParaRPr sz="1000"/>
                    </a:p>
                  </a:txBody>
                  <a:tcPr marT="91425" marB="91425" marR="91425" marL="91425"/>
                </a:tc>
                <a:tc>
                  <a:txBody>
                    <a:bodyPr/>
                    <a:lstStyle/>
                    <a:p>
                      <a:pPr indent="0" lvl="0" marL="0" rtl="0" algn="l">
                        <a:spcBef>
                          <a:spcPts val="0"/>
                        </a:spcBef>
                        <a:spcAft>
                          <a:spcPts val="0"/>
                        </a:spcAft>
                        <a:buNone/>
                      </a:pPr>
                      <a:r>
                        <a:rPr lang="pt-PT" sz="1000"/>
                        <a:t>0.893519</a:t>
                      </a:r>
                      <a:endParaRPr sz="1000"/>
                    </a:p>
                  </a:txBody>
                  <a:tcPr marT="91425" marB="91425" marR="91425" marL="91425"/>
                </a:tc>
                <a:tc>
                  <a:txBody>
                    <a:bodyPr/>
                    <a:lstStyle/>
                    <a:p>
                      <a:pPr indent="0" lvl="0" marL="0" rtl="0" algn="l">
                        <a:spcBef>
                          <a:spcPts val="0"/>
                        </a:spcBef>
                        <a:spcAft>
                          <a:spcPts val="0"/>
                        </a:spcAft>
                        <a:buNone/>
                      </a:pPr>
                      <a:r>
                        <a:rPr lang="pt-PT" sz="1000"/>
                        <a:t>1</a:t>
                      </a:r>
                      <a:endParaRPr sz="1000"/>
                    </a:p>
                  </a:txBody>
                  <a:tcPr marT="91425" marB="91425" marR="91425" marL="91425"/>
                </a:tc>
              </a:tr>
              <a:tr h="304350">
                <a:tc>
                  <a:txBody>
                    <a:bodyPr/>
                    <a:lstStyle/>
                    <a:p>
                      <a:pPr indent="0" lvl="0" marL="0" rtl="0" algn="l">
                        <a:spcBef>
                          <a:spcPts val="0"/>
                        </a:spcBef>
                        <a:spcAft>
                          <a:spcPts val="0"/>
                        </a:spcAft>
                        <a:buNone/>
                      </a:pPr>
                      <a:r>
                        <a:rPr lang="pt-PT" sz="1000"/>
                        <a:t>P@10</a:t>
                      </a:r>
                      <a:endParaRPr sz="1000"/>
                    </a:p>
                  </a:txBody>
                  <a:tcPr marT="91425" marB="91425" marR="91425" marL="91425"/>
                </a:tc>
                <a:tc>
                  <a:txBody>
                    <a:bodyPr/>
                    <a:lstStyle/>
                    <a:p>
                      <a:pPr indent="0" lvl="0" marL="0" rtl="0" algn="l">
                        <a:spcBef>
                          <a:spcPts val="0"/>
                        </a:spcBef>
                        <a:spcAft>
                          <a:spcPts val="0"/>
                        </a:spcAft>
                        <a:buNone/>
                      </a:pPr>
                      <a:r>
                        <a:rPr lang="pt-PT" sz="1000"/>
                        <a:t>0.8</a:t>
                      </a:r>
                      <a:endParaRPr sz="1000"/>
                    </a:p>
                  </a:txBody>
                  <a:tcPr marT="91425" marB="91425" marR="91425" marL="91425"/>
                </a:tc>
                <a:tc>
                  <a:txBody>
                    <a:bodyPr/>
                    <a:lstStyle/>
                    <a:p>
                      <a:pPr indent="0" lvl="0" marL="0" rtl="0" algn="l">
                        <a:spcBef>
                          <a:spcPts val="0"/>
                        </a:spcBef>
                        <a:spcAft>
                          <a:spcPts val="0"/>
                        </a:spcAft>
                        <a:buNone/>
                      </a:pPr>
                      <a:r>
                        <a:rPr lang="pt-PT" sz="1000"/>
                        <a:t>0.7</a:t>
                      </a:r>
                      <a:endParaRPr sz="1000"/>
                    </a:p>
                  </a:txBody>
                  <a:tcPr marT="91425" marB="91425" marR="91425" marL="91425"/>
                </a:tc>
                <a:tc>
                  <a:txBody>
                    <a:bodyPr/>
                    <a:lstStyle/>
                    <a:p>
                      <a:pPr indent="0" lvl="0" marL="0" rtl="0" algn="l">
                        <a:spcBef>
                          <a:spcPts val="0"/>
                        </a:spcBef>
                        <a:spcAft>
                          <a:spcPts val="0"/>
                        </a:spcAft>
                        <a:buNone/>
                      </a:pPr>
                      <a:r>
                        <a:rPr lang="pt-PT" sz="1000"/>
                        <a:t>0.9</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3</a:t>
            </a:r>
            <a:endParaRPr/>
          </a:p>
        </p:txBody>
      </p:sp>
      <p:sp>
        <p:nvSpPr>
          <p:cNvPr id="228" name="Google Shape;228;p35"/>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just">
              <a:spcBef>
                <a:spcPts val="900"/>
              </a:spcBef>
              <a:spcAft>
                <a:spcPts val="0"/>
              </a:spcAft>
              <a:buNone/>
            </a:pPr>
            <a:r>
              <a:rPr b="1" lang="pt-PT"/>
              <a:t>Information Need: </a:t>
            </a:r>
            <a:r>
              <a:rPr lang="pt-PT"/>
              <a:t>Non-fictional books about the life’s work of Albert Einstein</a:t>
            </a:r>
            <a:endParaRPr/>
          </a:p>
          <a:p>
            <a:pPr indent="0" lvl="0" marL="0" rtl="0" algn="just">
              <a:spcBef>
                <a:spcPts val="900"/>
              </a:spcBef>
              <a:spcAft>
                <a:spcPts val="0"/>
              </a:spcAft>
              <a:buNone/>
            </a:pPr>
            <a:r>
              <a:rPr b="1" lang="pt-PT"/>
              <a:t>Relevance Judgement: </a:t>
            </a:r>
            <a:r>
              <a:rPr lang="pt-PT"/>
              <a:t>The scientist must be either the book’s author or have his name in the title. He can also be part of the book’s characters. His name can also appear in the description although it is less relevant. Science or Philosophy must be in the book’s genre and can also appear in the description or the title.</a:t>
            </a:r>
            <a:endParaRPr/>
          </a:p>
          <a:p>
            <a:pPr indent="0" lvl="0" marL="0" rtl="0" algn="just">
              <a:spcBef>
                <a:spcPts val="900"/>
              </a:spcBef>
              <a:spcAft>
                <a:spcPts val="0"/>
              </a:spcAft>
              <a:buNone/>
            </a:pPr>
            <a:r>
              <a:rPr b="1" lang="pt-PT"/>
              <a:t>Query(q): </a:t>
            </a:r>
            <a:r>
              <a:rPr lang="pt-PT"/>
              <a:t>einstein </a:t>
            </a:r>
            <a:r>
              <a:rPr b="1" lang="pt-PT"/>
              <a:t>AND -</a:t>
            </a:r>
            <a:r>
              <a:rPr lang="pt-PT"/>
              <a:t>fiction </a:t>
            </a:r>
            <a:r>
              <a:rPr b="1" lang="pt-PT"/>
              <a:t>AND </a:t>
            </a:r>
            <a:r>
              <a:rPr lang="pt-PT"/>
              <a:t>(philosophy </a:t>
            </a:r>
            <a:r>
              <a:rPr b="1" lang="pt-PT"/>
              <a:t>OR </a:t>
            </a:r>
            <a:r>
              <a:rPr lang="pt-PT"/>
              <a:t>science)</a:t>
            </a:r>
            <a:endParaRPr/>
          </a:p>
          <a:p>
            <a:pPr indent="0" lvl="0" marL="0" rtl="0" algn="just">
              <a:spcBef>
                <a:spcPts val="900"/>
              </a:spcBef>
              <a:spcAft>
                <a:spcPts val="0"/>
              </a:spcAft>
              <a:buNone/>
            </a:pPr>
            <a:r>
              <a:rPr b="1" lang="pt-PT"/>
              <a:t>Query fields(qf): </a:t>
            </a:r>
            <a:r>
              <a:rPr lang="pt-PT"/>
              <a:t>title genre_and_votes description characters</a:t>
            </a:r>
            <a:endParaRPr/>
          </a:p>
          <a:p>
            <a:pPr indent="0" lvl="0" marL="0" rtl="0" algn="just">
              <a:spcBef>
                <a:spcPts val="900"/>
              </a:spcBef>
              <a:spcAft>
                <a:spcPts val="200"/>
              </a:spcAft>
              <a:buNone/>
            </a:pPr>
            <a:r>
              <a:rPr b="1" lang="pt-PT"/>
              <a:t>Boost Query(bq): </a:t>
            </a:r>
            <a:r>
              <a:rPr lang="pt-PT"/>
              <a:t>title^3 genre_and_votes^2 description^1 characters^3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3 - Evaluation</a:t>
            </a:r>
            <a:endParaRPr/>
          </a:p>
        </p:txBody>
      </p:sp>
      <p:pic>
        <p:nvPicPr>
          <p:cNvPr id="234" name="Google Shape;234;p36"/>
          <p:cNvPicPr preferRelativeResize="0"/>
          <p:nvPr/>
        </p:nvPicPr>
        <p:blipFill>
          <a:blip r:embed="rId3">
            <a:alphaModFix/>
          </a:blip>
          <a:stretch>
            <a:fillRect/>
          </a:stretch>
        </p:blipFill>
        <p:spPr>
          <a:xfrm>
            <a:off x="3029160" y="2428547"/>
            <a:ext cx="3207598" cy="2235600"/>
          </a:xfrm>
          <a:prstGeom prst="rect">
            <a:avLst/>
          </a:prstGeom>
          <a:noFill/>
          <a:ln>
            <a:noFill/>
          </a:ln>
        </p:spPr>
      </p:pic>
      <p:pic>
        <p:nvPicPr>
          <p:cNvPr id="235" name="Google Shape;235;p36"/>
          <p:cNvPicPr preferRelativeResize="0"/>
          <p:nvPr/>
        </p:nvPicPr>
        <p:blipFill>
          <a:blip r:embed="rId4">
            <a:alphaModFix/>
          </a:blip>
          <a:stretch>
            <a:fillRect/>
          </a:stretch>
        </p:blipFill>
        <p:spPr>
          <a:xfrm>
            <a:off x="-12" y="2386100"/>
            <a:ext cx="3207598" cy="2235600"/>
          </a:xfrm>
          <a:prstGeom prst="rect">
            <a:avLst/>
          </a:prstGeom>
          <a:noFill/>
          <a:ln>
            <a:noFill/>
          </a:ln>
        </p:spPr>
      </p:pic>
      <p:pic>
        <p:nvPicPr>
          <p:cNvPr id="236" name="Google Shape;236;p36"/>
          <p:cNvPicPr preferRelativeResize="0"/>
          <p:nvPr/>
        </p:nvPicPr>
        <p:blipFill>
          <a:blip r:embed="rId5">
            <a:alphaModFix/>
          </a:blip>
          <a:stretch>
            <a:fillRect/>
          </a:stretch>
        </p:blipFill>
        <p:spPr>
          <a:xfrm>
            <a:off x="5936400" y="2428550"/>
            <a:ext cx="3207598" cy="2235600"/>
          </a:xfrm>
          <a:prstGeom prst="rect">
            <a:avLst/>
          </a:prstGeom>
          <a:noFill/>
          <a:ln>
            <a:noFill/>
          </a:ln>
        </p:spPr>
      </p:pic>
      <p:graphicFrame>
        <p:nvGraphicFramePr>
          <p:cNvPr id="237" name="Google Shape;237;p36"/>
          <p:cNvGraphicFramePr/>
          <p:nvPr/>
        </p:nvGraphicFramePr>
        <p:xfrm>
          <a:off x="2252438" y="1392325"/>
          <a:ext cx="3000000" cy="3000000"/>
        </p:xfrm>
        <a:graphic>
          <a:graphicData uri="http://schemas.openxmlformats.org/drawingml/2006/table">
            <a:tbl>
              <a:tblPr>
                <a:noFill/>
                <a:tableStyleId>{D2E365DF-EE73-4B81-BCE8-2CBC7B503013}</a:tableStyleId>
              </a:tblPr>
              <a:tblGrid>
                <a:gridCol w="1257025"/>
                <a:gridCol w="1257025"/>
                <a:gridCol w="1257025"/>
                <a:gridCol w="1257025"/>
              </a:tblGrid>
              <a:tr h="344025">
                <a:tc>
                  <a:txBody>
                    <a:bodyPr/>
                    <a:lstStyle/>
                    <a:p>
                      <a:pPr indent="0" lvl="0" marL="0" rtl="0" algn="l">
                        <a:spcBef>
                          <a:spcPts val="0"/>
                        </a:spcBef>
                        <a:spcAft>
                          <a:spcPts val="0"/>
                        </a:spcAft>
                        <a:buNone/>
                      </a:pPr>
                      <a:r>
                        <a:rPr b="1" lang="pt-PT" sz="1200"/>
                        <a:t>Rank</a:t>
                      </a:r>
                      <a:endParaRPr b="1" sz="1200"/>
                    </a:p>
                  </a:txBody>
                  <a:tcPr marT="91425" marB="91425" marR="91425" marL="91425"/>
                </a:tc>
                <a:tc>
                  <a:txBody>
                    <a:bodyPr/>
                    <a:lstStyle/>
                    <a:p>
                      <a:pPr indent="0" lvl="0" marL="0" rtl="0" algn="l">
                        <a:spcBef>
                          <a:spcPts val="0"/>
                        </a:spcBef>
                        <a:spcAft>
                          <a:spcPts val="0"/>
                        </a:spcAft>
                        <a:buNone/>
                      </a:pPr>
                      <a:r>
                        <a:rPr b="1" lang="pt-PT" sz="1200"/>
                        <a:t>System 1</a:t>
                      </a:r>
                      <a:endParaRPr b="1" sz="1200"/>
                    </a:p>
                  </a:txBody>
                  <a:tcPr marT="91425" marB="91425" marR="91425" marL="91425"/>
                </a:tc>
                <a:tc>
                  <a:txBody>
                    <a:bodyPr/>
                    <a:lstStyle/>
                    <a:p>
                      <a:pPr indent="0" lvl="0" marL="0" rtl="0" algn="l">
                        <a:spcBef>
                          <a:spcPts val="0"/>
                        </a:spcBef>
                        <a:spcAft>
                          <a:spcPts val="0"/>
                        </a:spcAft>
                        <a:buNone/>
                      </a:pPr>
                      <a:r>
                        <a:rPr b="1" lang="pt-PT" sz="1200"/>
                        <a:t>System 2</a:t>
                      </a:r>
                      <a:endParaRPr b="1" sz="1200"/>
                    </a:p>
                  </a:txBody>
                  <a:tcPr marT="91425" marB="91425" marR="91425" marL="91425"/>
                </a:tc>
                <a:tc>
                  <a:txBody>
                    <a:bodyPr/>
                    <a:lstStyle/>
                    <a:p>
                      <a:pPr indent="0" lvl="0" marL="0" rtl="0" algn="l">
                        <a:spcBef>
                          <a:spcPts val="0"/>
                        </a:spcBef>
                        <a:spcAft>
                          <a:spcPts val="0"/>
                        </a:spcAft>
                        <a:buNone/>
                      </a:pPr>
                      <a:r>
                        <a:rPr b="1" lang="pt-PT" sz="1200"/>
                        <a:t>System 3</a:t>
                      </a:r>
                      <a:endParaRPr b="1" sz="1200"/>
                    </a:p>
                  </a:txBody>
                  <a:tcPr marT="91425" marB="91425" marR="91425" marL="91425"/>
                </a:tc>
              </a:tr>
              <a:tr h="304350">
                <a:tc>
                  <a:txBody>
                    <a:bodyPr/>
                    <a:lstStyle/>
                    <a:p>
                      <a:pPr indent="0" lvl="0" marL="0" rtl="0" algn="l">
                        <a:spcBef>
                          <a:spcPts val="0"/>
                        </a:spcBef>
                        <a:spcAft>
                          <a:spcPts val="0"/>
                        </a:spcAft>
                        <a:buNone/>
                      </a:pPr>
                      <a:r>
                        <a:rPr lang="pt-PT" sz="1000"/>
                        <a:t>AVP</a:t>
                      </a:r>
                      <a:endParaRPr sz="1000"/>
                    </a:p>
                  </a:txBody>
                  <a:tcPr marT="91425" marB="91425" marR="91425" marL="91425"/>
                </a:tc>
                <a:tc>
                  <a:txBody>
                    <a:bodyPr/>
                    <a:lstStyle/>
                    <a:p>
                      <a:pPr indent="0" lvl="0" marL="0" rtl="0" algn="l">
                        <a:spcBef>
                          <a:spcPts val="0"/>
                        </a:spcBef>
                        <a:spcAft>
                          <a:spcPts val="0"/>
                        </a:spcAft>
                        <a:buNone/>
                      </a:pPr>
                      <a:r>
                        <a:rPr lang="pt-PT" sz="1000"/>
                        <a:t>0.582275</a:t>
                      </a:r>
                      <a:endParaRPr sz="1000"/>
                    </a:p>
                  </a:txBody>
                  <a:tcPr marT="91425" marB="91425" marR="91425" marL="91425"/>
                </a:tc>
                <a:tc>
                  <a:txBody>
                    <a:bodyPr/>
                    <a:lstStyle/>
                    <a:p>
                      <a:pPr indent="0" lvl="0" marL="0" rtl="0" algn="l">
                        <a:spcBef>
                          <a:spcPts val="0"/>
                        </a:spcBef>
                        <a:spcAft>
                          <a:spcPts val="0"/>
                        </a:spcAft>
                        <a:buNone/>
                      </a:pPr>
                      <a:r>
                        <a:rPr lang="pt-PT" sz="1000"/>
                        <a:t>0.565608</a:t>
                      </a:r>
                      <a:endParaRPr sz="1000"/>
                    </a:p>
                  </a:txBody>
                  <a:tcPr marT="91425" marB="91425" marR="91425" marL="91425"/>
                </a:tc>
                <a:tc>
                  <a:txBody>
                    <a:bodyPr/>
                    <a:lstStyle/>
                    <a:p>
                      <a:pPr indent="0" lvl="0" marL="0" rtl="0" algn="l">
                        <a:spcBef>
                          <a:spcPts val="0"/>
                        </a:spcBef>
                        <a:spcAft>
                          <a:spcPts val="0"/>
                        </a:spcAft>
                        <a:buNone/>
                      </a:pPr>
                      <a:r>
                        <a:rPr lang="pt-PT" sz="1000"/>
                        <a:t>0.92</a:t>
                      </a:r>
                      <a:endParaRPr sz="1000"/>
                    </a:p>
                  </a:txBody>
                  <a:tcPr marT="91425" marB="91425" marR="91425" marL="91425"/>
                </a:tc>
              </a:tr>
              <a:tr h="304350">
                <a:tc>
                  <a:txBody>
                    <a:bodyPr/>
                    <a:lstStyle/>
                    <a:p>
                      <a:pPr indent="0" lvl="0" marL="0" rtl="0" algn="l">
                        <a:spcBef>
                          <a:spcPts val="0"/>
                        </a:spcBef>
                        <a:spcAft>
                          <a:spcPts val="0"/>
                        </a:spcAft>
                        <a:buNone/>
                      </a:pPr>
                      <a:r>
                        <a:rPr lang="pt-PT" sz="1000"/>
                        <a:t>P@10</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4</a:t>
            </a:r>
            <a:endParaRPr/>
          </a:p>
        </p:txBody>
      </p:sp>
      <p:sp>
        <p:nvSpPr>
          <p:cNvPr id="243" name="Google Shape;243;p37"/>
          <p:cNvSpPr txBox="1"/>
          <p:nvPr>
            <p:ph idx="1" type="body"/>
          </p:nvPr>
        </p:nvSpPr>
        <p:spPr>
          <a:xfrm>
            <a:off x="822950" y="1384300"/>
            <a:ext cx="7543800" cy="3320700"/>
          </a:xfrm>
          <a:prstGeom prst="rect">
            <a:avLst/>
          </a:prstGeom>
        </p:spPr>
        <p:txBody>
          <a:bodyPr anchorCtr="0" anchor="t" bIns="34275" lIns="0" spcFirstLastPara="1" rIns="0" wrap="square" tIns="34275">
            <a:normAutofit lnSpcReduction="20000"/>
          </a:bodyPr>
          <a:lstStyle/>
          <a:p>
            <a:pPr indent="0" lvl="0" marL="0" rtl="0" algn="just">
              <a:spcBef>
                <a:spcPts val="900"/>
              </a:spcBef>
              <a:spcAft>
                <a:spcPts val="0"/>
              </a:spcAft>
              <a:buNone/>
            </a:pPr>
            <a:r>
              <a:rPr b="1" lang="pt-PT"/>
              <a:t>Information Need: </a:t>
            </a:r>
            <a:r>
              <a:rPr lang="pt-PT"/>
              <a:t>Fantasy children’s books set in the medieval era that are easy to read</a:t>
            </a:r>
            <a:endParaRPr/>
          </a:p>
          <a:p>
            <a:pPr indent="0" lvl="0" marL="0" rtl="0" algn="just">
              <a:spcBef>
                <a:spcPts val="900"/>
              </a:spcBef>
              <a:spcAft>
                <a:spcPts val="0"/>
              </a:spcAft>
              <a:buNone/>
            </a:pPr>
            <a:r>
              <a:rPr b="1" lang="pt-PT"/>
              <a:t>Relevance Judgement: </a:t>
            </a:r>
            <a:r>
              <a:rPr lang="pt-PT"/>
              <a:t>We are looking for books that are easy to read, something that is not in the books’ informations. So it is important to search in the reviews of each book. The genres of the books must include fantasy and children’s and the story should be set in a medieval era (should mention “kingdom”)</a:t>
            </a:r>
            <a:endParaRPr/>
          </a:p>
          <a:p>
            <a:pPr indent="0" lvl="0" marL="0" rtl="0" algn="just">
              <a:spcBef>
                <a:spcPts val="900"/>
              </a:spcBef>
              <a:spcAft>
                <a:spcPts val="0"/>
              </a:spcAft>
              <a:buNone/>
            </a:pPr>
            <a:r>
              <a:rPr b="1" lang="pt-PT"/>
              <a:t>Query(q): </a:t>
            </a:r>
            <a:r>
              <a:rPr lang="pt-PT"/>
              <a:t>hitler </a:t>
            </a:r>
            <a:r>
              <a:rPr b="1" lang="pt-PT"/>
              <a:t>AND</a:t>
            </a:r>
            <a:r>
              <a:rPr lang="pt-PT"/>
              <a:t> biography</a:t>
            </a:r>
            <a:endParaRPr/>
          </a:p>
          <a:p>
            <a:pPr indent="0" lvl="0" marL="0" rtl="0" algn="just">
              <a:spcBef>
                <a:spcPts val="900"/>
              </a:spcBef>
              <a:spcAft>
                <a:spcPts val="0"/>
              </a:spcAft>
              <a:buNone/>
            </a:pPr>
            <a:r>
              <a:rPr b="1" lang="pt-PT"/>
              <a:t>Filter Query(fq):</a:t>
            </a:r>
            <a:r>
              <a:rPr lang="pt-PT"/>
              <a:t> genre_and_votes:fantasy</a:t>
            </a:r>
            <a:endParaRPr/>
          </a:p>
          <a:p>
            <a:pPr indent="0" lvl="0" marL="0" rtl="0" algn="just">
              <a:spcBef>
                <a:spcPts val="900"/>
              </a:spcBef>
              <a:spcAft>
                <a:spcPts val="0"/>
              </a:spcAft>
              <a:buNone/>
            </a:pPr>
            <a:r>
              <a:rPr b="1" lang="pt-PT"/>
              <a:t>Filter Query(fq):</a:t>
            </a:r>
            <a:r>
              <a:rPr lang="pt-PT"/>
              <a:t> genre_and_votes:childrens</a:t>
            </a:r>
            <a:endParaRPr/>
          </a:p>
          <a:p>
            <a:pPr indent="0" lvl="0" marL="0" rtl="0" algn="just">
              <a:spcBef>
                <a:spcPts val="900"/>
              </a:spcBef>
              <a:spcAft>
                <a:spcPts val="0"/>
              </a:spcAft>
              <a:buClr>
                <a:schemeClr val="dk1"/>
              </a:buClr>
              <a:buSzPts val="1100"/>
              <a:buFont typeface="Arial"/>
              <a:buNone/>
            </a:pPr>
            <a:r>
              <a:rPr b="1" lang="pt-PT"/>
              <a:t>Filter Query(fq):</a:t>
            </a:r>
            <a:r>
              <a:rPr lang="pt-PT"/>
              <a:t> description:kingdom</a:t>
            </a:r>
            <a:endParaRPr/>
          </a:p>
          <a:p>
            <a:pPr indent="0" lvl="0" marL="0" rtl="0" algn="just">
              <a:spcBef>
                <a:spcPts val="900"/>
              </a:spcBef>
              <a:spcAft>
                <a:spcPts val="0"/>
              </a:spcAft>
              <a:buNone/>
            </a:pPr>
            <a:r>
              <a:rPr b="1" lang="pt-PT"/>
              <a:t>Query fields(qf): </a:t>
            </a:r>
            <a:r>
              <a:rPr lang="pt-PT"/>
              <a:t>reviews</a:t>
            </a:r>
            <a:endParaRPr/>
          </a:p>
          <a:p>
            <a:pPr indent="0" lvl="0" marL="0" rtl="0" algn="just">
              <a:spcBef>
                <a:spcPts val="900"/>
              </a:spcBef>
              <a:spcAft>
                <a:spcPts val="0"/>
              </a:spcAft>
              <a:buNone/>
            </a:pPr>
            <a:r>
              <a:rPr b="1" lang="pt-PT"/>
              <a:t>Phrase fields(pf): </a:t>
            </a:r>
            <a:r>
              <a:rPr lang="pt-PT"/>
              <a:t>reviews^5</a:t>
            </a:r>
            <a:endParaRPr/>
          </a:p>
          <a:p>
            <a:pPr indent="0" lvl="0" marL="0" rtl="0" algn="just">
              <a:spcBef>
                <a:spcPts val="900"/>
              </a:spcBef>
              <a:spcAft>
                <a:spcPts val="0"/>
              </a:spcAft>
              <a:buNone/>
            </a:pPr>
            <a:r>
              <a:rPr b="1" lang="pt-PT"/>
              <a:t>Phrase slop(ps): </a:t>
            </a:r>
            <a:r>
              <a:rPr lang="pt-PT"/>
              <a:t>5</a:t>
            </a:r>
            <a:endParaRPr/>
          </a:p>
          <a:p>
            <a:pPr indent="0" lvl="0" marL="0" rtl="0" algn="just">
              <a:spcBef>
                <a:spcPts val="900"/>
              </a:spcBef>
              <a:spcAft>
                <a:spcPts val="200"/>
              </a:spcAft>
              <a:buNone/>
            </a:pPr>
            <a:r>
              <a:rPr b="1" lang="pt-PT"/>
              <a:t>Boost Query(bq): </a:t>
            </a:r>
            <a:r>
              <a:rPr lang="pt-PT"/>
              <a:t>reviews^2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4 - Evaluation</a:t>
            </a:r>
            <a:endParaRPr/>
          </a:p>
        </p:txBody>
      </p:sp>
      <p:pic>
        <p:nvPicPr>
          <p:cNvPr id="249" name="Google Shape;249;p38"/>
          <p:cNvPicPr preferRelativeResize="0"/>
          <p:nvPr/>
        </p:nvPicPr>
        <p:blipFill>
          <a:blip r:embed="rId3">
            <a:alphaModFix/>
          </a:blip>
          <a:stretch>
            <a:fillRect/>
          </a:stretch>
        </p:blipFill>
        <p:spPr>
          <a:xfrm>
            <a:off x="3129836" y="2469143"/>
            <a:ext cx="3207598" cy="2235600"/>
          </a:xfrm>
          <a:prstGeom prst="rect">
            <a:avLst/>
          </a:prstGeom>
          <a:noFill/>
          <a:ln>
            <a:noFill/>
          </a:ln>
        </p:spPr>
      </p:pic>
      <p:pic>
        <p:nvPicPr>
          <p:cNvPr id="250" name="Google Shape;250;p38"/>
          <p:cNvPicPr preferRelativeResize="0"/>
          <p:nvPr/>
        </p:nvPicPr>
        <p:blipFill>
          <a:blip r:embed="rId4">
            <a:alphaModFix/>
          </a:blip>
          <a:stretch>
            <a:fillRect/>
          </a:stretch>
        </p:blipFill>
        <p:spPr>
          <a:xfrm>
            <a:off x="161150" y="2469151"/>
            <a:ext cx="3207598" cy="2235600"/>
          </a:xfrm>
          <a:prstGeom prst="rect">
            <a:avLst/>
          </a:prstGeom>
          <a:noFill/>
          <a:ln>
            <a:noFill/>
          </a:ln>
        </p:spPr>
      </p:pic>
      <p:pic>
        <p:nvPicPr>
          <p:cNvPr id="251" name="Google Shape;251;p38"/>
          <p:cNvPicPr preferRelativeResize="0"/>
          <p:nvPr/>
        </p:nvPicPr>
        <p:blipFill>
          <a:blip r:embed="rId5">
            <a:alphaModFix/>
          </a:blip>
          <a:stretch>
            <a:fillRect/>
          </a:stretch>
        </p:blipFill>
        <p:spPr>
          <a:xfrm>
            <a:off x="6114900" y="2469148"/>
            <a:ext cx="3207598" cy="2235600"/>
          </a:xfrm>
          <a:prstGeom prst="rect">
            <a:avLst/>
          </a:prstGeom>
          <a:noFill/>
          <a:ln>
            <a:noFill/>
          </a:ln>
        </p:spPr>
      </p:pic>
      <p:graphicFrame>
        <p:nvGraphicFramePr>
          <p:cNvPr id="252" name="Google Shape;252;p38"/>
          <p:cNvGraphicFramePr/>
          <p:nvPr/>
        </p:nvGraphicFramePr>
        <p:xfrm>
          <a:off x="2252438" y="1392325"/>
          <a:ext cx="3000000" cy="3000000"/>
        </p:xfrm>
        <a:graphic>
          <a:graphicData uri="http://schemas.openxmlformats.org/drawingml/2006/table">
            <a:tbl>
              <a:tblPr>
                <a:noFill/>
                <a:tableStyleId>{D2E365DF-EE73-4B81-BCE8-2CBC7B503013}</a:tableStyleId>
              </a:tblPr>
              <a:tblGrid>
                <a:gridCol w="1257025"/>
                <a:gridCol w="1257025"/>
                <a:gridCol w="1257025"/>
                <a:gridCol w="1257025"/>
              </a:tblGrid>
              <a:tr h="344025">
                <a:tc>
                  <a:txBody>
                    <a:bodyPr/>
                    <a:lstStyle/>
                    <a:p>
                      <a:pPr indent="0" lvl="0" marL="0" rtl="0" algn="l">
                        <a:spcBef>
                          <a:spcPts val="0"/>
                        </a:spcBef>
                        <a:spcAft>
                          <a:spcPts val="0"/>
                        </a:spcAft>
                        <a:buNone/>
                      </a:pPr>
                      <a:r>
                        <a:rPr b="1" lang="pt-PT" sz="1200"/>
                        <a:t>Rank</a:t>
                      </a:r>
                      <a:endParaRPr b="1" sz="1200"/>
                    </a:p>
                  </a:txBody>
                  <a:tcPr marT="91425" marB="91425" marR="91425" marL="91425"/>
                </a:tc>
                <a:tc>
                  <a:txBody>
                    <a:bodyPr/>
                    <a:lstStyle/>
                    <a:p>
                      <a:pPr indent="0" lvl="0" marL="0" rtl="0" algn="l">
                        <a:spcBef>
                          <a:spcPts val="0"/>
                        </a:spcBef>
                        <a:spcAft>
                          <a:spcPts val="0"/>
                        </a:spcAft>
                        <a:buNone/>
                      </a:pPr>
                      <a:r>
                        <a:rPr b="1" lang="pt-PT" sz="1200"/>
                        <a:t>System 1</a:t>
                      </a:r>
                      <a:endParaRPr b="1" sz="1200"/>
                    </a:p>
                  </a:txBody>
                  <a:tcPr marT="91425" marB="91425" marR="91425" marL="91425"/>
                </a:tc>
                <a:tc>
                  <a:txBody>
                    <a:bodyPr/>
                    <a:lstStyle/>
                    <a:p>
                      <a:pPr indent="0" lvl="0" marL="0" rtl="0" algn="l">
                        <a:spcBef>
                          <a:spcPts val="0"/>
                        </a:spcBef>
                        <a:spcAft>
                          <a:spcPts val="0"/>
                        </a:spcAft>
                        <a:buNone/>
                      </a:pPr>
                      <a:r>
                        <a:rPr b="1" lang="pt-PT" sz="1200"/>
                        <a:t>System 2</a:t>
                      </a:r>
                      <a:endParaRPr b="1" sz="1200"/>
                    </a:p>
                  </a:txBody>
                  <a:tcPr marT="91425" marB="91425" marR="91425" marL="91425"/>
                </a:tc>
                <a:tc>
                  <a:txBody>
                    <a:bodyPr/>
                    <a:lstStyle/>
                    <a:p>
                      <a:pPr indent="0" lvl="0" marL="0" rtl="0" algn="l">
                        <a:spcBef>
                          <a:spcPts val="0"/>
                        </a:spcBef>
                        <a:spcAft>
                          <a:spcPts val="0"/>
                        </a:spcAft>
                        <a:buNone/>
                      </a:pPr>
                      <a:r>
                        <a:rPr b="1" lang="pt-PT" sz="1200"/>
                        <a:t>System 3</a:t>
                      </a:r>
                      <a:endParaRPr b="1" sz="1200"/>
                    </a:p>
                  </a:txBody>
                  <a:tcPr marT="91425" marB="91425" marR="91425" marL="91425"/>
                </a:tc>
              </a:tr>
              <a:tr h="304350">
                <a:tc>
                  <a:txBody>
                    <a:bodyPr/>
                    <a:lstStyle/>
                    <a:p>
                      <a:pPr indent="0" lvl="0" marL="0" rtl="0" algn="l">
                        <a:spcBef>
                          <a:spcPts val="0"/>
                        </a:spcBef>
                        <a:spcAft>
                          <a:spcPts val="0"/>
                        </a:spcAft>
                        <a:buNone/>
                      </a:pPr>
                      <a:r>
                        <a:rPr lang="pt-PT" sz="1000"/>
                        <a:t>AVP</a:t>
                      </a:r>
                      <a:endParaRPr sz="1000"/>
                    </a:p>
                  </a:txBody>
                  <a:tcPr marT="91425" marB="91425" marR="91425" marL="91425"/>
                </a:tc>
                <a:tc>
                  <a:txBody>
                    <a:bodyPr/>
                    <a:lstStyle/>
                    <a:p>
                      <a:pPr indent="0" lvl="0" marL="0" rtl="0" algn="l">
                        <a:spcBef>
                          <a:spcPts val="0"/>
                        </a:spcBef>
                        <a:spcAft>
                          <a:spcPts val="0"/>
                        </a:spcAft>
                        <a:buNone/>
                      </a:pPr>
                      <a:r>
                        <a:rPr lang="pt-PT" sz="1000"/>
                        <a:t>0.493386</a:t>
                      </a:r>
                      <a:endParaRPr sz="1000"/>
                    </a:p>
                  </a:txBody>
                  <a:tcPr marT="91425" marB="91425" marR="91425" marL="91425"/>
                </a:tc>
                <a:tc>
                  <a:txBody>
                    <a:bodyPr/>
                    <a:lstStyle/>
                    <a:p>
                      <a:pPr indent="0" lvl="0" marL="0" rtl="0" algn="l">
                        <a:spcBef>
                          <a:spcPts val="0"/>
                        </a:spcBef>
                        <a:spcAft>
                          <a:spcPts val="0"/>
                        </a:spcAft>
                        <a:buNone/>
                      </a:pPr>
                      <a:r>
                        <a:rPr lang="pt-PT" sz="1000"/>
                        <a:t>0.50496</a:t>
                      </a:r>
                      <a:endParaRPr sz="1000"/>
                    </a:p>
                  </a:txBody>
                  <a:tcPr marT="91425" marB="91425" marR="91425" marL="91425"/>
                </a:tc>
                <a:tc>
                  <a:txBody>
                    <a:bodyPr/>
                    <a:lstStyle/>
                    <a:p>
                      <a:pPr indent="0" lvl="0" marL="0" rtl="0" algn="l">
                        <a:spcBef>
                          <a:spcPts val="0"/>
                        </a:spcBef>
                        <a:spcAft>
                          <a:spcPts val="0"/>
                        </a:spcAft>
                        <a:buNone/>
                      </a:pPr>
                      <a:r>
                        <a:rPr lang="pt-PT" sz="1000"/>
                        <a:t>0.862857</a:t>
                      </a:r>
                      <a:endParaRPr sz="1000"/>
                    </a:p>
                  </a:txBody>
                  <a:tcPr marT="91425" marB="91425" marR="91425" marL="91425"/>
                </a:tc>
              </a:tr>
              <a:tr h="304350">
                <a:tc>
                  <a:txBody>
                    <a:bodyPr/>
                    <a:lstStyle/>
                    <a:p>
                      <a:pPr indent="0" lvl="0" marL="0" rtl="0" algn="l">
                        <a:spcBef>
                          <a:spcPts val="0"/>
                        </a:spcBef>
                        <a:spcAft>
                          <a:spcPts val="0"/>
                        </a:spcAft>
                        <a:buNone/>
                      </a:pPr>
                      <a:r>
                        <a:rPr lang="pt-PT" sz="1000"/>
                        <a:t>P@10</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3F3F3F"/>
              </a:buClr>
              <a:buSzPts val="3600"/>
              <a:buFont typeface="Calibri"/>
              <a:buNone/>
            </a:pPr>
            <a:r>
              <a:rPr lang="pt-PT"/>
              <a:t>Conclusions and Future Work</a:t>
            </a:r>
            <a:endParaRPr/>
          </a:p>
        </p:txBody>
      </p:sp>
      <p:sp>
        <p:nvSpPr>
          <p:cNvPr id="258" name="Google Shape;258;p39"/>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just">
              <a:lnSpc>
                <a:spcPct val="100000"/>
              </a:lnSpc>
              <a:spcBef>
                <a:spcPts val="0"/>
              </a:spcBef>
              <a:spcAft>
                <a:spcPts val="0"/>
              </a:spcAft>
              <a:buNone/>
            </a:pPr>
            <a:r>
              <a:rPr lang="pt-PT"/>
              <a:t>For the information processing and retrieval we took the following steps:	</a:t>
            </a:r>
            <a:endParaRPr/>
          </a:p>
          <a:p>
            <a:pPr indent="-317500" lvl="0" marL="457200" rtl="0" algn="just">
              <a:lnSpc>
                <a:spcPct val="100000"/>
              </a:lnSpc>
              <a:spcBef>
                <a:spcPts val="300"/>
              </a:spcBef>
              <a:spcAft>
                <a:spcPts val="0"/>
              </a:spcAft>
              <a:buSzPts val="1400"/>
              <a:buChar char="●"/>
            </a:pPr>
            <a:r>
              <a:rPr lang="pt-PT"/>
              <a:t>Merged all the csv files into one JSON file;</a:t>
            </a:r>
            <a:endParaRPr/>
          </a:p>
          <a:p>
            <a:pPr indent="-323850" lvl="0" marL="457200" rtl="0" algn="just">
              <a:spcBef>
                <a:spcPts val="500"/>
              </a:spcBef>
              <a:spcAft>
                <a:spcPts val="0"/>
              </a:spcAft>
              <a:buSzPts val="1500"/>
              <a:buFont typeface="Noto Sans Symbols"/>
              <a:buChar char="●"/>
            </a:pPr>
            <a:r>
              <a:rPr lang="pt-PT"/>
              <a:t>Uploaded the data to the chosen tool - SOLR;</a:t>
            </a:r>
            <a:endParaRPr/>
          </a:p>
          <a:p>
            <a:pPr indent="-317500" lvl="0" marL="457200" rtl="0" algn="just">
              <a:spcBef>
                <a:spcPts val="500"/>
              </a:spcBef>
              <a:spcAft>
                <a:spcPts val="0"/>
              </a:spcAft>
              <a:buSzPts val="1400"/>
              <a:buChar char="●"/>
            </a:pPr>
            <a:r>
              <a:rPr lang="pt-PT"/>
              <a:t>Queried and evaluated the results for each system.</a:t>
            </a:r>
            <a:endParaRPr/>
          </a:p>
          <a:p>
            <a:pPr indent="0" lvl="0" marL="457200" rtl="0" algn="just">
              <a:spcBef>
                <a:spcPts val="500"/>
              </a:spcBef>
              <a:spcAft>
                <a:spcPts val="0"/>
              </a:spcAft>
              <a:buNone/>
            </a:pPr>
            <a:r>
              <a:t/>
            </a:r>
            <a:endParaRPr/>
          </a:p>
          <a:p>
            <a:pPr indent="0" lvl="0" marL="0" rtl="0" algn="just">
              <a:lnSpc>
                <a:spcPct val="100000"/>
              </a:lnSpc>
              <a:spcBef>
                <a:spcPts val="1100"/>
              </a:spcBef>
              <a:spcAft>
                <a:spcPts val="0"/>
              </a:spcAft>
              <a:buNone/>
            </a:pPr>
            <a:r>
              <a:rPr lang="pt-PT"/>
              <a:t>Regarding future work, some of the implemented search tasks will be:</a:t>
            </a:r>
            <a:endParaRPr/>
          </a:p>
          <a:p>
            <a:pPr indent="-317500" lvl="0" marL="457200" rtl="0" algn="just">
              <a:lnSpc>
                <a:spcPct val="100000"/>
              </a:lnSpc>
              <a:spcBef>
                <a:spcPts val="1100"/>
              </a:spcBef>
              <a:spcAft>
                <a:spcPts val="0"/>
              </a:spcAft>
              <a:buSzPts val="1400"/>
              <a:buChar char="●"/>
            </a:pPr>
            <a:r>
              <a:rPr lang="pt-PT"/>
              <a:t>Improve query results by using NLP to better recognize user needs;</a:t>
            </a:r>
            <a:endParaRPr/>
          </a:p>
          <a:p>
            <a:pPr indent="-317500" lvl="0" marL="457200" rtl="0" algn="just">
              <a:lnSpc>
                <a:spcPct val="100000"/>
              </a:lnSpc>
              <a:spcBef>
                <a:spcPts val="0"/>
              </a:spcBef>
              <a:spcAft>
                <a:spcPts val="0"/>
              </a:spcAft>
              <a:buSzPts val="1400"/>
              <a:buChar char="●"/>
            </a:pPr>
            <a:r>
              <a:rPr lang="pt-PT"/>
              <a:t>Development of a graphic interface for the information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pt-PT"/>
              <a:t>Milestone 1 Overview</a:t>
            </a:r>
            <a:endParaRPr/>
          </a:p>
        </p:txBody>
      </p:sp>
      <p:sp>
        <p:nvSpPr>
          <p:cNvPr id="162" name="Google Shape;162;p26"/>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pt-PT"/>
              <a:t>‹#›</a:t>
            </a:fld>
            <a:endParaRPr/>
          </a:p>
        </p:txBody>
      </p:sp>
      <p:sp>
        <p:nvSpPr>
          <p:cNvPr id="163" name="Google Shape;163;p26"/>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rmAutofit/>
          </a:bodyPr>
          <a:lstStyle/>
          <a:p>
            <a:pPr indent="0" lvl="0" marL="0" rtl="0" algn="just">
              <a:lnSpc>
                <a:spcPct val="90000"/>
              </a:lnSpc>
              <a:spcBef>
                <a:spcPts val="0"/>
              </a:spcBef>
              <a:spcAft>
                <a:spcPts val="0"/>
              </a:spcAft>
              <a:buSzPts val="1500"/>
              <a:buNone/>
            </a:pPr>
            <a:r>
              <a:rPr lang="pt-PT"/>
              <a:t>The data used for this information system was extracted from Kaggle and Goodreads’ website regarding books and their reviews. After the data preparation has been completed, the information is </a:t>
            </a:r>
            <a:r>
              <a:rPr lang="pt-PT"/>
              <a:t>split</a:t>
            </a:r>
            <a:r>
              <a:rPr lang="pt-PT"/>
              <a:t> across several csv files: </a:t>
            </a:r>
            <a:endParaRPr/>
          </a:p>
          <a:p>
            <a:pPr indent="-95250" lvl="0" marL="63500" rtl="0" algn="just">
              <a:lnSpc>
                <a:spcPct val="90000"/>
              </a:lnSpc>
              <a:spcBef>
                <a:spcPts val="1100"/>
              </a:spcBef>
              <a:spcAft>
                <a:spcPts val="0"/>
              </a:spcAft>
              <a:buSzPts val="1500"/>
              <a:buFont typeface="Arial"/>
              <a:buChar char="•"/>
            </a:pPr>
            <a:r>
              <a:rPr lang="pt-PT"/>
              <a:t> Awards</a:t>
            </a:r>
            <a:endParaRPr/>
          </a:p>
          <a:p>
            <a:pPr indent="-95250" lvl="0" marL="63500" rtl="0" algn="just">
              <a:lnSpc>
                <a:spcPct val="90000"/>
              </a:lnSpc>
              <a:spcBef>
                <a:spcPts val="1100"/>
              </a:spcBef>
              <a:spcAft>
                <a:spcPts val="0"/>
              </a:spcAft>
              <a:buSzPts val="1500"/>
              <a:buFont typeface="Arial"/>
              <a:buChar char="•"/>
            </a:pPr>
            <a:r>
              <a:rPr lang="pt-PT"/>
              <a:t> Characters</a:t>
            </a:r>
            <a:endParaRPr/>
          </a:p>
          <a:p>
            <a:pPr indent="-95250" lvl="0" marL="63500" rtl="0" algn="just">
              <a:lnSpc>
                <a:spcPct val="90000"/>
              </a:lnSpc>
              <a:spcBef>
                <a:spcPts val="1100"/>
              </a:spcBef>
              <a:spcAft>
                <a:spcPts val="0"/>
              </a:spcAft>
              <a:buSzPts val="1500"/>
              <a:buFont typeface="Arial"/>
              <a:buChar char="•"/>
            </a:pPr>
            <a:r>
              <a:rPr lang="pt-PT"/>
              <a:t> Genre and votes</a:t>
            </a:r>
            <a:endParaRPr/>
          </a:p>
          <a:p>
            <a:pPr indent="-95250" lvl="0" marL="63500" rtl="0" algn="just">
              <a:lnSpc>
                <a:spcPct val="90000"/>
              </a:lnSpc>
              <a:spcBef>
                <a:spcPts val="1100"/>
              </a:spcBef>
              <a:spcAft>
                <a:spcPts val="0"/>
              </a:spcAft>
              <a:buSzPts val="1500"/>
              <a:buFont typeface="Arial"/>
              <a:buChar char="•"/>
            </a:pPr>
            <a:r>
              <a:rPr lang="pt-PT"/>
              <a:t> Books</a:t>
            </a:r>
            <a:endParaRPr/>
          </a:p>
          <a:p>
            <a:pPr indent="-95250" lvl="0" marL="63500" rtl="0" algn="just">
              <a:lnSpc>
                <a:spcPct val="90000"/>
              </a:lnSpc>
              <a:spcBef>
                <a:spcPts val="1100"/>
              </a:spcBef>
              <a:spcAft>
                <a:spcPts val="0"/>
              </a:spcAft>
              <a:buSzPts val="1500"/>
              <a:buFont typeface="Arial"/>
              <a:buChar char="•"/>
            </a:pPr>
            <a:r>
              <a:rPr lang="pt-PT"/>
              <a:t> Reviews</a:t>
            </a:r>
            <a:endParaRPr/>
          </a:p>
          <a:p>
            <a:pPr indent="0" lvl="0" marL="63500" rtl="0" algn="l">
              <a:lnSpc>
                <a:spcPct val="90000"/>
              </a:lnSpc>
              <a:spcBef>
                <a:spcPts val="1100"/>
              </a:spcBef>
              <a:spcAft>
                <a:spcPts val="0"/>
              </a:spcAft>
              <a:buSzPts val="15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pt-PT"/>
              <a:t>Collections and Documents</a:t>
            </a:r>
            <a:endParaRPr/>
          </a:p>
        </p:txBody>
      </p:sp>
      <p:sp>
        <p:nvSpPr>
          <p:cNvPr id="169" name="Google Shape;169;p27"/>
          <p:cNvSpPr txBox="1"/>
          <p:nvPr>
            <p:ph idx="1" type="body"/>
          </p:nvPr>
        </p:nvSpPr>
        <p:spPr>
          <a:xfrm>
            <a:off x="822955" y="1384300"/>
            <a:ext cx="4037700" cy="3017400"/>
          </a:xfrm>
          <a:prstGeom prst="rect">
            <a:avLst/>
          </a:prstGeom>
          <a:noFill/>
          <a:ln>
            <a:noFill/>
          </a:ln>
        </p:spPr>
        <p:txBody>
          <a:bodyPr anchorCtr="0" anchor="t" bIns="34275" lIns="0" spcFirstLastPara="1" rIns="0" wrap="square" tIns="34275">
            <a:normAutofit/>
          </a:bodyPr>
          <a:lstStyle/>
          <a:p>
            <a:pPr indent="-95250" lvl="0" marL="63500" rtl="0" algn="just">
              <a:lnSpc>
                <a:spcPct val="90000"/>
              </a:lnSpc>
              <a:spcBef>
                <a:spcPts val="0"/>
              </a:spcBef>
              <a:spcAft>
                <a:spcPts val="0"/>
              </a:spcAft>
              <a:buSzPts val="1500"/>
              <a:buChar char=" "/>
            </a:pPr>
            <a:r>
              <a:rPr lang="pt-PT"/>
              <a:t>Firstly, the files regarding books, gender and votes, characters and awards were merged with the books file, each one added as an </a:t>
            </a:r>
            <a:r>
              <a:rPr lang="pt-PT"/>
              <a:t>attribute</a:t>
            </a:r>
            <a:r>
              <a:rPr lang="pt-PT"/>
              <a:t> of the book.</a:t>
            </a:r>
            <a:endParaRPr/>
          </a:p>
          <a:p>
            <a:pPr indent="-95250" lvl="0" marL="63500" rtl="0" algn="just">
              <a:lnSpc>
                <a:spcPct val="90000"/>
              </a:lnSpc>
              <a:spcBef>
                <a:spcPts val="1100"/>
              </a:spcBef>
              <a:spcAft>
                <a:spcPts val="0"/>
              </a:spcAft>
              <a:buSzPts val="1500"/>
              <a:buChar char=" "/>
            </a:pPr>
            <a:r>
              <a:rPr lang="pt-PT"/>
              <a:t>Then, the reviews were also merged in order to have for each book an array of its reviews.</a:t>
            </a:r>
            <a:endParaRPr/>
          </a:p>
          <a:p>
            <a:pPr indent="-95250" lvl="0" marL="63500" rtl="0" algn="just">
              <a:lnSpc>
                <a:spcPct val="90000"/>
              </a:lnSpc>
              <a:spcBef>
                <a:spcPts val="1100"/>
              </a:spcBef>
              <a:spcAft>
                <a:spcPts val="0"/>
              </a:spcAft>
              <a:buSzPts val="1500"/>
              <a:buChar char=" "/>
            </a:pPr>
            <a:r>
              <a:rPr lang="pt-PT"/>
              <a:t>The final data is gathered in a JSON file and uploaded to a </a:t>
            </a:r>
            <a:r>
              <a:rPr lang="pt-PT"/>
              <a:t>previously created</a:t>
            </a:r>
            <a:r>
              <a:rPr lang="pt-PT"/>
              <a:t> collection (core) in Solr</a:t>
            </a:r>
            <a:endParaRPr/>
          </a:p>
        </p:txBody>
      </p:sp>
      <p:sp>
        <p:nvSpPr>
          <p:cNvPr id="170" name="Google Shape;170;p27"/>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pt-PT"/>
              <a:t>‹#›</a:t>
            </a:fld>
            <a:endParaRPr/>
          </a:p>
        </p:txBody>
      </p:sp>
      <p:pic>
        <p:nvPicPr>
          <p:cNvPr id="171" name="Google Shape;171;p27"/>
          <p:cNvPicPr preferRelativeResize="0"/>
          <p:nvPr/>
        </p:nvPicPr>
        <p:blipFill>
          <a:blip r:embed="rId3">
            <a:alphaModFix/>
          </a:blip>
          <a:stretch>
            <a:fillRect/>
          </a:stretch>
        </p:blipFill>
        <p:spPr>
          <a:xfrm>
            <a:off x="5152050" y="1384300"/>
            <a:ext cx="3436949" cy="327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800110" y="2350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pt-PT"/>
              <a:t>Indexing Process</a:t>
            </a:r>
            <a:endParaRPr/>
          </a:p>
        </p:txBody>
      </p:sp>
      <p:sp>
        <p:nvSpPr>
          <p:cNvPr id="177" name="Google Shape;177;p2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pt-PT"/>
              <a:t>‹#›</a:t>
            </a:fld>
            <a:endParaRPr/>
          </a:p>
        </p:txBody>
      </p:sp>
      <p:graphicFrame>
        <p:nvGraphicFramePr>
          <p:cNvPr id="178" name="Google Shape;178;p28"/>
          <p:cNvGraphicFramePr/>
          <p:nvPr/>
        </p:nvGraphicFramePr>
        <p:xfrm>
          <a:off x="3683700" y="1685040"/>
          <a:ext cx="3000000" cy="3000000"/>
        </p:xfrm>
        <a:graphic>
          <a:graphicData uri="http://schemas.openxmlformats.org/drawingml/2006/table">
            <a:tbl>
              <a:tblPr>
                <a:noFill/>
                <a:tableStyleId>{D2E365DF-EE73-4B81-BCE8-2CBC7B503013}</a:tableStyleId>
              </a:tblPr>
              <a:tblGrid>
                <a:gridCol w="1553400"/>
                <a:gridCol w="1553400"/>
                <a:gridCol w="1553400"/>
              </a:tblGrid>
              <a:tr h="287925">
                <a:tc>
                  <a:txBody>
                    <a:bodyPr/>
                    <a:lstStyle/>
                    <a:p>
                      <a:pPr indent="0" lvl="0" marL="0" rtl="0" algn="l">
                        <a:spcBef>
                          <a:spcPts val="0"/>
                        </a:spcBef>
                        <a:spcAft>
                          <a:spcPts val="0"/>
                        </a:spcAft>
                        <a:buNone/>
                      </a:pPr>
                      <a:r>
                        <a:rPr b="1" lang="pt-PT" sz="1300"/>
                        <a:t>Field</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pt-PT" sz="1300"/>
                        <a:t>Type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pt-PT" sz="1300"/>
                        <a:t>Index</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7925">
                <a:tc>
                  <a:txBody>
                    <a:bodyPr/>
                    <a:lstStyle/>
                    <a:p>
                      <a:pPr indent="0" lvl="0" marL="0" rtl="0" algn="l">
                        <a:spcBef>
                          <a:spcPts val="0"/>
                        </a:spcBef>
                        <a:spcAft>
                          <a:spcPts val="0"/>
                        </a:spcAft>
                        <a:buNone/>
                      </a:pPr>
                      <a:r>
                        <a:rPr lang="pt-PT" sz="1100">
                          <a:latin typeface="Calibri"/>
                          <a:ea typeface="Calibri"/>
                          <a:cs typeface="Calibri"/>
                          <a:sym typeface="Calibri"/>
                        </a:rPr>
                        <a:t>isbn, isbn13</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PT" sz="1100"/>
                        <a:t>string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PT" sz="1100"/>
                        <a:t>No</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86275">
                <a:tc>
                  <a:txBody>
                    <a:bodyPr/>
                    <a:lstStyle/>
                    <a:p>
                      <a:pPr indent="0" lvl="0" marL="0" rtl="0" algn="l">
                        <a:spcBef>
                          <a:spcPts val="0"/>
                        </a:spcBef>
                        <a:spcAft>
                          <a:spcPts val="0"/>
                        </a:spcAft>
                        <a:buNone/>
                      </a:pPr>
                      <a:r>
                        <a:rPr lang="pt-PT" sz="1100">
                          <a:latin typeface="Calibri"/>
                          <a:ea typeface="Calibri"/>
                          <a:cs typeface="Calibri"/>
                          <a:sym typeface="Calibri"/>
                        </a:rPr>
                        <a:t>title, series, author, date_published, publisher, original_title, genre_and_votes, settings, characters, awards, recommended_books, books_in_series, descprition, reviews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PT" sz="1100"/>
                        <a:t>standard_text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pt-PT" sz="1100"/>
                        <a:t>Yes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9" name="Google Shape;179;p28"/>
          <p:cNvSpPr txBox="1"/>
          <p:nvPr/>
        </p:nvSpPr>
        <p:spPr>
          <a:xfrm>
            <a:off x="743500" y="1685050"/>
            <a:ext cx="27516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PT" sz="1500">
                <a:latin typeface="Calibri"/>
                <a:ea typeface="Calibri"/>
                <a:cs typeface="Calibri"/>
                <a:sym typeface="Calibri"/>
              </a:rPr>
              <a:t>The custom type standard_text was created with the following filters:</a:t>
            </a:r>
            <a:endParaRPr sz="1500">
              <a:latin typeface="Calibri"/>
              <a:ea typeface="Calibri"/>
              <a:cs typeface="Calibri"/>
              <a:sym typeface="Calibri"/>
            </a:endParaRPr>
          </a:p>
          <a:p>
            <a:pPr indent="-323850" lvl="0" marL="457200" rtl="0" algn="just">
              <a:spcBef>
                <a:spcPts val="0"/>
              </a:spcBef>
              <a:spcAft>
                <a:spcPts val="0"/>
              </a:spcAft>
              <a:buClr>
                <a:schemeClr val="accent1"/>
              </a:buClr>
              <a:buSzPts val="1500"/>
              <a:buFont typeface="Calibri"/>
              <a:buChar char="●"/>
            </a:pPr>
            <a:r>
              <a:rPr lang="pt-PT" sz="1500">
                <a:latin typeface="Calibri"/>
                <a:ea typeface="Calibri"/>
                <a:cs typeface="Calibri"/>
                <a:sym typeface="Calibri"/>
              </a:rPr>
              <a:t>ASCIIFoldingFilterFactory</a:t>
            </a:r>
            <a:endParaRPr sz="1500">
              <a:latin typeface="Calibri"/>
              <a:ea typeface="Calibri"/>
              <a:cs typeface="Calibri"/>
              <a:sym typeface="Calibri"/>
            </a:endParaRPr>
          </a:p>
          <a:p>
            <a:pPr indent="-323850" lvl="0" marL="457200" rtl="0" algn="just">
              <a:spcBef>
                <a:spcPts val="0"/>
              </a:spcBef>
              <a:spcAft>
                <a:spcPts val="0"/>
              </a:spcAft>
              <a:buClr>
                <a:schemeClr val="accent1"/>
              </a:buClr>
              <a:buSzPts val="1500"/>
              <a:buFont typeface="Calibri"/>
              <a:buChar char="●"/>
            </a:pPr>
            <a:r>
              <a:rPr lang="pt-PT" sz="1500">
                <a:latin typeface="Calibri"/>
                <a:ea typeface="Calibri"/>
                <a:cs typeface="Calibri"/>
                <a:sym typeface="Calibri"/>
              </a:rPr>
              <a:t>LowerCaseFilterFactory</a:t>
            </a:r>
            <a:endParaRPr sz="1500">
              <a:latin typeface="Calibri"/>
              <a:ea typeface="Calibri"/>
              <a:cs typeface="Calibri"/>
              <a:sym typeface="Calibri"/>
            </a:endParaRPr>
          </a:p>
          <a:p>
            <a:pPr indent="-323850" lvl="0" marL="457200" rtl="0" algn="just">
              <a:spcBef>
                <a:spcPts val="0"/>
              </a:spcBef>
              <a:spcAft>
                <a:spcPts val="0"/>
              </a:spcAft>
              <a:buClr>
                <a:schemeClr val="accent1"/>
              </a:buClr>
              <a:buSzPts val="1500"/>
              <a:buFont typeface="Calibri"/>
              <a:buChar char="●"/>
            </a:pPr>
            <a:r>
              <a:rPr lang="pt-PT" sz="1500">
                <a:latin typeface="Calibri"/>
                <a:ea typeface="Calibri"/>
                <a:cs typeface="Calibri"/>
                <a:sym typeface="Calibri"/>
              </a:rPr>
              <a:t>SynonymFilterFactory</a:t>
            </a:r>
            <a:endParaRPr sz="1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00110" y="235052"/>
            <a:ext cx="7543800" cy="10881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pt-PT"/>
              <a:t>Indexing Process</a:t>
            </a:r>
            <a:endParaRPr/>
          </a:p>
        </p:txBody>
      </p:sp>
      <p:sp>
        <p:nvSpPr>
          <p:cNvPr id="185" name="Google Shape;185;p29"/>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pt-PT"/>
              <a:t>‹#›</a:t>
            </a:fld>
            <a:endParaRPr/>
          </a:p>
        </p:txBody>
      </p:sp>
      <p:graphicFrame>
        <p:nvGraphicFramePr>
          <p:cNvPr id="186" name="Google Shape;186;p29"/>
          <p:cNvGraphicFramePr/>
          <p:nvPr/>
        </p:nvGraphicFramePr>
        <p:xfrm>
          <a:off x="860525" y="1476347"/>
          <a:ext cx="3000000" cy="3000000"/>
        </p:xfrm>
        <a:graphic>
          <a:graphicData uri="http://schemas.openxmlformats.org/drawingml/2006/table">
            <a:tbl>
              <a:tblPr>
                <a:noFill/>
                <a:tableStyleId>{D2E365DF-EE73-4B81-BCE8-2CBC7B503013}</a:tableStyleId>
              </a:tblPr>
              <a:tblGrid>
                <a:gridCol w="3349400"/>
                <a:gridCol w="2253575"/>
                <a:gridCol w="1910475"/>
              </a:tblGrid>
              <a:tr h="334250">
                <a:tc>
                  <a:txBody>
                    <a:bodyPr/>
                    <a:lstStyle/>
                    <a:p>
                      <a:pPr indent="0" lvl="0" marL="0" rtl="0" algn="l">
                        <a:spcBef>
                          <a:spcPts val="0"/>
                        </a:spcBef>
                        <a:spcAft>
                          <a:spcPts val="0"/>
                        </a:spcAft>
                        <a:buNone/>
                      </a:pPr>
                      <a:r>
                        <a:rPr b="1" lang="pt-PT" sz="1300"/>
                        <a:t>Field</a:t>
                      </a:r>
                      <a:endParaRPr b="1" sz="1300"/>
                    </a:p>
                  </a:txBody>
                  <a:tcPr marT="91425" marB="91425" marR="91425" marL="91425"/>
                </a:tc>
                <a:tc>
                  <a:txBody>
                    <a:bodyPr/>
                    <a:lstStyle/>
                    <a:p>
                      <a:pPr indent="0" lvl="0" marL="0" rtl="0" algn="l">
                        <a:spcBef>
                          <a:spcPts val="0"/>
                        </a:spcBef>
                        <a:spcAft>
                          <a:spcPts val="0"/>
                        </a:spcAft>
                        <a:buNone/>
                      </a:pPr>
                      <a:r>
                        <a:rPr b="1" lang="pt-PT" sz="1300"/>
                        <a:t>Type</a:t>
                      </a:r>
                      <a:endParaRPr b="1" sz="1300"/>
                    </a:p>
                  </a:txBody>
                  <a:tcPr marT="91425" marB="91425" marR="91425" marL="91425"/>
                </a:tc>
                <a:tc>
                  <a:txBody>
                    <a:bodyPr/>
                    <a:lstStyle/>
                    <a:p>
                      <a:pPr indent="0" lvl="0" marL="0" rtl="0" algn="l">
                        <a:spcBef>
                          <a:spcPts val="0"/>
                        </a:spcBef>
                        <a:spcAft>
                          <a:spcPts val="0"/>
                        </a:spcAft>
                        <a:buNone/>
                      </a:pPr>
                      <a:r>
                        <a:rPr b="1" lang="pt-PT" sz="1300"/>
                        <a:t>Index</a:t>
                      </a:r>
                      <a:endParaRPr b="1" sz="1300"/>
                    </a:p>
                  </a:txBody>
                  <a:tcPr marT="91425" marB="91425" marR="91425" marL="91425"/>
                </a:tc>
              </a:tr>
              <a:tr h="601850">
                <a:tc>
                  <a:txBody>
                    <a:bodyPr/>
                    <a:lstStyle/>
                    <a:p>
                      <a:pPr indent="0" lvl="0" marL="0" rtl="0" algn="l">
                        <a:spcBef>
                          <a:spcPts val="0"/>
                        </a:spcBef>
                        <a:spcAft>
                          <a:spcPts val="0"/>
                        </a:spcAft>
                        <a:buNone/>
                      </a:pPr>
                      <a:r>
                        <a:rPr lang="pt-PT" sz="1100">
                          <a:solidFill>
                            <a:schemeClr val="dk1"/>
                          </a:solidFill>
                          <a:latin typeface="Calibri"/>
                          <a:ea typeface="Calibri"/>
                          <a:cs typeface="Calibri"/>
                          <a:sym typeface="Calibri"/>
                        </a:rPr>
                        <a:t>rating_count, five_star_ratings, four_star_ratings, three_star_ratings, two_star_ratings, one_star_ratings</a:t>
                      </a:r>
                      <a:endParaRPr sz="11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PT" sz="1100"/>
                        <a:t>pint</a:t>
                      </a:r>
                      <a:endParaRPr sz="1100"/>
                    </a:p>
                  </a:txBody>
                  <a:tcPr marT="91425" marB="91425" marR="91425" marL="91425"/>
                </a:tc>
                <a:tc>
                  <a:txBody>
                    <a:bodyPr/>
                    <a:lstStyle/>
                    <a:p>
                      <a:pPr indent="0" lvl="0" marL="0" rtl="0" algn="l">
                        <a:spcBef>
                          <a:spcPts val="0"/>
                        </a:spcBef>
                        <a:spcAft>
                          <a:spcPts val="0"/>
                        </a:spcAft>
                        <a:buNone/>
                      </a:pPr>
                      <a:r>
                        <a:rPr lang="pt-PT" sz="1100"/>
                        <a:t>No</a:t>
                      </a:r>
                      <a:endParaRPr sz="1100"/>
                    </a:p>
                  </a:txBody>
                  <a:tcPr marT="91425" marB="91425" marR="91425" marL="91425"/>
                </a:tc>
              </a:tr>
              <a:tr h="294125">
                <a:tc>
                  <a:txBody>
                    <a:bodyPr/>
                    <a:lstStyle/>
                    <a:p>
                      <a:pPr indent="0" lvl="0" marL="0" rtl="0" algn="l">
                        <a:spcBef>
                          <a:spcPts val="0"/>
                        </a:spcBef>
                        <a:spcAft>
                          <a:spcPts val="0"/>
                        </a:spcAft>
                        <a:buNone/>
                      </a:pPr>
                      <a:r>
                        <a:rPr lang="pt-PT" sz="1100">
                          <a:latin typeface="Calibri"/>
                          <a:ea typeface="Calibri"/>
                          <a:cs typeface="Calibri"/>
                          <a:sym typeface="Calibri"/>
                        </a:rPr>
                        <a:t>average_rating</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PT" sz="1100"/>
                        <a:t>pfloat</a:t>
                      </a:r>
                      <a:endParaRPr sz="1100"/>
                    </a:p>
                  </a:txBody>
                  <a:tcPr marT="91425" marB="91425" marR="91425" marL="91425"/>
                </a:tc>
                <a:tc>
                  <a:txBody>
                    <a:bodyPr/>
                    <a:lstStyle/>
                    <a:p>
                      <a:pPr indent="0" lvl="0" marL="0" rtl="0" algn="l">
                        <a:spcBef>
                          <a:spcPts val="0"/>
                        </a:spcBef>
                        <a:spcAft>
                          <a:spcPts val="0"/>
                        </a:spcAft>
                        <a:buNone/>
                      </a:pPr>
                      <a:r>
                        <a:rPr lang="pt-PT" sz="1100"/>
                        <a:t>No</a:t>
                      </a:r>
                      <a:endParaRPr sz="1100"/>
                    </a:p>
                  </a:txBody>
                  <a:tcPr marT="91425" marB="91425" marR="91425" marL="91425"/>
                </a:tc>
              </a:tr>
              <a:tr h="430475">
                <a:tc>
                  <a:txBody>
                    <a:bodyPr/>
                    <a:lstStyle/>
                    <a:p>
                      <a:pPr indent="0" lvl="0" marL="0" rtl="0" algn="l">
                        <a:spcBef>
                          <a:spcPts val="0"/>
                        </a:spcBef>
                        <a:spcAft>
                          <a:spcPts val="0"/>
                        </a:spcAft>
                        <a:buNone/>
                      </a:pPr>
                      <a:r>
                        <a:rPr lang="pt-PT" sz="1100">
                          <a:latin typeface="Calibri"/>
                          <a:ea typeface="Calibri"/>
                          <a:cs typeface="Calibri"/>
                          <a:sym typeface="Calibri"/>
                        </a:rPr>
                        <a:t>link, cover_link, author_link,</a:t>
                      </a:r>
                      <a:r>
                        <a:rPr lang="pt-PT" sz="1100">
                          <a:solidFill>
                            <a:schemeClr val="dk1"/>
                          </a:solidFill>
                          <a:latin typeface="Calibri"/>
                          <a:ea typeface="Calibri"/>
                          <a:cs typeface="Calibri"/>
                          <a:sym typeface="Calibri"/>
                        </a:rPr>
                        <a:t>amazon_redirect_link,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pt-PT" sz="1100">
                          <a:solidFill>
                            <a:schemeClr val="dk1"/>
                          </a:solidFill>
                          <a:latin typeface="Calibri"/>
                          <a:ea typeface="Calibri"/>
                          <a:cs typeface="Calibri"/>
                          <a:sym typeface="Calibri"/>
                        </a:rPr>
                        <a:t>worldcat_redirect_link</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PT" sz="1100"/>
                        <a:t>string</a:t>
                      </a:r>
                      <a:endParaRPr sz="1100"/>
                    </a:p>
                  </a:txBody>
                  <a:tcPr marT="91425" marB="91425" marR="91425" marL="91425"/>
                </a:tc>
                <a:tc>
                  <a:txBody>
                    <a:bodyPr/>
                    <a:lstStyle/>
                    <a:p>
                      <a:pPr indent="0" lvl="0" marL="0" rtl="0" algn="l">
                        <a:spcBef>
                          <a:spcPts val="0"/>
                        </a:spcBef>
                        <a:spcAft>
                          <a:spcPts val="0"/>
                        </a:spcAft>
                        <a:buNone/>
                      </a:pPr>
                      <a:r>
                        <a:rPr lang="pt-PT" sz="1100"/>
                        <a:t>No</a:t>
                      </a:r>
                      <a:endParaRPr sz="1100"/>
                    </a:p>
                  </a:txBody>
                  <a:tcPr marT="91425" marB="91425" marR="91425" marL="91425"/>
                </a:tc>
              </a:tr>
              <a:tr h="294125">
                <a:tc>
                  <a:txBody>
                    <a:bodyPr/>
                    <a:lstStyle/>
                    <a:p>
                      <a:pPr indent="0" lvl="0" marL="0" rtl="0" algn="l">
                        <a:spcBef>
                          <a:spcPts val="0"/>
                        </a:spcBef>
                        <a:spcAft>
                          <a:spcPts val="0"/>
                        </a:spcAft>
                        <a:buNone/>
                      </a:pPr>
                      <a:r>
                        <a:rPr lang="pt-PT" sz="1100">
                          <a:latin typeface="Calibri"/>
                          <a:ea typeface="Calibri"/>
                          <a:cs typeface="Calibri"/>
                          <a:sym typeface="Calibri"/>
                        </a:rPr>
                        <a:t>isbn, isbn13</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PT" sz="1100"/>
                        <a:t>string</a:t>
                      </a:r>
                      <a:endParaRPr sz="1100"/>
                    </a:p>
                  </a:txBody>
                  <a:tcPr marT="91425" marB="91425" marR="91425" marL="91425"/>
                </a:tc>
                <a:tc>
                  <a:txBody>
                    <a:bodyPr/>
                    <a:lstStyle/>
                    <a:p>
                      <a:pPr indent="0" lvl="0" marL="0" rtl="0" algn="l">
                        <a:spcBef>
                          <a:spcPts val="0"/>
                        </a:spcBef>
                        <a:spcAft>
                          <a:spcPts val="0"/>
                        </a:spcAft>
                        <a:buNone/>
                      </a:pPr>
                      <a:r>
                        <a:rPr lang="pt-PT" sz="1100"/>
                        <a:t>No</a:t>
                      </a:r>
                      <a:endParaRPr sz="1100"/>
                    </a:p>
                  </a:txBody>
                  <a:tcPr marT="91425" marB="91425" marR="91425" marL="91425"/>
                </a:tc>
              </a:tr>
              <a:tr h="695250">
                <a:tc>
                  <a:txBody>
                    <a:bodyPr/>
                    <a:lstStyle/>
                    <a:p>
                      <a:pPr indent="0" lvl="0" marL="0" rtl="0" algn="l">
                        <a:spcBef>
                          <a:spcPts val="0"/>
                        </a:spcBef>
                        <a:spcAft>
                          <a:spcPts val="0"/>
                        </a:spcAft>
                        <a:buNone/>
                      </a:pPr>
                      <a:r>
                        <a:rPr lang="pt-PT" sz="1100">
                          <a:latin typeface="Calibri"/>
                          <a:ea typeface="Calibri"/>
                          <a:cs typeface="Calibri"/>
                          <a:sym typeface="Calibri"/>
                        </a:rPr>
                        <a:t>title, series, author, date_published, publisher, original_title, genre_and_votes, settings, characters, awards, recommended_books, books_in_series, descprition, reviews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PT" sz="1100"/>
                        <a:t>standard_text</a:t>
                      </a:r>
                      <a:endParaRPr sz="1100"/>
                    </a:p>
                  </a:txBody>
                  <a:tcPr marT="91425" marB="91425" marR="91425" marL="91425"/>
                </a:tc>
                <a:tc>
                  <a:txBody>
                    <a:bodyPr/>
                    <a:lstStyle/>
                    <a:p>
                      <a:pPr indent="0" lvl="0" marL="0" rtl="0" algn="l">
                        <a:spcBef>
                          <a:spcPts val="0"/>
                        </a:spcBef>
                        <a:spcAft>
                          <a:spcPts val="0"/>
                        </a:spcAft>
                        <a:buNone/>
                      </a:pPr>
                      <a:r>
                        <a:rPr lang="pt-PT" sz="1100"/>
                        <a:t>Yes</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Configurations</a:t>
            </a:r>
            <a:endParaRPr/>
          </a:p>
        </p:txBody>
      </p:sp>
      <p:sp>
        <p:nvSpPr>
          <p:cNvPr id="192" name="Google Shape;192;p30"/>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just">
              <a:spcBef>
                <a:spcPts val="900"/>
              </a:spcBef>
              <a:spcAft>
                <a:spcPts val="0"/>
              </a:spcAft>
              <a:buNone/>
            </a:pPr>
            <a:r>
              <a:rPr lang="pt-PT"/>
              <a:t>Three system configurations were created in order to explore and obtain different results while querying the documents in the SOLR:</a:t>
            </a:r>
            <a:endParaRPr/>
          </a:p>
          <a:p>
            <a:pPr indent="-317500" lvl="0" marL="457200" rtl="0" algn="just">
              <a:spcBef>
                <a:spcPts val="900"/>
              </a:spcBef>
              <a:spcAft>
                <a:spcPts val="0"/>
              </a:spcAft>
              <a:buSzPts val="1400"/>
              <a:buChar char="●"/>
            </a:pPr>
            <a:r>
              <a:rPr lang="pt-PT"/>
              <a:t>Schemaless</a:t>
            </a:r>
            <a:endParaRPr/>
          </a:p>
          <a:p>
            <a:pPr indent="-317500" lvl="0" marL="457200" rtl="0" algn="just">
              <a:spcBef>
                <a:spcPts val="0"/>
              </a:spcBef>
              <a:spcAft>
                <a:spcPts val="0"/>
              </a:spcAft>
              <a:buSzPts val="1400"/>
              <a:buChar char="●"/>
            </a:pPr>
            <a:r>
              <a:rPr lang="pt-PT"/>
              <a:t>With the schema presented in the previous slide</a:t>
            </a:r>
            <a:endParaRPr/>
          </a:p>
          <a:p>
            <a:pPr indent="-317500" lvl="0" marL="457200" rtl="0" algn="just">
              <a:spcBef>
                <a:spcPts val="0"/>
              </a:spcBef>
              <a:spcAft>
                <a:spcPts val="0"/>
              </a:spcAft>
              <a:buSzPts val="1400"/>
              <a:buChar char="●"/>
            </a:pPr>
            <a:r>
              <a:rPr lang="pt-PT"/>
              <a:t>With the schema presented in the previous slide with weighting filter to boost more relevant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1</a:t>
            </a:r>
            <a:endParaRPr/>
          </a:p>
        </p:txBody>
      </p:sp>
      <p:sp>
        <p:nvSpPr>
          <p:cNvPr id="198" name="Google Shape;198;p31"/>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just">
              <a:spcBef>
                <a:spcPts val="900"/>
              </a:spcBef>
              <a:spcAft>
                <a:spcPts val="0"/>
              </a:spcAft>
              <a:buNone/>
            </a:pPr>
            <a:r>
              <a:rPr b="1" lang="pt-PT"/>
              <a:t>Information Need: </a:t>
            </a:r>
            <a:r>
              <a:rPr lang="pt-PT"/>
              <a:t>Biographies about Adolf Hitler</a:t>
            </a:r>
            <a:endParaRPr/>
          </a:p>
          <a:p>
            <a:pPr indent="0" lvl="0" marL="0" rtl="0" algn="just">
              <a:spcBef>
                <a:spcPts val="900"/>
              </a:spcBef>
              <a:spcAft>
                <a:spcPts val="0"/>
              </a:spcAft>
              <a:buNone/>
            </a:pPr>
            <a:r>
              <a:rPr b="1" lang="pt-PT"/>
              <a:t>Relevance Judgement: “</a:t>
            </a:r>
            <a:r>
              <a:rPr lang="pt-PT"/>
              <a:t>Biography” needs to be in the book’s genre, title or description. “Hitler” is also important to appear in the book’s title or author and can also appear in the description, although with less relevance.</a:t>
            </a:r>
            <a:endParaRPr/>
          </a:p>
          <a:p>
            <a:pPr indent="0" lvl="0" marL="0" rtl="0" algn="just">
              <a:spcBef>
                <a:spcPts val="900"/>
              </a:spcBef>
              <a:spcAft>
                <a:spcPts val="0"/>
              </a:spcAft>
              <a:buNone/>
            </a:pPr>
            <a:r>
              <a:rPr b="1" lang="pt-PT"/>
              <a:t>Query(q): </a:t>
            </a:r>
            <a:r>
              <a:rPr lang="pt-PT"/>
              <a:t>hitler </a:t>
            </a:r>
            <a:r>
              <a:rPr b="1" lang="pt-PT"/>
              <a:t>AND</a:t>
            </a:r>
            <a:r>
              <a:rPr lang="pt-PT"/>
              <a:t> biography</a:t>
            </a:r>
            <a:endParaRPr/>
          </a:p>
          <a:p>
            <a:pPr indent="0" lvl="0" marL="0" rtl="0" algn="just">
              <a:spcBef>
                <a:spcPts val="900"/>
              </a:spcBef>
              <a:spcAft>
                <a:spcPts val="0"/>
              </a:spcAft>
              <a:buNone/>
            </a:pPr>
            <a:r>
              <a:rPr b="1" lang="pt-PT"/>
              <a:t>Query fields(qf): </a:t>
            </a:r>
            <a:r>
              <a:rPr lang="pt-PT"/>
              <a:t>title genre_and_votes description author</a:t>
            </a:r>
            <a:endParaRPr/>
          </a:p>
          <a:p>
            <a:pPr indent="0" lvl="0" marL="0" rtl="0" algn="just">
              <a:spcBef>
                <a:spcPts val="900"/>
              </a:spcBef>
              <a:spcAft>
                <a:spcPts val="200"/>
              </a:spcAft>
              <a:buNone/>
            </a:pPr>
            <a:r>
              <a:rPr b="1" lang="pt-PT"/>
              <a:t>Boost Query(bq): </a:t>
            </a:r>
            <a:r>
              <a:rPr lang="pt-PT"/>
              <a:t>title^3 genre_and_votes^2 description^1 author^3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1 - Evaluation</a:t>
            </a:r>
            <a:endParaRPr/>
          </a:p>
        </p:txBody>
      </p:sp>
      <p:pic>
        <p:nvPicPr>
          <p:cNvPr id="204" name="Google Shape;204;p32"/>
          <p:cNvPicPr preferRelativeResize="0"/>
          <p:nvPr/>
        </p:nvPicPr>
        <p:blipFill>
          <a:blip r:embed="rId3">
            <a:alphaModFix/>
          </a:blip>
          <a:stretch>
            <a:fillRect/>
          </a:stretch>
        </p:blipFill>
        <p:spPr>
          <a:xfrm>
            <a:off x="3163250" y="2385325"/>
            <a:ext cx="3206477" cy="2234624"/>
          </a:xfrm>
          <a:prstGeom prst="rect">
            <a:avLst/>
          </a:prstGeom>
          <a:noFill/>
          <a:ln>
            <a:noFill/>
          </a:ln>
        </p:spPr>
      </p:pic>
      <p:pic>
        <p:nvPicPr>
          <p:cNvPr id="205" name="Google Shape;205;p32"/>
          <p:cNvPicPr preferRelativeResize="0"/>
          <p:nvPr/>
        </p:nvPicPr>
        <p:blipFill>
          <a:blip r:embed="rId4">
            <a:alphaModFix/>
          </a:blip>
          <a:stretch>
            <a:fillRect/>
          </a:stretch>
        </p:blipFill>
        <p:spPr>
          <a:xfrm>
            <a:off x="176875" y="2385325"/>
            <a:ext cx="3206487" cy="2234624"/>
          </a:xfrm>
          <a:prstGeom prst="rect">
            <a:avLst/>
          </a:prstGeom>
          <a:noFill/>
          <a:ln>
            <a:noFill/>
          </a:ln>
        </p:spPr>
      </p:pic>
      <p:pic>
        <p:nvPicPr>
          <p:cNvPr id="206" name="Google Shape;206;p32"/>
          <p:cNvPicPr preferRelativeResize="0"/>
          <p:nvPr/>
        </p:nvPicPr>
        <p:blipFill>
          <a:blip r:embed="rId5">
            <a:alphaModFix/>
          </a:blip>
          <a:stretch>
            <a:fillRect/>
          </a:stretch>
        </p:blipFill>
        <p:spPr>
          <a:xfrm>
            <a:off x="6080900" y="2385325"/>
            <a:ext cx="3207598" cy="2235600"/>
          </a:xfrm>
          <a:prstGeom prst="rect">
            <a:avLst/>
          </a:prstGeom>
          <a:noFill/>
          <a:ln>
            <a:noFill/>
          </a:ln>
        </p:spPr>
      </p:pic>
      <p:graphicFrame>
        <p:nvGraphicFramePr>
          <p:cNvPr id="207" name="Google Shape;207;p32"/>
          <p:cNvGraphicFramePr/>
          <p:nvPr/>
        </p:nvGraphicFramePr>
        <p:xfrm>
          <a:off x="2252438" y="1392325"/>
          <a:ext cx="3000000" cy="3000000"/>
        </p:xfrm>
        <a:graphic>
          <a:graphicData uri="http://schemas.openxmlformats.org/drawingml/2006/table">
            <a:tbl>
              <a:tblPr>
                <a:noFill/>
                <a:tableStyleId>{D2E365DF-EE73-4B81-BCE8-2CBC7B503013}</a:tableStyleId>
              </a:tblPr>
              <a:tblGrid>
                <a:gridCol w="1257025"/>
                <a:gridCol w="1257025"/>
                <a:gridCol w="1257025"/>
                <a:gridCol w="1257025"/>
              </a:tblGrid>
              <a:tr h="344025">
                <a:tc>
                  <a:txBody>
                    <a:bodyPr/>
                    <a:lstStyle/>
                    <a:p>
                      <a:pPr indent="0" lvl="0" marL="0" rtl="0" algn="l">
                        <a:spcBef>
                          <a:spcPts val="0"/>
                        </a:spcBef>
                        <a:spcAft>
                          <a:spcPts val="0"/>
                        </a:spcAft>
                        <a:buNone/>
                      </a:pPr>
                      <a:r>
                        <a:rPr b="1" lang="pt-PT" sz="1200"/>
                        <a:t>Rank</a:t>
                      </a:r>
                      <a:endParaRPr b="1" sz="1200"/>
                    </a:p>
                  </a:txBody>
                  <a:tcPr marT="91425" marB="91425" marR="91425" marL="91425"/>
                </a:tc>
                <a:tc>
                  <a:txBody>
                    <a:bodyPr/>
                    <a:lstStyle/>
                    <a:p>
                      <a:pPr indent="0" lvl="0" marL="0" rtl="0" algn="l">
                        <a:spcBef>
                          <a:spcPts val="0"/>
                        </a:spcBef>
                        <a:spcAft>
                          <a:spcPts val="0"/>
                        </a:spcAft>
                        <a:buNone/>
                      </a:pPr>
                      <a:r>
                        <a:rPr b="1" lang="pt-PT" sz="1200"/>
                        <a:t>System 1</a:t>
                      </a:r>
                      <a:endParaRPr b="1" sz="1200"/>
                    </a:p>
                  </a:txBody>
                  <a:tcPr marT="91425" marB="91425" marR="91425" marL="91425"/>
                </a:tc>
                <a:tc>
                  <a:txBody>
                    <a:bodyPr/>
                    <a:lstStyle/>
                    <a:p>
                      <a:pPr indent="0" lvl="0" marL="0" rtl="0" algn="l">
                        <a:spcBef>
                          <a:spcPts val="0"/>
                        </a:spcBef>
                        <a:spcAft>
                          <a:spcPts val="0"/>
                        </a:spcAft>
                        <a:buNone/>
                      </a:pPr>
                      <a:r>
                        <a:rPr b="1" lang="pt-PT" sz="1200"/>
                        <a:t>System 2</a:t>
                      </a:r>
                      <a:endParaRPr b="1" sz="1200"/>
                    </a:p>
                  </a:txBody>
                  <a:tcPr marT="91425" marB="91425" marR="91425" marL="91425"/>
                </a:tc>
                <a:tc>
                  <a:txBody>
                    <a:bodyPr/>
                    <a:lstStyle/>
                    <a:p>
                      <a:pPr indent="0" lvl="0" marL="0" rtl="0" algn="l">
                        <a:spcBef>
                          <a:spcPts val="0"/>
                        </a:spcBef>
                        <a:spcAft>
                          <a:spcPts val="0"/>
                        </a:spcAft>
                        <a:buNone/>
                      </a:pPr>
                      <a:r>
                        <a:rPr b="1" lang="pt-PT" sz="1200"/>
                        <a:t>System 3</a:t>
                      </a:r>
                      <a:endParaRPr b="1" sz="1200"/>
                    </a:p>
                  </a:txBody>
                  <a:tcPr marT="91425" marB="91425" marR="91425" marL="91425"/>
                </a:tc>
              </a:tr>
              <a:tr h="304350">
                <a:tc>
                  <a:txBody>
                    <a:bodyPr/>
                    <a:lstStyle/>
                    <a:p>
                      <a:pPr indent="0" lvl="0" marL="0" rtl="0" algn="l">
                        <a:spcBef>
                          <a:spcPts val="0"/>
                        </a:spcBef>
                        <a:spcAft>
                          <a:spcPts val="0"/>
                        </a:spcAft>
                        <a:buNone/>
                      </a:pPr>
                      <a:r>
                        <a:rPr lang="pt-PT" sz="1000"/>
                        <a:t>AVP</a:t>
                      </a:r>
                      <a:endParaRPr sz="1000"/>
                    </a:p>
                  </a:txBody>
                  <a:tcPr marT="91425" marB="91425" marR="91425" marL="91425"/>
                </a:tc>
                <a:tc>
                  <a:txBody>
                    <a:bodyPr/>
                    <a:lstStyle/>
                    <a:p>
                      <a:pPr indent="0" lvl="0" marL="0" rtl="0" algn="l">
                        <a:spcBef>
                          <a:spcPts val="0"/>
                        </a:spcBef>
                        <a:spcAft>
                          <a:spcPts val="0"/>
                        </a:spcAft>
                        <a:buNone/>
                      </a:pPr>
                      <a:r>
                        <a:rPr lang="pt-PT" sz="1000"/>
                        <a:t>0.781429</a:t>
                      </a:r>
                      <a:endParaRPr sz="1000"/>
                    </a:p>
                  </a:txBody>
                  <a:tcPr marT="91425" marB="91425" marR="91425" marL="91425"/>
                </a:tc>
                <a:tc>
                  <a:txBody>
                    <a:bodyPr/>
                    <a:lstStyle/>
                    <a:p>
                      <a:pPr indent="0" lvl="0" marL="0" rtl="0" algn="l">
                        <a:spcBef>
                          <a:spcPts val="0"/>
                        </a:spcBef>
                        <a:spcAft>
                          <a:spcPts val="0"/>
                        </a:spcAft>
                        <a:buNone/>
                      </a:pPr>
                      <a:r>
                        <a:rPr lang="pt-PT" sz="1000"/>
                        <a:t>0.781429</a:t>
                      </a:r>
                      <a:endParaRPr sz="1000"/>
                    </a:p>
                  </a:txBody>
                  <a:tcPr marT="91425" marB="91425" marR="91425" marL="91425"/>
                </a:tc>
                <a:tc>
                  <a:txBody>
                    <a:bodyPr/>
                    <a:lstStyle/>
                    <a:p>
                      <a:pPr indent="0" lvl="0" marL="0" rtl="0" algn="l">
                        <a:spcBef>
                          <a:spcPts val="0"/>
                        </a:spcBef>
                        <a:spcAft>
                          <a:spcPts val="0"/>
                        </a:spcAft>
                        <a:buNone/>
                      </a:pPr>
                      <a:r>
                        <a:rPr lang="pt-PT" sz="1000"/>
                        <a:t>0.836376</a:t>
                      </a:r>
                      <a:endParaRPr sz="1000"/>
                    </a:p>
                  </a:txBody>
                  <a:tcPr marT="91425" marB="91425" marR="91425" marL="91425"/>
                </a:tc>
              </a:tr>
              <a:tr h="304350">
                <a:tc>
                  <a:txBody>
                    <a:bodyPr/>
                    <a:lstStyle/>
                    <a:p>
                      <a:pPr indent="0" lvl="0" marL="0" rtl="0" algn="l">
                        <a:spcBef>
                          <a:spcPts val="0"/>
                        </a:spcBef>
                        <a:spcAft>
                          <a:spcPts val="0"/>
                        </a:spcAft>
                        <a:buNone/>
                      </a:pPr>
                      <a:r>
                        <a:rPr lang="pt-PT" sz="1000"/>
                        <a:t>P@10</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0.6</a:t>
                      </a:r>
                      <a:endParaRPr sz="1000"/>
                    </a:p>
                  </a:txBody>
                  <a:tcPr marT="91425" marB="91425" marR="91425" marL="91425"/>
                </a:tc>
                <a:tc>
                  <a:txBody>
                    <a:bodyPr/>
                    <a:lstStyle/>
                    <a:p>
                      <a:pPr indent="0" lvl="0" marL="0" rtl="0" algn="l">
                        <a:spcBef>
                          <a:spcPts val="0"/>
                        </a:spcBef>
                        <a:spcAft>
                          <a:spcPts val="0"/>
                        </a:spcAft>
                        <a:buNone/>
                      </a:pPr>
                      <a:r>
                        <a:rPr lang="pt-PT" sz="1000"/>
                        <a:t>0.7</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t-PT"/>
              <a:t>Information Need 2</a:t>
            </a:r>
            <a:endParaRPr/>
          </a:p>
        </p:txBody>
      </p:sp>
      <p:sp>
        <p:nvSpPr>
          <p:cNvPr id="213" name="Google Shape;213;p33"/>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just">
              <a:spcBef>
                <a:spcPts val="900"/>
              </a:spcBef>
              <a:spcAft>
                <a:spcPts val="0"/>
              </a:spcAft>
              <a:buNone/>
            </a:pPr>
            <a:r>
              <a:rPr b="1" lang="pt-PT"/>
              <a:t>Information Need: </a:t>
            </a:r>
            <a:r>
              <a:rPr lang="pt-PT"/>
              <a:t>Comic books whose protagonist is Spider-Man</a:t>
            </a:r>
            <a:endParaRPr/>
          </a:p>
          <a:p>
            <a:pPr indent="0" lvl="0" marL="0" rtl="0" algn="just">
              <a:spcBef>
                <a:spcPts val="900"/>
              </a:spcBef>
              <a:spcAft>
                <a:spcPts val="0"/>
              </a:spcAft>
              <a:buNone/>
            </a:pPr>
            <a:r>
              <a:rPr b="1" lang="pt-PT"/>
              <a:t>Relevance Judgement: </a:t>
            </a:r>
            <a:r>
              <a:rPr lang="pt-PT"/>
              <a:t>The super hero name should most importantly appear in the book’s title but can also appear with less relevance in the description or characters. We are also looking for comic books so this should the the book’s genre.</a:t>
            </a:r>
            <a:endParaRPr/>
          </a:p>
          <a:p>
            <a:pPr indent="0" lvl="0" marL="0" rtl="0" algn="just">
              <a:spcBef>
                <a:spcPts val="900"/>
              </a:spcBef>
              <a:spcAft>
                <a:spcPts val="0"/>
              </a:spcAft>
              <a:buNone/>
            </a:pPr>
            <a:r>
              <a:rPr b="1" lang="pt-PT"/>
              <a:t>Query(q): </a:t>
            </a:r>
            <a:r>
              <a:rPr lang="pt-PT"/>
              <a:t>comics </a:t>
            </a:r>
            <a:r>
              <a:rPr b="1" lang="pt-PT"/>
              <a:t>AND </a:t>
            </a:r>
            <a:r>
              <a:rPr lang="pt-PT"/>
              <a:t>("spider-man" </a:t>
            </a:r>
            <a:r>
              <a:rPr b="1" lang="pt-PT"/>
              <a:t>OR </a:t>
            </a:r>
            <a:r>
              <a:rPr lang="pt-PT"/>
              <a:t>"Peter Parker")</a:t>
            </a:r>
            <a:endParaRPr/>
          </a:p>
          <a:p>
            <a:pPr indent="0" lvl="0" marL="0" rtl="0" algn="just">
              <a:spcBef>
                <a:spcPts val="900"/>
              </a:spcBef>
              <a:spcAft>
                <a:spcPts val="0"/>
              </a:spcAft>
              <a:buNone/>
            </a:pPr>
            <a:r>
              <a:rPr b="1" lang="pt-PT"/>
              <a:t>Query fields(qf): </a:t>
            </a:r>
            <a:r>
              <a:rPr lang="pt-PT"/>
              <a:t>title genre_and_votes description characters</a:t>
            </a:r>
            <a:endParaRPr/>
          </a:p>
          <a:p>
            <a:pPr indent="0" lvl="0" marL="0" rtl="0" algn="just">
              <a:spcBef>
                <a:spcPts val="900"/>
              </a:spcBef>
              <a:spcAft>
                <a:spcPts val="200"/>
              </a:spcAft>
              <a:buNone/>
            </a:pPr>
            <a:r>
              <a:rPr b="1" lang="pt-PT"/>
              <a:t>Boost Query(bq): </a:t>
            </a:r>
            <a:r>
              <a:rPr lang="pt-PT"/>
              <a:t>title^3 genre_and_votes^2 description^1 characters^2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tiva">
  <a:themeElements>
    <a:clrScheme name="Verde-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