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6B9BB4-59FD-47C9-A0B3-4BCA64145A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6A9967-1547-4597-9D97-339ADC2E99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FCF780-E7A4-4D9F-AAB3-9E2EC1A3EA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D5B51B-4881-4983-9321-8CBF75A7B9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69634A-F6AB-43CB-88AF-8F48614ADC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5B22D9-5F7A-4D4D-A537-04BB91CBE6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23EBCF-A976-49EC-A97A-AA8F375ED7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3091E2-CA31-46E9-AC30-32C7540497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50675D-A70F-4BC8-9295-5437BC6365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658B79-A1DB-4B8C-A109-4F7D76E58B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A9B4DC-B15B-4204-8A3C-0BFC040BE5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0CB3E8-8CB2-4F17-985E-C26AEB98D1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7290ACE-E745-425B-9124-FD3C611CD5D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 txBox="1"/>
          <p:nvPr/>
        </p:nvSpPr>
        <p:spPr>
          <a:xfrm>
            <a:off x="7831080" y="1273680"/>
            <a:ext cx="252144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600" spc="-1" strike="noStrike">
                <a:solidFill>
                  <a:srgbClr val="000000"/>
                </a:solidFill>
                <a:latin typeface="Arial"/>
              </a:rPr>
              <a:t>ENLACE REFORÇADOR</a:t>
            </a:r>
            <a:endParaRPr b="1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180000" y="3042000"/>
            <a:ext cx="5760000" cy="3618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6300000" y="3060000"/>
            <a:ext cx="5760000" cy="3618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 txBox="1"/>
          <p:nvPr/>
        </p:nvSpPr>
        <p:spPr>
          <a:xfrm>
            <a:off x="6300000" y="221760"/>
            <a:ext cx="224892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Quantidade de estrelas em um estabelecimento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9720000" y="180000"/>
            <a:ext cx="247212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Aumento no faturamento e popularidade do </a:t>
            </a:r>
            <a:r>
              <a:rPr b="0" i="1" lang="pt-BR" sz="1600" spc="-1" strike="noStrike">
                <a:solidFill>
                  <a:srgbClr val="000000"/>
                </a:solidFill>
                <a:latin typeface="Arial"/>
              </a:rPr>
              <a:t>App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7787880" y="1800000"/>
            <a:ext cx="247212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Abertura de estabelecimentos compatíveis com o </a:t>
            </a:r>
            <a:r>
              <a:rPr b="0" i="1" lang="pt-BR" sz="1600" spc="-1" strike="noStrike">
                <a:solidFill>
                  <a:srgbClr val="000000"/>
                </a:solidFill>
                <a:latin typeface="Arial"/>
              </a:rPr>
              <a:t>App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 em mais cidades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0080000" y="1114200"/>
            <a:ext cx="1080000" cy="1225800"/>
          </a:xfrm>
          <a:custGeom>
            <a:avLst/>
            <a:gdLst>
              <a:gd name="textAreaLeft" fmla="*/ 0 w 1080000"/>
              <a:gd name="textAreaRight" fmla="*/ 1080360 w 1080000"/>
              <a:gd name="textAreaTop" fmla="*/ 0 h 1225800"/>
              <a:gd name="textAreaBottom" fmla="*/ 1226160 h 1225800"/>
            </a:gdLst>
            <a:ahLst/>
            <a:rect l="textAreaLeft" t="textAreaTop" r="textAreaRight" b="textAreaBottom"/>
            <a:pathLst>
              <a:path w="21600" h="21600">
                <a:moveTo>
                  <a:pt x="12646" y="4268"/>
                </a:moveTo>
                <a:arcTo wR="-6788" hR="-6788" stAng="-4453065" swAng="-10139485"/>
                <a:lnTo>
                  <a:pt x="15668" y="1159"/>
                </a:lnTo>
                <a:arcTo wR="10800" hR="10800" stAng="-3792550" swAng="10139485"/>
                <a:lnTo>
                  <a:pt x="7128" y="23791"/>
                </a:lnTo>
                <a:lnTo>
                  <a:pt x="3880" y="17982"/>
                </a:lnTo>
                <a:lnTo>
                  <a:pt x="9688" y="14734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6480000" y="1260000"/>
            <a:ext cx="1080000" cy="1225800"/>
          </a:xfrm>
          <a:custGeom>
            <a:avLst/>
            <a:gdLst>
              <a:gd name="textAreaLeft" fmla="*/ 0 w 1080000"/>
              <a:gd name="textAreaRight" fmla="*/ 1080360 w 1080000"/>
              <a:gd name="textAreaTop" fmla="*/ 0 h 1225800"/>
              <a:gd name="textAreaBottom" fmla="*/ 1226160 h 1225800"/>
            </a:gdLst>
            <a:ahLst/>
            <a:rect l="textAreaLeft" t="textAreaTop" r="textAreaRight" b="textAreaBottom"/>
            <a:pathLst>
              <a:path w="21600" h="21600">
                <a:moveTo>
                  <a:pt x="15000" y="16666"/>
                </a:moveTo>
                <a:arcTo wR="-7215" hR="-7215" stAng="3263972" swAng="-10285026"/>
                <a:lnTo>
                  <a:pt x="15706" y="20421"/>
                </a:lnTo>
                <a:arcTo wR="10800" hR="10800" stAng="3778946" swAng="10285026"/>
                <a:lnTo>
                  <a:pt x="2941" y="-177"/>
                </a:lnTo>
                <a:lnTo>
                  <a:pt x="9210" y="861"/>
                </a:lnTo>
                <a:lnTo>
                  <a:pt x="8172" y="7129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8460000" y="47880"/>
            <a:ext cx="1080000" cy="1225800"/>
          </a:xfrm>
          <a:custGeom>
            <a:avLst/>
            <a:gdLst>
              <a:gd name="textAreaLeft" fmla="*/ 0 w 1080000"/>
              <a:gd name="textAreaRight" fmla="*/ 1080360 w 1080000"/>
              <a:gd name="textAreaTop" fmla="*/ 0 h 1225800"/>
              <a:gd name="textAreaBottom" fmla="*/ 1226160 h 1225800"/>
            </a:gdLst>
            <a:ahLst/>
            <a:rect l="textAreaLeft" t="textAreaTop" r="textAreaRight" b="textAreaBottom"/>
            <a:pathLst>
              <a:path w="21600" h="21600">
                <a:moveTo>
                  <a:pt x="4642" y="13857"/>
                </a:moveTo>
                <a:arcTo wR="-6875" hR="-6875" stAng="9215960" swAng="-8229431"/>
                <a:lnTo>
                  <a:pt x="442" y="7743"/>
                </a:lnTo>
                <a:arcTo wR="10800" hR="10800" stAng="-9813471" swAng="8229431"/>
                <a:lnTo>
                  <a:pt x="22892" y="4797"/>
                </a:lnTo>
                <a:lnTo>
                  <a:pt x="20789" y="11047"/>
                </a:lnTo>
                <a:lnTo>
                  <a:pt x="14539" y="8944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 txBox="1"/>
          <p:nvPr/>
        </p:nvSpPr>
        <p:spPr>
          <a:xfrm>
            <a:off x="6300000" y="3420000"/>
            <a:ext cx="576000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1. Quanto mais estrelas possui um estabelecimento, maior a quantidade de vendas e popularidade do aplicativo e do restaurante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6336000" y="3145680"/>
            <a:ext cx="354708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600" spc="-1" strike="noStrike">
                <a:solidFill>
                  <a:srgbClr val="000000"/>
                </a:solidFill>
                <a:latin typeface="Arial"/>
              </a:rPr>
              <a:t>Enlace Reforçador de Crescimento</a:t>
            </a:r>
            <a:endParaRPr b="1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6300000" y="4142160"/>
            <a:ext cx="576000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2. Quanto maior a popularidade do aplicativo, mais estabelecimentos irão querer aderir e ter seus produtos no </a:t>
            </a:r>
            <a:r>
              <a:rPr b="1" i="1" lang="pt-BR" sz="1600" spc="-1" strike="noStrike">
                <a:solidFill>
                  <a:srgbClr val="000000"/>
                </a:solidFill>
                <a:latin typeface="Arial"/>
              </a:rPr>
              <a:t>Ifood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6300000" y="4903920"/>
            <a:ext cx="354708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600" spc="-1" strike="noStrike">
                <a:solidFill>
                  <a:srgbClr val="000000"/>
                </a:solidFill>
                <a:latin typeface="Arial"/>
              </a:rPr>
              <a:t>Enlace Reforçador de Colapso</a:t>
            </a:r>
            <a:endParaRPr b="1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6300000" y="5172480"/>
            <a:ext cx="57600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1. Quanto menos estrelas um restaurante tiver, menos popularidade trará para si e para o aplicativo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6300000" y="5758200"/>
            <a:ext cx="576000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2. Quanto menos popularidade, mais difícil será a implementação da abertura de novos estabelecimentos naquela cidade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91080" y="1411920"/>
            <a:ext cx="252144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600" spc="-1" strike="noStrike">
                <a:solidFill>
                  <a:srgbClr val="000000"/>
                </a:solidFill>
                <a:latin typeface="Arial"/>
              </a:rPr>
              <a:t>ENLACE REFORÇADOR</a:t>
            </a:r>
            <a:endParaRPr b="1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60000" y="553680"/>
            <a:ext cx="2248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Entregadores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140000" y="1252440"/>
            <a:ext cx="1080000" cy="1225800"/>
          </a:xfrm>
          <a:custGeom>
            <a:avLst/>
            <a:gdLst>
              <a:gd name="textAreaLeft" fmla="*/ 0 w 1080000"/>
              <a:gd name="textAreaRight" fmla="*/ 1080360 w 1080000"/>
              <a:gd name="textAreaTop" fmla="*/ 0 h 1225800"/>
              <a:gd name="textAreaBottom" fmla="*/ 1226160 h 1225800"/>
            </a:gdLst>
            <a:ahLst/>
            <a:rect l="textAreaLeft" t="textAreaTop" r="textAreaRight" b="textAreaBottom"/>
            <a:pathLst>
              <a:path w="21600" h="21600">
                <a:moveTo>
                  <a:pt x="12646" y="4268"/>
                </a:moveTo>
                <a:arcTo wR="-6788" hR="-6788" stAng="-4453065" swAng="-10139485"/>
                <a:lnTo>
                  <a:pt x="15668" y="1159"/>
                </a:lnTo>
                <a:arcTo wR="10800" hR="10800" stAng="-3792550" swAng="10139485"/>
                <a:lnTo>
                  <a:pt x="7128" y="23791"/>
                </a:lnTo>
                <a:lnTo>
                  <a:pt x="3880" y="17982"/>
                </a:lnTo>
                <a:lnTo>
                  <a:pt x="9688" y="14734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540000" y="1398240"/>
            <a:ext cx="1080000" cy="1225800"/>
          </a:xfrm>
          <a:custGeom>
            <a:avLst/>
            <a:gdLst>
              <a:gd name="textAreaLeft" fmla="*/ 0 w 1080000"/>
              <a:gd name="textAreaRight" fmla="*/ 1080360 w 1080000"/>
              <a:gd name="textAreaTop" fmla="*/ 0 h 1225800"/>
              <a:gd name="textAreaBottom" fmla="*/ 1226160 h 1225800"/>
            </a:gdLst>
            <a:ahLst/>
            <a:rect l="textAreaLeft" t="textAreaTop" r="textAreaRight" b="textAreaBottom"/>
            <a:pathLst>
              <a:path w="21600" h="21600">
                <a:moveTo>
                  <a:pt x="15000" y="16666"/>
                </a:moveTo>
                <a:arcTo wR="-7215" hR="-7215" stAng="3263972" swAng="-10285026"/>
                <a:lnTo>
                  <a:pt x="15706" y="20421"/>
                </a:lnTo>
                <a:arcTo wR="10800" hR="10800" stAng="3778946" swAng="10285026"/>
                <a:lnTo>
                  <a:pt x="2941" y="-177"/>
                </a:lnTo>
                <a:lnTo>
                  <a:pt x="9210" y="861"/>
                </a:lnTo>
                <a:lnTo>
                  <a:pt x="8172" y="7129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2160000" y="360000"/>
            <a:ext cx="1080000" cy="1225800"/>
          </a:xfrm>
          <a:custGeom>
            <a:avLst/>
            <a:gdLst>
              <a:gd name="textAreaLeft" fmla="*/ 0 w 1080000"/>
              <a:gd name="textAreaRight" fmla="*/ 1080360 w 1080000"/>
              <a:gd name="textAreaTop" fmla="*/ 0 h 1225800"/>
              <a:gd name="textAreaBottom" fmla="*/ 1226160 h 1225800"/>
            </a:gdLst>
            <a:ahLst/>
            <a:rect l="textAreaLeft" t="textAreaTop" r="textAreaRight" b="textAreaBottom"/>
            <a:pathLst>
              <a:path w="21600" h="21600">
                <a:moveTo>
                  <a:pt x="4642" y="13857"/>
                </a:moveTo>
                <a:arcTo wR="-6875" hR="-6875" stAng="9215960" swAng="-8229431"/>
                <a:lnTo>
                  <a:pt x="442" y="7743"/>
                </a:lnTo>
                <a:arcTo wR="10800" hR="10800" stAng="-9813471" swAng="8229431"/>
                <a:lnTo>
                  <a:pt x="22892" y="4797"/>
                </a:lnTo>
                <a:lnTo>
                  <a:pt x="20789" y="11047"/>
                </a:lnTo>
                <a:lnTo>
                  <a:pt x="14539" y="8944"/>
                </a:lnTo>
                <a:close/>
              </a:path>
            </a:pathLst>
          </a:cu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 txBox="1"/>
          <p:nvPr/>
        </p:nvSpPr>
        <p:spPr>
          <a:xfrm>
            <a:off x="3600000" y="477720"/>
            <a:ext cx="247212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Quantidade de estabelecimentos compatíveis com o </a:t>
            </a:r>
            <a:r>
              <a:rPr b="0" i="1" lang="pt-BR" sz="1600" spc="-1" strike="noStrike">
                <a:solidFill>
                  <a:srgbClr val="000000"/>
                </a:solidFill>
                <a:latin typeface="Arial"/>
              </a:rPr>
              <a:t>App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980000" y="2160000"/>
            <a:ext cx="193212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Pedidos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80000" y="3240000"/>
            <a:ext cx="576000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1. Quanto mais estabelecimentos existirem, mais pedidos serão feitos.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80000" y="3780000"/>
            <a:ext cx="576000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2. Quantos mais pedidos são feitos, aumenta a necessidade por entregadores dos pedidos.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80000" y="4320000"/>
            <a:ext cx="576000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3. Quanto mais entregadores, abre espaço para mais estabelecimentos serem abertos.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LibreOffice/7.4.0.3$Windows_X86_64 LibreOffice_project/f85e47c08ddd19c015c0114a68350214f7066f5a</Application>
  <AppVersion>15.0000</AppVersion>
  <Words>268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2020-04-21T23:39:04Z</dcterms:created>
  <dc:creator>Christopher Rosa Pohlmann</dc:creator>
  <dc:description/>
  <dc:language>pt-BR</dc:language>
  <cp:lastModifiedBy/>
  <dcterms:modified xsi:type="dcterms:W3CDTF">2022-10-21T13:50:58Z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