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Bb1+SHbQ3lg+rtV2BKKoQKWOG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2" Type="http://customschemas.google.com/relationships/presentationmetadata" Target="metadata"/><Relationship Id="rId21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6.png"/><Relationship Id="rId9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74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28.png"/><Relationship Id="rId21" Type="http://schemas.openxmlformats.org/officeDocument/2006/relationships/image" Target="../media/image23.png"/><Relationship Id="rId24" Type="http://schemas.openxmlformats.org/officeDocument/2006/relationships/image" Target="../media/image31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Relationship Id="rId9" Type="http://schemas.openxmlformats.org/officeDocument/2006/relationships/image" Target="../media/image1.png"/><Relationship Id="rId26" Type="http://schemas.openxmlformats.org/officeDocument/2006/relationships/image" Target="../media/image53.png"/><Relationship Id="rId25" Type="http://schemas.openxmlformats.org/officeDocument/2006/relationships/image" Target="../media/image29.png"/><Relationship Id="rId27" Type="http://schemas.openxmlformats.org/officeDocument/2006/relationships/image" Target="../media/image34.png"/><Relationship Id="rId5" Type="http://schemas.openxmlformats.org/officeDocument/2006/relationships/image" Target="../media/image65.png"/><Relationship Id="rId6" Type="http://schemas.openxmlformats.org/officeDocument/2006/relationships/image" Target="../media/image72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44.pn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5" Type="http://schemas.openxmlformats.org/officeDocument/2006/relationships/image" Target="../media/image13.png"/><Relationship Id="rId14" Type="http://schemas.openxmlformats.org/officeDocument/2006/relationships/image" Target="../media/image16.png"/><Relationship Id="rId17" Type="http://schemas.openxmlformats.org/officeDocument/2006/relationships/image" Target="../media/image18.png"/><Relationship Id="rId16" Type="http://schemas.openxmlformats.org/officeDocument/2006/relationships/image" Target="../media/image26.png"/><Relationship Id="rId19" Type="http://schemas.openxmlformats.org/officeDocument/2006/relationships/image" Target="../media/image17.png"/><Relationship Id="rId1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2" Type="http://schemas.openxmlformats.org/officeDocument/2006/relationships/image" Target="../media/image53.png"/><Relationship Id="rId21" Type="http://schemas.openxmlformats.org/officeDocument/2006/relationships/image" Target="../media/image29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4.png"/><Relationship Id="rId7" Type="http://schemas.openxmlformats.org/officeDocument/2006/relationships/image" Target="../media/image9.png"/><Relationship Id="rId8" Type="http://schemas.openxmlformats.org/officeDocument/2006/relationships/image" Target="../media/image12.png"/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17" Type="http://schemas.openxmlformats.org/officeDocument/2006/relationships/image" Target="../media/image23.png"/><Relationship Id="rId16" Type="http://schemas.openxmlformats.org/officeDocument/2006/relationships/image" Target="../media/image35.png"/><Relationship Id="rId19" Type="http://schemas.openxmlformats.org/officeDocument/2006/relationships/image" Target="../media/image37.png"/><Relationship Id="rId1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6.png"/><Relationship Id="rId9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74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13.png"/><Relationship Id="rId22" Type="http://schemas.openxmlformats.org/officeDocument/2006/relationships/image" Target="../media/image53.png"/><Relationship Id="rId10" Type="http://schemas.openxmlformats.org/officeDocument/2006/relationships/image" Target="../media/image16.png"/><Relationship Id="rId21" Type="http://schemas.openxmlformats.org/officeDocument/2006/relationships/image" Target="../media/image29.png"/><Relationship Id="rId13" Type="http://schemas.openxmlformats.org/officeDocument/2006/relationships/image" Target="../media/image18.png"/><Relationship Id="rId12" Type="http://schemas.openxmlformats.org/officeDocument/2006/relationships/image" Target="../media/image26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17" Type="http://schemas.openxmlformats.org/officeDocument/2006/relationships/image" Target="../media/image23.png"/><Relationship Id="rId16" Type="http://schemas.openxmlformats.org/officeDocument/2006/relationships/image" Target="../media/image35.png"/><Relationship Id="rId5" Type="http://schemas.openxmlformats.org/officeDocument/2006/relationships/image" Target="../media/image1.png"/><Relationship Id="rId19" Type="http://schemas.openxmlformats.org/officeDocument/2006/relationships/image" Target="../media/image37.png"/><Relationship Id="rId6" Type="http://schemas.openxmlformats.org/officeDocument/2006/relationships/image" Target="../media/image44.png"/><Relationship Id="rId18" Type="http://schemas.openxmlformats.org/officeDocument/2006/relationships/image" Target="../media/image28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25" Type="http://schemas.openxmlformats.org/officeDocument/2006/relationships/image" Target="../media/image4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53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0.png"/><Relationship Id="rId4" Type="http://schemas.openxmlformats.org/officeDocument/2006/relationships/image" Target="../media/image71.png"/><Relationship Id="rId9" Type="http://schemas.openxmlformats.org/officeDocument/2006/relationships/image" Target="../media/image9.png"/><Relationship Id="rId25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4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5" Type="http://schemas.openxmlformats.org/officeDocument/2006/relationships/image" Target="../media/image18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1.png"/><Relationship Id="rId19" Type="http://schemas.openxmlformats.org/officeDocument/2006/relationships/image" Target="../media/image23.png"/><Relationship Id="rId1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53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9.png"/><Relationship Id="rId25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4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5" Type="http://schemas.openxmlformats.org/officeDocument/2006/relationships/image" Target="../media/image18.png"/><Relationship Id="rId14" Type="http://schemas.openxmlformats.org/officeDocument/2006/relationships/image" Target="../media/image26.png"/><Relationship Id="rId17" Type="http://schemas.openxmlformats.org/officeDocument/2006/relationships/image" Target="../media/image17.png"/><Relationship Id="rId16" Type="http://schemas.openxmlformats.org/officeDocument/2006/relationships/image" Target="../media/image21.png"/><Relationship Id="rId19" Type="http://schemas.openxmlformats.org/officeDocument/2006/relationships/image" Target="../media/image23.png"/><Relationship Id="rId18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9.png"/><Relationship Id="rId21" Type="http://schemas.openxmlformats.org/officeDocument/2006/relationships/image" Target="../media/image31.png"/><Relationship Id="rId24" Type="http://schemas.openxmlformats.org/officeDocument/2006/relationships/image" Target="../media/image34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9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35.png"/><Relationship Id="rId16" Type="http://schemas.openxmlformats.org/officeDocument/2006/relationships/image" Target="../media/image17.png"/><Relationship Id="rId19" Type="http://schemas.openxmlformats.org/officeDocument/2006/relationships/image" Target="../media/image28.png"/><Relationship Id="rId1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0" y="457862"/>
            <a:ext cx="12192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3200" u="none" cap="none" strike="noStrike">
                <a:solidFill>
                  <a:srgbClr val="AA261A"/>
                </a:solidFill>
                <a:latin typeface="Arial"/>
                <a:ea typeface="Arial"/>
                <a:cs typeface="Arial"/>
                <a:sym typeface="Arial"/>
              </a:rPr>
              <a:t>Untangling the cytoskeleton: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model to describe cytoskeletal architecture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red text&#10;&#10;AI-generated content may be incorrect.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509" y="5816016"/>
            <a:ext cx="1101054" cy="357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blue logo&#10;&#10;AI-generated content may be incorrect.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971" y="5796703"/>
            <a:ext cx="1106907" cy="42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text on it&#10;&#10;AI-generated content may be incorrect.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0287" y="5748851"/>
            <a:ext cx="1203123" cy="46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943846" y="4836144"/>
            <a:ext cx="2974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Diogo Fróis Vieira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956038" y="5285430"/>
            <a:ext cx="3210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PhD in Biomedical Engineering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577778" y="4814812"/>
            <a:ext cx="36429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191266" y="5085376"/>
            <a:ext cx="40294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Sanches (ISR, DBE)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996194" y="5285430"/>
            <a:ext cx="4224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Joana Figueiredo (i3S, FMUP)</a:t>
            </a:r>
            <a:endParaRPr/>
          </a:p>
        </p:txBody>
      </p:sp>
      <p:pic>
        <p:nvPicPr>
          <p:cNvPr descr="Logo - FCT — Escola Superior de Saúde"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0322" y="5755429"/>
            <a:ext cx="1350965" cy="428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&#10;&#10;Description automatically generated" id="99" name="Google Shape;9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1347" y="5748851"/>
            <a:ext cx="1793457" cy="476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xto, captura de ecrã, Tipo de letra, símbolo&#10;&#10;Descrição gerada automaticamente" id="100" name="Google Shape;10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66936" y="5770652"/>
            <a:ext cx="872403" cy="416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AI-generated content may be incorrect." id="101" name="Google Shape;10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1573" y="2134527"/>
            <a:ext cx="4348854" cy="200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5199301" y="4869870"/>
            <a:ext cx="179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and a graph&#10;&#10;AI-generated content may be incorrect." id="500" name="Google Shape;500;p10"/>
          <p:cNvPicPr preferRelativeResize="0"/>
          <p:nvPr/>
        </p:nvPicPr>
        <p:blipFill rotWithShape="1">
          <a:blip r:embed="rId3">
            <a:alphaModFix/>
          </a:blip>
          <a:srcRect b="0" l="10678" r="30904" t="0"/>
          <a:stretch/>
        </p:blipFill>
        <p:spPr>
          <a:xfrm>
            <a:off x="254000" y="739250"/>
            <a:ext cx="3302000" cy="58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0"/>
          <p:cNvSpPr txBox="1"/>
          <p:nvPr/>
        </p:nvSpPr>
        <p:spPr>
          <a:xfrm>
            <a:off x="2930933" y="5862764"/>
            <a:ext cx="16352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cell’s major axis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10"/>
          <p:cNvCxnSpPr/>
          <p:nvPr/>
        </p:nvCxnSpPr>
        <p:spPr>
          <a:xfrm>
            <a:off x="1209040" y="944880"/>
            <a:ext cx="1666240" cy="562637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503" name="Google Shape;503;p10"/>
          <p:cNvGrpSpPr/>
          <p:nvPr/>
        </p:nvGrpSpPr>
        <p:grpSpPr>
          <a:xfrm>
            <a:off x="2528831" y="1084458"/>
            <a:ext cx="1263989" cy="950889"/>
            <a:chOff x="4249331" y="2284095"/>
            <a:chExt cx="2048599" cy="1541145"/>
          </a:xfrm>
        </p:grpSpPr>
        <p:sp>
          <p:nvSpPr>
            <p:cNvPr id="504" name="Google Shape;504;p10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6" name="Google Shape;516;p10"/>
          <p:cNvCxnSpPr/>
          <p:nvPr/>
        </p:nvCxnSpPr>
        <p:spPr>
          <a:xfrm>
            <a:off x="2956596" y="870456"/>
            <a:ext cx="465454" cy="1483501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10"/>
          <p:cNvSpPr/>
          <p:nvPr/>
        </p:nvSpPr>
        <p:spPr>
          <a:xfrm rot="-4034201">
            <a:off x="2744833" y="1070187"/>
            <a:ext cx="360000" cy="360000"/>
          </a:xfrm>
          <a:prstGeom prst="arc">
            <a:avLst>
              <a:gd fmla="val 15271067" name="adj1"/>
              <a:gd fmla="val 354740" name="adj2"/>
            </a:avLst>
          </a:prstGeom>
          <a:noFill/>
          <a:ln cap="flat" cmpd="sng" w="19050">
            <a:solidFill>
              <a:srgbClr val="74747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10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519" name="Google Shape;519;p10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520" name="Google Shape;52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521" name="Google Shape;52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522" name="Google Shape;52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10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10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0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0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0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0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533" name="Google Shape;533;p10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534" name="Google Shape;534;p10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10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10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537" name="Google Shape;537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538" name="Google Shape;538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539" name="Google Shape;539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10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541" name="Google Shape;541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10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3" name="Google Shape;543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10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555" name="Google Shape;555;p10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556" name="Google Shape;556;p10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7" name="Google Shape;557;p10"/>
          <p:cNvSpPr/>
          <p:nvPr/>
        </p:nvSpPr>
        <p:spPr>
          <a:xfrm>
            <a:off x="4489420" y="4084651"/>
            <a:ext cx="1898912" cy="245584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and dots&#10;&#10;AI-generated content may be incorrect." id="563" name="Google Shape;563;p11"/>
          <p:cNvPicPr preferRelativeResize="0"/>
          <p:nvPr/>
        </p:nvPicPr>
        <p:blipFill rotWithShape="1">
          <a:blip r:embed="rId3">
            <a:alphaModFix/>
          </a:blip>
          <a:srcRect b="0" l="11135" r="31650" t="0"/>
          <a:stretch/>
        </p:blipFill>
        <p:spPr>
          <a:xfrm>
            <a:off x="284480" y="739250"/>
            <a:ext cx="3230880" cy="58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lines and dots&#10;&#10;AI-generated content may be incorrect." id="564" name="Google Shape;564;p11"/>
          <p:cNvPicPr preferRelativeResize="0"/>
          <p:nvPr/>
        </p:nvPicPr>
        <p:blipFill rotWithShape="1">
          <a:blip r:embed="rId3">
            <a:alphaModFix/>
          </a:blip>
          <a:srcRect b="28745" l="85623" r="0" t="28922"/>
          <a:stretch/>
        </p:blipFill>
        <p:spPr>
          <a:xfrm>
            <a:off x="3607903" y="2429887"/>
            <a:ext cx="811890" cy="2468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11"/>
          <p:cNvGrpSpPr/>
          <p:nvPr/>
        </p:nvGrpSpPr>
        <p:grpSpPr>
          <a:xfrm>
            <a:off x="2528831" y="1084458"/>
            <a:ext cx="1263989" cy="950889"/>
            <a:chOff x="4249331" y="2284095"/>
            <a:chExt cx="2048599" cy="1541145"/>
          </a:xfrm>
        </p:grpSpPr>
        <p:sp>
          <p:nvSpPr>
            <p:cNvPr id="566" name="Google Shape;566;p11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11"/>
          <p:cNvGrpSpPr/>
          <p:nvPr/>
        </p:nvGrpSpPr>
        <p:grpSpPr>
          <a:xfrm>
            <a:off x="3208520" y="953271"/>
            <a:ext cx="613679" cy="461666"/>
            <a:chOff x="4249331" y="2284095"/>
            <a:chExt cx="2048599" cy="1541145"/>
          </a:xfrm>
        </p:grpSpPr>
        <p:sp>
          <p:nvSpPr>
            <p:cNvPr id="579" name="Google Shape;579;p11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1" name="Google Shape;591;p11"/>
          <p:cNvCxnSpPr>
            <a:stCxn id="583" idx="3"/>
            <a:endCxn id="571" idx="1"/>
          </p:cNvCxnSpPr>
          <p:nvPr/>
        </p:nvCxnSpPr>
        <p:spPr>
          <a:xfrm flipH="1">
            <a:off x="3160583" y="1184389"/>
            <a:ext cx="354600" cy="37620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11"/>
          <p:cNvCxnSpPr>
            <a:stCxn id="570" idx="3"/>
            <a:endCxn id="593" idx="1"/>
          </p:cNvCxnSpPr>
          <p:nvPr/>
        </p:nvCxnSpPr>
        <p:spPr>
          <a:xfrm flipH="1">
            <a:off x="2619561" y="1560490"/>
            <a:ext cx="540900" cy="6810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594" name="Google Shape;594;p11"/>
          <p:cNvGrpSpPr/>
          <p:nvPr/>
        </p:nvGrpSpPr>
        <p:grpSpPr>
          <a:xfrm flipH="1" rot="-5400000">
            <a:off x="2312487" y="1397893"/>
            <a:ext cx="613679" cy="461666"/>
            <a:chOff x="4249331" y="2284095"/>
            <a:chExt cx="2048599" cy="1541145"/>
          </a:xfrm>
        </p:grpSpPr>
        <p:sp>
          <p:nvSpPr>
            <p:cNvPr id="595" name="Google Shape;595;p11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1"/>
          <p:cNvSpPr txBox="1"/>
          <p:nvPr/>
        </p:nvSpPr>
        <p:spPr>
          <a:xfrm>
            <a:off x="3178706" y="2060522"/>
            <a:ext cx="1097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Neighborhood: N = 5 closest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11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608" name="Google Shape;608;p11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609" name="Google Shape;60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610" name="Google Shape;61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611" name="Google Shape;61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11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11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4" name="Google Shape;614;p11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11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11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p11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1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1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1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1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622" name="Google Shape;622;p11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623" name="Google Shape;623;p11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11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p11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626" name="Google Shape;626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627" name="Google Shape;62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628" name="Google Shape;628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11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630" name="Google Shape;630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11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2" name="Google Shape;632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1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" name="Google Shape;643;p11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644" name="Google Shape;644;p11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645" name="Google Shape;645;p11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6" name="Google Shape;646;p11"/>
          <p:cNvSpPr/>
          <p:nvPr/>
        </p:nvSpPr>
        <p:spPr>
          <a:xfrm>
            <a:off x="6424750" y="4084651"/>
            <a:ext cx="1668408" cy="245584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a plant&#10;&#10;AI-generated content may be incorrect." id="653" name="Google Shape;653;p12"/>
          <p:cNvPicPr preferRelativeResize="0"/>
          <p:nvPr/>
        </p:nvPicPr>
        <p:blipFill rotWithShape="1">
          <a:blip r:embed="rId3">
            <a:alphaModFix/>
          </a:blip>
          <a:srcRect b="0" l="11342" r="28279" t="0"/>
          <a:stretch/>
        </p:blipFill>
        <p:spPr>
          <a:xfrm>
            <a:off x="268356" y="739250"/>
            <a:ext cx="3267323" cy="58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a plant&#10;&#10;AI-generated content may be incorrect." id="654" name="Google Shape;654;p12"/>
          <p:cNvPicPr preferRelativeResize="0"/>
          <p:nvPr/>
        </p:nvPicPr>
        <p:blipFill rotWithShape="1">
          <a:blip r:embed="rId3">
            <a:alphaModFix/>
          </a:blip>
          <a:srcRect b="29968" l="89486" r="0" t="29919"/>
          <a:stretch/>
        </p:blipFill>
        <p:spPr>
          <a:xfrm>
            <a:off x="3607903" y="2479051"/>
            <a:ext cx="568960" cy="2339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12"/>
          <p:cNvGrpSpPr/>
          <p:nvPr/>
        </p:nvGrpSpPr>
        <p:grpSpPr>
          <a:xfrm>
            <a:off x="2528831" y="1084458"/>
            <a:ext cx="1263989" cy="950889"/>
            <a:chOff x="4249331" y="2284095"/>
            <a:chExt cx="2048599" cy="1541145"/>
          </a:xfrm>
        </p:grpSpPr>
        <p:sp>
          <p:nvSpPr>
            <p:cNvPr id="656" name="Google Shape;656;p12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12"/>
          <p:cNvGrpSpPr/>
          <p:nvPr/>
        </p:nvGrpSpPr>
        <p:grpSpPr>
          <a:xfrm rot="-1160719">
            <a:off x="3208520" y="953271"/>
            <a:ext cx="613679" cy="461666"/>
            <a:chOff x="4249331" y="2284095"/>
            <a:chExt cx="2048599" cy="1541145"/>
          </a:xfrm>
        </p:grpSpPr>
        <p:sp>
          <p:nvSpPr>
            <p:cNvPr id="669" name="Google Shape;669;p12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1" name="Google Shape;681;p12"/>
          <p:cNvCxnSpPr/>
          <p:nvPr/>
        </p:nvCxnSpPr>
        <p:spPr>
          <a:xfrm rot="10800000">
            <a:off x="2473960" y="1563432"/>
            <a:ext cx="1097027" cy="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682" name="Google Shape;682;p12"/>
          <p:cNvSpPr/>
          <p:nvPr/>
        </p:nvSpPr>
        <p:spPr>
          <a:xfrm rot="-5662198">
            <a:off x="2510715" y="1282198"/>
            <a:ext cx="458176" cy="458176"/>
          </a:xfrm>
          <a:prstGeom prst="arc">
            <a:avLst>
              <a:gd fmla="val 15890652" name="adj1"/>
              <a:gd fmla="val 20277022" name="adj2"/>
            </a:avLst>
          </a:prstGeom>
          <a:noFill/>
          <a:ln cap="flat" cmpd="sng" w="19050">
            <a:solidFill>
              <a:srgbClr val="74747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12"/>
          <p:cNvCxnSpPr/>
          <p:nvPr/>
        </p:nvCxnSpPr>
        <p:spPr>
          <a:xfrm rot="10800000">
            <a:off x="3111500" y="1177704"/>
            <a:ext cx="728374" cy="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12"/>
          <p:cNvSpPr/>
          <p:nvPr/>
        </p:nvSpPr>
        <p:spPr>
          <a:xfrm rot="-5662198">
            <a:off x="3110954" y="1081193"/>
            <a:ext cx="154371" cy="154371"/>
          </a:xfrm>
          <a:prstGeom prst="arc">
            <a:avLst>
              <a:gd fmla="val 15890652" name="adj1"/>
              <a:gd fmla="val 20277022" name="adj2"/>
            </a:avLst>
          </a:prstGeom>
          <a:noFill/>
          <a:ln cap="flat" cmpd="sng" w="19050">
            <a:solidFill>
              <a:srgbClr val="74747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2"/>
          <p:cNvGrpSpPr/>
          <p:nvPr/>
        </p:nvGrpSpPr>
        <p:grpSpPr>
          <a:xfrm rot="1800000">
            <a:off x="2617766" y="1822193"/>
            <a:ext cx="613679" cy="461666"/>
            <a:chOff x="4249331" y="2284095"/>
            <a:chExt cx="2048599" cy="1541145"/>
          </a:xfrm>
        </p:grpSpPr>
        <p:sp>
          <p:nvSpPr>
            <p:cNvPr id="686" name="Google Shape;686;p12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8" name="Google Shape;698;p12"/>
          <p:cNvCxnSpPr/>
          <p:nvPr/>
        </p:nvCxnSpPr>
        <p:spPr>
          <a:xfrm rot="10800000">
            <a:off x="2662825" y="2074930"/>
            <a:ext cx="442472" cy="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699" name="Google Shape;699;p12"/>
          <p:cNvSpPr/>
          <p:nvPr/>
        </p:nvSpPr>
        <p:spPr>
          <a:xfrm rot="-5662198">
            <a:off x="2688142" y="1863331"/>
            <a:ext cx="322432" cy="322432"/>
          </a:xfrm>
          <a:prstGeom prst="arc">
            <a:avLst>
              <a:gd fmla="val 15890652" name="adj1"/>
              <a:gd fmla="val 20277022" name="adj2"/>
            </a:avLst>
          </a:prstGeom>
          <a:noFill/>
          <a:ln cap="flat" cmpd="sng" w="19050">
            <a:solidFill>
              <a:srgbClr val="74747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2"/>
          <p:cNvSpPr txBox="1"/>
          <p:nvPr/>
        </p:nvSpPr>
        <p:spPr>
          <a:xfrm>
            <a:off x="3178706" y="2060522"/>
            <a:ext cx="1097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Neighborhood: N = 5 closest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2"/>
          <p:cNvSpPr txBox="1"/>
          <p:nvPr/>
        </p:nvSpPr>
        <p:spPr>
          <a:xfrm rot="-5400000">
            <a:off x="3090973" y="3494682"/>
            <a:ext cx="23695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angle difference (º)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p12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703" name="Google Shape;703;p12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704" name="Google Shape;7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05" name="Google Shape;70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706" name="Google Shape;70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12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12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9" name="Google Shape;709;p12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0" name="Google Shape;710;p12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1" name="Google Shape;711;p12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2" name="Google Shape;712;p12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2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2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2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2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717" name="Google Shape;717;p12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718" name="Google Shape;718;p12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9" name="Google Shape;719;p12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12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721" name="Google Shape;721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22" name="Google Shape;722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23" name="Google Shape;723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4" name="Google Shape;724;p12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725" name="Google Shape;725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p12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7" name="Google Shape;727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12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739" name="Google Shape;739;p12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740" name="Google Shape;740;p12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41" name="Google Shape;741;p12"/>
          <p:cNvSpPr/>
          <p:nvPr/>
        </p:nvSpPr>
        <p:spPr>
          <a:xfrm>
            <a:off x="8126947" y="4084651"/>
            <a:ext cx="1789275" cy="245584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2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on a white background&#10;&#10;AI-generated content may be incorrect." id="748" name="Google Shape;748;p13"/>
          <p:cNvPicPr preferRelativeResize="0"/>
          <p:nvPr/>
        </p:nvPicPr>
        <p:blipFill rotWithShape="1">
          <a:blip r:embed="rId3">
            <a:alphaModFix/>
          </a:blip>
          <a:srcRect b="0" l="19601" r="24036" t="0"/>
          <a:stretch/>
        </p:blipFill>
        <p:spPr>
          <a:xfrm>
            <a:off x="231494" y="739250"/>
            <a:ext cx="3287065" cy="58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633" y="1194177"/>
            <a:ext cx="362147" cy="24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9633" y="1849795"/>
            <a:ext cx="362147" cy="24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9633" y="1523987"/>
            <a:ext cx="362147" cy="241431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3"/>
          <p:cNvSpPr txBox="1"/>
          <p:nvPr/>
        </p:nvSpPr>
        <p:spPr>
          <a:xfrm>
            <a:off x="2811781" y="1825425"/>
            <a:ext cx="1358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Isolated filament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3"/>
          <p:cNvSpPr txBox="1"/>
          <p:nvPr/>
        </p:nvSpPr>
        <p:spPr>
          <a:xfrm>
            <a:off x="2811780" y="1512014"/>
            <a:ext cx="16433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1-loose end filament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3"/>
          <p:cNvSpPr txBox="1"/>
          <p:nvPr/>
        </p:nvSpPr>
        <p:spPr>
          <a:xfrm>
            <a:off x="2811781" y="1194177"/>
            <a:ext cx="13995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filament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3"/>
          <p:cNvSpPr/>
          <p:nvPr/>
        </p:nvSpPr>
        <p:spPr>
          <a:xfrm>
            <a:off x="3275636" y="5532699"/>
            <a:ext cx="568960" cy="102956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3"/>
          <p:cNvSpPr/>
          <p:nvPr/>
        </p:nvSpPr>
        <p:spPr>
          <a:xfrm>
            <a:off x="2428095" y="1155586"/>
            <a:ext cx="77180" cy="771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3"/>
          <p:cNvSpPr/>
          <p:nvPr/>
        </p:nvSpPr>
        <p:spPr>
          <a:xfrm>
            <a:off x="2756138" y="1376211"/>
            <a:ext cx="77180" cy="771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3"/>
          <p:cNvSpPr/>
          <p:nvPr/>
        </p:nvSpPr>
        <p:spPr>
          <a:xfrm>
            <a:off x="2428095" y="1488419"/>
            <a:ext cx="77180" cy="771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13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760" name="Google Shape;760;p13"/>
          <p:cNvPicPr preferRelativeResize="0"/>
          <p:nvPr/>
        </p:nvPicPr>
        <p:blipFill rotWithShape="1">
          <a:blip r:embed="rId7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761" name="Google Shape;76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62" name="Google Shape;76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763" name="Google Shape;76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13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5" name="Google Shape;765;p13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13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7" name="Google Shape;767;p13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8" name="Google Shape;768;p13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9" name="Google Shape;769;p13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3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3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3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3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774" name="Google Shape;774;p13"/>
          <p:cNvPicPr preferRelativeResize="0"/>
          <p:nvPr/>
        </p:nvPicPr>
        <p:blipFill rotWithShape="1">
          <a:blip r:embed="rId11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775" name="Google Shape;775;p13"/>
          <p:cNvPicPr preferRelativeResize="0"/>
          <p:nvPr/>
        </p:nvPicPr>
        <p:blipFill rotWithShape="1">
          <a:blip r:embed="rId12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13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7" name="Google Shape;777;p13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778" name="Google Shape;77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79" name="Google Shape;779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780" name="Google Shape;780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13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782" name="Google Shape;782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p13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4" name="Google Shape;784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1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1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13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796" name="Google Shape;796;p13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797" name="Google Shape;797;p13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98" name="Google Shape;798;p13"/>
          <p:cNvSpPr/>
          <p:nvPr/>
        </p:nvSpPr>
        <p:spPr>
          <a:xfrm>
            <a:off x="10086339" y="4084651"/>
            <a:ext cx="1583187" cy="245584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3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of a number of numbers&#10;&#10;AI-generated content may be incorrect." id="805" name="Google Shape;8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6" name="Google Shape;806;p14"/>
          <p:cNvGrpSpPr/>
          <p:nvPr/>
        </p:nvGrpSpPr>
        <p:grpSpPr>
          <a:xfrm>
            <a:off x="302038" y="744887"/>
            <a:ext cx="3315805" cy="5815596"/>
            <a:chOff x="302038" y="744887"/>
            <a:chExt cx="3315805" cy="5815596"/>
          </a:xfrm>
        </p:grpSpPr>
        <p:pic>
          <p:nvPicPr>
            <p:cNvPr descr="A graph of a number of lines&#10;&#10;AI-generated content may be incorrect." id="807" name="Google Shape;807;p14"/>
            <p:cNvPicPr preferRelativeResize="0"/>
            <p:nvPr/>
          </p:nvPicPr>
          <p:blipFill rotWithShape="1">
            <a:blip r:embed="rId4">
              <a:alphaModFix/>
            </a:blip>
            <a:srcRect b="0" l="0" r="22434" t="0"/>
            <a:stretch/>
          </p:blipFill>
          <p:spPr>
            <a:xfrm flipH="1" rot="10800000">
              <a:off x="302038" y="744887"/>
              <a:ext cx="3315805" cy="581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14"/>
            <p:cNvSpPr/>
            <p:nvPr/>
          </p:nvSpPr>
          <p:spPr>
            <a:xfrm>
              <a:off x="2648724" y="843780"/>
              <a:ext cx="945432" cy="461665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9" name="Google Shape;809;p14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different colored bars&#10;&#10;AI-generated content may be incorrect." id="810" name="Google Shape;8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811" name="Google Shape;8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14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14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14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14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p14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14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8" name="Google Shape;818;p14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4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4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4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4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lines&#10;&#10;AI-generated content may be incorrect." id="823" name="Google Shape;823;p14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diagram&#10;&#10;AI-generated content may be incorrect." id="824" name="Google Shape;824;p14"/>
          <p:cNvPicPr preferRelativeResize="0"/>
          <p:nvPr/>
        </p:nvPicPr>
        <p:blipFill rotWithShape="1">
          <a:blip r:embed="rId7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825" name="Google Shape;825;p14"/>
          <p:cNvPicPr preferRelativeResize="0"/>
          <p:nvPr/>
        </p:nvPicPr>
        <p:blipFill rotWithShape="1">
          <a:blip r:embed="rId8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6" name="Google Shape;826;p14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7" name="Google Shape;827;p14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828" name="Google Shape;82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829" name="Google Shape;82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830" name="Google Shape;83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1" name="Google Shape;831;p14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832" name="Google Shape;832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14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4" name="Google Shape;83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4"/>
          <p:cNvSpPr txBox="1"/>
          <p:nvPr/>
        </p:nvSpPr>
        <p:spPr>
          <a:xfrm>
            <a:off x="2360773" y="1300596"/>
            <a:ext cx="165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image of microtubules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6" name="Google Shape;846;p14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847" name="Google Shape;847;p14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848" name="Google Shape;848;p14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5"/>
          <p:cNvSpPr txBox="1"/>
          <p:nvPr/>
        </p:nvSpPr>
        <p:spPr>
          <a:xfrm>
            <a:off x="0" y="457862"/>
            <a:ext cx="12192000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AA261A"/>
                </a:solidFill>
                <a:latin typeface="Arial"/>
                <a:ea typeface="Arial"/>
                <a:cs typeface="Arial"/>
                <a:sym typeface="Arial"/>
              </a:rPr>
              <a:t>Untangling the cytoskeleton: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model to describe cytoskeletal architecture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red text&#10;&#10;AI-generated content may be incorrect." id="855" name="Google Shape;8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509" y="5816016"/>
            <a:ext cx="1101054" cy="357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blue logo&#10;&#10;AI-generated content may be incorrect." id="856" name="Google Shape;8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971" y="5796703"/>
            <a:ext cx="1106907" cy="42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text on it&#10;&#10;AI-generated content may be incorrect." id="857" name="Google Shape;85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0287" y="5748851"/>
            <a:ext cx="1203123" cy="464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5"/>
          <p:cNvSpPr txBox="1"/>
          <p:nvPr/>
        </p:nvSpPr>
        <p:spPr>
          <a:xfrm>
            <a:off x="1943846" y="4836144"/>
            <a:ext cx="2974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Diogo Fróis Vieira</a:t>
            </a:r>
            <a:endParaRPr/>
          </a:p>
        </p:txBody>
      </p:sp>
      <p:sp>
        <p:nvSpPr>
          <p:cNvPr id="859" name="Google Shape;859;p15"/>
          <p:cNvSpPr txBox="1"/>
          <p:nvPr/>
        </p:nvSpPr>
        <p:spPr>
          <a:xfrm>
            <a:off x="1956038" y="5285430"/>
            <a:ext cx="3210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PhD in Biomedical Engineering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5"/>
          <p:cNvSpPr txBox="1"/>
          <p:nvPr/>
        </p:nvSpPr>
        <p:spPr>
          <a:xfrm>
            <a:off x="6577778" y="4814812"/>
            <a:ext cx="36429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5"/>
          <p:cNvSpPr txBox="1"/>
          <p:nvPr/>
        </p:nvSpPr>
        <p:spPr>
          <a:xfrm>
            <a:off x="6191266" y="5085376"/>
            <a:ext cx="40294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Sanches (ISR, DBE)</a:t>
            </a:r>
            <a:endParaRPr/>
          </a:p>
        </p:txBody>
      </p:sp>
      <p:sp>
        <p:nvSpPr>
          <p:cNvPr id="862" name="Google Shape;862;p15"/>
          <p:cNvSpPr txBox="1"/>
          <p:nvPr/>
        </p:nvSpPr>
        <p:spPr>
          <a:xfrm>
            <a:off x="5996194" y="5285430"/>
            <a:ext cx="4224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Joana Figueiredo (i3S, FMUP)</a:t>
            </a:r>
            <a:endParaRPr/>
          </a:p>
        </p:txBody>
      </p:sp>
      <p:pic>
        <p:nvPicPr>
          <p:cNvPr descr="Logo - FCT — Escola Superior de Saúde" id="863" name="Google Shape;86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0322" y="5755429"/>
            <a:ext cx="1350965" cy="428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&#10;&#10;Description automatically generated" id="864" name="Google Shape;86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1347" y="5748851"/>
            <a:ext cx="1793457" cy="476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xto, captura de ecrã, Tipo de letra, símbolo&#10;&#10;Descrição gerada automaticamente" id="865" name="Google Shape;86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66936" y="5770652"/>
            <a:ext cx="872403" cy="416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AI-generated content may be incorrect." id="866" name="Google Shape;86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1573" y="2134527"/>
            <a:ext cx="4348854" cy="200921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15"/>
          <p:cNvSpPr txBox="1"/>
          <p:nvPr/>
        </p:nvSpPr>
        <p:spPr>
          <a:xfrm>
            <a:off x="5199301" y="4869870"/>
            <a:ext cx="179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3594652" y="295740"/>
            <a:ext cx="50026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Motivation, Goals and Challenges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cell division&#10;&#10;AI-generated content may be incorrect.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06" y="1064699"/>
            <a:ext cx="7003743" cy="5497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7773350" y="5365461"/>
            <a:ext cx="39121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72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descriptive model </a:t>
            </a: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cytoskeletal </a:t>
            </a:r>
            <a:r>
              <a:rPr b="1"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2D confocal microscopy images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7773351" y="3798333"/>
            <a:ext cx="391210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72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Filamentous structures </a:t>
            </a:r>
            <a:r>
              <a:rPr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ubiquitous in nature. </a:t>
            </a:r>
            <a:r>
              <a:rPr b="1"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 is the blueprint of celular behavior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phone&#10;&#10;AI-generated content may be incorrect."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694" y="1212574"/>
            <a:ext cx="3756652" cy="2022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7773694" y="3604213"/>
            <a:ext cx="3912100" cy="1230627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059372" y="3378084"/>
            <a:ext cx="132414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773352" y="5113784"/>
            <a:ext cx="3912100" cy="1161287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365796" y="4882599"/>
            <a:ext cx="7113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7263414" y="1306411"/>
            <a:ext cx="2550118" cy="4392082"/>
            <a:chOff x="7301122" y="1306411"/>
            <a:chExt cx="2550118" cy="4392082"/>
          </a:xfrm>
        </p:grpSpPr>
        <p:pic>
          <p:nvPicPr>
            <p:cNvPr descr="A black and white drawing of a human heart&#10;&#10;AI-generated content may be incorrect." id="124" name="Google Shape;12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01122" y="1306411"/>
              <a:ext cx="2550118" cy="4392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3"/>
            <p:cNvSpPr/>
            <p:nvPr/>
          </p:nvSpPr>
          <p:spPr>
            <a:xfrm>
              <a:off x="9296400" y="1326731"/>
              <a:ext cx="534966" cy="35443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drawing of a person's body&#10;&#10;AI-generated content may be incorrect."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1882" y="1301350"/>
            <a:ext cx="2550118" cy="4397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plant&#10;&#10;AI-generated content may be incorrect."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884" y="1306411"/>
            <a:ext cx="2540421" cy="4371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3"/>
          <p:cNvGrpSpPr/>
          <p:nvPr/>
        </p:nvGrpSpPr>
        <p:grpSpPr>
          <a:xfrm>
            <a:off x="2360634" y="1326731"/>
            <a:ext cx="2563389" cy="4341282"/>
            <a:chOff x="167640" y="805799"/>
            <a:chExt cx="3375660" cy="5716921"/>
          </a:xfrm>
        </p:grpSpPr>
        <p:pic>
          <p:nvPicPr>
            <p:cNvPr descr="A close up of a white object&#10;&#10;AI-generated content may be incorrect." id="129" name="Google Shape;129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8338" y="888389"/>
              <a:ext cx="3102444" cy="5551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"/>
            <p:cNvSpPr/>
            <p:nvPr/>
          </p:nvSpPr>
          <p:spPr>
            <a:xfrm>
              <a:off x="167640" y="4556760"/>
              <a:ext cx="1920647" cy="1965960"/>
            </a:xfrm>
            <a:custGeom>
              <a:rect b="b" l="l" r="r" t="t"/>
              <a:pathLst>
                <a:path extrusionOk="0" h="1965960" w="1920647">
                  <a:moveTo>
                    <a:pt x="929640" y="609600"/>
                  </a:moveTo>
                  <a:cubicBezTo>
                    <a:pt x="944880" y="637540"/>
                    <a:pt x="930134" y="622481"/>
                    <a:pt x="1028700" y="746760"/>
                  </a:cubicBezTo>
                  <a:cubicBezTo>
                    <a:pt x="1060267" y="786562"/>
                    <a:pt x="1088832" y="828675"/>
                    <a:pt x="1120140" y="868680"/>
                  </a:cubicBezTo>
                  <a:cubicBezTo>
                    <a:pt x="1134572" y="887122"/>
                    <a:pt x="1152177" y="903016"/>
                    <a:pt x="1165860" y="922020"/>
                  </a:cubicBezTo>
                  <a:cubicBezTo>
                    <a:pt x="1197967" y="966613"/>
                    <a:pt x="1224119" y="1015381"/>
                    <a:pt x="1257300" y="1059180"/>
                  </a:cubicBezTo>
                  <a:cubicBezTo>
                    <a:pt x="1320220" y="1142234"/>
                    <a:pt x="1424820" y="1246245"/>
                    <a:pt x="1501140" y="1310640"/>
                  </a:cubicBezTo>
                  <a:cubicBezTo>
                    <a:pt x="1531835" y="1336539"/>
                    <a:pt x="1566318" y="1357659"/>
                    <a:pt x="1600200" y="1379220"/>
                  </a:cubicBezTo>
                  <a:cubicBezTo>
                    <a:pt x="1653588" y="1413194"/>
                    <a:pt x="1679718" y="1417904"/>
                    <a:pt x="1729740" y="1455420"/>
                  </a:cubicBezTo>
                  <a:cubicBezTo>
                    <a:pt x="1741235" y="1464041"/>
                    <a:pt x="1749407" y="1476438"/>
                    <a:pt x="1760220" y="1485900"/>
                  </a:cubicBezTo>
                  <a:cubicBezTo>
                    <a:pt x="1769778" y="1494263"/>
                    <a:pt x="1781208" y="1500323"/>
                    <a:pt x="1790700" y="1508760"/>
                  </a:cubicBezTo>
                  <a:cubicBezTo>
                    <a:pt x="1820571" y="1535312"/>
                    <a:pt x="1841885" y="1561312"/>
                    <a:pt x="1866900" y="1592580"/>
                  </a:cubicBezTo>
                  <a:cubicBezTo>
                    <a:pt x="1874834" y="1602497"/>
                    <a:pt x="1883226" y="1612170"/>
                    <a:pt x="1889760" y="1623060"/>
                  </a:cubicBezTo>
                  <a:cubicBezTo>
                    <a:pt x="1898526" y="1637671"/>
                    <a:pt x="1905000" y="1653540"/>
                    <a:pt x="1912620" y="1668780"/>
                  </a:cubicBezTo>
                  <a:cubicBezTo>
                    <a:pt x="1915160" y="1689100"/>
                    <a:pt x="1920240" y="1709262"/>
                    <a:pt x="1920240" y="1729740"/>
                  </a:cubicBezTo>
                  <a:cubicBezTo>
                    <a:pt x="1920240" y="1775531"/>
                    <a:pt x="1923306" y="1822374"/>
                    <a:pt x="1912620" y="1866900"/>
                  </a:cubicBezTo>
                  <a:cubicBezTo>
                    <a:pt x="1907521" y="1888147"/>
                    <a:pt x="1889970" y="1904790"/>
                    <a:pt x="1874520" y="1920240"/>
                  </a:cubicBezTo>
                  <a:cubicBezTo>
                    <a:pt x="1866488" y="1928272"/>
                    <a:pt x="1855295" y="1933945"/>
                    <a:pt x="1844040" y="1935480"/>
                  </a:cubicBezTo>
                  <a:cubicBezTo>
                    <a:pt x="1798669" y="1941667"/>
                    <a:pt x="1752600" y="1940560"/>
                    <a:pt x="1706880" y="1943100"/>
                  </a:cubicBezTo>
                  <a:cubicBezTo>
                    <a:pt x="1686560" y="1945640"/>
                    <a:pt x="1666342" y="1949207"/>
                    <a:pt x="1645920" y="1950720"/>
                  </a:cubicBezTo>
                  <a:cubicBezTo>
                    <a:pt x="1597725" y="1954290"/>
                    <a:pt x="1549388" y="1955583"/>
                    <a:pt x="1501140" y="1958340"/>
                  </a:cubicBezTo>
                  <a:lnTo>
                    <a:pt x="1379220" y="1965960"/>
                  </a:lnTo>
                  <a:lnTo>
                    <a:pt x="883920" y="1958340"/>
                  </a:lnTo>
                  <a:cubicBezTo>
                    <a:pt x="865966" y="1957841"/>
                    <a:pt x="848536" y="1951124"/>
                    <a:pt x="830580" y="1950720"/>
                  </a:cubicBezTo>
                  <a:cubicBezTo>
                    <a:pt x="622337" y="1946040"/>
                    <a:pt x="414020" y="1945640"/>
                    <a:pt x="205740" y="1943100"/>
                  </a:cubicBezTo>
                  <a:cubicBezTo>
                    <a:pt x="179185" y="1929823"/>
                    <a:pt x="166348" y="1922349"/>
                    <a:pt x="137160" y="1912620"/>
                  </a:cubicBezTo>
                  <a:cubicBezTo>
                    <a:pt x="127225" y="1909308"/>
                    <a:pt x="116840" y="1907540"/>
                    <a:pt x="106680" y="1905000"/>
                  </a:cubicBezTo>
                  <a:cubicBezTo>
                    <a:pt x="94867" y="1887280"/>
                    <a:pt x="71575" y="1854390"/>
                    <a:pt x="68580" y="1836420"/>
                  </a:cubicBezTo>
                  <a:cubicBezTo>
                    <a:pt x="61052" y="1791253"/>
                    <a:pt x="64006" y="1744949"/>
                    <a:pt x="60960" y="1699260"/>
                  </a:cubicBezTo>
                  <a:cubicBezTo>
                    <a:pt x="58925" y="1668742"/>
                    <a:pt x="55686" y="1638316"/>
                    <a:pt x="53340" y="1607820"/>
                  </a:cubicBezTo>
                  <a:cubicBezTo>
                    <a:pt x="50606" y="1572274"/>
                    <a:pt x="48526" y="1536680"/>
                    <a:pt x="45720" y="1501140"/>
                  </a:cubicBezTo>
                  <a:cubicBezTo>
                    <a:pt x="40906" y="1440158"/>
                    <a:pt x="35424" y="1379231"/>
                    <a:pt x="30480" y="1318260"/>
                  </a:cubicBezTo>
                  <a:cubicBezTo>
                    <a:pt x="27804" y="1285251"/>
                    <a:pt x="24435" y="1252280"/>
                    <a:pt x="22860" y="1219200"/>
                  </a:cubicBezTo>
                  <a:cubicBezTo>
                    <a:pt x="13531" y="1023300"/>
                    <a:pt x="22792" y="1112044"/>
                    <a:pt x="0" y="952500"/>
                  </a:cubicBezTo>
                  <a:cubicBezTo>
                    <a:pt x="7620" y="662940"/>
                    <a:pt x="10597" y="373221"/>
                    <a:pt x="22860" y="83820"/>
                  </a:cubicBezTo>
                  <a:cubicBezTo>
                    <a:pt x="23341" y="72471"/>
                    <a:pt x="30620" y="61889"/>
                    <a:pt x="38100" y="53340"/>
                  </a:cubicBezTo>
                  <a:cubicBezTo>
                    <a:pt x="56398" y="32428"/>
                    <a:pt x="90818" y="14089"/>
                    <a:pt x="114300" y="0"/>
                  </a:cubicBezTo>
                  <a:cubicBezTo>
                    <a:pt x="162560" y="7620"/>
                    <a:pt x="212891" y="6933"/>
                    <a:pt x="259080" y="22860"/>
                  </a:cubicBezTo>
                  <a:cubicBezTo>
                    <a:pt x="288391" y="32967"/>
                    <a:pt x="309483" y="59002"/>
                    <a:pt x="335280" y="76200"/>
                  </a:cubicBezTo>
                  <a:cubicBezTo>
                    <a:pt x="355218" y="89492"/>
                    <a:pt x="376741" y="100372"/>
                    <a:pt x="396240" y="114300"/>
                  </a:cubicBezTo>
                  <a:cubicBezTo>
                    <a:pt x="412383" y="125831"/>
                    <a:pt x="424949" y="142193"/>
                    <a:pt x="441960" y="152400"/>
                  </a:cubicBezTo>
                  <a:cubicBezTo>
                    <a:pt x="463411" y="165271"/>
                    <a:pt x="488713" y="170657"/>
                    <a:pt x="510540" y="182880"/>
                  </a:cubicBezTo>
                  <a:cubicBezTo>
                    <a:pt x="552355" y="206296"/>
                    <a:pt x="588666" y="239616"/>
                    <a:pt x="632460" y="259080"/>
                  </a:cubicBezTo>
                  <a:cubicBezTo>
                    <a:pt x="655320" y="269240"/>
                    <a:pt x="678931" y="277855"/>
                    <a:pt x="701040" y="289560"/>
                  </a:cubicBezTo>
                  <a:cubicBezTo>
                    <a:pt x="744825" y="312740"/>
                    <a:pt x="771738" y="333376"/>
                    <a:pt x="807720" y="365760"/>
                  </a:cubicBezTo>
                  <a:cubicBezTo>
                    <a:pt x="818400" y="375372"/>
                    <a:pt x="829224" y="385020"/>
                    <a:pt x="838200" y="396240"/>
                  </a:cubicBezTo>
                  <a:cubicBezTo>
                    <a:pt x="857052" y="419805"/>
                    <a:pt x="885293" y="469877"/>
                    <a:pt x="899160" y="495300"/>
                  </a:cubicBezTo>
                  <a:cubicBezTo>
                    <a:pt x="932856" y="557077"/>
                    <a:pt x="900297" y="497953"/>
                    <a:pt x="922020" y="548640"/>
                  </a:cubicBezTo>
                  <a:cubicBezTo>
                    <a:pt x="926495" y="559081"/>
                    <a:pt x="933272" y="568484"/>
                    <a:pt x="937260" y="579120"/>
                  </a:cubicBezTo>
                  <a:cubicBezTo>
                    <a:pt x="946728" y="604368"/>
                    <a:pt x="914400" y="581660"/>
                    <a:pt x="929640" y="60960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131820" y="5913120"/>
              <a:ext cx="411480" cy="609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910840" y="805799"/>
              <a:ext cx="632460" cy="195264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21330" y="2665770"/>
              <a:ext cx="521970" cy="35052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7640" y="1272540"/>
              <a:ext cx="521970" cy="12747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76332" y="1282111"/>
            <a:ext cx="2518033" cy="4416382"/>
            <a:chOff x="302038" y="744887"/>
            <a:chExt cx="3315805" cy="5815596"/>
          </a:xfrm>
        </p:grpSpPr>
        <p:pic>
          <p:nvPicPr>
            <p:cNvPr descr="A graph of a number of lines&#10;&#10;AI-generated content may be incorrect." id="136" name="Google Shape;136;p3"/>
            <p:cNvPicPr preferRelativeResize="0"/>
            <p:nvPr/>
          </p:nvPicPr>
          <p:blipFill rotWithShape="1">
            <a:blip r:embed="rId7">
              <a:alphaModFix/>
            </a:blip>
            <a:srcRect b="0" l="0" r="22434" t="0"/>
            <a:stretch/>
          </p:blipFill>
          <p:spPr>
            <a:xfrm flipH="1" rot="10800000">
              <a:off x="302038" y="744887"/>
              <a:ext cx="3315805" cy="581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/>
            <p:nvPr/>
          </p:nvSpPr>
          <p:spPr>
            <a:xfrm>
              <a:off x="2648724" y="843780"/>
              <a:ext cx="945432" cy="461665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" name="Google Shape;138;p3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"/>
          <p:cNvSpPr txBox="1"/>
          <p:nvPr/>
        </p:nvSpPr>
        <p:spPr>
          <a:xfrm>
            <a:off x="3962400" y="295740"/>
            <a:ext cx="4267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preprocessing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lines&#10;&#10;AI-generated content may be incorrect." id="140" name="Google Shape;140;p3"/>
          <p:cNvPicPr preferRelativeResize="0"/>
          <p:nvPr/>
        </p:nvPicPr>
        <p:blipFill rotWithShape="1">
          <a:blip r:embed="rId7">
            <a:alphaModFix/>
          </a:blip>
          <a:srcRect b="1772" l="63775" r="22914" t="92062"/>
          <a:stretch/>
        </p:blipFill>
        <p:spPr>
          <a:xfrm>
            <a:off x="554724" y="5010473"/>
            <a:ext cx="432070" cy="27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155556" y="5805830"/>
            <a:ext cx="278560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r>
              <a:rPr lang="pt-PT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of a cell from the Human Protein Atlas dataset, imaged with </a:t>
            </a:r>
            <a:r>
              <a:rPr b="1" lang="pt-PT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confocal microscopy</a:t>
            </a:r>
            <a:endParaRPr b="1" sz="11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55556" y="1113838"/>
            <a:ext cx="23224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image 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2557202" y="1113838"/>
            <a:ext cx="2294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Denoised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991975" y="1114196"/>
            <a:ext cx="23042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Mask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386359" y="1114124"/>
            <a:ext cx="23042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9710828" y="1115610"/>
            <a:ext cx="23042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of a number of numbers&#10;&#10;AI-generated content may be incorrect.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4"/>
          <p:cNvGrpSpPr/>
          <p:nvPr/>
        </p:nvGrpSpPr>
        <p:grpSpPr>
          <a:xfrm>
            <a:off x="302038" y="744887"/>
            <a:ext cx="3315805" cy="5815596"/>
            <a:chOff x="302038" y="744887"/>
            <a:chExt cx="3315805" cy="5815596"/>
          </a:xfrm>
        </p:grpSpPr>
        <p:pic>
          <p:nvPicPr>
            <p:cNvPr descr="A graph of a number of lines&#10;&#10;AI-generated content may be incorrect." id="154" name="Google Shape;154;p4"/>
            <p:cNvPicPr preferRelativeResize="0"/>
            <p:nvPr/>
          </p:nvPicPr>
          <p:blipFill rotWithShape="1">
            <a:blip r:embed="rId4">
              <a:alphaModFix/>
            </a:blip>
            <a:srcRect b="0" l="0" r="22434" t="0"/>
            <a:stretch/>
          </p:blipFill>
          <p:spPr>
            <a:xfrm flipH="1" rot="10800000">
              <a:off x="302038" y="744887"/>
              <a:ext cx="3315805" cy="581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4"/>
            <p:cNvSpPr/>
            <p:nvPr/>
          </p:nvSpPr>
          <p:spPr>
            <a:xfrm>
              <a:off x="2648724" y="843780"/>
              <a:ext cx="945432" cy="461665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" name="Google Shape;156;p4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different colored bars&#10;&#10;AI-generated content may be incorrect." id="157" name="Google Shape;1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158" name="Google Shape;1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4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4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4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lines&#10;&#10;AI-generated content may be incorrect." id="169" name="Google Shape;169;p4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diagram&#10;&#10;AI-generated content may be incorrect." id="170" name="Google Shape;170;p4"/>
          <p:cNvPicPr preferRelativeResize="0"/>
          <p:nvPr/>
        </p:nvPicPr>
        <p:blipFill rotWithShape="1">
          <a:blip r:embed="rId7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171" name="Google Shape;171;p4"/>
          <p:cNvPicPr preferRelativeResize="0"/>
          <p:nvPr/>
        </p:nvPicPr>
        <p:blipFill rotWithShape="1">
          <a:blip r:embed="rId8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4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4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174" name="Google Shape;17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175" name="Google Shape;175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176" name="Google Shape;17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4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178" name="Google Shape;178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4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2360773" y="1300596"/>
            <a:ext cx="165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image of microtubules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4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193" name="Google Shape;193;p4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194" name="Google Shape;194;p4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5" name="Google Shape;195;p4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rawing of a person's body&#10;&#10;AI-generated content may be incorrect."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45" y="776310"/>
            <a:ext cx="3342937" cy="5764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5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203" name="Google Shape;203;p5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204" name="Google Shape;20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05" name="Google Shape;20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206" name="Google Shape;20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5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5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5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5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5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5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217" name="Google Shape;217;p5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218" name="Google Shape;218;p5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5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5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221" name="Google Shape;22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22" name="Google Shape;22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23" name="Google Shape;223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5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225" name="Google Shape;225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239" name="Google Shape;239;p5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240" name="Google Shape;240;p5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41" name="Google Shape;241;p5"/>
          <p:cNvPicPr preferRelativeResize="0"/>
          <p:nvPr/>
        </p:nvPicPr>
        <p:blipFill rotWithShape="1">
          <a:blip r:embed="rId25">
            <a:alphaModFix/>
          </a:blip>
          <a:srcRect b="28886" l="85247" r="4857" t="28307"/>
          <a:stretch/>
        </p:blipFill>
        <p:spPr>
          <a:xfrm>
            <a:off x="3553460" y="2390745"/>
            <a:ext cx="408940" cy="248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 txBox="1"/>
          <p:nvPr/>
        </p:nvSpPr>
        <p:spPr>
          <a:xfrm rot="-5400000">
            <a:off x="3159825" y="3521879"/>
            <a:ext cx="18701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 Intensity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4529267" y="1404157"/>
            <a:ext cx="1792026" cy="2284941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and dots&#10;&#10;AI-generated content may be incorrect." id="250" name="Google Shape;250;p6"/>
          <p:cNvPicPr preferRelativeResize="0"/>
          <p:nvPr/>
        </p:nvPicPr>
        <p:blipFill rotWithShape="1">
          <a:blip r:embed="rId3">
            <a:alphaModFix/>
          </a:blip>
          <a:srcRect b="28223" l="86218" r="1011" t="29705"/>
          <a:stretch/>
        </p:blipFill>
        <p:spPr>
          <a:xfrm>
            <a:off x="3607903" y="2463811"/>
            <a:ext cx="7175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lines and dots&#10;&#10;AI-generated content may be incorrect."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9476" r="29674" t="0"/>
          <a:stretch/>
        </p:blipFill>
        <p:spPr>
          <a:xfrm>
            <a:off x="188842" y="739250"/>
            <a:ext cx="3419061" cy="58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6"/>
          <p:cNvGrpSpPr/>
          <p:nvPr/>
        </p:nvGrpSpPr>
        <p:grpSpPr>
          <a:xfrm>
            <a:off x="2527527" y="1087644"/>
            <a:ext cx="1263339" cy="950400"/>
            <a:chOff x="4249331" y="2284095"/>
            <a:chExt cx="2048599" cy="1541145"/>
          </a:xfrm>
        </p:grpSpPr>
        <p:sp>
          <p:nvSpPr>
            <p:cNvPr id="253" name="Google Shape;253;p6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5" name="Google Shape;265;p6"/>
          <p:cNvCxnSpPr/>
          <p:nvPr/>
        </p:nvCxnSpPr>
        <p:spPr>
          <a:xfrm>
            <a:off x="2579250" y="1166037"/>
            <a:ext cx="305890" cy="3054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6"/>
          <p:cNvCxnSpPr/>
          <p:nvPr/>
        </p:nvCxnSpPr>
        <p:spPr>
          <a:xfrm rot="10800000">
            <a:off x="2885140" y="1471481"/>
            <a:ext cx="10338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6"/>
          <p:cNvCxnSpPr/>
          <p:nvPr/>
        </p:nvCxnSpPr>
        <p:spPr>
          <a:xfrm rot="10800000">
            <a:off x="2984793" y="1471481"/>
            <a:ext cx="107109" cy="1033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6"/>
          <p:cNvCxnSpPr/>
          <p:nvPr/>
        </p:nvCxnSpPr>
        <p:spPr>
          <a:xfrm rot="10800000">
            <a:off x="3091902" y="1574862"/>
            <a:ext cx="1071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6"/>
          <p:cNvCxnSpPr/>
          <p:nvPr/>
        </p:nvCxnSpPr>
        <p:spPr>
          <a:xfrm rot="10800000">
            <a:off x="3195283" y="1574861"/>
            <a:ext cx="103381" cy="1033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6"/>
          <p:cNvCxnSpPr/>
          <p:nvPr/>
        </p:nvCxnSpPr>
        <p:spPr>
          <a:xfrm rot="10800000">
            <a:off x="3402045" y="1678242"/>
            <a:ext cx="259269" cy="2569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6"/>
          <p:cNvCxnSpPr/>
          <p:nvPr/>
        </p:nvCxnSpPr>
        <p:spPr>
          <a:xfrm rot="10800000">
            <a:off x="3298664" y="1678242"/>
            <a:ext cx="10338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6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273" name="Google Shape;273;p6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274" name="Google Shape;2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75" name="Google Shape;27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276" name="Google Shape;27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6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6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6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6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6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6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287" name="Google Shape;287;p6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288" name="Google Shape;288;p6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6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6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291" name="Google Shape;291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92" name="Google Shape;29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293" name="Google Shape;293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6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295" name="Google Shape;295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6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6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309" name="Google Shape;309;p6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310" name="Google Shape;310;p6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1" name="Google Shape;311;p6"/>
          <p:cNvSpPr/>
          <p:nvPr/>
        </p:nvSpPr>
        <p:spPr>
          <a:xfrm>
            <a:off x="6440946" y="1404157"/>
            <a:ext cx="1691718" cy="2284941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graph&#10;&#10;AI-generated content may be incorrect." id="318" name="Google Shape;318;p7"/>
          <p:cNvPicPr preferRelativeResize="0"/>
          <p:nvPr/>
        </p:nvPicPr>
        <p:blipFill rotWithShape="1">
          <a:blip r:embed="rId3">
            <a:alphaModFix/>
          </a:blip>
          <a:srcRect b="0" l="10415" r="32690" t="0"/>
          <a:stretch/>
        </p:blipFill>
        <p:spPr>
          <a:xfrm>
            <a:off x="294639" y="739250"/>
            <a:ext cx="3238333" cy="58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ell phone with a rainbow colored screen&#10;&#10;AI-generated content may be incorrect." id="319" name="Google Shape;319;p7"/>
          <p:cNvPicPr preferRelativeResize="0"/>
          <p:nvPr/>
        </p:nvPicPr>
        <p:blipFill rotWithShape="1">
          <a:blip r:embed="rId4">
            <a:alphaModFix/>
          </a:blip>
          <a:srcRect b="0" l="27071" r="0" t="0"/>
          <a:stretch/>
        </p:blipFill>
        <p:spPr>
          <a:xfrm>
            <a:off x="3632200" y="2463811"/>
            <a:ext cx="207847" cy="238758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"/>
          <p:cNvSpPr txBox="1"/>
          <p:nvPr/>
        </p:nvSpPr>
        <p:spPr>
          <a:xfrm rot="-5400000">
            <a:off x="2888523" y="3494682"/>
            <a:ext cx="23695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curvature (μm</a:t>
            </a:r>
            <a:r>
              <a:rPr baseline="30000"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7"/>
          <p:cNvGrpSpPr/>
          <p:nvPr/>
        </p:nvGrpSpPr>
        <p:grpSpPr>
          <a:xfrm>
            <a:off x="3504320" y="2470828"/>
            <a:ext cx="108000" cy="108000"/>
            <a:chOff x="5486400" y="2814320"/>
            <a:chExt cx="172720" cy="172720"/>
          </a:xfrm>
        </p:grpSpPr>
        <p:cxnSp>
          <p:nvCxnSpPr>
            <p:cNvPr id="322" name="Google Shape;322;p7"/>
            <p:cNvCxnSpPr/>
            <p:nvPr/>
          </p:nvCxnSpPr>
          <p:spPr>
            <a:xfrm>
              <a:off x="5572760" y="2814320"/>
              <a:ext cx="0" cy="1727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5572760" y="2814320"/>
              <a:ext cx="0" cy="1727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24" name="Google Shape;324;p7"/>
          <p:cNvCxnSpPr/>
          <p:nvPr/>
        </p:nvCxnSpPr>
        <p:spPr>
          <a:xfrm>
            <a:off x="3576320" y="4742068"/>
            <a:ext cx="0" cy="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5" name="Google Shape;325;p7"/>
          <p:cNvGrpSpPr/>
          <p:nvPr/>
        </p:nvGrpSpPr>
        <p:grpSpPr>
          <a:xfrm>
            <a:off x="2528831" y="1084458"/>
            <a:ext cx="1263989" cy="950889"/>
            <a:chOff x="4249331" y="2284095"/>
            <a:chExt cx="2048599" cy="1541145"/>
          </a:xfrm>
        </p:grpSpPr>
        <p:sp>
          <p:nvSpPr>
            <p:cNvPr id="326" name="Google Shape;326;p7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7"/>
          <p:cNvSpPr/>
          <p:nvPr/>
        </p:nvSpPr>
        <p:spPr>
          <a:xfrm>
            <a:off x="3297198" y="1646496"/>
            <a:ext cx="36000" cy="36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3193128" y="1541440"/>
            <a:ext cx="36000" cy="36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3089694" y="1541440"/>
            <a:ext cx="36000" cy="36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2898308" y="1551541"/>
            <a:ext cx="444899" cy="444899"/>
          </a:xfrm>
          <a:prstGeom prst="ellipse">
            <a:avLst/>
          </a:prstGeom>
          <a:noFill/>
          <a:ln cap="flat" cmpd="sng" w="9525">
            <a:solidFill>
              <a:srgbClr val="082836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7"/>
          <p:cNvCxnSpPr/>
          <p:nvPr/>
        </p:nvCxnSpPr>
        <p:spPr>
          <a:xfrm flipH="1" rot="10800000">
            <a:off x="3021330" y="1767358"/>
            <a:ext cx="97568" cy="2009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7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344" name="Google Shape;344;p7"/>
          <p:cNvPicPr preferRelativeResize="0"/>
          <p:nvPr/>
        </p:nvPicPr>
        <p:blipFill rotWithShape="1">
          <a:blip r:embed="rId5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345" name="Google Shape;34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346" name="Google Shape;34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347" name="Google Shape;34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7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7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7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7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7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7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358" name="Google Shape;358;p7"/>
          <p:cNvPicPr preferRelativeResize="0"/>
          <p:nvPr/>
        </p:nvPicPr>
        <p:blipFill rotWithShape="1">
          <a:blip r:embed="rId9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359" name="Google Shape;359;p7"/>
          <p:cNvPicPr preferRelativeResize="0"/>
          <p:nvPr/>
        </p:nvPicPr>
        <p:blipFill rotWithShape="1">
          <a:blip r:embed="rId10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7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7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362" name="Google Shape;36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363" name="Google Shape;363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364" name="Google Shape;36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7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366" name="Google Shape;366;p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7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8" name="Google Shape;368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7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380" name="Google Shape;380;p7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381" name="Google Shape;381;p7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2" name="Google Shape;382;p7"/>
          <p:cNvSpPr/>
          <p:nvPr/>
        </p:nvSpPr>
        <p:spPr>
          <a:xfrm>
            <a:off x="8147862" y="1404157"/>
            <a:ext cx="1741648" cy="2284941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on a white background&#10;&#10;AI-generated content may be incorrect." id="389" name="Google Shape;389;p8"/>
          <p:cNvPicPr preferRelativeResize="0"/>
          <p:nvPr/>
        </p:nvPicPr>
        <p:blipFill rotWithShape="1">
          <a:blip r:embed="rId3">
            <a:alphaModFix/>
          </a:blip>
          <a:srcRect b="28203" l="86050" r="0" t="29724"/>
          <a:stretch/>
        </p:blipFill>
        <p:spPr>
          <a:xfrm>
            <a:off x="3607903" y="2463810"/>
            <a:ext cx="783844" cy="2453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lines on a white background&#10;&#10;AI-generated content may be incorrect." id="390" name="Google Shape;390;p8"/>
          <p:cNvPicPr preferRelativeResize="0"/>
          <p:nvPr/>
        </p:nvPicPr>
        <p:blipFill rotWithShape="1">
          <a:blip r:embed="rId3">
            <a:alphaModFix/>
          </a:blip>
          <a:srcRect b="0" l="11848" r="30658" t="0"/>
          <a:stretch/>
        </p:blipFill>
        <p:spPr>
          <a:xfrm>
            <a:off x="315701" y="740420"/>
            <a:ext cx="3230526" cy="58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61" y="975235"/>
            <a:ext cx="3230526" cy="55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8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393" name="Google Shape;393;p8"/>
          <p:cNvPicPr preferRelativeResize="0"/>
          <p:nvPr/>
        </p:nvPicPr>
        <p:blipFill rotWithShape="1">
          <a:blip r:embed="rId5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394" name="Google Shape;39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395" name="Google Shape;39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396" name="Google Shape;39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8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8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8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8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8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8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407" name="Google Shape;407;p8"/>
          <p:cNvPicPr preferRelativeResize="0"/>
          <p:nvPr/>
        </p:nvPicPr>
        <p:blipFill rotWithShape="1">
          <a:blip r:embed="rId9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408" name="Google Shape;408;p8"/>
          <p:cNvPicPr preferRelativeResize="0"/>
          <p:nvPr/>
        </p:nvPicPr>
        <p:blipFill rotWithShape="1">
          <a:blip r:embed="rId10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8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8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411" name="Google Shape;411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412" name="Google Shape;412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413" name="Google Shape;413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8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415" name="Google Shape;415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8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7" name="Google Shape;417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8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429" name="Google Shape;429;p8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430" name="Google Shape;430;p8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1" name="Google Shape;431;p8"/>
          <p:cNvSpPr/>
          <p:nvPr/>
        </p:nvSpPr>
        <p:spPr>
          <a:xfrm>
            <a:off x="9979049" y="1404157"/>
            <a:ext cx="1691718" cy="2284941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nes on a white background&#10;&#10;AI-generated content may be incorrect." id="438" name="Google Shape;438;p9"/>
          <p:cNvPicPr preferRelativeResize="0"/>
          <p:nvPr/>
        </p:nvPicPr>
        <p:blipFill rotWithShape="1">
          <a:blip r:embed="rId3">
            <a:alphaModFix/>
          </a:blip>
          <a:srcRect b="0" l="10070" r="32096" t="0"/>
          <a:stretch/>
        </p:blipFill>
        <p:spPr>
          <a:xfrm>
            <a:off x="254000" y="739250"/>
            <a:ext cx="3291840" cy="58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9"/>
          <p:cNvGrpSpPr/>
          <p:nvPr/>
        </p:nvGrpSpPr>
        <p:grpSpPr>
          <a:xfrm>
            <a:off x="2528831" y="1084458"/>
            <a:ext cx="1263989" cy="950889"/>
            <a:chOff x="4249331" y="2284095"/>
            <a:chExt cx="2048599" cy="1541145"/>
          </a:xfrm>
        </p:grpSpPr>
        <p:sp>
          <p:nvSpPr>
            <p:cNvPr id="440" name="Google Shape;440;p9"/>
            <p:cNvSpPr/>
            <p:nvPr/>
          </p:nvSpPr>
          <p:spPr>
            <a:xfrm>
              <a:off x="4434840" y="24688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602480" y="26365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77012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937760" y="280416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510540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273040" y="297180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44068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608320" y="313944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775960" y="330708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943600" y="3474720"/>
              <a:ext cx="167640" cy="167640"/>
            </a:xfrm>
            <a:prstGeom prst="rect">
              <a:avLst/>
            </a:prstGeom>
            <a:solidFill>
              <a:srgbClr val="E60314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080760" y="3608070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4249331" y="2284095"/>
              <a:ext cx="217170" cy="217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2" name="Google Shape;452;p9"/>
          <p:cNvCxnSpPr/>
          <p:nvPr/>
        </p:nvCxnSpPr>
        <p:spPr>
          <a:xfrm rot="10800000">
            <a:off x="2473960" y="1563432"/>
            <a:ext cx="1536700" cy="0"/>
          </a:xfrm>
          <a:prstGeom prst="straightConnector1">
            <a:avLst/>
          </a:prstGeom>
          <a:noFill/>
          <a:ln cap="flat" cmpd="sng" w="22225">
            <a:solidFill>
              <a:srgbClr val="74747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9"/>
          <p:cNvSpPr/>
          <p:nvPr/>
        </p:nvSpPr>
        <p:spPr>
          <a:xfrm rot="-5662198">
            <a:off x="2510715" y="1282198"/>
            <a:ext cx="458176" cy="458176"/>
          </a:xfrm>
          <a:prstGeom prst="arc">
            <a:avLst>
              <a:gd fmla="val 15890652" name="adj1"/>
              <a:gd fmla="val 20277022" name="adj2"/>
            </a:avLst>
          </a:prstGeom>
          <a:noFill/>
          <a:ln cap="flat" cmpd="sng" w="19050">
            <a:solidFill>
              <a:srgbClr val="74747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9"/>
          <p:cNvCxnSpPr/>
          <p:nvPr/>
        </p:nvCxnSpPr>
        <p:spPr>
          <a:xfrm>
            <a:off x="0" y="52031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A261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lines&#10;&#10;AI-generated content may be incorrect." id="455" name="Google Shape;455;p9"/>
          <p:cNvPicPr preferRelativeResize="0"/>
          <p:nvPr/>
        </p:nvPicPr>
        <p:blipFill rotWithShape="1">
          <a:blip r:embed="rId4">
            <a:alphaModFix/>
          </a:blip>
          <a:srcRect b="1772" l="63775" r="22914" t="92062"/>
          <a:stretch/>
        </p:blipFill>
        <p:spPr>
          <a:xfrm>
            <a:off x="1288674" y="5949892"/>
            <a:ext cx="568960" cy="358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numbers&#10;&#10;AI-generated content may be incorrect." id="456" name="Google Shape;4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5138" y="1432658"/>
            <a:ext cx="1746154" cy="170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457" name="Google Shape;45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2663" y="4168351"/>
            <a:ext cx="171591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number of branches&#10;&#10;AI-generated content may be incorrect." id="458" name="Google Shape;45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872" y="4168351"/>
            <a:ext cx="1653473" cy="17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9"/>
          <p:cNvCxnSpPr/>
          <p:nvPr/>
        </p:nvCxnSpPr>
        <p:spPr>
          <a:xfrm>
            <a:off x="4520393" y="1300596"/>
            <a:ext cx="180824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9"/>
          <p:cNvCxnSpPr/>
          <p:nvPr/>
        </p:nvCxnSpPr>
        <p:spPr>
          <a:xfrm>
            <a:off x="6475616" y="1300596"/>
            <a:ext cx="520584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9"/>
          <p:cNvCxnSpPr/>
          <p:nvPr/>
        </p:nvCxnSpPr>
        <p:spPr>
          <a:xfrm>
            <a:off x="6475616" y="4024372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9"/>
          <p:cNvCxnSpPr/>
          <p:nvPr/>
        </p:nvCxnSpPr>
        <p:spPr>
          <a:xfrm>
            <a:off x="8264891" y="4025451"/>
            <a:ext cx="16513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9"/>
          <p:cNvCxnSpPr/>
          <p:nvPr/>
        </p:nvCxnSpPr>
        <p:spPr>
          <a:xfrm>
            <a:off x="10086340" y="4024372"/>
            <a:ext cx="159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9"/>
          <p:cNvSpPr txBox="1"/>
          <p:nvPr/>
        </p:nvSpPr>
        <p:spPr>
          <a:xfrm>
            <a:off x="4489420" y="978801"/>
            <a:ext cx="1870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distribution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 txBox="1"/>
          <p:nvPr/>
        </p:nvSpPr>
        <p:spPr>
          <a:xfrm>
            <a:off x="6475616" y="973351"/>
            <a:ext cx="5127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6475616" y="3693177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"/>
          <p:cNvSpPr txBox="1"/>
          <p:nvPr/>
        </p:nvSpPr>
        <p:spPr>
          <a:xfrm>
            <a:off x="8264891" y="3689103"/>
            <a:ext cx="165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 txBox="1"/>
          <p:nvPr/>
        </p:nvSpPr>
        <p:spPr>
          <a:xfrm>
            <a:off x="10086340" y="3693833"/>
            <a:ext cx="15253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diagram&#10;&#10;AI-generated content may be incorrect." id="469" name="Google Shape;469;p9"/>
          <p:cNvPicPr preferRelativeResize="0"/>
          <p:nvPr/>
        </p:nvPicPr>
        <p:blipFill rotWithShape="1">
          <a:blip r:embed="rId8">
            <a:alphaModFix/>
          </a:blip>
          <a:srcRect b="0" l="1" r="2987" t="2576"/>
          <a:stretch/>
        </p:blipFill>
        <p:spPr>
          <a:xfrm>
            <a:off x="4509152" y="4810075"/>
            <a:ext cx="900295" cy="9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circle with numbers and a circle&#10;&#10;AI-generated content may be incorrect." id="470" name="Google Shape;470;p9"/>
          <p:cNvPicPr preferRelativeResize="0"/>
          <p:nvPr/>
        </p:nvPicPr>
        <p:blipFill rotWithShape="1">
          <a:blip r:embed="rId9">
            <a:alphaModFix/>
          </a:blip>
          <a:srcRect b="20187" l="1998" r="0" t="16125"/>
          <a:stretch/>
        </p:blipFill>
        <p:spPr>
          <a:xfrm>
            <a:off x="4930027" y="4084650"/>
            <a:ext cx="1458306" cy="803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9"/>
          <p:cNvCxnSpPr/>
          <p:nvPr/>
        </p:nvCxnSpPr>
        <p:spPr>
          <a:xfrm>
            <a:off x="4530553" y="4024404"/>
            <a:ext cx="18158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9"/>
          <p:cNvSpPr txBox="1"/>
          <p:nvPr/>
        </p:nvSpPr>
        <p:spPr>
          <a:xfrm>
            <a:off x="4604767" y="3693177"/>
            <a:ext cx="1741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colored bars&#10;&#10;AI-generated content may be incorrect." id="473" name="Google Shape;47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0345" y="1429309"/>
            <a:ext cx="1650000" cy="17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474" name="Google Shape;47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96069" y="1427354"/>
            <a:ext cx="1704363" cy="171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bars&#10;&#10;AI-generated content may be incorrect." id="475" name="Google Shape;475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99998" y="1414984"/>
            <a:ext cx="1651331" cy="1739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9"/>
          <p:cNvGrpSpPr/>
          <p:nvPr/>
        </p:nvGrpSpPr>
        <p:grpSpPr>
          <a:xfrm>
            <a:off x="10178797" y="4231425"/>
            <a:ext cx="1408784" cy="1406562"/>
            <a:chOff x="10141804" y="3684741"/>
            <a:chExt cx="1408784" cy="1406562"/>
          </a:xfrm>
        </p:grpSpPr>
        <p:pic>
          <p:nvPicPr>
            <p:cNvPr id="477" name="Google Shape;477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141804" y="3684741"/>
              <a:ext cx="1408784" cy="1406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9"/>
            <p:cNvSpPr/>
            <p:nvPr/>
          </p:nvSpPr>
          <p:spPr>
            <a:xfrm>
              <a:off x="10141804" y="4892040"/>
              <a:ext cx="74076" cy="1992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9" name="Google Shape;47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63150" y="3203205"/>
            <a:ext cx="1297724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3660" y="3443327"/>
            <a:ext cx="756703" cy="2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476049" y="3205749"/>
            <a:ext cx="12432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44111" y="6113851"/>
            <a:ext cx="62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987003" y="5875078"/>
            <a:ext cx="75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86846" y="5891788"/>
            <a:ext cx="10656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95216" y="6341814"/>
            <a:ext cx="102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00034" y="6125914"/>
            <a:ext cx="6048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720422" y="5894875"/>
            <a:ext cx="75000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485726" y="5902006"/>
            <a:ext cx="835200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69029" y="3439182"/>
            <a:ext cx="806400" cy="20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9"/>
          <p:cNvGrpSpPr/>
          <p:nvPr/>
        </p:nvGrpSpPr>
        <p:grpSpPr>
          <a:xfrm>
            <a:off x="4617958" y="3149985"/>
            <a:ext cx="1741648" cy="276999"/>
            <a:chOff x="4617958" y="3379920"/>
            <a:chExt cx="1741648" cy="276999"/>
          </a:xfrm>
        </p:grpSpPr>
        <p:sp>
          <p:nvSpPr>
            <p:cNvPr id="491" name="Google Shape;491;p9"/>
            <p:cNvSpPr txBox="1"/>
            <p:nvPr/>
          </p:nvSpPr>
          <p:spPr>
            <a:xfrm>
              <a:off x="4617958" y="3379920"/>
              <a:ext cx="17416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pt-P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0.26 ± 0.13</a:t>
              </a:r>
              <a:endParaRPr/>
            </a:p>
          </p:txBody>
        </p:sp>
        <p:cxnSp>
          <p:nvCxnSpPr>
            <p:cNvPr id="492" name="Google Shape;492;p9"/>
            <p:cNvCxnSpPr/>
            <p:nvPr/>
          </p:nvCxnSpPr>
          <p:spPr>
            <a:xfrm>
              <a:off x="5032681" y="3445232"/>
              <a:ext cx="670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3" name="Google Shape;493;p9"/>
          <p:cNvSpPr/>
          <p:nvPr/>
        </p:nvSpPr>
        <p:spPr>
          <a:xfrm>
            <a:off x="4489420" y="4084651"/>
            <a:ext cx="1898912" cy="245584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"/>
          <p:cNvSpPr txBox="1"/>
          <p:nvPr/>
        </p:nvSpPr>
        <p:spPr>
          <a:xfrm>
            <a:off x="4231126" y="260106"/>
            <a:ext cx="37297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Cytoskeleton architecture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2025-06-11T17:29:20Z</dcterms:created>
  <dc:creator>Diogo Vieira</dc:creator>
</cp:coreProperties>
</file>