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82" r:id="rId3"/>
    <p:sldId id="283" r:id="rId4"/>
    <p:sldId id="286" r:id="rId5"/>
    <p:sldId id="287" r:id="rId6"/>
    <p:sldId id="288" r:id="rId7"/>
    <p:sldId id="289" r:id="rId8"/>
    <p:sldId id="290" r:id="rId9"/>
    <p:sldId id="295" r:id="rId10"/>
    <p:sldId id="296" r:id="rId11"/>
    <p:sldId id="297" r:id="rId12"/>
    <p:sldId id="275" r:id="rId13"/>
    <p:sldId id="299" r:id="rId14"/>
    <p:sldId id="270" r:id="rId15"/>
    <p:sldId id="298" r:id="rId16"/>
    <p:sldId id="3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114" d="100"/>
          <a:sy n="114"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2872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7406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62639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8535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03350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02AC24A9-CCB6-4F8D-B8DB-C2F3692CFA5A}"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31237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02AC24A9-CCB6-4F8D-B8DB-C2F3692CFA5A}"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1869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30778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9209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9709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2007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25078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118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0229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7518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1845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2AC24A9-CCB6-4F8D-B8DB-C2F3692CFA5A}"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3733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11/9/2020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924688673"/>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
            <a:extLst>
              <a:ext uri="{FF2B5EF4-FFF2-40B4-BE49-F238E27FC236}">
                <a16:creationId xmlns:a16="http://schemas.microsoft.com/office/drawing/2014/main" id="{E336599E-6715-4007-AF9D-4981C478744A}"/>
              </a:ext>
            </a:extLst>
          </p:cNvPr>
          <p:cNvPicPr>
            <a:picLocks noChangeAspect="1"/>
          </p:cNvPicPr>
          <p:nvPr/>
        </p:nvPicPr>
        <p:blipFill rotWithShape="1">
          <a:blip r:embed="rId2"/>
          <a:srcRect l="9091" t="23391"/>
          <a:stretch/>
        </p:blipFill>
        <p:spPr>
          <a:xfrm>
            <a:off x="20" y="-128688"/>
            <a:ext cx="12191980" cy="6986688"/>
          </a:xfrm>
          <a:prstGeom prst="rect">
            <a:avLst/>
          </a:prstGeom>
        </p:spPr>
      </p:pic>
      <p:sp>
        <p:nvSpPr>
          <p:cNvPr id="4" name="Retângulo 3">
            <a:extLst>
              <a:ext uri="{FF2B5EF4-FFF2-40B4-BE49-F238E27FC236}">
                <a16:creationId xmlns:a16="http://schemas.microsoft.com/office/drawing/2014/main" id="{23DA1135-2CD9-48FA-9467-0A295DBA9891}"/>
              </a:ext>
            </a:extLst>
          </p:cNvPr>
          <p:cNvSpPr/>
          <p:nvPr/>
        </p:nvSpPr>
        <p:spPr>
          <a:xfrm>
            <a:off x="4352924" y="1700212"/>
            <a:ext cx="7839075" cy="3457575"/>
          </a:xfrm>
          <a:prstGeom prst="rect">
            <a:avLst/>
          </a:prstGeom>
          <a:solidFill>
            <a:schemeClr val="bg1">
              <a:alpha val="8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FC4094D-FF0B-4A82-B41D-BF4D996CEDC9}"/>
              </a:ext>
            </a:extLst>
          </p:cNvPr>
          <p:cNvSpPr>
            <a:spLocks noGrp="1"/>
          </p:cNvSpPr>
          <p:nvPr>
            <p:ph type="ctrTitle"/>
          </p:nvPr>
        </p:nvSpPr>
        <p:spPr>
          <a:xfrm>
            <a:off x="5425072" y="2265037"/>
            <a:ext cx="6766928" cy="1645920"/>
          </a:xfrm>
        </p:spPr>
        <p:txBody>
          <a:bodyPr>
            <a:normAutofit fontScale="90000"/>
          </a:bodyPr>
          <a:lstStyle/>
          <a:p>
            <a:r>
              <a:rPr lang="pt-PT" sz="5400" dirty="0">
                <a:solidFill>
                  <a:schemeClr val="tx1"/>
                </a:solidFill>
              </a:rPr>
              <a:t>To </a:t>
            </a:r>
            <a:r>
              <a:rPr lang="en-US" sz="5400" dirty="0">
                <a:solidFill>
                  <a:schemeClr val="tx1"/>
                </a:solidFill>
              </a:rPr>
              <a:t>Loan</a:t>
            </a:r>
            <a:r>
              <a:rPr lang="pt-PT" sz="5400" dirty="0">
                <a:solidFill>
                  <a:schemeClr val="tx1"/>
                </a:solidFill>
              </a:rPr>
              <a:t> </a:t>
            </a:r>
            <a:r>
              <a:rPr lang="en-US" sz="5400" dirty="0">
                <a:solidFill>
                  <a:schemeClr val="tx1"/>
                </a:solidFill>
              </a:rPr>
              <a:t>or not to Loan:</a:t>
            </a:r>
            <a:br>
              <a:rPr lang="en-US" sz="5400" dirty="0">
                <a:solidFill>
                  <a:schemeClr val="tx1"/>
                </a:solidFill>
              </a:rPr>
            </a:br>
            <a:r>
              <a:rPr lang="en-US" sz="4800" dirty="0">
                <a:solidFill>
                  <a:schemeClr val="tx1"/>
                </a:solidFill>
              </a:rPr>
              <a:t>That is the question</a:t>
            </a:r>
            <a:endParaRPr lang="en-US" sz="5400" dirty="0">
              <a:solidFill>
                <a:schemeClr val="tx1"/>
              </a:solidFill>
            </a:endParaRPr>
          </a:p>
        </p:txBody>
      </p:sp>
      <p:sp>
        <p:nvSpPr>
          <p:cNvPr id="3" name="Subtítulo 2">
            <a:extLst>
              <a:ext uri="{FF2B5EF4-FFF2-40B4-BE49-F238E27FC236}">
                <a16:creationId xmlns:a16="http://schemas.microsoft.com/office/drawing/2014/main" id="{6C6AE2B6-A38B-4B7A-82C5-30CB722096E1}"/>
              </a:ext>
            </a:extLst>
          </p:cNvPr>
          <p:cNvSpPr>
            <a:spLocks noGrp="1"/>
          </p:cNvSpPr>
          <p:nvPr>
            <p:ph type="subTitle" idx="1"/>
          </p:nvPr>
        </p:nvSpPr>
        <p:spPr>
          <a:xfrm>
            <a:off x="5457076" y="3910957"/>
            <a:ext cx="6702920" cy="530821"/>
          </a:xfrm>
        </p:spPr>
        <p:txBody>
          <a:bodyPr>
            <a:normAutofit/>
          </a:bodyPr>
          <a:lstStyle/>
          <a:p>
            <a:pPr algn="ctr"/>
            <a:r>
              <a:rPr lang="en-US" sz="2000" dirty="0">
                <a:solidFill>
                  <a:schemeClr val="tx1"/>
                </a:solidFill>
              </a:rPr>
              <a:t>Predict</a:t>
            </a:r>
            <a:r>
              <a:rPr lang="pt-PT" sz="2000" dirty="0">
                <a:solidFill>
                  <a:schemeClr val="tx1"/>
                </a:solidFill>
              </a:rPr>
              <a:t> </a:t>
            </a:r>
            <a:r>
              <a:rPr lang="en-US" sz="2000" dirty="0">
                <a:solidFill>
                  <a:schemeClr val="tx1"/>
                </a:solidFill>
              </a:rPr>
              <a:t>bank</a:t>
            </a:r>
            <a:r>
              <a:rPr lang="pt-PT" sz="2000" dirty="0">
                <a:solidFill>
                  <a:schemeClr val="tx1"/>
                </a:solidFill>
              </a:rPr>
              <a:t> l</a:t>
            </a:r>
            <a:r>
              <a:rPr lang="en-US" sz="2000" dirty="0" err="1">
                <a:solidFill>
                  <a:schemeClr val="tx1"/>
                </a:solidFill>
              </a:rPr>
              <a:t>oan</a:t>
            </a:r>
            <a:r>
              <a:rPr lang="en-US" sz="2000" dirty="0">
                <a:solidFill>
                  <a:schemeClr val="tx1"/>
                </a:solidFill>
              </a:rPr>
              <a:t> success</a:t>
            </a:r>
          </a:p>
        </p:txBody>
      </p:sp>
      <p:sp>
        <p:nvSpPr>
          <p:cNvPr id="6" name="Subtítulo 2">
            <a:extLst>
              <a:ext uri="{FF2B5EF4-FFF2-40B4-BE49-F238E27FC236}">
                <a16:creationId xmlns:a16="http://schemas.microsoft.com/office/drawing/2014/main" id="{BFA2469C-E282-41C5-AC11-EF93620742D3}"/>
              </a:ext>
            </a:extLst>
          </p:cNvPr>
          <p:cNvSpPr txBox="1">
            <a:spLocks/>
          </p:cNvSpPr>
          <p:nvPr/>
        </p:nvSpPr>
        <p:spPr>
          <a:xfrm>
            <a:off x="5425072" y="4362910"/>
            <a:ext cx="6702920" cy="5308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2000" dirty="0">
                <a:solidFill>
                  <a:schemeClr val="tx1"/>
                </a:solidFill>
              </a:rPr>
              <a:t>Group 29</a:t>
            </a:r>
          </a:p>
        </p:txBody>
      </p:sp>
    </p:spTree>
    <p:extLst>
      <p:ext uri="{BB962C8B-B14F-4D97-AF65-F5344CB8AC3E}">
        <p14:creationId xmlns:p14="http://schemas.microsoft.com/office/powerpoint/2010/main" val="29520090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713BC-3B92-4A94-B111-66315A36F85D}"/>
              </a:ext>
            </a:extLst>
          </p:cNvPr>
          <p:cNvSpPr>
            <a:spLocks noGrp="1"/>
          </p:cNvSpPr>
          <p:nvPr>
            <p:ph type="title"/>
          </p:nvPr>
        </p:nvSpPr>
        <p:spPr>
          <a:xfrm>
            <a:off x="5279472" y="609600"/>
            <a:ext cx="5844759" cy="970450"/>
          </a:xfrm>
        </p:spPr>
        <p:txBody>
          <a:bodyPr>
            <a:normAutofit/>
          </a:bodyPr>
          <a:lstStyle/>
          <a:p>
            <a:r>
              <a:rPr lang="en-US" dirty="0"/>
              <a:t>Data Preparation</a:t>
            </a:r>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Plano de Teste">
            <a:extLst>
              <a:ext uri="{FF2B5EF4-FFF2-40B4-BE49-F238E27FC236}">
                <a16:creationId xmlns:a16="http://schemas.microsoft.com/office/drawing/2014/main" id="{7D620EF5-74F6-4E0E-971A-BA8ED2499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Marcador de Posição de Conteúdo 2">
            <a:extLst>
              <a:ext uri="{FF2B5EF4-FFF2-40B4-BE49-F238E27FC236}">
                <a16:creationId xmlns:a16="http://schemas.microsoft.com/office/drawing/2014/main" id="{76C8F70F-CC67-4D7B-A827-EC95FD7570EB}"/>
              </a:ext>
            </a:extLst>
          </p:cNvPr>
          <p:cNvSpPr>
            <a:spLocks noGrp="1"/>
          </p:cNvSpPr>
          <p:nvPr>
            <p:ph idx="1"/>
          </p:nvPr>
        </p:nvSpPr>
        <p:spPr>
          <a:xfrm>
            <a:off x="5279472" y="1828801"/>
            <a:ext cx="5844760" cy="3866048"/>
          </a:xfrm>
        </p:spPr>
        <p:txBody>
          <a:bodyPr anchor="t">
            <a:normAutofit fontScale="77500" lnSpcReduction="20000"/>
          </a:bodyPr>
          <a:lstStyle/>
          <a:p>
            <a:r>
              <a:rPr lang="en-US" dirty="0"/>
              <a:t>Rename attributes</a:t>
            </a:r>
          </a:p>
          <a:p>
            <a:pPr lvl="1"/>
            <a:r>
              <a:rPr lang="en-US" dirty="0"/>
              <a:t>This is made to avoid having attributes with the same name when joining the tables and also to have a better view of all the data when testing</a:t>
            </a:r>
          </a:p>
          <a:p>
            <a:r>
              <a:rPr lang="en-US" dirty="0"/>
              <a:t>Fix missing values</a:t>
            </a:r>
          </a:p>
          <a:p>
            <a:pPr lvl="1"/>
            <a:r>
              <a:rPr lang="en-US" dirty="0"/>
              <a:t>Mainly the </a:t>
            </a:r>
            <a:r>
              <a:rPr lang="en-US" i="1" dirty="0"/>
              <a:t>unemployment rate</a:t>
            </a:r>
            <a:r>
              <a:rPr lang="en-US" dirty="0"/>
              <a:t> and </a:t>
            </a:r>
            <a:r>
              <a:rPr lang="en-US" i="1" dirty="0"/>
              <a:t>number of committed crimes</a:t>
            </a:r>
            <a:r>
              <a:rPr lang="en-US" dirty="0"/>
              <a:t> in the year of 1995 for one district</a:t>
            </a:r>
            <a:endParaRPr lang="en-US" i="1" dirty="0"/>
          </a:p>
          <a:p>
            <a:r>
              <a:rPr lang="en-US" dirty="0"/>
              <a:t>Create new tables</a:t>
            </a:r>
          </a:p>
          <a:p>
            <a:pPr lvl="1"/>
            <a:r>
              <a:rPr lang="en-US" dirty="0"/>
              <a:t>To save the results obtained when calculating, for example, the average income of a client from the transaction table</a:t>
            </a:r>
          </a:p>
          <a:p>
            <a:r>
              <a:rPr lang="en-US" dirty="0"/>
              <a:t>Join tables</a:t>
            </a:r>
          </a:p>
          <a:p>
            <a:pPr lvl="1"/>
            <a:r>
              <a:rPr lang="en-US" dirty="0"/>
              <a:t>To join all the information from all the tables into a single table</a:t>
            </a:r>
          </a:p>
          <a:p>
            <a:r>
              <a:rPr lang="en-US" dirty="0"/>
              <a:t>Remove attributes</a:t>
            </a:r>
          </a:p>
          <a:p>
            <a:pPr lvl="1"/>
            <a:r>
              <a:rPr lang="en-US" dirty="0"/>
              <a:t>Such as id’s and names that have no relation to the problem</a:t>
            </a:r>
          </a:p>
          <a:p>
            <a:pPr lvl="1"/>
            <a:endParaRPr lang="en-US" dirty="0"/>
          </a:p>
        </p:txBody>
      </p:sp>
    </p:spTree>
    <p:extLst>
      <p:ext uri="{BB962C8B-B14F-4D97-AF65-F5344CB8AC3E}">
        <p14:creationId xmlns:p14="http://schemas.microsoft.com/office/powerpoint/2010/main" val="33403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56FE8-DBBC-452C-A073-DEAEEFC73473}"/>
              </a:ext>
            </a:extLst>
          </p:cNvPr>
          <p:cNvSpPr>
            <a:spLocks noGrp="1"/>
          </p:cNvSpPr>
          <p:nvPr>
            <p:ph type="title"/>
          </p:nvPr>
        </p:nvSpPr>
        <p:spPr>
          <a:xfrm>
            <a:off x="5279472" y="609600"/>
            <a:ext cx="5844759" cy="970450"/>
          </a:xfrm>
        </p:spPr>
        <p:txBody>
          <a:bodyPr>
            <a:normAutofit/>
          </a:bodyPr>
          <a:lstStyle/>
          <a:p>
            <a:r>
              <a:rPr lang="en-US" dirty="0"/>
              <a:t>Feature Engineering</a:t>
            </a:r>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Engrenagens">
            <a:extLst>
              <a:ext uri="{FF2B5EF4-FFF2-40B4-BE49-F238E27FC236}">
                <a16:creationId xmlns:a16="http://schemas.microsoft.com/office/drawing/2014/main" id="{7DC04EE2-D505-4EC9-BE0E-924FE8E16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Marcador de Posição de Conteúdo 2">
            <a:extLst>
              <a:ext uri="{FF2B5EF4-FFF2-40B4-BE49-F238E27FC236}">
                <a16:creationId xmlns:a16="http://schemas.microsoft.com/office/drawing/2014/main" id="{F07A7BD1-F8AB-471E-A83C-E87199A49DD9}"/>
              </a:ext>
            </a:extLst>
          </p:cNvPr>
          <p:cNvSpPr>
            <a:spLocks noGrp="1"/>
          </p:cNvSpPr>
          <p:nvPr>
            <p:ph idx="1"/>
          </p:nvPr>
        </p:nvSpPr>
        <p:spPr>
          <a:xfrm>
            <a:off x="5279472" y="1828801"/>
            <a:ext cx="5844760" cy="3866048"/>
          </a:xfrm>
        </p:spPr>
        <p:txBody>
          <a:bodyPr anchor="ctr">
            <a:normAutofit fontScale="92500" lnSpcReduction="10000"/>
          </a:bodyPr>
          <a:lstStyle/>
          <a:p>
            <a:r>
              <a:rPr lang="en-US" dirty="0">
                <a:effectLst>
                  <a:outerShdw blurRad="38100" dist="38100" dir="2700000" algn="tl">
                    <a:srgbClr val="000000">
                      <a:alpha val="43137"/>
                    </a:srgbClr>
                  </a:outerShdw>
                </a:effectLst>
              </a:rPr>
              <a:t>Division of the attribute </a:t>
            </a:r>
            <a:r>
              <a:rPr lang="en-US" i="1" dirty="0" err="1">
                <a:effectLst>
                  <a:outerShdw blurRad="38100" dist="38100" dir="2700000" algn="tl">
                    <a:srgbClr val="000000">
                      <a:alpha val="43137"/>
                    </a:srgbClr>
                  </a:outerShdw>
                </a:effectLst>
              </a:rPr>
              <a:t>birthNumber</a:t>
            </a:r>
            <a:r>
              <a:rPr lang="en-US" dirty="0">
                <a:effectLst>
                  <a:outerShdw blurRad="38100" dist="38100" dir="2700000" algn="tl">
                    <a:srgbClr val="000000">
                      <a:alpha val="43137"/>
                    </a:srgbClr>
                  </a:outerShdw>
                </a:effectLst>
              </a:rPr>
              <a:t> into </a:t>
            </a:r>
            <a:r>
              <a:rPr lang="en-US" i="1" dirty="0" err="1">
                <a:effectLst>
                  <a:outerShdw blurRad="38100" dist="38100" dir="2700000" algn="tl">
                    <a:srgbClr val="000000">
                      <a:alpha val="43137"/>
                    </a:srgbClr>
                  </a:outerShdw>
                </a:effectLst>
              </a:rPr>
              <a:t>birthDate</a:t>
            </a:r>
            <a:r>
              <a:rPr lang="en-US" dirty="0">
                <a:effectLst>
                  <a:outerShdw blurRad="38100" dist="38100" dir="2700000" algn="tl">
                    <a:srgbClr val="000000">
                      <a:alpha val="43137"/>
                    </a:srgbClr>
                  </a:outerShdw>
                </a:effectLst>
              </a:rPr>
              <a:t> and </a:t>
            </a:r>
            <a:r>
              <a:rPr lang="en-US" i="1" dirty="0">
                <a:effectLst>
                  <a:outerShdw blurRad="38100" dist="38100" dir="2700000" algn="tl">
                    <a:srgbClr val="000000">
                      <a:alpha val="43137"/>
                    </a:srgbClr>
                  </a:outerShdw>
                </a:effectLst>
              </a:rPr>
              <a:t>gender</a:t>
            </a:r>
            <a:r>
              <a:rPr lang="en-US" dirty="0">
                <a:effectLst>
                  <a:outerShdw blurRad="38100" dist="38100" dir="2700000" algn="tl">
                    <a:srgbClr val="000000">
                      <a:alpha val="43137"/>
                    </a:srgbClr>
                  </a:outerShdw>
                </a:effectLst>
              </a:rPr>
              <a:t> of a client</a:t>
            </a:r>
          </a:p>
          <a:p>
            <a:r>
              <a:rPr lang="en-US" dirty="0"/>
              <a:t>Calculating client’s age at the time the loan was requested</a:t>
            </a:r>
          </a:p>
          <a:p>
            <a:r>
              <a:rPr lang="en-US" dirty="0"/>
              <a:t>Adding the number of clients associated to an account</a:t>
            </a:r>
          </a:p>
          <a:p>
            <a:r>
              <a:rPr lang="en-US" dirty="0"/>
              <a:t>Calculating the average income, expenses and other credits associated to a client</a:t>
            </a:r>
          </a:p>
          <a:p>
            <a:r>
              <a:rPr lang="en-US" dirty="0"/>
              <a:t>Adding information regarding a client: “Does this client have a card associated to him?”</a:t>
            </a:r>
          </a:p>
          <a:p>
            <a:r>
              <a:rPr lang="en-US" dirty="0"/>
              <a:t>Calculating criminal and unemployment growth</a:t>
            </a:r>
          </a:p>
          <a:p>
            <a:endParaRPr lang="en-US" dirty="0"/>
          </a:p>
        </p:txBody>
      </p:sp>
    </p:spTree>
    <p:extLst>
      <p:ext uri="{BB962C8B-B14F-4D97-AF65-F5344CB8AC3E}">
        <p14:creationId xmlns:p14="http://schemas.microsoft.com/office/powerpoint/2010/main" val="423789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F3E98-276E-42C4-B034-D20B7DA8CAC9}"/>
              </a:ext>
            </a:extLst>
          </p:cNvPr>
          <p:cNvSpPr>
            <a:spLocks noGrp="1"/>
          </p:cNvSpPr>
          <p:nvPr>
            <p:ph type="title"/>
          </p:nvPr>
        </p:nvSpPr>
        <p:spPr/>
        <p:txBody>
          <a:bodyPr/>
          <a:lstStyle/>
          <a:p>
            <a:r>
              <a:rPr lang="pt-PT" dirty="0"/>
              <a:t>Pipelines</a:t>
            </a:r>
          </a:p>
        </p:txBody>
      </p:sp>
      <p:sp>
        <p:nvSpPr>
          <p:cNvPr id="9" name="Marcador de Posição de Conteúdo 8">
            <a:extLst>
              <a:ext uri="{FF2B5EF4-FFF2-40B4-BE49-F238E27FC236}">
                <a16:creationId xmlns:a16="http://schemas.microsoft.com/office/drawing/2014/main" id="{BE713CCE-B047-4F57-84BB-6A5A164EE44B}"/>
              </a:ext>
            </a:extLst>
          </p:cNvPr>
          <p:cNvSpPr>
            <a:spLocks noGrp="1"/>
          </p:cNvSpPr>
          <p:nvPr>
            <p:ph idx="1"/>
          </p:nvPr>
        </p:nvSpPr>
        <p:spPr/>
        <p:txBody>
          <a:bodyPr/>
          <a:lstStyle/>
          <a:p>
            <a:r>
              <a:rPr lang="en-US" dirty="0"/>
              <a:t>Our pipeline with best performance was the one where we filter the cases we knew clients would pay to reduce the number of cases of the positive class.</a:t>
            </a:r>
          </a:p>
          <a:p>
            <a:endParaRPr lang="en-US" dirty="0"/>
          </a:p>
        </p:txBody>
      </p:sp>
      <p:pic>
        <p:nvPicPr>
          <p:cNvPr id="10" name="Imagem 9">
            <a:extLst>
              <a:ext uri="{FF2B5EF4-FFF2-40B4-BE49-F238E27FC236}">
                <a16:creationId xmlns:a16="http://schemas.microsoft.com/office/drawing/2014/main" id="{2EA1D449-ADA3-4BE3-8C9C-18563220D3CF}"/>
              </a:ext>
            </a:extLst>
          </p:cNvPr>
          <p:cNvPicPr>
            <a:picLocks noChangeAspect="1"/>
          </p:cNvPicPr>
          <p:nvPr/>
        </p:nvPicPr>
        <p:blipFill>
          <a:blip r:embed="rId2"/>
          <a:stretch>
            <a:fillRect/>
          </a:stretch>
        </p:blipFill>
        <p:spPr>
          <a:xfrm>
            <a:off x="913795" y="2652097"/>
            <a:ext cx="10353762" cy="3596303"/>
          </a:xfrm>
          <a:prstGeom prst="rect">
            <a:avLst/>
          </a:prstGeom>
        </p:spPr>
      </p:pic>
    </p:spTree>
    <p:extLst>
      <p:ext uri="{BB962C8B-B14F-4D97-AF65-F5344CB8AC3E}">
        <p14:creationId xmlns:p14="http://schemas.microsoft.com/office/powerpoint/2010/main" val="109168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DE18B-A516-45FB-937D-F4A649145123}"/>
              </a:ext>
            </a:extLst>
          </p:cNvPr>
          <p:cNvSpPr>
            <a:spLocks noGrp="1"/>
          </p:cNvSpPr>
          <p:nvPr>
            <p:ph type="title"/>
          </p:nvPr>
        </p:nvSpPr>
        <p:spPr/>
        <p:txBody>
          <a:bodyPr/>
          <a:lstStyle/>
          <a:p>
            <a:r>
              <a:rPr lang="en-US" dirty="0"/>
              <a:t>Pipelines</a:t>
            </a:r>
          </a:p>
        </p:txBody>
      </p:sp>
      <p:sp>
        <p:nvSpPr>
          <p:cNvPr id="3" name="Marcador de Posição de Conteúdo 2">
            <a:extLst>
              <a:ext uri="{FF2B5EF4-FFF2-40B4-BE49-F238E27FC236}">
                <a16:creationId xmlns:a16="http://schemas.microsoft.com/office/drawing/2014/main" id="{F3D99B20-72AF-4868-AEB5-C20787965305}"/>
              </a:ext>
            </a:extLst>
          </p:cNvPr>
          <p:cNvSpPr>
            <a:spLocks noGrp="1"/>
          </p:cNvSpPr>
          <p:nvPr>
            <p:ph idx="1"/>
          </p:nvPr>
        </p:nvSpPr>
        <p:spPr/>
        <p:txBody>
          <a:bodyPr/>
          <a:lstStyle/>
          <a:p>
            <a:r>
              <a:rPr lang="en-US" dirty="0"/>
              <a:t>Another pipeline we tried but with worse results was the one where we split the data by each year of the loans, and trained models for each one and tested on the following year.</a:t>
            </a:r>
          </a:p>
        </p:txBody>
      </p:sp>
      <p:pic>
        <p:nvPicPr>
          <p:cNvPr id="4" name="Imagem 3">
            <a:extLst>
              <a:ext uri="{FF2B5EF4-FFF2-40B4-BE49-F238E27FC236}">
                <a16:creationId xmlns:a16="http://schemas.microsoft.com/office/drawing/2014/main" id="{69FB0AEB-579A-4DF5-A411-277EB0A2B517}"/>
              </a:ext>
            </a:extLst>
          </p:cNvPr>
          <p:cNvPicPr>
            <a:picLocks noChangeAspect="1"/>
          </p:cNvPicPr>
          <p:nvPr/>
        </p:nvPicPr>
        <p:blipFill>
          <a:blip r:embed="rId2"/>
          <a:stretch>
            <a:fillRect/>
          </a:stretch>
        </p:blipFill>
        <p:spPr>
          <a:xfrm>
            <a:off x="913796" y="2532921"/>
            <a:ext cx="10485570" cy="3715479"/>
          </a:xfrm>
          <a:prstGeom prst="rect">
            <a:avLst/>
          </a:prstGeom>
        </p:spPr>
      </p:pic>
    </p:spTree>
    <p:extLst>
      <p:ext uri="{BB962C8B-B14F-4D97-AF65-F5344CB8AC3E}">
        <p14:creationId xmlns:p14="http://schemas.microsoft.com/office/powerpoint/2010/main" val="288617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5FCCB-86FD-47A9-A4CC-C54B61364729}"/>
              </a:ext>
            </a:extLst>
          </p:cNvPr>
          <p:cNvSpPr>
            <a:spLocks noGrp="1"/>
          </p:cNvSpPr>
          <p:nvPr>
            <p:ph type="title"/>
          </p:nvPr>
        </p:nvSpPr>
        <p:spPr>
          <a:xfrm>
            <a:off x="709612" y="18288"/>
            <a:ext cx="10772775" cy="1658198"/>
          </a:xfrm>
        </p:spPr>
        <p:txBody>
          <a:bodyPr/>
          <a:lstStyle/>
          <a:p>
            <a:r>
              <a:rPr lang="pt-PT"/>
              <a:t>Auc Result</a:t>
            </a:r>
            <a:endParaRPr lang="pt-PT" dirty="0"/>
          </a:p>
        </p:txBody>
      </p:sp>
      <p:pic>
        <p:nvPicPr>
          <p:cNvPr id="4" name="Imagem 3">
            <a:extLst>
              <a:ext uri="{FF2B5EF4-FFF2-40B4-BE49-F238E27FC236}">
                <a16:creationId xmlns:a16="http://schemas.microsoft.com/office/drawing/2014/main" id="{292773D6-219F-4060-9647-E7AD6C927419}"/>
              </a:ext>
            </a:extLst>
          </p:cNvPr>
          <p:cNvPicPr>
            <a:picLocks noChangeAspect="1"/>
          </p:cNvPicPr>
          <p:nvPr/>
        </p:nvPicPr>
        <p:blipFill>
          <a:blip r:embed="rId2"/>
          <a:stretch>
            <a:fillRect/>
          </a:stretch>
        </p:blipFill>
        <p:spPr>
          <a:xfrm>
            <a:off x="2258248" y="1230347"/>
            <a:ext cx="7675504" cy="5396743"/>
          </a:xfrm>
          <a:prstGeom prst="rect">
            <a:avLst/>
          </a:prstGeom>
        </p:spPr>
      </p:pic>
    </p:spTree>
    <p:extLst>
      <p:ext uri="{BB962C8B-B14F-4D97-AF65-F5344CB8AC3E}">
        <p14:creationId xmlns:p14="http://schemas.microsoft.com/office/powerpoint/2010/main" val="265469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E2D2DAC-4C1F-49A3-9304-9C6B9B695673}"/>
              </a:ext>
            </a:extLst>
          </p:cNvPr>
          <p:cNvSpPr>
            <a:spLocks noGrp="1"/>
          </p:cNvSpPr>
          <p:nvPr>
            <p:ph type="title"/>
          </p:nvPr>
        </p:nvSpPr>
        <p:spPr>
          <a:xfrm>
            <a:off x="5279472" y="609600"/>
            <a:ext cx="5844759" cy="970450"/>
          </a:xfrm>
        </p:spPr>
        <p:txBody>
          <a:bodyPr>
            <a:normAutofit/>
          </a:bodyPr>
          <a:lstStyle/>
          <a:p>
            <a:r>
              <a:rPr lang="en-US" dirty="0"/>
              <a:t>Conclusion</a:t>
            </a:r>
          </a:p>
        </p:txBody>
      </p:sp>
      <p:pic>
        <p:nvPicPr>
          <p:cNvPr id="13" name="Picture 12">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 name="Graphic 9" descr="Martelo de juiz">
            <a:extLst>
              <a:ext uri="{FF2B5EF4-FFF2-40B4-BE49-F238E27FC236}">
                <a16:creationId xmlns:a16="http://schemas.microsoft.com/office/drawing/2014/main" id="{8DA2AA21-6E35-47E7-8D1E-CA3A7EC48C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6" name="Marcador de Posição de Conteúdo 5">
            <a:extLst>
              <a:ext uri="{FF2B5EF4-FFF2-40B4-BE49-F238E27FC236}">
                <a16:creationId xmlns:a16="http://schemas.microsoft.com/office/drawing/2014/main" id="{5CB4AFAD-277F-4CEB-802E-1C2F08D7CE96}"/>
              </a:ext>
            </a:extLst>
          </p:cNvPr>
          <p:cNvSpPr>
            <a:spLocks noGrp="1"/>
          </p:cNvSpPr>
          <p:nvPr>
            <p:ph idx="1"/>
          </p:nvPr>
        </p:nvSpPr>
        <p:spPr>
          <a:xfrm>
            <a:off x="5279472" y="1828801"/>
            <a:ext cx="5844760" cy="3866048"/>
          </a:xfrm>
        </p:spPr>
        <p:txBody>
          <a:bodyPr anchor="ctr">
            <a:normAutofit lnSpcReduction="10000"/>
          </a:bodyPr>
          <a:lstStyle/>
          <a:p>
            <a:r>
              <a:rPr lang="en-US" dirty="0"/>
              <a:t>Can we predict the success of a loan?</a:t>
            </a:r>
          </a:p>
          <a:p>
            <a:pPr lvl="1"/>
            <a:r>
              <a:rPr lang="en-US" dirty="0"/>
              <a:t>Yes, but we must acknowledge there will always be an error associated to our predictions.</a:t>
            </a:r>
          </a:p>
          <a:p>
            <a:r>
              <a:rPr lang="en-US" dirty="0"/>
              <a:t>Although our score in the competition was one of the worst scores, we feel like we managed to learn how to solve a problem like this.</a:t>
            </a:r>
          </a:p>
          <a:p>
            <a:endParaRPr lang="en-US" dirty="0"/>
          </a:p>
          <a:p>
            <a:pPr marL="36900" indent="0">
              <a:buNone/>
            </a:pPr>
            <a:r>
              <a:rPr lang="en-US" dirty="0"/>
              <a:t>Future work:</a:t>
            </a:r>
          </a:p>
          <a:p>
            <a:r>
              <a:rPr lang="en-US" dirty="0"/>
              <a:t>Test more algorithms</a:t>
            </a:r>
          </a:p>
          <a:p>
            <a:r>
              <a:rPr lang="en-US" dirty="0"/>
              <a:t>More feature engineering</a:t>
            </a:r>
          </a:p>
          <a:p>
            <a:endParaRPr lang="en-US" dirty="0"/>
          </a:p>
        </p:txBody>
      </p:sp>
    </p:spTree>
    <p:extLst>
      <p:ext uri="{BB962C8B-B14F-4D97-AF65-F5344CB8AC3E}">
        <p14:creationId xmlns:p14="http://schemas.microsoft.com/office/powerpoint/2010/main" val="383295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51543-9BD8-46EB-B978-6221D5E71CDA}"/>
              </a:ext>
            </a:extLst>
          </p:cNvPr>
          <p:cNvSpPr>
            <a:spLocks noGrp="1"/>
          </p:cNvSpPr>
          <p:nvPr>
            <p:ph type="title"/>
          </p:nvPr>
        </p:nvSpPr>
        <p:spPr/>
        <p:txBody>
          <a:bodyPr/>
          <a:lstStyle/>
          <a:p>
            <a:r>
              <a:rPr lang="en-US" dirty="0"/>
              <a:t>Code and all the files</a:t>
            </a:r>
          </a:p>
        </p:txBody>
      </p:sp>
      <p:sp>
        <p:nvSpPr>
          <p:cNvPr id="3" name="Marcador de Posição de Conteúdo 2">
            <a:extLst>
              <a:ext uri="{FF2B5EF4-FFF2-40B4-BE49-F238E27FC236}">
                <a16:creationId xmlns:a16="http://schemas.microsoft.com/office/drawing/2014/main" id="{5313D733-2ECD-465E-AB4A-ABEEAB1DB6E9}"/>
              </a:ext>
            </a:extLst>
          </p:cNvPr>
          <p:cNvSpPr>
            <a:spLocks noGrp="1"/>
          </p:cNvSpPr>
          <p:nvPr>
            <p:ph idx="1"/>
          </p:nvPr>
        </p:nvSpPr>
        <p:spPr/>
        <p:txBody>
          <a:bodyPr/>
          <a:lstStyle/>
          <a:p>
            <a:r>
              <a:rPr lang="en-US" dirty="0"/>
              <a:t>All of the files and coding done to produce these results can be found on </a:t>
            </a:r>
            <a:r>
              <a:rPr lang="en-US" dirty="0" err="1"/>
              <a:t>github</a:t>
            </a:r>
            <a:r>
              <a:rPr lang="en-US" dirty="0"/>
              <a:t>:</a:t>
            </a:r>
          </a:p>
          <a:p>
            <a:pPr lvl="1"/>
            <a:r>
              <a:rPr lang="en-US" dirty="0"/>
              <a:t>https://github.com/pingudiogo/ECAC2020</a:t>
            </a:r>
          </a:p>
          <a:p>
            <a:endParaRPr lang="en-US" dirty="0"/>
          </a:p>
        </p:txBody>
      </p:sp>
    </p:spTree>
    <p:extLst>
      <p:ext uri="{BB962C8B-B14F-4D97-AF65-F5344CB8AC3E}">
        <p14:creationId xmlns:p14="http://schemas.microsoft.com/office/powerpoint/2010/main" val="287478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D285937-6755-4778-9A35-553FFB14DF8C}"/>
              </a:ext>
            </a:extLst>
          </p:cNvPr>
          <p:cNvSpPr>
            <a:spLocks noGrp="1"/>
          </p:cNvSpPr>
          <p:nvPr>
            <p:ph type="title"/>
          </p:nvPr>
        </p:nvSpPr>
        <p:spPr/>
        <p:txBody>
          <a:bodyPr/>
          <a:lstStyle/>
          <a:p>
            <a:r>
              <a:rPr lang="en-US" dirty="0"/>
              <a:t>Problem Contextualization</a:t>
            </a:r>
            <a:endParaRPr lang="pt-PT" dirty="0"/>
          </a:p>
        </p:txBody>
      </p:sp>
      <p:sp>
        <p:nvSpPr>
          <p:cNvPr id="7" name="Marcador de Posição de Conteúdo 6">
            <a:extLst>
              <a:ext uri="{FF2B5EF4-FFF2-40B4-BE49-F238E27FC236}">
                <a16:creationId xmlns:a16="http://schemas.microsoft.com/office/drawing/2014/main" id="{6C8AC47F-E6F5-4849-865D-0E875D80F69E}"/>
              </a:ext>
            </a:extLst>
          </p:cNvPr>
          <p:cNvSpPr>
            <a:spLocks noGrp="1"/>
          </p:cNvSpPr>
          <p:nvPr>
            <p:ph idx="1"/>
          </p:nvPr>
        </p:nvSpPr>
        <p:spPr/>
        <p:txBody>
          <a:bodyPr/>
          <a:lstStyle/>
          <a:p>
            <a:r>
              <a:rPr lang="en-US" dirty="0"/>
              <a:t>We’re working with a bank that wants to improve their services regarding loans.</a:t>
            </a:r>
          </a:p>
          <a:p>
            <a:r>
              <a:rPr lang="en-US" dirty="0"/>
              <a:t>Bank managers only have a vague idea of who is a good or bad client.</a:t>
            </a:r>
          </a:p>
          <a:p>
            <a:endParaRPr lang="en-US" dirty="0"/>
          </a:p>
          <a:p>
            <a:endParaRPr lang="en-US" dirty="0"/>
          </a:p>
          <a:p>
            <a:r>
              <a:rPr lang="en-US" dirty="0"/>
              <a:t>Can we predict the success of a loan?</a:t>
            </a:r>
          </a:p>
          <a:p>
            <a:pPr lvl="1"/>
            <a:r>
              <a:rPr lang="en-US" dirty="0"/>
              <a:t>Yes, but…</a:t>
            </a:r>
            <a:endParaRPr lang="pt-PT" dirty="0"/>
          </a:p>
          <a:p>
            <a:endParaRPr lang="en-US" dirty="0"/>
          </a:p>
        </p:txBody>
      </p:sp>
    </p:spTree>
    <p:extLst>
      <p:ext uri="{BB962C8B-B14F-4D97-AF65-F5344CB8AC3E}">
        <p14:creationId xmlns:p14="http://schemas.microsoft.com/office/powerpoint/2010/main" val="279190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CA959D1-1526-488B-86CA-8FE23658D8CC}"/>
              </a:ext>
            </a:extLst>
          </p:cNvPr>
          <p:cNvSpPr>
            <a:spLocks noGrp="1"/>
          </p:cNvSpPr>
          <p:nvPr>
            <p:ph type="title"/>
          </p:nvPr>
        </p:nvSpPr>
        <p:spPr>
          <a:xfrm>
            <a:off x="913795" y="609600"/>
            <a:ext cx="3706889" cy="1333500"/>
          </a:xfrm>
        </p:spPr>
        <p:txBody>
          <a:bodyPr>
            <a:normAutofit/>
          </a:bodyPr>
          <a:lstStyle/>
          <a:p>
            <a:r>
              <a:rPr lang="pt-PT" sz="4000" dirty="0" err="1"/>
              <a:t>Domain</a:t>
            </a:r>
            <a:r>
              <a:rPr lang="pt-PT" sz="4000" dirty="0"/>
              <a:t> </a:t>
            </a:r>
            <a:r>
              <a:rPr lang="en-US" sz="4000" dirty="0"/>
              <a:t>Description</a:t>
            </a:r>
          </a:p>
        </p:txBody>
      </p:sp>
      <p:sp>
        <p:nvSpPr>
          <p:cNvPr id="5" name="Marcador de Posição de Conteúdo 4">
            <a:extLst>
              <a:ext uri="{FF2B5EF4-FFF2-40B4-BE49-F238E27FC236}">
                <a16:creationId xmlns:a16="http://schemas.microsoft.com/office/drawing/2014/main" id="{497DB737-36CD-4B68-9EE7-58D5AA8748BF}"/>
              </a:ext>
            </a:extLst>
          </p:cNvPr>
          <p:cNvSpPr>
            <a:spLocks noGrp="1"/>
          </p:cNvSpPr>
          <p:nvPr>
            <p:ph idx="1"/>
          </p:nvPr>
        </p:nvSpPr>
        <p:spPr>
          <a:xfrm>
            <a:off x="913795" y="2476500"/>
            <a:ext cx="3706889" cy="3771900"/>
          </a:xfrm>
        </p:spPr>
        <p:txBody>
          <a:bodyPr>
            <a:normAutofit fontScale="77500" lnSpcReduction="20000"/>
          </a:bodyPr>
          <a:lstStyle/>
          <a:p>
            <a:r>
              <a:rPr lang="en-US" dirty="0">
                <a:solidFill>
                  <a:srgbClr val="FFFFFF"/>
                </a:solidFill>
              </a:rPr>
              <a:t>A Bank stores information regarding:</a:t>
            </a:r>
          </a:p>
          <a:p>
            <a:pPr lvl="1"/>
            <a:r>
              <a:rPr lang="en-US" sz="1800" dirty="0">
                <a:solidFill>
                  <a:srgbClr val="FFFFFF"/>
                </a:solidFill>
              </a:rPr>
              <a:t>Accounts (4500 objects)</a:t>
            </a:r>
            <a:endParaRPr lang="en-US" dirty="0">
              <a:solidFill>
                <a:srgbClr val="FFFFFF"/>
              </a:solidFill>
            </a:endParaRPr>
          </a:p>
          <a:p>
            <a:pPr lvl="1"/>
            <a:r>
              <a:rPr lang="en-US" sz="1800" dirty="0">
                <a:solidFill>
                  <a:srgbClr val="FFFFFF"/>
                </a:solidFill>
              </a:rPr>
              <a:t>Clients (5369 objects)</a:t>
            </a:r>
          </a:p>
          <a:p>
            <a:pPr lvl="1"/>
            <a:r>
              <a:rPr lang="en-US" sz="1800" dirty="0">
                <a:solidFill>
                  <a:srgbClr val="FFFFFF"/>
                </a:solidFill>
              </a:rPr>
              <a:t>Disposition (5369 objects)</a:t>
            </a:r>
          </a:p>
          <a:p>
            <a:pPr lvl="1"/>
            <a:r>
              <a:rPr lang="en-US" sz="1800" dirty="0">
                <a:solidFill>
                  <a:srgbClr val="FF0000"/>
                </a:solidFill>
              </a:rPr>
              <a:t>Permanent Order (6471 objects)</a:t>
            </a:r>
          </a:p>
          <a:p>
            <a:pPr lvl="1"/>
            <a:r>
              <a:rPr lang="en-US" sz="1800" dirty="0">
                <a:solidFill>
                  <a:srgbClr val="FFFFFF"/>
                </a:solidFill>
              </a:rPr>
              <a:t>Transactions (1.056.320 objects)</a:t>
            </a:r>
          </a:p>
          <a:p>
            <a:pPr lvl="1"/>
            <a:r>
              <a:rPr lang="en-US" sz="1800" dirty="0">
                <a:solidFill>
                  <a:srgbClr val="FFFFFF"/>
                </a:solidFill>
              </a:rPr>
              <a:t>Loans (682 objects)</a:t>
            </a:r>
          </a:p>
          <a:p>
            <a:pPr lvl="1"/>
            <a:r>
              <a:rPr lang="en-US" sz="1800" dirty="0">
                <a:solidFill>
                  <a:srgbClr val="FFFFFF"/>
                </a:solidFill>
              </a:rPr>
              <a:t>Credit Cards (892 objects)</a:t>
            </a:r>
          </a:p>
          <a:p>
            <a:pPr lvl="1"/>
            <a:r>
              <a:rPr lang="en-US" sz="1800" dirty="0">
                <a:solidFill>
                  <a:srgbClr val="FFFFFF"/>
                </a:solidFill>
              </a:rPr>
              <a:t>Demographic Data (77 objects)</a:t>
            </a:r>
          </a:p>
          <a:p>
            <a:r>
              <a:rPr lang="en-US" dirty="0">
                <a:solidFill>
                  <a:srgbClr val="FFFFFF"/>
                </a:solidFill>
              </a:rPr>
              <a:t>Goal:</a:t>
            </a:r>
          </a:p>
          <a:p>
            <a:pPr lvl="1"/>
            <a:r>
              <a:rPr lang="en-US" sz="1800" dirty="0">
                <a:solidFill>
                  <a:srgbClr val="FFFFFF"/>
                </a:solidFill>
              </a:rPr>
              <a:t>Predict if a loan request should be accepted or not</a:t>
            </a:r>
          </a:p>
          <a:p>
            <a:endParaRPr lang="pt-PT" dirty="0"/>
          </a:p>
        </p:txBody>
      </p:sp>
      <p:pic>
        <p:nvPicPr>
          <p:cNvPr id="8" name="Imagem 7">
            <a:extLst>
              <a:ext uri="{FF2B5EF4-FFF2-40B4-BE49-F238E27FC236}">
                <a16:creationId xmlns:a16="http://schemas.microsoft.com/office/drawing/2014/main" id="{C6A12C09-01B6-4F51-9A56-87FFBD19FEED}"/>
              </a:ext>
            </a:extLst>
          </p:cNvPr>
          <p:cNvPicPr>
            <a:picLocks noChangeAspect="1"/>
          </p:cNvPicPr>
          <p:nvPr/>
        </p:nvPicPr>
        <p:blipFill>
          <a:blip r:embed="rId2"/>
          <a:stretch>
            <a:fillRect/>
          </a:stretch>
        </p:blipFill>
        <p:spPr>
          <a:xfrm>
            <a:off x="4999676" y="2026089"/>
            <a:ext cx="6278529" cy="4222311"/>
          </a:xfrm>
          <a:prstGeom prst="rect">
            <a:avLst/>
          </a:prstGeom>
        </p:spPr>
      </p:pic>
    </p:spTree>
    <p:extLst>
      <p:ext uri="{BB962C8B-B14F-4D97-AF65-F5344CB8AC3E}">
        <p14:creationId xmlns:p14="http://schemas.microsoft.com/office/powerpoint/2010/main" val="26951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2D5120C-9115-4DC2-B0BA-AA3B8EC54053}"/>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dirty="0"/>
              <a:t>Exploratory Data Analysis</a:t>
            </a:r>
          </a:p>
        </p:txBody>
      </p:sp>
      <p:sp>
        <p:nvSpPr>
          <p:cNvPr id="8" name="Marcador de Posição do Texto 7">
            <a:extLst>
              <a:ext uri="{FF2B5EF4-FFF2-40B4-BE49-F238E27FC236}">
                <a16:creationId xmlns:a16="http://schemas.microsoft.com/office/drawing/2014/main" id="{7D89E10F-CEE7-4A63-ABE4-5B17C1BAFAD3}"/>
              </a:ext>
            </a:extLst>
          </p:cNvPr>
          <p:cNvSpPr>
            <a:spLocks noGrp="1"/>
          </p:cNvSpPr>
          <p:nvPr>
            <p:ph type="body" sz="half" idx="2"/>
          </p:nvPr>
        </p:nvSpPr>
        <p:spPr>
          <a:xfrm>
            <a:off x="5369441" y="3598339"/>
            <a:ext cx="5441286" cy="1675335"/>
          </a:xfrm>
        </p:spPr>
        <p:txBody>
          <a:bodyPr vert="horz" lIns="91440" tIns="45720" rIns="91440" bIns="45720" rtlCol="0" anchor="t">
            <a:normAutofit/>
          </a:bodyPr>
          <a:lstStyle/>
          <a:p>
            <a:r>
              <a:rPr lang="en-US" sz="2000" dirty="0">
                <a:solidFill>
                  <a:schemeClr val="tx1"/>
                </a:solidFill>
              </a:rPr>
              <a:t>Best and most important findings</a:t>
            </a:r>
          </a:p>
        </p:txBody>
      </p:sp>
      <p:pic>
        <p:nvPicPr>
          <p:cNvPr id="15" name="Picture 14">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2" name="Graphic 11" descr="Magnifying glass">
            <a:extLst>
              <a:ext uri="{FF2B5EF4-FFF2-40B4-BE49-F238E27FC236}">
                <a16:creationId xmlns:a16="http://schemas.microsoft.com/office/drawing/2014/main" id="{76F0A831-68B6-42B5-945D-8991BBB8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215808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B281F1-AED0-495F-B3BC-FC70DEF1486B}"/>
              </a:ext>
            </a:extLst>
          </p:cNvPr>
          <p:cNvSpPr>
            <a:spLocks noGrp="1"/>
          </p:cNvSpPr>
          <p:nvPr>
            <p:ph type="title"/>
          </p:nvPr>
        </p:nvSpPr>
        <p:spPr/>
        <p:txBody>
          <a:bodyPr/>
          <a:lstStyle/>
          <a:p>
            <a:r>
              <a:rPr lang="en-US" dirty="0"/>
              <a:t>Unbalanced Data</a:t>
            </a:r>
          </a:p>
        </p:txBody>
      </p:sp>
      <p:sp>
        <p:nvSpPr>
          <p:cNvPr id="5" name="Marcador de Posição do Texto 4">
            <a:extLst>
              <a:ext uri="{FF2B5EF4-FFF2-40B4-BE49-F238E27FC236}">
                <a16:creationId xmlns:a16="http://schemas.microsoft.com/office/drawing/2014/main" id="{521B4569-4335-4832-AA4C-672BC9C3BF14}"/>
              </a:ext>
            </a:extLst>
          </p:cNvPr>
          <p:cNvSpPr>
            <a:spLocks noGrp="1"/>
          </p:cNvSpPr>
          <p:nvPr>
            <p:ph type="body" idx="1"/>
          </p:nvPr>
        </p:nvSpPr>
        <p:spPr/>
        <p:txBody>
          <a:bodyPr/>
          <a:lstStyle/>
          <a:p>
            <a:r>
              <a:rPr lang="en-US" dirty="0"/>
              <a:t>Loans</a:t>
            </a:r>
          </a:p>
        </p:txBody>
      </p:sp>
      <p:sp>
        <p:nvSpPr>
          <p:cNvPr id="6" name="Marcador de Posição de Conteúdo 5">
            <a:extLst>
              <a:ext uri="{FF2B5EF4-FFF2-40B4-BE49-F238E27FC236}">
                <a16:creationId xmlns:a16="http://schemas.microsoft.com/office/drawing/2014/main" id="{CDA7ED01-73F7-42CB-942B-785A2B3FEAE2}"/>
              </a:ext>
            </a:extLst>
          </p:cNvPr>
          <p:cNvSpPr>
            <a:spLocks noGrp="1"/>
          </p:cNvSpPr>
          <p:nvPr>
            <p:ph sz="half" idx="2"/>
          </p:nvPr>
        </p:nvSpPr>
        <p:spPr/>
        <p:txBody>
          <a:bodyPr/>
          <a:lstStyle/>
          <a:p>
            <a:r>
              <a:rPr lang="en-US" dirty="0"/>
              <a:t>Out of all 682 loans we only had 328 examples to train and test our model.</a:t>
            </a:r>
          </a:p>
          <a:p>
            <a:pPr lvl="1"/>
            <a:r>
              <a:rPr lang="en-US" dirty="0"/>
              <a:t>Out of these 328 only 46 were unsuccessful loans which is about 14%.</a:t>
            </a:r>
          </a:p>
        </p:txBody>
      </p:sp>
      <p:pic>
        <p:nvPicPr>
          <p:cNvPr id="9" name="Marcador de Posição de Conteúdo 4">
            <a:extLst>
              <a:ext uri="{FF2B5EF4-FFF2-40B4-BE49-F238E27FC236}">
                <a16:creationId xmlns:a16="http://schemas.microsoft.com/office/drawing/2014/main" id="{09C832AE-7C32-4703-AEC5-57A6DC728473}"/>
              </a:ext>
            </a:extLst>
          </p:cNvPr>
          <p:cNvPicPr>
            <a:picLocks noChangeAspect="1"/>
          </p:cNvPicPr>
          <p:nvPr/>
        </p:nvPicPr>
        <p:blipFill>
          <a:blip r:embed="rId2"/>
          <a:stretch>
            <a:fillRect/>
          </a:stretch>
        </p:blipFill>
        <p:spPr>
          <a:xfrm>
            <a:off x="6309786" y="1835254"/>
            <a:ext cx="4840768" cy="39559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964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3472F-7383-4A68-B3B4-FAF264FD5DEC}"/>
              </a:ext>
            </a:extLst>
          </p:cNvPr>
          <p:cNvSpPr>
            <a:spLocks noGrp="1"/>
          </p:cNvSpPr>
          <p:nvPr>
            <p:ph type="title"/>
          </p:nvPr>
        </p:nvSpPr>
        <p:spPr/>
        <p:txBody>
          <a:bodyPr/>
          <a:lstStyle/>
          <a:p>
            <a:r>
              <a:rPr lang="en-US" dirty="0"/>
              <a:t>Cards and Clients</a:t>
            </a:r>
          </a:p>
        </p:txBody>
      </p:sp>
      <p:sp>
        <p:nvSpPr>
          <p:cNvPr id="3" name="Marcador de Posição do Texto 2">
            <a:extLst>
              <a:ext uri="{FF2B5EF4-FFF2-40B4-BE49-F238E27FC236}">
                <a16:creationId xmlns:a16="http://schemas.microsoft.com/office/drawing/2014/main" id="{82E1BBF1-5AA5-4D9B-9779-E2E40CD2109E}"/>
              </a:ext>
            </a:extLst>
          </p:cNvPr>
          <p:cNvSpPr>
            <a:spLocks noGrp="1"/>
          </p:cNvSpPr>
          <p:nvPr>
            <p:ph type="body" idx="1"/>
          </p:nvPr>
        </p:nvSpPr>
        <p:spPr/>
        <p:txBody>
          <a:bodyPr/>
          <a:lstStyle/>
          <a:p>
            <a:r>
              <a:rPr lang="en-US" dirty="0"/>
              <a:t>Credit Card</a:t>
            </a:r>
          </a:p>
        </p:txBody>
      </p:sp>
      <p:sp>
        <p:nvSpPr>
          <p:cNvPr id="4" name="Marcador de Posição de Conteúdo 3">
            <a:extLst>
              <a:ext uri="{FF2B5EF4-FFF2-40B4-BE49-F238E27FC236}">
                <a16:creationId xmlns:a16="http://schemas.microsoft.com/office/drawing/2014/main" id="{A5F390E0-53D9-4ABC-994B-33CFB125A750}"/>
              </a:ext>
            </a:extLst>
          </p:cNvPr>
          <p:cNvSpPr>
            <a:spLocks noGrp="1"/>
          </p:cNvSpPr>
          <p:nvPr>
            <p:ph sz="half" idx="2"/>
          </p:nvPr>
        </p:nvSpPr>
        <p:spPr/>
        <p:txBody>
          <a:bodyPr/>
          <a:lstStyle/>
          <a:p>
            <a:r>
              <a:rPr lang="en-US" dirty="0"/>
              <a:t>Out of all the loans only 11 were associated to clients who have a credit card</a:t>
            </a:r>
          </a:p>
          <a:p>
            <a:pPr lvl="1"/>
            <a:r>
              <a:rPr lang="en-US" dirty="0"/>
              <a:t>All 11 loans ended up being paid</a:t>
            </a:r>
          </a:p>
        </p:txBody>
      </p:sp>
      <p:sp>
        <p:nvSpPr>
          <p:cNvPr id="5" name="Marcador de Posição do Texto 4">
            <a:extLst>
              <a:ext uri="{FF2B5EF4-FFF2-40B4-BE49-F238E27FC236}">
                <a16:creationId xmlns:a16="http://schemas.microsoft.com/office/drawing/2014/main" id="{4E9F9E8E-3EF9-49BD-8EC5-7269A663E339}"/>
              </a:ext>
            </a:extLst>
          </p:cNvPr>
          <p:cNvSpPr>
            <a:spLocks noGrp="1"/>
          </p:cNvSpPr>
          <p:nvPr>
            <p:ph type="body" sz="quarter" idx="3"/>
          </p:nvPr>
        </p:nvSpPr>
        <p:spPr/>
        <p:txBody>
          <a:bodyPr/>
          <a:lstStyle/>
          <a:p>
            <a:r>
              <a:rPr lang="en-US" dirty="0"/>
              <a:t>Number of Clients</a:t>
            </a:r>
          </a:p>
        </p:txBody>
      </p:sp>
      <p:sp>
        <p:nvSpPr>
          <p:cNvPr id="6" name="Marcador de Posição de Conteúdo 5">
            <a:extLst>
              <a:ext uri="{FF2B5EF4-FFF2-40B4-BE49-F238E27FC236}">
                <a16:creationId xmlns:a16="http://schemas.microsoft.com/office/drawing/2014/main" id="{27EB6D16-7622-420D-82F3-E636D75AECCB}"/>
              </a:ext>
            </a:extLst>
          </p:cNvPr>
          <p:cNvSpPr>
            <a:spLocks noGrp="1"/>
          </p:cNvSpPr>
          <p:nvPr>
            <p:ph sz="quarter" idx="4"/>
          </p:nvPr>
        </p:nvSpPr>
        <p:spPr/>
        <p:txBody>
          <a:bodyPr/>
          <a:lstStyle/>
          <a:p>
            <a:r>
              <a:rPr lang="en-US" dirty="0"/>
              <a:t>Out of all the loans 75 of them were associated to accounts that had 2 clients</a:t>
            </a:r>
          </a:p>
          <a:p>
            <a:pPr lvl="1"/>
            <a:r>
              <a:rPr lang="en-US" dirty="0"/>
              <a:t>All of these 75 loans ended up being paid</a:t>
            </a:r>
          </a:p>
        </p:txBody>
      </p:sp>
      <p:pic>
        <p:nvPicPr>
          <p:cNvPr id="7" name="Imagem 6">
            <a:extLst>
              <a:ext uri="{FF2B5EF4-FFF2-40B4-BE49-F238E27FC236}">
                <a16:creationId xmlns:a16="http://schemas.microsoft.com/office/drawing/2014/main" id="{13F3218A-7B6A-4D80-920E-647D0AF93826}"/>
              </a:ext>
            </a:extLst>
          </p:cNvPr>
          <p:cNvPicPr>
            <a:picLocks noChangeAspect="1"/>
          </p:cNvPicPr>
          <p:nvPr/>
        </p:nvPicPr>
        <p:blipFill>
          <a:blip r:embed="rId2"/>
          <a:stretch>
            <a:fillRect/>
          </a:stretch>
        </p:blipFill>
        <p:spPr>
          <a:xfrm>
            <a:off x="1305681" y="3614181"/>
            <a:ext cx="4276725" cy="942975"/>
          </a:xfrm>
          <a:prstGeom prst="rect">
            <a:avLst/>
          </a:prstGeom>
        </p:spPr>
      </p:pic>
      <p:pic>
        <p:nvPicPr>
          <p:cNvPr id="9" name="Imagem 8">
            <a:extLst>
              <a:ext uri="{FF2B5EF4-FFF2-40B4-BE49-F238E27FC236}">
                <a16:creationId xmlns:a16="http://schemas.microsoft.com/office/drawing/2014/main" id="{B089732F-6643-4B17-8B88-CD08126AD2A5}"/>
              </a:ext>
            </a:extLst>
          </p:cNvPr>
          <p:cNvPicPr>
            <a:picLocks noChangeAspect="1"/>
          </p:cNvPicPr>
          <p:nvPr/>
        </p:nvPicPr>
        <p:blipFill>
          <a:blip r:embed="rId3"/>
          <a:stretch>
            <a:fillRect/>
          </a:stretch>
        </p:blipFill>
        <p:spPr>
          <a:xfrm>
            <a:off x="6394719" y="3614181"/>
            <a:ext cx="4695825" cy="971550"/>
          </a:xfrm>
          <a:prstGeom prst="rect">
            <a:avLst/>
          </a:prstGeom>
        </p:spPr>
      </p:pic>
    </p:spTree>
    <p:extLst>
      <p:ext uri="{BB962C8B-B14F-4D97-AF65-F5344CB8AC3E}">
        <p14:creationId xmlns:p14="http://schemas.microsoft.com/office/powerpoint/2010/main" val="55989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43713E8-C45A-41D1-A4D0-1E62CC82D9F9}"/>
              </a:ext>
            </a:extLst>
          </p:cNvPr>
          <p:cNvSpPr>
            <a:spLocks noGrp="1"/>
          </p:cNvSpPr>
          <p:nvPr>
            <p:ph type="title"/>
          </p:nvPr>
        </p:nvSpPr>
        <p:spPr/>
        <p:txBody>
          <a:bodyPr/>
          <a:lstStyle/>
          <a:p>
            <a:r>
              <a:rPr lang="en-US" dirty="0"/>
              <a:t>More Data Analysis</a:t>
            </a:r>
          </a:p>
        </p:txBody>
      </p:sp>
      <p:sp>
        <p:nvSpPr>
          <p:cNvPr id="8" name="Marcador de Posição do Texto 7">
            <a:extLst>
              <a:ext uri="{FF2B5EF4-FFF2-40B4-BE49-F238E27FC236}">
                <a16:creationId xmlns:a16="http://schemas.microsoft.com/office/drawing/2014/main" id="{29302C2D-BD47-49F2-87D6-D95C14907A48}"/>
              </a:ext>
            </a:extLst>
          </p:cNvPr>
          <p:cNvSpPr>
            <a:spLocks noGrp="1"/>
          </p:cNvSpPr>
          <p:nvPr>
            <p:ph type="body" idx="1"/>
          </p:nvPr>
        </p:nvSpPr>
        <p:spPr/>
        <p:txBody>
          <a:bodyPr/>
          <a:lstStyle/>
          <a:p>
            <a:r>
              <a:rPr lang="en-US" dirty="0"/>
              <a:t>Gender</a:t>
            </a:r>
          </a:p>
        </p:txBody>
      </p:sp>
      <p:sp>
        <p:nvSpPr>
          <p:cNvPr id="9" name="Marcador de Posição de Conteúdo 8">
            <a:extLst>
              <a:ext uri="{FF2B5EF4-FFF2-40B4-BE49-F238E27FC236}">
                <a16:creationId xmlns:a16="http://schemas.microsoft.com/office/drawing/2014/main" id="{85386018-CF09-4F51-B998-9AE3816069CD}"/>
              </a:ext>
            </a:extLst>
          </p:cNvPr>
          <p:cNvSpPr>
            <a:spLocks noGrp="1"/>
          </p:cNvSpPr>
          <p:nvPr>
            <p:ph sz="half" idx="2"/>
          </p:nvPr>
        </p:nvSpPr>
        <p:spPr/>
        <p:txBody>
          <a:bodyPr/>
          <a:lstStyle/>
          <a:p>
            <a:r>
              <a:rPr lang="en-US" dirty="0"/>
              <a:t>To the same number of loans it was possible to detect a 2% difference in the “unpaid percentage”.</a:t>
            </a:r>
          </a:p>
          <a:p>
            <a:r>
              <a:rPr lang="en-US" dirty="0"/>
              <a:t>Due to the lack of more information and since the difference is so small, we don’t think it is relevant.</a:t>
            </a:r>
          </a:p>
          <a:p>
            <a:endParaRPr lang="en-US" dirty="0"/>
          </a:p>
        </p:txBody>
      </p:sp>
      <p:sp>
        <p:nvSpPr>
          <p:cNvPr id="10" name="Marcador de Posição do Texto 9">
            <a:extLst>
              <a:ext uri="{FF2B5EF4-FFF2-40B4-BE49-F238E27FC236}">
                <a16:creationId xmlns:a16="http://schemas.microsoft.com/office/drawing/2014/main" id="{EE6E8081-4AAF-4CC3-B6C1-2A4A14B42E1A}"/>
              </a:ext>
            </a:extLst>
          </p:cNvPr>
          <p:cNvSpPr>
            <a:spLocks noGrp="1"/>
          </p:cNvSpPr>
          <p:nvPr>
            <p:ph type="body" sz="quarter" idx="3"/>
          </p:nvPr>
        </p:nvSpPr>
        <p:spPr/>
        <p:txBody>
          <a:bodyPr/>
          <a:lstStyle/>
          <a:p>
            <a:r>
              <a:rPr lang="en-US" dirty="0"/>
              <a:t>Urban vs Countryside</a:t>
            </a:r>
          </a:p>
        </p:txBody>
      </p:sp>
      <p:sp>
        <p:nvSpPr>
          <p:cNvPr id="11" name="Marcador de Posição de Conteúdo 10">
            <a:extLst>
              <a:ext uri="{FF2B5EF4-FFF2-40B4-BE49-F238E27FC236}">
                <a16:creationId xmlns:a16="http://schemas.microsoft.com/office/drawing/2014/main" id="{2FF04872-4C99-481B-BEA1-E48E8343C593}"/>
              </a:ext>
            </a:extLst>
          </p:cNvPr>
          <p:cNvSpPr>
            <a:spLocks noGrp="1"/>
          </p:cNvSpPr>
          <p:nvPr>
            <p:ph sz="quarter" idx="4"/>
          </p:nvPr>
        </p:nvSpPr>
        <p:spPr/>
        <p:txBody>
          <a:bodyPr/>
          <a:lstStyle/>
          <a:p>
            <a:r>
              <a:rPr lang="en-US" dirty="0"/>
              <a:t>To the same number of loans it was possible to detect a 4% difference in the “unpaid percentage”.</a:t>
            </a:r>
          </a:p>
          <a:p>
            <a:r>
              <a:rPr lang="en-US" dirty="0"/>
              <a:t>Due to the lack of more information and since the difference is so small, we don’t think it is relevant.</a:t>
            </a:r>
          </a:p>
          <a:p>
            <a:endParaRPr lang="en-US" dirty="0"/>
          </a:p>
        </p:txBody>
      </p:sp>
      <p:pic>
        <p:nvPicPr>
          <p:cNvPr id="15" name="Imagem 14">
            <a:extLst>
              <a:ext uri="{FF2B5EF4-FFF2-40B4-BE49-F238E27FC236}">
                <a16:creationId xmlns:a16="http://schemas.microsoft.com/office/drawing/2014/main" id="{496F2B0F-6043-4425-921E-6AF446F486A8}"/>
              </a:ext>
            </a:extLst>
          </p:cNvPr>
          <p:cNvPicPr>
            <a:picLocks noChangeAspect="1"/>
          </p:cNvPicPr>
          <p:nvPr/>
        </p:nvPicPr>
        <p:blipFill>
          <a:blip r:embed="rId2"/>
          <a:stretch>
            <a:fillRect/>
          </a:stretch>
        </p:blipFill>
        <p:spPr>
          <a:xfrm>
            <a:off x="6745435" y="4258816"/>
            <a:ext cx="3994394" cy="2504724"/>
          </a:xfrm>
          <a:prstGeom prst="rect">
            <a:avLst/>
          </a:prstGeom>
        </p:spPr>
      </p:pic>
      <p:pic>
        <p:nvPicPr>
          <p:cNvPr id="18" name="Imagem 17">
            <a:extLst>
              <a:ext uri="{FF2B5EF4-FFF2-40B4-BE49-F238E27FC236}">
                <a16:creationId xmlns:a16="http://schemas.microsoft.com/office/drawing/2014/main" id="{976833C2-7DB7-4396-B813-EA2FE08E52E8}"/>
              </a:ext>
            </a:extLst>
          </p:cNvPr>
          <p:cNvPicPr>
            <a:picLocks noChangeAspect="1"/>
          </p:cNvPicPr>
          <p:nvPr/>
        </p:nvPicPr>
        <p:blipFill>
          <a:blip r:embed="rId3"/>
          <a:stretch>
            <a:fillRect/>
          </a:stretch>
        </p:blipFill>
        <p:spPr>
          <a:xfrm>
            <a:off x="1446847" y="4258816"/>
            <a:ext cx="3994394" cy="2505075"/>
          </a:xfrm>
          <a:prstGeom prst="rect">
            <a:avLst/>
          </a:prstGeom>
        </p:spPr>
      </p:pic>
    </p:spTree>
    <p:extLst>
      <p:ext uri="{BB962C8B-B14F-4D97-AF65-F5344CB8AC3E}">
        <p14:creationId xmlns:p14="http://schemas.microsoft.com/office/powerpoint/2010/main" val="83818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8FF74-E0D2-4117-9A10-608199EDC7C0}"/>
              </a:ext>
            </a:extLst>
          </p:cNvPr>
          <p:cNvSpPr>
            <a:spLocks noGrp="1"/>
          </p:cNvSpPr>
          <p:nvPr>
            <p:ph type="title"/>
          </p:nvPr>
        </p:nvSpPr>
        <p:spPr/>
        <p:txBody>
          <a:bodyPr/>
          <a:lstStyle/>
          <a:p>
            <a:r>
              <a:rPr lang="en-US" dirty="0"/>
              <a:t>More Data Analysis</a:t>
            </a:r>
          </a:p>
        </p:txBody>
      </p:sp>
      <p:sp>
        <p:nvSpPr>
          <p:cNvPr id="3" name="Marcador de Posição do Texto 2">
            <a:extLst>
              <a:ext uri="{FF2B5EF4-FFF2-40B4-BE49-F238E27FC236}">
                <a16:creationId xmlns:a16="http://schemas.microsoft.com/office/drawing/2014/main" id="{0F1D060F-2924-446E-B686-75C6D164D16F}"/>
              </a:ext>
            </a:extLst>
          </p:cNvPr>
          <p:cNvSpPr>
            <a:spLocks noGrp="1"/>
          </p:cNvSpPr>
          <p:nvPr>
            <p:ph type="body" idx="1"/>
          </p:nvPr>
        </p:nvSpPr>
        <p:spPr/>
        <p:txBody>
          <a:bodyPr/>
          <a:lstStyle/>
          <a:p>
            <a:r>
              <a:rPr lang="en-US" dirty="0"/>
              <a:t>Frequency of the Payments</a:t>
            </a:r>
          </a:p>
        </p:txBody>
      </p:sp>
      <p:sp>
        <p:nvSpPr>
          <p:cNvPr id="4" name="Marcador de Posição de Conteúdo 3">
            <a:extLst>
              <a:ext uri="{FF2B5EF4-FFF2-40B4-BE49-F238E27FC236}">
                <a16:creationId xmlns:a16="http://schemas.microsoft.com/office/drawing/2014/main" id="{5D61F93A-CE90-45CE-905D-393A4C4BD123}"/>
              </a:ext>
            </a:extLst>
          </p:cNvPr>
          <p:cNvSpPr>
            <a:spLocks noGrp="1"/>
          </p:cNvSpPr>
          <p:nvPr>
            <p:ph sz="half" idx="2"/>
          </p:nvPr>
        </p:nvSpPr>
        <p:spPr/>
        <p:txBody>
          <a:bodyPr/>
          <a:lstStyle/>
          <a:p>
            <a:r>
              <a:rPr lang="en-US" dirty="0"/>
              <a:t>There is a lot more people with monthly payments.</a:t>
            </a:r>
          </a:p>
          <a:p>
            <a:r>
              <a:rPr lang="en-US" dirty="0"/>
              <a:t>Even though the percentage of loans not payed is higher, it is still not possible to retrieve any conclusion due the low number of cases.</a:t>
            </a:r>
          </a:p>
          <a:p>
            <a:endParaRPr lang="en-US" dirty="0"/>
          </a:p>
        </p:txBody>
      </p:sp>
      <p:sp>
        <p:nvSpPr>
          <p:cNvPr id="5" name="Marcador de Posição do Texto 4">
            <a:extLst>
              <a:ext uri="{FF2B5EF4-FFF2-40B4-BE49-F238E27FC236}">
                <a16:creationId xmlns:a16="http://schemas.microsoft.com/office/drawing/2014/main" id="{F1F48928-1E0F-41D0-A870-21D7172490E1}"/>
              </a:ext>
            </a:extLst>
          </p:cNvPr>
          <p:cNvSpPr>
            <a:spLocks noGrp="1"/>
          </p:cNvSpPr>
          <p:nvPr>
            <p:ph type="body" sz="quarter" idx="3"/>
          </p:nvPr>
        </p:nvSpPr>
        <p:spPr/>
        <p:txBody>
          <a:bodyPr/>
          <a:lstStyle/>
          <a:p>
            <a:r>
              <a:rPr lang="en-US" dirty="0"/>
              <a:t>Age Gap</a:t>
            </a:r>
          </a:p>
        </p:txBody>
      </p:sp>
      <p:sp>
        <p:nvSpPr>
          <p:cNvPr id="6" name="Marcador de Posição de Conteúdo 5">
            <a:extLst>
              <a:ext uri="{FF2B5EF4-FFF2-40B4-BE49-F238E27FC236}">
                <a16:creationId xmlns:a16="http://schemas.microsoft.com/office/drawing/2014/main" id="{AF2BA8D4-564D-4C67-9FB3-7E8BB20E6A65}"/>
              </a:ext>
            </a:extLst>
          </p:cNvPr>
          <p:cNvSpPr>
            <a:spLocks noGrp="1"/>
          </p:cNvSpPr>
          <p:nvPr>
            <p:ph sz="quarter" idx="4"/>
          </p:nvPr>
        </p:nvSpPr>
        <p:spPr/>
        <p:txBody>
          <a:bodyPr/>
          <a:lstStyle/>
          <a:p>
            <a:r>
              <a:rPr lang="en-US" dirty="0"/>
              <a:t>There is a big difference between the age gap of 25 to 50 years, but we can’t relate it to a pattern due to the number of loans being substantially different.</a:t>
            </a:r>
          </a:p>
          <a:p>
            <a:endParaRPr lang="en-US" dirty="0"/>
          </a:p>
        </p:txBody>
      </p:sp>
      <p:pic>
        <p:nvPicPr>
          <p:cNvPr id="8" name="Imagem 7">
            <a:extLst>
              <a:ext uri="{FF2B5EF4-FFF2-40B4-BE49-F238E27FC236}">
                <a16:creationId xmlns:a16="http://schemas.microsoft.com/office/drawing/2014/main" id="{B4F0CF95-718B-47F5-AF86-A928BD8F75B2}"/>
              </a:ext>
            </a:extLst>
          </p:cNvPr>
          <p:cNvPicPr>
            <a:picLocks noChangeAspect="1"/>
          </p:cNvPicPr>
          <p:nvPr/>
        </p:nvPicPr>
        <p:blipFill>
          <a:blip r:embed="rId2"/>
          <a:stretch>
            <a:fillRect/>
          </a:stretch>
        </p:blipFill>
        <p:spPr>
          <a:xfrm>
            <a:off x="1001703" y="4477863"/>
            <a:ext cx="4876345" cy="1246663"/>
          </a:xfrm>
          <a:prstGeom prst="rect">
            <a:avLst/>
          </a:prstGeom>
        </p:spPr>
      </p:pic>
      <p:pic>
        <p:nvPicPr>
          <p:cNvPr id="10" name="Imagem 9">
            <a:extLst>
              <a:ext uri="{FF2B5EF4-FFF2-40B4-BE49-F238E27FC236}">
                <a16:creationId xmlns:a16="http://schemas.microsoft.com/office/drawing/2014/main" id="{77C02922-678B-4D9B-B539-8801515E9236}"/>
              </a:ext>
            </a:extLst>
          </p:cNvPr>
          <p:cNvPicPr>
            <a:picLocks noChangeAspect="1"/>
          </p:cNvPicPr>
          <p:nvPr/>
        </p:nvPicPr>
        <p:blipFill>
          <a:blip r:embed="rId3"/>
          <a:stretch>
            <a:fillRect/>
          </a:stretch>
        </p:blipFill>
        <p:spPr>
          <a:xfrm>
            <a:off x="6850062" y="4029487"/>
            <a:ext cx="3785139" cy="2639413"/>
          </a:xfrm>
          <a:prstGeom prst="rect">
            <a:avLst/>
          </a:prstGeom>
        </p:spPr>
      </p:pic>
    </p:spTree>
    <p:extLst>
      <p:ext uri="{BB962C8B-B14F-4D97-AF65-F5344CB8AC3E}">
        <p14:creationId xmlns:p14="http://schemas.microsoft.com/office/powerpoint/2010/main" val="17886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1E8E045-41A7-4264-A207-4D1D8F92FAE2}"/>
              </a:ext>
            </a:extLst>
          </p:cNvPr>
          <p:cNvSpPr>
            <a:spLocks noGrp="1"/>
          </p:cNvSpPr>
          <p:nvPr>
            <p:ph type="title"/>
          </p:nvPr>
        </p:nvSpPr>
        <p:spPr>
          <a:xfrm>
            <a:off x="5279472" y="609600"/>
            <a:ext cx="5844759" cy="970450"/>
          </a:xfrm>
        </p:spPr>
        <p:txBody>
          <a:bodyPr>
            <a:normAutofit/>
          </a:bodyPr>
          <a:lstStyle/>
          <a:p>
            <a:r>
              <a:rPr lang="en-US" sz="4800" dirty="0"/>
              <a:t>Problem</a:t>
            </a:r>
            <a:r>
              <a:rPr lang="en-US" dirty="0"/>
              <a:t> Definition</a:t>
            </a: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2" name="Graphic 11" descr="Lâmpada">
            <a:extLst>
              <a:ext uri="{FF2B5EF4-FFF2-40B4-BE49-F238E27FC236}">
                <a16:creationId xmlns:a16="http://schemas.microsoft.com/office/drawing/2014/main" id="{135778AA-0AC1-4923-84DD-05B42F663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8" name="Marcador de Posição de Conteúdo 7">
            <a:extLst>
              <a:ext uri="{FF2B5EF4-FFF2-40B4-BE49-F238E27FC236}">
                <a16:creationId xmlns:a16="http://schemas.microsoft.com/office/drawing/2014/main" id="{957E769B-254A-4CCA-AC40-A4BF74DA3B0C}"/>
              </a:ext>
            </a:extLst>
          </p:cNvPr>
          <p:cNvSpPr>
            <a:spLocks noGrp="1"/>
          </p:cNvSpPr>
          <p:nvPr>
            <p:ph idx="1"/>
          </p:nvPr>
        </p:nvSpPr>
        <p:spPr>
          <a:xfrm>
            <a:off x="5279472" y="1828801"/>
            <a:ext cx="5844760" cy="2281805"/>
          </a:xfrm>
        </p:spPr>
        <p:txBody>
          <a:bodyPr anchor="ctr">
            <a:normAutofit/>
          </a:bodyPr>
          <a:lstStyle/>
          <a:p>
            <a:r>
              <a:rPr lang="en-US" sz="3600" dirty="0"/>
              <a:t>Should a loan be granted or not?</a:t>
            </a:r>
          </a:p>
        </p:txBody>
      </p:sp>
      <p:pic>
        <p:nvPicPr>
          <p:cNvPr id="2" name="Imagem 1">
            <a:extLst>
              <a:ext uri="{FF2B5EF4-FFF2-40B4-BE49-F238E27FC236}">
                <a16:creationId xmlns:a16="http://schemas.microsoft.com/office/drawing/2014/main" id="{387E43D9-D170-41AC-967A-F22DB09B2EBB}"/>
              </a:ext>
            </a:extLst>
          </p:cNvPr>
          <p:cNvPicPr>
            <a:picLocks noChangeAspect="1"/>
          </p:cNvPicPr>
          <p:nvPr/>
        </p:nvPicPr>
        <p:blipFill>
          <a:blip r:embed="rId6"/>
          <a:stretch>
            <a:fillRect/>
          </a:stretch>
        </p:blipFill>
        <p:spPr>
          <a:xfrm>
            <a:off x="6107322" y="4016893"/>
            <a:ext cx="4189058" cy="2359708"/>
          </a:xfrm>
          <a:prstGeom prst="rect">
            <a:avLst/>
          </a:prstGeom>
        </p:spPr>
      </p:pic>
    </p:spTree>
    <p:extLst>
      <p:ext uri="{BB962C8B-B14F-4D97-AF65-F5344CB8AC3E}">
        <p14:creationId xmlns:p14="http://schemas.microsoft.com/office/powerpoint/2010/main" val="3756233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735</TotalTime>
  <Words>744</Words>
  <Application>Microsoft Office PowerPoint</Application>
  <PresentationFormat>Ecrã Panorâmico</PresentationFormat>
  <Paragraphs>84</Paragraphs>
  <Slides>16</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16</vt:i4>
      </vt:variant>
    </vt:vector>
  </HeadingPairs>
  <TitlesOfParts>
    <vt:vector size="20" baseType="lpstr">
      <vt:lpstr>Arial</vt:lpstr>
      <vt:lpstr>Calisto MT</vt:lpstr>
      <vt:lpstr>Wingdings 2</vt:lpstr>
      <vt:lpstr>Ardósia</vt:lpstr>
      <vt:lpstr>To Loan or not to Loan: That is the question</vt:lpstr>
      <vt:lpstr>Problem Contextualization</vt:lpstr>
      <vt:lpstr>Domain Description</vt:lpstr>
      <vt:lpstr>Exploratory Data Analysis</vt:lpstr>
      <vt:lpstr>Unbalanced Data</vt:lpstr>
      <vt:lpstr>Cards and Clients</vt:lpstr>
      <vt:lpstr>More Data Analysis</vt:lpstr>
      <vt:lpstr>More Data Analysis</vt:lpstr>
      <vt:lpstr>Problem Definition</vt:lpstr>
      <vt:lpstr>Data Preparation</vt:lpstr>
      <vt:lpstr>Feature Engineering</vt:lpstr>
      <vt:lpstr>Pipelines</vt:lpstr>
      <vt:lpstr>Pipelines</vt:lpstr>
      <vt:lpstr>Auc Result</vt:lpstr>
      <vt:lpstr>Conclusion</vt:lpstr>
      <vt:lpstr>Code and all the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Loan or not to Loan: That is the question</dc:title>
  <dc:creator>Diogo Silva</dc:creator>
  <cp:lastModifiedBy>Diogo Silva</cp:lastModifiedBy>
  <cp:revision>6</cp:revision>
  <dcterms:created xsi:type="dcterms:W3CDTF">2020-11-05T20:01:09Z</dcterms:created>
  <dcterms:modified xsi:type="dcterms:W3CDTF">2020-11-09T11:27:48Z</dcterms:modified>
</cp:coreProperties>
</file>