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6" r:id="rId11"/>
    <p:sldId id="275" r:id="rId12"/>
    <p:sldId id="276" r:id="rId13"/>
    <p:sldId id="277" r:id="rId14"/>
    <p:sldId id="267" r:id="rId15"/>
    <p:sldId id="268" r:id="rId16"/>
    <p:sldId id="265" r:id="rId17"/>
    <p:sldId id="274" r:id="rId18"/>
    <p:sldId id="269" r:id="rId19"/>
    <p:sldId id="270" r:id="rId20"/>
    <p:sldId id="271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967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51B44-C481-4F41-B8A0-D7671C679454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DEC0284-09EB-4837-B6CA-02FB96132EEE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m:oMathPara>
              </a14:m>
              <a:endParaRPr lang="en-US" dirty="0"/>
            </a:p>
            <a:p>
              <a:r>
                <a:rPr lang="el-GR" dirty="0"/>
                <a:t>Φ</a:t>
              </a:r>
              <a:endParaRPr lang="en-US" dirty="0"/>
            </a:p>
          </dgm:t>
        </dgm:pt>
      </mc:Choice>
      <mc:Fallback>
        <dgm:pt modelId="{ADEC0284-09EB-4837-B6CA-02FB96132EEE}">
          <dgm:prSet phldrT="[Text]"/>
          <dgm:spPr/>
          <dgm:t>
            <a:bodyPr/>
            <a:lstStyle/>
            <a:p>
              <a:r>
                <a:rPr lang="en-GB" i="0">
                  <a:latin typeface="Cambria Math" panose="02040503050406030204" pitchFamily="18" charset="0"/>
                </a:rPr>
                <a:t>𝜒</a:t>
              </a:r>
              <a:endParaRPr lang="en-US" dirty="0"/>
            </a:p>
            <a:p>
              <a:r>
                <a:rPr lang="el-GR" dirty="0"/>
                <a:t>Φ</a:t>
              </a:r>
              <a:endParaRPr lang="en-US" dirty="0"/>
            </a:p>
          </dgm:t>
        </dgm:pt>
      </mc:Fallback>
    </mc:AlternateContent>
    <dgm:pt modelId="{0884585A-AAD5-4219-84F1-29A09BED8E5E}" type="parTrans" cxnId="{F6FA9804-F46D-490D-BC67-D24DDE6D1E6D}">
      <dgm:prSet/>
      <dgm:spPr/>
      <dgm:t>
        <a:bodyPr/>
        <a:lstStyle/>
        <a:p>
          <a:endParaRPr lang="en-US"/>
        </a:p>
      </dgm:t>
    </dgm:pt>
    <dgm:pt modelId="{D080AD9D-8097-4F0E-B153-A1781FDC1743}" type="sibTrans" cxnId="{F6FA9804-F46D-490D-BC67-D24DDE6D1E6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92C3F09-781A-443A-9814-D4929FB1151F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B92C3F09-781A-443A-9814-D4929FB1151F}">
          <dgm:prSet phldrT="[Text]"/>
          <dgm:spPr/>
          <dgm:t>
            <a:bodyPr/>
            <a:lstStyle/>
            <a:p>
              <a:r>
                <a:rPr lang="pt-PT" i="0">
                  <a:latin typeface="Cambria Math" panose="02040503050406030204" pitchFamily="18" charset="0"/>
                </a:rPr>
                <a:t>(</a:t>
              </a:r>
              <a:r>
                <a:rPr lang="en-GB" i="0">
                  <a:latin typeface="Cambria Math" panose="02040503050406030204" pitchFamily="18" charset="0"/>
                </a:rPr>
                <a:t>𝜆</a:t>
              </a:r>
              <a:r>
                <a:rPr lang="pt-PT" i="0">
                  <a:latin typeface="Cambria Math" panose="02040503050406030204" pitchFamily="18" charset="0"/>
                </a:rPr>
                <a:t>_</a:t>
              </a:r>
              <a:r>
                <a:rPr lang="en-GB" i="0">
                  <a:latin typeface="Cambria Math" panose="02040503050406030204" pitchFamily="18" charset="0"/>
                </a:rPr>
                <a:t>𝑒𝑓𝑓 </a:t>
              </a:r>
              <a:r>
                <a:rPr lang="pt-PT" i="0">
                  <a:latin typeface="Cambria Math" panose="02040503050406030204" pitchFamily="18" charset="0"/>
                </a:rPr>
                <a:t>) ̅</a:t>
              </a:r>
              <a:r>
                <a:rPr lang="en-GB" i="0">
                  <a:latin typeface="Cambria Math" panose="02040503050406030204" pitchFamily="18" charset="0"/>
                </a:rPr>
                <a:t>=𝐾𝜆</a:t>
              </a:r>
              <a:r>
                <a:rPr lang="pt-PT" i="0">
                  <a:latin typeface="Cambria Math" panose="02040503050406030204" pitchFamily="18" charset="0"/>
                </a:rPr>
                <a:t> ̅</a:t>
              </a:r>
              <a:r>
                <a:rPr lang="en-GB" i="0">
                  <a:latin typeface="Cambria Math" panose="02040503050406030204" pitchFamily="18" charset="0"/>
                </a:rPr>
                <a:t>  </a:t>
              </a:r>
              <a:endParaRPr lang="en-US" dirty="0"/>
            </a:p>
          </dgm:t>
        </dgm:pt>
      </mc:Fallback>
    </mc:AlternateContent>
    <dgm:pt modelId="{2A4EBAE4-86E6-49BC-A5F1-0E242283AB60}" type="parTrans" cxnId="{BF57076A-32D2-438A-BD88-7AB3DDBC8DED}">
      <dgm:prSet/>
      <dgm:spPr/>
      <dgm:t>
        <a:bodyPr/>
        <a:lstStyle/>
        <a:p>
          <a:endParaRPr lang="en-US"/>
        </a:p>
      </dgm:t>
    </dgm:pt>
    <dgm:pt modelId="{2B80FFC6-E11A-404B-AD31-5874E465E01A}" type="sibTrans" cxnId="{BF57076A-32D2-438A-BD88-7AB3DDBC8DED}">
      <dgm:prSet/>
      <dgm:spPr/>
      <dgm:t>
        <a:bodyPr/>
        <a:lstStyle/>
        <a:p>
          <a:endParaRPr lang="en-US"/>
        </a:p>
      </dgm:t>
    </dgm:pt>
    <dgm:pt modelId="{F5FE41E1-CC59-4E90-B40B-58499A0CFA5E}">
      <dgm:prSet phldrT="[Text]" custT="1"/>
      <dgm:spPr/>
      <dgm:t>
        <a:bodyPr/>
        <a:lstStyle/>
        <a:p>
          <a:r>
            <a:rPr lang="en-US" sz="3400" dirty="0" err="1"/>
            <a:t>Lcr</a:t>
          </a:r>
          <a:r>
            <a:rPr lang="en-US" sz="3400" dirty="0"/>
            <a:t> – </a:t>
          </a:r>
          <a:r>
            <a:rPr lang="en-US" sz="2400" dirty="0"/>
            <a:t>Anexo H</a:t>
          </a:r>
        </a:p>
      </dgm:t>
    </dgm:pt>
    <dgm:pt modelId="{497484FE-570F-490B-8780-6EF4A4C292FD}" type="parTrans" cxnId="{F9C6C127-AF39-4AC3-B73C-F39C0C40E427}">
      <dgm:prSet/>
      <dgm:spPr/>
      <dgm:t>
        <a:bodyPr/>
        <a:lstStyle/>
        <a:p>
          <a:endParaRPr lang="en-US"/>
        </a:p>
      </dgm:t>
    </dgm:pt>
    <dgm:pt modelId="{29E4976C-1C31-4207-9E57-9877485FD378}" type="sibTrans" cxnId="{F9C6C127-AF39-4AC3-B73C-F39C0C40E427}">
      <dgm:prSet/>
      <dgm:spPr/>
      <dgm:t>
        <a:bodyPr/>
        <a:lstStyle/>
        <a:p>
          <a:endParaRPr lang="en-US"/>
        </a:p>
      </dgm:t>
    </dgm:pt>
    <dgm:pt modelId="{A1506320-D67D-458A-8EEE-6F96C0AE3B3A}">
      <dgm:prSet phldrT="[Text]" custT="1"/>
      <dgm:spPr/>
      <dgm:t>
        <a:bodyPr/>
        <a:lstStyle/>
        <a:p>
          <a:r>
            <a:rPr lang="en-US" sz="3400" dirty="0"/>
            <a:t>K – </a:t>
          </a:r>
          <a:r>
            <a:rPr lang="en-US" sz="2400" dirty="0"/>
            <a:t>Anexo G</a:t>
          </a:r>
        </a:p>
      </dgm:t>
    </dgm:pt>
    <dgm:pt modelId="{2E3B7A54-E5BA-4499-B07D-032B3BED5661}" type="parTrans" cxnId="{B6FA565C-46A7-4716-B83A-5B1AB37F340C}">
      <dgm:prSet/>
      <dgm:spPr/>
      <dgm:t>
        <a:bodyPr/>
        <a:lstStyle/>
        <a:p>
          <a:endParaRPr lang="en-US"/>
        </a:p>
      </dgm:t>
    </dgm:pt>
    <dgm:pt modelId="{41AEF57F-BFD9-4FFF-9CF4-22EC5F370465}" type="sibTrans" cxnId="{B6FA565C-46A7-4716-B83A-5B1AB37F340C}">
      <dgm:prSet/>
      <dgm:spPr/>
      <dgm:t>
        <a:bodyPr/>
        <a:lstStyle/>
        <a:p>
          <a:endParaRPr lang="en-US"/>
        </a:p>
      </dgm:t>
    </dgm:pt>
    <dgm:pt modelId="{93099A57-BE7E-43E1-85F0-764C15BF13B4}" type="pres">
      <dgm:prSet presAssocID="{B8651B44-C481-4F41-B8A0-D7671C679454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0E7AAF62-DACB-43F1-9209-F9E847F21EA4}" type="pres">
      <dgm:prSet presAssocID="{ADEC0284-09EB-4837-B6CA-02FB96132EEE}" presName="root1" presStyleCnt="0"/>
      <dgm:spPr/>
    </dgm:pt>
    <dgm:pt modelId="{A5016269-4B64-4621-93DF-1FE65D02461D}" type="pres">
      <dgm:prSet presAssocID="{ADEC0284-09EB-4837-B6CA-02FB96132EEE}" presName="LevelOneTextNode" presStyleLbl="node0" presStyleIdx="0" presStyleCnt="1" custScaleX="35098" custLinFactNeighborX="-8326" custLinFactNeighborY="-841">
        <dgm:presLayoutVars>
          <dgm:chPref val="3"/>
        </dgm:presLayoutVars>
      </dgm:prSet>
      <dgm:spPr/>
    </dgm:pt>
    <dgm:pt modelId="{1D00F0F5-D823-4736-9997-5AE1FFF50A24}" type="pres">
      <dgm:prSet presAssocID="{ADEC0284-09EB-4837-B6CA-02FB96132EEE}" presName="level2hierChild" presStyleCnt="0"/>
      <dgm:spPr/>
    </dgm:pt>
    <dgm:pt modelId="{802CC860-5D94-46A4-AA15-A60D024016F5}" type="pres">
      <dgm:prSet presAssocID="{2A4EBAE4-86E6-49BC-A5F1-0E242283AB60}" presName="conn2-1" presStyleLbl="parChTrans1D2" presStyleIdx="0" presStyleCnt="1"/>
      <dgm:spPr/>
    </dgm:pt>
    <dgm:pt modelId="{CD707A28-AAA0-456A-9B4D-EC41D231EC0D}" type="pres">
      <dgm:prSet presAssocID="{2A4EBAE4-86E6-49BC-A5F1-0E242283AB60}" presName="connTx" presStyleLbl="parChTrans1D2" presStyleIdx="0" presStyleCnt="1"/>
      <dgm:spPr/>
    </dgm:pt>
    <dgm:pt modelId="{C2EA1ECC-741B-4D17-81F4-81E3E3A205F0}" type="pres">
      <dgm:prSet presAssocID="{B92C3F09-781A-443A-9814-D4929FB1151F}" presName="root2" presStyleCnt="0"/>
      <dgm:spPr/>
    </dgm:pt>
    <dgm:pt modelId="{EA7AC9E4-7AE8-4060-AB39-7F2AF6898B20}" type="pres">
      <dgm:prSet presAssocID="{B92C3F09-781A-443A-9814-D4929FB1151F}" presName="LevelTwoTextNode" presStyleLbl="node2" presStyleIdx="0" presStyleCnt="1" custScaleX="112334">
        <dgm:presLayoutVars>
          <dgm:chPref val="3"/>
        </dgm:presLayoutVars>
      </dgm:prSet>
      <dgm:spPr/>
    </dgm:pt>
    <dgm:pt modelId="{D5F335E0-218E-4AD8-A2E6-2CE86B8B799F}" type="pres">
      <dgm:prSet presAssocID="{B92C3F09-781A-443A-9814-D4929FB1151F}" presName="level3hierChild" presStyleCnt="0"/>
      <dgm:spPr/>
    </dgm:pt>
    <dgm:pt modelId="{D5172807-BAB2-4782-9F85-A1141A88F3A6}" type="pres">
      <dgm:prSet presAssocID="{497484FE-570F-490B-8780-6EF4A4C292FD}" presName="conn2-1" presStyleLbl="parChTrans1D3" presStyleIdx="0" presStyleCnt="2"/>
      <dgm:spPr/>
    </dgm:pt>
    <dgm:pt modelId="{C26BC746-9BEE-4D71-896C-AE84D08F3D7C}" type="pres">
      <dgm:prSet presAssocID="{497484FE-570F-490B-8780-6EF4A4C292FD}" presName="connTx" presStyleLbl="parChTrans1D3" presStyleIdx="0" presStyleCnt="2"/>
      <dgm:spPr/>
    </dgm:pt>
    <dgm:pt modelId="{277FA9DC-1474-4E69-808E-C24CEDD11036}" type="pres">
      <dgm:prSet presAssocID="{F5FE41E1-CC59-4E90-B40B-58499A0CFA5E}" presName="root2" presStyleCnt="0"/>
      <dgm:spPr/>
    </dgm:pt>
    <dgm:pt modelId="{A990C964-6344-4185-9398-3C88740540E6}" type="pres">
      <dgm:prSet presAssocID="{F5FE41E1-CC59-4E90-B40B-58499A0CFA5E}" presName="LevelTwoTextNode" presStyleLbl="node3" presStyleIdx="0" presStyleCnt="2" custScaleX="122363">
        <dgm:presLayoutVars>
          <dgm:chPref val="3"/>
        </dgm:presLayoutVars>
      </dgm:prSet>
      <dgm:spPr/>
    </dgm:pt>
    <dgm:pt modelId="{B1F0D1D9-7B05-446D-8450-62E2A0DEF814}" type="pres">
      <dgm:prSet presAssocID="{F5FE41E1-CC59-4E90-B40B-58499A0CFA5E}" presName="level3hierChild" presStyleCnt="0"/>
      <dgm:spPr/>
    </dgm:pt>
    <dgm:pt modelId="{40B37A14-5859-4237-9095-B25557E8AB64}" type="pres">
      <dgm:prSet presAssocID="{2E3B7A54-E5BA-4499-B07D-032B3BED5661}" presName="conn2-1" presStyleLbl="parChTrans1D3" presStyleIdx="1" presStyleCnt="2"/>
      <dgm:spPr/>
    </dgm:pt>
    <dgm:pt modelId="{41813E5C-A459-4A04-B753-E2BC5A155021}" type="pres">
      <dgm:prSet presAssocID="{2E3B7A54-E5BA-4499-B07D-032B3BED5661}" presName="connTx" presStyleLbl="parChTrans1D3" presStyleIdx="1" presStyleCnt="2"/>
      <dgm:spPr/>
    </dgm:pt>
    <dgm:pt modelId="{9F1C852C-637C-4F07-A4B4-78A1DD0BFDF2}" type="pres">
      <dgm:prSet presAssocID="{A1506320-D67D-458A-8EEE-6F96C0AE3B3A}" presName="root2" presStyleCnt="0"/>
      <dgm:spPr/>
    </dgm:pt>
    <dgm:pt modelId="{7CFD4FC0-8FA0-4FCD-A2A7-82E906C00352}" type="pres">
      <dgm:prSet presAssocID="{A1506320-D67D-458A-8EEE-6F96C0AE3B3A}" presName="LevelTwoTextNode" presStyleLbl="node3" presStyleIdx="1" presStyleCnt="2" custScaleX="123931">
        <dgm:presLayoutVars>
          <dgm:chPref val="3"/>
        </dgm:presLayoutVars>
      </dgm:prSet>
      <dgm:spPr/>
    </dgm:pt>
    <dgm:pt modelId="{BCD5CE32-F0A4-4859-856C-D7E37E98AB33}" type="pres">
      <dgm:prSet presAssocID="{A1506320-D67D-458A-8EEE-6F96C0AE3B3A}" presName="level3hierChild" presStyleCnt="0"/>
      <dgm:spPr/>
    </dgm:pt>
  </dgm:ptLst>
  <dgm:cxnLst>
    <dgm:cxn modelId="{F6FA9804-F46D-490D-BC67-D24DDE6D1E6D}" srcId="{B8651B44-C481-4F41-B8A0-D7671C679454}" destId="{ADEC0284-09EB-4837-B6CA-02FB96132EEE}" srcOrd="0" destOrd="0" parTransId="{0884585A-AAD5-4219-84F1-29A09BED8E5E}" sibTransId="{D080AD9D-8097-4F0E-B153-A1781FDC1743}"/>
    <dgm:cxn modelId="{DDAB3A16-A772-419C-999F-47AD34FCCEC8}" type="presOf" srcId="{B8651B44-C481-4F41-B8A0-D7671C679454}" destId="{93099A57-BE7E-43E1-85F0-764C15BF13B4}" srcOrd="0" destOrd="0" presId="urn:microsoft.com/office/officeart/2005/8/layout/hierarchy2"/>
    <dgm:cxn modelId="{2E2D5E22-BD7D-4D3F-80E4-3F1C3A2ABCE9}" type="presOf" srcId="{ADEC0284-09EB-4837-B6CA-02FB96132EEE}" destId="{A5016269-4B64-4621-93DF-1FE65D02461D}" srcOrd="0" destOrd="0" presId="urn:microsoft.com/office/officeart/2005/8/layout/hierarchy2"/>
    <dgm:cxn modelId="{1D155825-5194-4F82-B881-896CA956BDF1}" type="presOf" srcId="{F5FE41E1-CC59-4E90-B40B-58499A0CFA5E}" destId="{A990C964-6344-4185-9398-3C88740540E6}" srcOrd="0" destOrd="0" presId="urn:microsoft.com/office/officeart/2005/8/layout/hierarchy2"/>
    <dgm:cxn modelId="{238A8C26-8DFF-4A71-983F-64E67D05CC34}" type="presOf" srcId="{2E3B7A54-E5BA-4499-B07D-032B3BED5661}" destId="{40B37A14-5859-4237-9095-B25557E8AB64}" srcOrd="0" destOrd="0" presId="urn:microsoft.com/office/officeart/2005/8/layout/hierarchy2"/>
    <dgm:cxn modelId="{F9C6C127-AF39-4AC3-B73C-F39C0C40E427}" srcId="{B92C3F09-781A-443A-9814-D4929FB1151F}" destId="{F5FE41E1-CC59-4E90-B40B-58499A0CFA5E}" srcOrd="0" destOrd="0" parTransId="{497484FE-570F-490B-8780-6EF4A4C292FD}" sibTransId="{29E4976C-1C31-4207-9E57-9877485FD378}"/>
    <dgm:cxn modelId="{0E413A3D-6187-41F7-A464-4A98070DEF3F}" type="presOf" srcId="{497484FE-570F-490B-8780-6EF4A4C292FD}" destId="{C26BC746-9BEE-4D71-896C-AE84D08F3D7C}" srcOrd="1" destOrd="0" presId="urn:microsoft.com/office/officeart/2005/8/layout/hierarchy2"/>
    <dgm:cxn modelId="{B6FA565C-46A7-4716-B83A-5B1AB37F340C}" srcId="{B92C3F09-781A-443A-9814-D4929FB1151F}" destId="{A1506320-D67D-458A-8EEE-6F96C0AE3B3A}" srcOrd="1" destOrd="0" parTransId="{2E3B7A54-E5BA-4499-B07D-032B3BED5661}" sibTransId="{41AEF57F-BFD9-4FFF-9CF4-22EC5F370465}"/>
    <dgm:cxn modelId="{2F897941-A24D-40F8-A664-3CA49DC7F997}" type="presOf" srcId="{B92C3F09-781A-443A-9814-D4929FB1151F}" destId="{EA7AC9E4-7AE8-4060-AB39-7F2AF6898B20}" srcOrd="0" destOrd="0" presId="urn:microsoft.com/office/officeart/2005/8/layout/hierarchy2"/>
    <dgm:cxn modelId="{243B8743-F142-4C7C-8C98-12A0DCDCDA8B}" type="presOf" srcId="{2A4EBAE4-86E6-49BC-A5F1-0E242283AB60}" destId="{802CC860-5D94-46A4-AA15-A60D024016F5}" srcOrd="0" destOrd="0" presId="urn:microsoft.com/office/officeart/2005/8/layout/hierarchy2"/>
    <dgm:cxn modelId="{BF57076A-32D2-438A-BD88-7AB3DDBC8DED}" srcId="{ADEC0284-09EB-4837-B6CA-02FB96132EEE}" destId="{B92C3F09-781A-443A-9814-D4929FB1151F}" srcOrd="0" destOrd="0" parTransId="{2A4EBAE4-86E6-49BC-A5F1-0E242283AB60}" sibTransId="{2B80FFC6-E11A-404B-AD31-5874E465E01A}"/>
    <dgm:cxn modelId="{7674CF6C-625F-4F5A-A637-3E194D57BC29}" type="presOf" srcId="{2A4EBAE4-86E6-49BC-A5F1-0E242283AB60}" destId="{CD707A28-AAA0-456A-9B4D-EC41D231EC0D}" srcOrd="1" destOrd="0" presId="urn:microsoft.com/office/officeart/2005/8/layout/hierarchy2"/>
    <dgm:cxn modelId="{D74BE1A3-163E-4574-A85F-C3729BEDE157}" type="presOf" srcId="{A1506320-D67D-458A-8EEE-6F96C0AE3B3A}" destId="{7CFD4FC0-8FA0-4FCD-A2A7-82E906C00352}" srcOrd="0" destOrd="0" presId="urn:microsoft.com/office/officeart/2005/8/layout/hierarchy2"/>
    <dgm:cxn modelId="{2DC196B2-4262-49E6-B645-7087F2000470}" type="presOf" srcId="{497484FE-570F-490B-8780-6EF4A4C292FD}" destId="{D5172807-BAB2-4782-9F85-A1141A88F3A6}" srcOrd="0" destOrd="0" presId="urn:microsoft.com/office/officeart/2005/8/layout/hierarchy2"/>
    <dgm:cxn modelId="{5F2FACBF-D29D-4931-958E-F66E8B08EFB7}" type="presOf" srcId="{2E3B7A54-E5BA-4499-B07D-032B3BED5661}" destId="{41813E5C-A459-4A04-B753-E2BC5A155021}" srcOrd="1" destOrd="0" presId="urn:microsoft.com/office/officeart/2005/8/layout/hierarchy2"/>
    <dgm:cxn modelId="{C0A69F56-EC7E-4332-9A30-3F16042A927A}" type="presParOf" srcId="{93099A57-BE7E-43E1-85F0-764C15BF13B4}" destId="{0E7AAF62-DACB-43F1-9209-F9E847F21EA4}" srcOrd="0" destOrd="0" presId="urn:microsoft.com/office/officeart/2005/8/layout/hierarchy2"/>
    <dgm:cxn modelId="{E1F2C805-C8AA-4934-A822-224618C680CB}" type="presParOf" srcId="{0E7AAF62-DACB-43F1-9209-F9E847F21EA4}" destId="{A5016269-4B64-4621-93DF-1FE65D02461D}" srcOrd="0" destOrd="0" presId="urn:microsoft.com/office/officeart/2005/8/layout/hierarchy2"/>
    <dgm:cxn modelId="{50B19AFD-B2B5-4555-80A5-EF8DACB56CA1}" type="presParOf" srcId="{0E7AAF62-DACB-43F1-9209-F9E847F21EA4}" destId="{1D00F0F5-D823-4736-9997-5AE1FFF50A24}" srcOrd="1" destOrd="0" presId="urn:microsoft.com/office/officeart/2005/8/layout/hierarchy2"/>
    <dgm:cxn modelId="{BDD65229-ED88-4728-8E4D-B3CB1304D388}" type="presParOf" srcId="{1D00F0F5-D823-4736-9997-5AE1FFF50A24}" destId="{802CC860-5D94-46A4-AA15-A60D024016F5}" srcOrd="0" destOrd="0" presId="urn:microsoft.com/office/officeart/2005/8/layout/hierarchy2"/>
    <dgm:cxn modelId="{6A2BD9EB-3C59-4815-9E45-F8753D4C44B0}" type="presParOf" srcId="{802CC860-5D94-46A4-AA15-A60D024016F5}" destId="{CD707A28-AAA0-456A-9B4D-EC41D231EC0D}" srcOrd="0" destOrd="0" presId="urn:microsoft.com/office/officeart/2005/8/layout/hierarchy2"/>
    <dgm:cxn modelId="{9F0DE414-EF0C-4F23-B0CE-65D6DC519705}" type="presParOf" srcId="{1D00F0F5-D823-4736-9997-5AE1FFF50A24}" destId="{C2EA1ECC-741B-4D17-81F4-81E3E3A205F0}" srcOrd="1" destOrd="0" presId="urn:microsoft.com/office/officeart/2005/8/layout/hierarchy2"/>
    <dgm:cxn modelId="{10CC4149-790C-45CC-BDDA-22344807554F}" type="presParOf" srcId="{C2EA1ECC-741B-4D17-81F4-81E3E3A205F0}" destId="{EA7AC9E4-7AE8-4060-AB39-7F2AF6898B20}" srcOrd="0" destOrd="0" presId="urn:microsoft.com/office/officeart/2005/8/layout/hierarchy2"/>
    <dgm:cxn modelId="{3F6292F3-BCFA-4557-8EF4-14CBC14886FB}" type="presParOf" srcId="{C2EA1ECC-741B-4D17-81F4-81E3E3A205F0}" destId="{D5F335E0-218E-4AD8-A2E6-2CE86B8B799F}" srcOrd="1" destOrd="0" presId="urn:microsoft.com/office/officeart/2005/8/layout/hierarchy2"/>
    <dgm:cxn modelId="{82CE12CB-0B84-4FD3-A8B8-16CA33F8C0C9}" type="presParOf" srcId="{D5F335E0-218E-4AD8-A2E6-2CE86B8B799F}" destId="{D5172807-BAB2-4782-9F85-A1141A88F3A6}" srcOrd="0" destOrd="0" presId="urn:microsoft.com/office/officeart/2005/8/layout/hierarchy2"/>
    <dgm:cxn modelId="{987A7CB8-B1DE-4438-860C-AA033DED8F92}" type="presParOf" srcId="{D5172807-BAB2-4782-9F85-A1141A88F3A6}" destId="{C26BC746-9BEE-4D71-896C-AE84D08F3D7C}" srcOrd="0" destOrd="0" presId="urn:microsoft.com/office/officeart/2005/8/layout/hierarchy2"/>
    <dgm:cxn modelId="{D442D2E6-3546-40E2-A2C1-7797F1316CD2}" type="presParOf" srcId="{D5F335E0-218E-4AD8-A2E6-2CE86B8B799F}" destId="{277FA9DC-1474-4E69-808E-C24CEDD11036}" srcOrd="1" destOrd="0" presId="urn:microsoft.com/office/officeart/2005/8/layout/hierarchy2"/>
    <dgm:cxn modelId="{E6A164B7-6C7C-41DC-8449-3E121EE879BF}" type="presParOf" srcId="{277FA9DC-1474-4E69-808E-C24CEDD11036}" destId="{A990C964-6344-4185-9398-3C88740540E6}" srcOrd="0" destOrd="0" presId="urn:microsoft.com/office/officeart/2005/8/layout/hierarchy2"/>
    <dgm:cxn modelId="{D1510154-CFF2-4B23-92E4-CDA57B666950}" type="presParOf" srcId="{277FA9DC-1474-4E69-808E-C24CEDD11036}" destId="{B1F0D1D9-7B05-446D-8450-62E2A0DEF814}" srcOrd="1" destOrd="0" presId="urn:microsoft.com/office/officeart/2005/8/layout/hierarchy2"/>
    <dgm:cxn modelId="{6C9FE131-790E-4DED-B248-2E6784332E5C}" type="presParOf" srcId="{D5F335E0-218E-4AD8-A2E6-2CE86B8B799F}" destId="{40B37A14-5859-4237-9095-B25557E8AB64}" srcOrd="2" destOrd="0" presId="urn:microsoft.com/office/officeart/2005/8/layout/hierarchy2"/>
    <dgm:cxn modelId="{981A10B8-71D3-4799-B59E-58AEE9DF7884}" type="presParOf" srcId="{40B37A14-5859-4237-9095-B25557E8AB64}" destId="{41813E5C-A459-4A04-B753-E2BC5A155021}" srcOrd="0" destOrd="0" presId="urn:microsoft.com/office/officeart/2005/8/layout/hierarchy2"/>
    <dgm:cxn modelId="{651E567D-4B46-45BA-BF73-2120CAA3D6E0}" type="presParOf" srcId="{D5F335E0-218E-4AD8-A2E6-2CE86B8B799F}" destId="{9F1C852C-637C-4F07-A4B4-78A1DD0BFDF2}" srcOrd="3" destOrd="0" presId="urn:microsoft.com/office/officeart/2005/8/layout/hierarchy2"/>
    <dgm:cxn modelId="{63761F28-D5AE-434C-9835-CB683CF258A8}" type="presParOf" srcId="{9F1C852C-637C-4F07-A4B4-78A1DD0BFDF2}" destId="{7CFD4FC0-8FA0-4FCD-A2A7-82E906C00352}" srcOrd="0" destOrd="0" presId="urn:microsoft.com/office/officeart/2005/8/layout/hierarchy2"/>
    <dgm:cxn modelId="{995A8BC4-984E-4AC4-908B-AC51F7DADF20}" type="presParOf" srcId="{9F1C852C-637C-4F07-A4B4-78A1DD0BFDF2}" destId="{BCD5CE32-F0A4-4859-856C-D7E37E98AB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51B44-C481-4F41-B8A0-D7671C679454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EC0284-09EB-4837-B6CA-02FB96132EEE}">
      <dgm:prSet phldrT="[Text]"/>
      <dgm:spPr>
        <a:blipFill>
          <a:blip xmlns:r="http://schemas.openxmlformats.org/officeDocument/2006/relationships" r:embed="rId1"/>
          <a:stretch>
            <a:fillRect l="-9174" r="-917" b="-16883"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0884585A-AAD5-4219-84F1-29A09BED8E5E}" type="parTrans" cxnId="{F6FA9804-F46D-490D-BC67-D24DDE6D1E6D}">
      <dgm:prSet/>
      <dgm:spPr/>
      <dgm:t>
        <a:bodyPr/>
        <a:lstStyle/>
        <a:p>
          <a:endParaRPr lang="en-US"/>
        </a:p>
      </dgm:t>
    </dgm:pt>
    <dgm:pt modelId="{D080AD9D-8097-4F0E-B153-A1781FDC1743}" type="sibTrans" cxnId="{F6FA9804-F46D-490D-BC67-D24DDE6D1E6D}">
      <dgm:prSet/>
      <dgm:spPr/>
      <dgm:t>
        <a:bodyPr/>
        <a:lstStyle/>
        <a:p>
          <a:endParaRPr lang="en-US"/>
        </a:p>
      </dgm:t>
    </dgm:pt>
    <dgm:pt modelId="{B92C3F09-781A-443A-9814-D4929FB1151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2A4EBAE4-86E6-49BC-A5F1-0E242283AB60}" type="parTrans" cxnId="{BF57076A-32D2-438A-BD88-7AB3DDBC8DED}">
      <dgm:prSet/>
      <dgm:spPr/>
      <dgm:t>
        <a:bodyPr/>
        <a:lstStyle/>
        <a:p>
          <a:endParaRPr lang="en-US"/>
        </a:p>
      </dgm:t>
    </dgm:pt>
    <dgm:pt modelId="{2B80FFC6-E11A-404B-AD31-5874E465E01A}" type="sibTrans" cxnId="{BF57076A-32D2-438A-BD88-7AB3DDBC8DED}">
      <dgm:prSet/>
      <dgm:spPr/>
      <dgm:t>
        <a:bodyPr/>
        <a:lstStyle/>
        <a:p>
          <a:endParaRPr lang="en-US"/>
        </a:p>
      </dgm:t>
    </dgm:pt>
    <dgm:pt modelId="{F5FE41E1-CC59-4E90-B40B-58499A0CFA5E}">
      <dgm:prSet phldrT="[Text]" custT="1"/>
      <dgm:spPr/>
      <dgm:t>
        <a:bodyPr/>
        <a:lstStyle/>
        <a:p>
          <a:r>
            <a:rPr lang="en-US" sz="3400" dirty="0" err="1"/>
            <a:t>Lcr</a:t>
          </a:r>
          <a:r>
            <a:rPr lang="en-US" sz="3400" dirty="0"/>
            <a:t> – </a:t>
          </a:r>
          <a:r>
            <a:rPr lang="en-US" sz="2400" dirty="0"/>
            <a:t>Anexo H</a:t>
          </a:r>
        </a:p>
      </dgm:t>
    </dgm:pt>
    <dgm:pt modelId="{497484FE-570F-490B-8780-6EF4A4C292FD}" type="parTrans" cxnId="{F9C6C127-AF39-4AC3-B73C-F39C0C40E427}">
      <dgm:prSet/>
      <dgm:spPr/>
      <dgm:t>
        <a:bodyPr/>
        <a:lstStyle/>
        <a:p>
          <a:endParaRPr lang="en-US"/>
        </a:p>
      </dgm:t>
    </dgm:pt>
    <dgm:pt modelId="{29E4976C-1C31-4207-9E57-9877485FD378}" type="sibTrans" cxnId="{F9C6C127-AF39-4AC3-B73C-F39C0C40E427}">
      <dgm:prSet/>
      <dgm:spPr/>
      <dgm:t>
        <a:bodyPr/>
        <a:lstStyle/>
        <a:p>
          <a:endParaRPr lang="en-US"/>
        </a:p>
      </dgm:t>
    </dgm:pt>
    <dgm:pt modelId="{A1506320-D67D-458A-8EEE-6F96C0AE3B3A}">
      <dgm:prSet phldrT="[Text]" custT="1"/>
      <dgm:spPr/>
      <dgm:t>
        <a:bodyPr/>
        <a:lstStyle/>
        <a:p>
          <a:r>
            <a:rPr lang="en-US" sz="3400" dirty="0"/>
            <a:t>K – </a:t>
          </a:r>
          <a:r>
            <a:rPr lang="en-US" sz="2400" dirty="0"/>
            <a:t>Anexo G</a:t>
          </a:r>
        </a:p>
      </dgm:t>
    </dgm:pt>
    <dgm:pt modelId="{2E3B7A54-E5BA-4499-B07D-032B3BED5661}" type="parTrans" cxnId="{B6FA565C-46A7-4716-B83A-5B1AB37F340C}">
      <dgm:prSet/>
      <dgm:spPr/>
      <dgm:t>
        <a:bodyPr/>
        <a:lstStyle/>
        <a:p>
          <a:endParaRPr lang="en-US"/>
        </a:p>
      </dgm:t>
    </dgm:pt>
    <dgm:pt modelId="{41AEF57F-BFD9-4FFF-9CF4-22EC5F370465}" type="sibTrans" cxnId="{B6FA565C-46A7-4716-B83A-5B1AB37F340C}">
      <dgm:prSet/>
      <dgm:spPr/>
      <dgm:t>
        <a:bodyPr/>
        <a:lstStyle/>
        <a:p>
          <a:endParaRPr lang="en-US"/>
        </a:p>
      </dgm:t>
    </dgm:pt>
    <dgm:pt modelId="{93099A57-BE7E-43E1-85F0-764C15BF13B4}" type="pres">
      <dgm:prSet presAssocID="{B8651B44-C481-4F41-B8A0-D7671C679454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0E7AAF62-DACB-43F1-9209-F9E847F21EA4}" type="pres">
      <dgm:prSet presAssocID="{ADEC0284-09EB-4837-B6CA-02FB96132EEE}" presName="root1" presStyleCnt="0"/>
      <dgm:spPr/>
    </dgm:pt>
    <dgm:pt modelId="{A5016269-4B64-4621-93DF-1FE65D02461D}" type="pres">
      <dgm:prSet presAssocID="{ADEC0284-09EB-4837-B6CA-02FB96132EEE}" presName="LevelOneTextNode" presStyleLbl="node0" presStyleIdx="0" presStyleCnt="1" custScaleX="35098" custLinFactNeighborX="-8326" custLinFactNeighborY="-841">
        <dgm:presLayoutVars>
          <dgm:chPref val="3"/>
        </dgm:presLayoutVars>
      </dgm:prSet>
      <dgm:spPr/>
    </dgm:pt>
    <dgm:pt modelId="{1D00F0F5-D823-4736-9997-5AE1FFF50A24}" type="pres">
      <dgm:prSet presAssocID="{ADEC0284-09EB-4837-B6CA-02FB96132EEE}" presName="level2hierChild" presStyleCnt="0"/>
      <dgm:spPr/>
    </dgm:pt>
    <dgm:pt modelId="{802CC860-5D94-46A4-AA15-A60D024016F5}" type="pres">
      <dgm:prSet presAssocID="{2A4EBAE4-86E6-49BC-A5F1-0E242283AB60}" presName="conn2-1" presStyleLbl="parChTrans1D2" presStyleIdx="0" presStyleCnt="1"/>
      <dgm:spPr/>
    </dgm:pt>
    <dgm:pt modelId="{CD707A28-AAA0-456A-9B4D-EC41D231EC0D}" type="pres">
      <dgm:prSet presAssocID="{2A4EBAE4-86E6-49BC-A5F1-0E242283AB60}" presName="connTx" presStyleLbl="parChTrans1D2" presStyleIdx="0" presStyleCnt="1"/>
      <dgm:spPr/>
    </dgm:pt>
    <dgm:pt modelId="{C2EA1ECC-741B-4D17-81F4-81E3E3A205F0}" type="pres">
      <dgm:prSet presAssocID="{B92C3F09-781A-443A-9814-D4929FB1151F}" presName="root2" presStyleCnt="0"/>
      <dgm:spPr/>
    </dgm:pt>
    <dgm:pt modelId="{EA7AC9E4-7AE8-4060-AB39-7F2AF6898B20}" type="pres">
      <dgm:prSet presAssocID="{B92C3F09-781A-443A-9814-D4929FB1151F}" presName="LevelTwoTextNode" presStyleLbl="node2" presStyleIdx="0" presStyleCnt="1" custScaleX="112334">
        <dgm:presLayoutVars>
          <dgm:chPref val="3"/>
        </dgm:presLayoutVars>
      </dgm:prSet>
      <dgm:spPr/>
    </dgm:pt>
    <dgm:pt modelId="{D5F335E0-218E-4AD8-A2E6-2CE86B8B799F}" type="pres">
      <dgm:prSet presAssocID="{B92C3F09-781A-443A-9814-D4929FB1151F}" presName="level3hierChild" presStyleCnt="0"/>
      <dgm:spPr/>
    </dgm:pt>
    <dgm:pt modelId="{D5172807-BAB2-4782-9F85-A1141A88F3A6}" type="pres">
      <dgm:prSet presAssocID="{497484FE-570F-490B-8780-6EF4A4C292FD}" presName="conn2-1" presStyleLbl="parChTrans1D3" presStyleIdx="0" presStyleCnt="2"/>
      <dgm:spPr/>
    </dgm:pt>
    <dgm:pt modelId="{C26BC746-9BEE-4D71-896C-AE84D08F3D7C}" type="pres">
      <dgm:prSet presAssocID="{497484FE-570F-490B-8780-6EF4A4C292FD}" presName="connTx" presStyleLbl="parChTrans1D3" presStyleIdx="0" presStyleCnt="2"/>
      <dgm:spPr/>
    </dgm:pt>
    <dgm:pt modelId="{277FA9DC-1474-4E69-808E-C24CEDD11036}" type="pres">
      <dgm:prSet presAssocID="{F5FE41E1-CC59-4E90-B40B-58499A0CFA5E}" presName="root2" presStyleCnt="0"/>
      <dgm:spPr/>
    </dgm:pt>
    <dgm:pt modelId="{A990C964-6344-4185-9398-3C88740540E6}" type="pres">
      <dgm:prSet presAssocID="{F5FE41E1-CC59-4E90-B40B-58499A0CFA5E}" presName="LevelTwoTextNode" presStyleLbl="node3" presStyleIdx="0" presStyleCnt="2" custScaleX="122363">
        <dgm:presLayoutVars>
          <dgm:chPref val="3"/>
        </dgm:presLayoutVars>
      </dgm:prSet>
      <dgm:spPr/>
    </dgm:pt>
    <dgm:pt modelId="{B1F0D1D9-7B05-446D-8450-62E2A0DEF814}" type="pres">
      <dgm:prSet presAssocID="{F5FE41E1-CC59-4E90-B40B-58499A0CFA5E}" presName="level3hierChild" presStyleCnt="0"/>
      <dgm:spPr/>
    </dgm:pt>
    <dgm:pt modelId="{40B37A14-5859-4237-9095-B25557E8AB64}" type="pres">
      <dgm:prSet presAssocID="{2E3B7A54-E5BA-4499-B07D-032B3BED5661}" presName="conn2-1" presStyleLbl="parChTrans1D3" presStyleIdx="1" presStyleCnt="2"/>
      <dgm:spPr/>
    </dgm:pt>
    <dgm:pt modelId="{41813E5C-A459-4A04-B753-E2BC5A155021}" type="pres">
      <dgm:prSet presAssocID="{2E3B7A54-E5BA-4499-B07D-032B3BED5661}" presName="connTx" presStyleLbl="parChTrans1D3" presStyleIdx="1" presStyleCnt="2"/>
      <dgm:spPr/>
    </dgm:pt>
    <dgm:pt modelId="{9F1C852C-637C-4F07-A4B4-78A1DD0BFDF2}" type="pres">
      <dgm:prSet presAssocID="{A1506320-D67D-458A-8EEE-6F96C0AE3B3A}" presName="root2" presStyleCnt="0"/>
      <dgm:spPr/>
    </dgm:pt>
    <dgm:pt modelId="{7CFD4FC0-8FA0-4FCD-A2A7-82E906C00352}" type="pres">
      <dgm:prSet presAssocID="{A1506320-D67D-458A-8EEE-6F96C0AE3B3A}" presName="LevelTwoTextNode" presStyleLbl="node3" presStyleIdx="1" presStyleCnt="2" custScaleX="123931">
        <dgm:presLayoutVars>
          <dgm:chPref val="3"/>
        </dgm:presLayoutVars>
      </dgm:prSet>
      <dgm:spPr/>
    </dgm:pt>
    <dgm:pt modelId="{BCD5CE32-F0A4-4859-856C-D7E37E98AB33}" type="pres">
      <dgm:prSet presAssocID="{A1506320-D67D-458A-8EEE-6F96C0AE3B3A}" presName="level3hierChild" presStyleCnt="0"/>
      <dgm:spPr/>
    </dgm:pt>
  </dgm:ptLst>
  <dgm:cxnLst>
    <dgm:cxn modelId="{F6FA9804-F46D-490D-BC67-D24DDE6D1E6D}" srcId="{B8651B44-C481-4F41-B8A0-D7671C679454}" destId="{ADEC0284-09EB-4837-B6CA-02FB96132EEE}" srcOrd="0" destOrd="0" parTransId="{0884585A-AAD5-4219-84F1-29A09BED8E5E}" sibTransId="{D080AD9D-8097-4F0E-B153-A1781FDC1743}"/>
    <dgm:cxn modelId="{DDAB3A16-A772-419C-999F-47AD34FCCEC8}" type="presOf" srcId="{B8651B44-C481-4F41-B8A0-D7671C679454}" destId="{93099A57-BE7E-43E1-85F0-764C15BF13B4}" srcOrd="0" destOrd="0" presId="urn:microsoft.com/office/officeart/2005/8/layout/hierarchy2"/>
    <dgm:cxn modelId="{2E2D5E22-BD7D-4D3F-80E4-3F1C3A2ABCE9}" type="presOf" srcId="{ADEC0284-09EB-4837-B6CA-02FB96132EEE}" destId="{A5016269-4B64-4621-93DF-1FE65D02461D}" srcOrd="0" destOrd="0" presId="urn:microsoft.com/office/officeart/2005/8/layout/hierarchy2"/>
    <dgm:cxn modelId="{1D155825-5194-4F82-B881-896CA956BDF1}" type="presOf" srcId="{F5FE41E1-CC59-4E90-B40B-58499A0CFA5E}" destId="{A990C964-6344-4185-9398-3C88740540E6}" srcOrd="0" destOrd="0" presId="urn:microsoft.com/office/officeart/2005/8/layout/hierarchy2"/>
    <dgm:cxn modelId="{238A8C26-8DFF-4A71-983F-64E67D05CC34}" type="presOf" srcId="{2E3B7A54-E5BA-4499-B07D-032B3BED5661}" destId="{40B37A14-5859-4237-9095-B25557E8AB64}" srcOrd="0" destOrd="0" presId="urn:microsoft.com/office/officeart/2005/8/layout/hierarchy2"/>
    <dgm:cxn modelId="{F9C6C127-AF39-4AC3-B73C-F39C0C40E427}" srcId="{B92C3F09-781A-443A-9814-D4929FB1151F}" destId="{F5FE41E1-CC59-4E90-B40B-58499A0CFA5E}" srcOrd="0" destOrd="0" parTransId="{497484FE-570F-490B-8780-6EF4A4C292FD}" sibTransId="{29E4976C-1C31-4207-9E57-9877485FD378}"/>
    <dgm:cxn modelId="{0E413A3D-6187-41F7-A464-4A98070DEF3F}" type="presOf" srcId="{497484FE-570F-490B-8780-6EF4A4C292FD}" destId="{C26BC746-9BEE-4D71-896C-AE84D08F3D7C}" srcOrd="1" destOrd="0" presId="urn:microsoft.com/office/officeart/2005/8/layout/hierarchy2"/>
    <dgm:cxn modelId="{B6FA565C-46A7-4716-B83A-5B1AB37F340C}" srcId="{B92C3F09-781A-443A-9814-D4929FB1151F}" destId="{A1506320-D67D-458A-8EEE-6F96C0AE3B3A}" srcOrd="1" destOrd="0" parTransId="{2E3B7A54-E5BA-4499-B07D-032B3BED5661}" sibTransId="{41AEF57F-BFD9-4FFF-9CF4-22EC5F370465}"/>
    <dgm:cxn modelId="{2F897941-A24D-40F8-A664-3CA49DC7F997}" type="presOf" srcId="{B92C3F09-781A-443A-9814-D4929FB1151F}" destId="{EA7AC9E4-7AE8-4060-AB39-7F2AF6898B20}" srcOrd="0" destOrd="0" presId="urn:microsoft.com/office/officeart/2005/8/layout/hierarchy2"/>
    <dgm:cxn modelId="{243B8743-F142-4C7C-8C98-12A0DCDCDA8B}" type="presOf" srcId="{2A4EBAE4-86E6-49BC-A5F1-0E242283AB60}" destId="{802CC860-5D94-46A4-AA15-A60D024016F5}" srcOrd="0" destOrd="0" presId="urn:microsoft.com/office/officeart/2005/8/layout/hierarchy2"/>
    <dgm:cxn modelId="{BF57076A-32D2-438A-BD88-7AB3DDBC8DED}" srcId="{ADEC0284-09EB-4837-B6CA-02FB96132EEE}" destId="{B92C3F09-781A-443A-9814-D4929FB1151F}" srcOrd="0" destOrd="0" parTransId="{2A4EBAE4-86E6-49BC-A5F1-0E242283AB60}" sibTransId="{2B80FFC6-E11A-404B-AD31-5874E465E01A}"/>
    <dgm:cxn modelId="{7674CF6C-625F-4F5A-A637-3E194D57BC29}" type="presOf" srcId="{2A4EBAE4-86E6-49BC-A5F1-0E242283AB60}" destId="{CD707A28-AAA0-456A-9B4D-EC41D231EC0D}" srcOrd="1" destOrd="0" presId="urn:microsoft.com/office/officeart/2005/8/layout/hierarchy2"/>
    <dgm:cxn modelId="{D74BE1A3-163E-4574-A85F-C3729BEDE157}" type="presOf" srcId="{A1506320-D67D-458A-8EEE-6F96C0AE3B3A}" destId="{7CFD4FC0-8FA0-4FCD-A2A7-82E906C00352}" srcOrd="0" destOrd="0" presId="urn:microsoft.com/office/officeart/2005/8/layout/hierarchy2"/>
    <dgm:cxn modelId="{2DC196B2-4262-49E6-B645-7087F2000470}" type="presOf" srcId="{497484FE-570F-490B-8780-6EF4A4C292FD}" destId="{D5172807-BAB2-4782-9F85-A1141A88F3A6}" srcOrd="0" destOrd="0" presId="urn:microsoft.com/office/officeart/2005/8/layout/hierarchy2"/>
    <dgm:cxn modelId="{5F2FACBF-D29D-4931-958E-F66E8B08EFB7}" type="presOf" srcId="{2E3B7A54-E5BA-4499-B07D-032B3BED5661}" destId="{41813E5C-A459-4A04-B753-E2BC5A155021}" srcOrd="1" destOrd="0" presId="urn:microsoft.com/office/officeart/2005/8/layout/hierarchy2"/>
    <dgm:cxn modelId="{C0A69F56-EC7E-4332-9A30-3F16042A927A}" type="presParOf" srcId="{93099A57-BE7E-43E1-85F0-764C15BF13B4}" destId="{0E7AAF62-DACB-43F1-9209-F9E847F21EA4}" srcOrd="0" destOrd="0" presId="urn:microsoft.com/office/officeart/2005/8/layout/hierarchy2"/>
    <dgm:cxn modelId="{E1F2C805-C8AA-4934-A822-224618C680CB}" type="presParOf" srcId="{0E7AAF62-DACB-43F1-9209-F9E847F21EA4}" destId="{A5016269-4B64-4621-93DF-1FE65D02461D}" srcOrd="0" destOrd="0" presId="urn:microsoft.com/office/officeart/2005/8/layout/hierarchy2"/>
    <dgm:cxn modelId="{50B19AFD-B2B5-4555-80A5-EF8DACB56CA1}" type="presParOf" srcId="{0E7AAF62-DACB-43F1-9209-F9E847F21EA4}" destId="{1D00F0F5-D823-4736-9997-5AE1FFF50A24}" srcOrd="1" destOrd="0" presId="urn:microsoft.com/office/officeart/2005/8/layout/hierarchy2"/>
    <dgm:cxn modelId="{BDD65229-ED88-4728-8E4D-B3CB1304D388}" type="presParOf" srcId="{1D00F0F5-D823-4736-9997-5AE1FFF50A24}" destId="{802CC860-5D94-46A4-AA15-A60D024016F5}" srcOrd="0" destOrd="0" presId="urn:microsoft.com/office/officeart/2005/8/layout/hierarchy2"/>
    <dgm:cxn modelId="{6A2BD9EB-3C59-4815-9E45-F8753D4C44B0}" type="presParOf" srcId="{802CC860-5D94-46A4-AA15-A60D024016F5}" destId="{CD707A28-AAA0-456A-9B4D-EC41D231EC0D}" srcOrd="0" destOrd="0" presId="urn:microsoft.com/office/officeart/2005/8/layout/hierarchy2"/>
    <dgm:cxn modelId="{9F0DE414-EF0C-4F23-B0CE-65D6DC519705}" type="presParOf" srcId="{1D00F0F5-D823-4736-9997-5AE1FFF50A24}" destId="{C2EA1ECC-741B-4D17-81F4-81E3E3A205F0}" srcOrd="1" destOrd="0" presId="urn:microsoft.com/office/officeart/2005/8/layout/hierarchy2"/>
    <dgm:cxn modelId="{10CC4149-790C-45CC-BDDA-22344807554F}" type="presParOf" srcId="{C2EA1ECC-741B-4D17-81F4-81E3E3A205F0}" destId="{EA7AC9E4-7AE8-4060-AB39-7F2AF6898B20}" srcOrd="0" destOrd="0" presId="urn:microsoft.com/office/officeart/2005/8/layout/hierarchy2"/>
    <dgm:cxn modelId="{3F6292F3-BCFA-4557-8EF4-14CBC14886FB}" type="presParOf" srcId="{C2EA1ECC-741B-4D17-81F4-81E3E3A205F0}" destId="{D5F335E0-218E-4AD8-A2E6-2CE86B8B799F}" srcOrd="1" destOrd="0" presId="urn:microsoft.com/office/officeart/2005/8/layout/hierarchy2"/>
    <dgm:cxn modelId="{82CE12CB-0B84-4FD3-A8B8-16CA33F8C0C9}" type="presParOf" srcId="{D5F335E0-218E-4AD8-A2E6-2CE86B8B799F}" destId="{D5172807-BAB2-4782-9F85-A1141A88F3A6}" srcOrd="0" destOrd="0" presId="urn:microsoft.com/office/officeart/2005/8/layout/hierarchy2"/>
    <dgm:cxn modelId="{987A7CB8-B1DE-4438-860C-AA033DED8F92}" type="presParOf" srcId="{D5172807-BAB2-4782-9F85-A1141A88F3A6}" destId="{C26BC746-9BEE-4D71-896C-AE84D08F3D7C}" srcOrd="0" destOrd="0" presId="urn:microsoft.com/office/officeart/2005/8/layout/hierarchy2"/>
    <dgm:cxn modelId="{D442D2E6-3546-40E2-A2C1-7797F1316CD2}" type="presParOf" srcId="{D5F335E0-218E-4AD8-A2E6-2CE86B8B799F}" destId="{277FA9DC-1474-4E69-808E-C24CEDD11036}" srcOrd="1" destOrd="0" presId="urn:microsoft.com/office/officeart/2005/8/layout/hierarchy2"/>
    <dgm:cxn modelId="{E6A164B7-6C7C-41DC-8449-3E121EE879BF}" type="presParOf" srcId="{277FA9DC-1474-4E69-808E-C24CEDD11036}" destId="{A990C964-6344-4185-9398-3C88740540E6}" srcOrd="0" destOrd="0" presId="urn:microsoft.com/office/officeart/2005/8/layout/hierarchy2"/>
    <dgm:cxn modelId="{D1510154-CFF2-4B23-92E4-CDA57B666950}" type="presParOf" srcId="{277FA9DC-1474-4E69-808E-C24CEDD11036}" destId="{B1F0D1D9-7B05-446D-8450-62E2A0DEF814}" srcOrd="1" destOrd="0" presId="urn:microsoft.com/office/officeart/2005/8/layout/hierarchy2"/>
    <dgm:cxn modelId="{6C9FE131-790E-4DED-B248-2E6784332E5C}" type="presParOf" srcId="{D5F335E0-218E-4AD8-A2E6-2CE86B8B799F}" destId="{40B37A14-5859-4237-9095-B25557E8AB64}" srcOrd="2" destOrd="0" presId="urn:microsoft.com/office/officeart/2005/8/layout/hierarchy2"/>
    <dgm:cxn modelId="{981A10B8-71D3-4799-B59E-58AEE9DF7884}" type="presParOf" srcId="{40B37A14-5859-4237-9095-B25557E8AB64}" destId="{41813E5C-A459-4A04-B753-E2BC5A155021}" srcOrd="0" destOrd="0" presId="urn:microsoft.com/office/officeart/2005/8/layout/hierarchy2"/>
    <dgm:cxn modelId="{651E567D-4B46-45BA-BF73-2120CAA3D6E0}" type="presParOf" srcId="{D5F335E0-218E-4AD8-A2E6-2CE86B8B799F}" destId="{9F1C852C-637C-4F07-A4B4-78A1DD0BFDF2}" srcOrd="3" destOrd="0" presId="urn:microsoft.com/office/officeart/2005/8/layout/hierarchy2"/>
    <dgm:cxn modelId="{63761F28-D5AE-434C-9835-CB683CF258A8}" type="presParOf" srcId="{9F1C852C-637C-4F07-A4B4-78A1DD0BFDF2}" destId="{7CFD4FC0-8FA0-4FCD-A2A7-82E906C00352}" srcOrd="0" destOrd="0" presId="urn:microsoft.com/office/officeart/2005/8/layout/hierarchy2"/>
    <dgm:cxn modelId="{995A8BC4-984E-4AC4-908B-AC51F7DADF20}" type="presParOf" srcId="{9F1C852C-637C-4F07-A4B4-78A1DD0BFDF2}" destId="{BCD5CE32-F0A4-4859-856C-D7E37E98AB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16269-4B64-4621-93DF-1FE65D02461D}">
      <dsp:nvSpPr>
        <dsp:cNvPr id="0" name=""/>
        <dsp:cNvSpPr/>
      </dsp:nvSpPr>
      <dsp:spPr>
        <a:xfrm>
          <a:off x="5666910" y="1292346"/>
          <a:ext cx="645396" cy="9194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2900" i="1" kern="1200" smtClean="0">
                    <a:latin typeface="Cambria Math" panose="02040503050406030204" pitchFamily="18" charset="0"/>
                  </a:rPr>
                  <m:t>𝜒</m:t>
                </m:r>
              </m:oMath>
            </m:oMathPara>
          </a14:m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Φ</a:t>
          </a:r>
          <a:endParaRPr lang="en-US" sz="2900" kern="1200" dirty="0"/>
        </a:p>
      </dsp:txBody>
      <dsp:txXfrm>
        <a:off x="5685813" y="1311249"/>
        <a:ext cx="607590" cy="881615"/>
      </dsp:txXfrm>
    </dsp:sp>
    <dsp:sp modelId="{802CC860-5D94-46A4-AA15-A60D024016F5}">
      <dsp:nvSpPr>
        <dsp:cNvPr id="0" name=""/>
        <dsp:cNvSpPr/>
      </dsp:nvSpPr>
      <dsp:spPr>
        <a:xfrm rot="10754364">
          <a:off x="5084450" y="1732412"/>
          <a:ext cx="582486" cy="47021"/>
        </a:xfrm>
        <a:custGeom>
          <a:avLst/>
          <a:gdLst/>
          <a:ahLst/>
          <a:cxnLst/>
          <a:rect l="0" t="0" r="0" b="0"/>
          <a:pathLst>
            <a:path>
              <a:moveTo>
                <a:pt x="0" y="23510"/>
              </a:moveTo>
              <a:lnTo>
                <a:pt x="582486" y="2351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61131" y="1741360"/>
        <a:ext cx="29124" cy="29124"/>
      </dsp:txXfrm>
    </dsp:sp>
    <dsp:sp modelId="{EA7AC9E4-7AE8-4060-AB39-7F2AF6898B20}">
      <dsp:nvSpPr>
        <dsp:cNvPr id="0" name=""/>
        <dsp:cNvSpPr/>
      </dsp:nvSpPr>
      <dsp:spPr>
        <a:xfrm>
          <a:off x="3018831" y="1300078"/>
          <a:ext cx="2065644" cy="9194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pt-PT" sz="29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sSub>
                      <m:sSubPr>
                        <m:ctrlPr>
                          <a:rPr lang="pt-PT" sz="29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900" i="1" kern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900" i="1" kern="120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e>
                </m:acc>
                <m:r>
                  <a:rPr lang="en-GB" sz="2900" i="1" kern="1200">
                    <a:latin typeface="Cambria Math" panose="02040503050406030204" pitchFamily="18" charset="0"/>
                  </a:rPr>
                  <m:t>=</m:t>
                </m:r>
                <m:r>
                  <a:rPr lang="en-GB" sz="2900" i="1" kern="1200">
                    <a:latin typeface="Cambria Math" panose="02040503050406030204" pitchFamily="18" charset="0"/>
                  </a:rPr>
                  <m:t>𝐾</m:t>
                </m:r>
                <m:acc>
                  <m:accPr>
                    <m:chr m:val="̅"/>
                    <m:ctrlPr>
                      <a:rPr lang="pt-PT" sz="2900" i="1" kern="120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GB" sz="2900" i="1" kern="1200">
                        <a:latin typeface="Cambria Math" panose="02040503050406030204" pitchFamily="18" charset="0"/>
                      </a:rPr>
                      <m:t>𝜆</m:t>
                    </m:r>
                  </m:e>
                </m:acc>
                <m:r>
                  <a:rPr lang="en-GB" sz="2900" i="1" kern="1200"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lang="en-US" sz="2900" kern="1200" dirty="0"/>
        </a:p>
      </dsp:txBody>
      <dsp:txXfrm>
        <a:off x="3045760" y="1327007"/>
        <a:ext cx="2011786" cy="865563"/>
      </dsp:txXfrm>
    </dsp:sp>
    <dsp:sp modelId="{D5172807-BAB2-4782-9F85-A1141A88F3A6}">
      <dsp:nvSpPr>
        <dsp:cNvPr id="0" name=""/>
        <dsp:cNvSpPr/>
      </dsp:nvSpPr>
      <dsp:spPr>
        <a:xfrm rot="12942401">
          <a:off x="2198154" y="1471944"/>
          <a:ext cx="905816" cy="47021"/>
        </a:xfrm>
        <a:custGeom>
          <a:avLst/>
          <a:gdLst/>
          <a:ahLst/>
          <a:cxnLst/>
          <a:rect l="0" t="0" r="0" b="0"/>
          <a:pathLst>
            <a:path>
              <a:moveTo>
                <a:pt x="0" y="23510"/>
              </a:moveTo>
              <a:lnTo>
                <a:pt x="905816" y="23510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28417" y="1472810"/>
        <a:ext cx="45290" cy="45290"/>
      </dsp:txXfrm>
    </dsp:sp>
    <dsp:sp modelId="{A990C964-6344-4185-9398-3C88740540E6}">
      <dsp:nvSpPr>
        <dsp:cNvPr id="0" name=""/>
        <dsp:cNvSpPr/>
      </dsp:nvSpPr>
      <dsp:spPr>
        <a:xfrm>
          <a:off x="33232" y="771411"/>
          <a:ext cx="2250062" cy="9194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Lcr</a:t>
          </a:r>
          <a:r>
            <a:rPr lang="en-US" sz="3400" kern="1200" dirty="0"/>
            <a:t> – </a:t>
          </a:r>
          <a:r>
            <a:rPr lang="en-US" sz="2400" kern="1200" dirty="0"/>
            <a:t>Anexo H</a:t>
          </a:r>
        </a:p>
      </dsp:txBody>
      <dsp:txXfrm>
        <a:off x="60161" y="798340"/>
        <a:ext cx="2196204" cy="865563"/>
      </dsp:txXfrm>
    </dsp:sp>
    <dsp:sp modelId="{40B37A14-5859-4237-9095-B25557E8AB64}">
      <dsp:nvSpPr>
        <dsp:cNvPr id="0" name=""/>
        <dsp:cNvSpPr/>
      </dsp:nvSpPr>
      <dsp:spPr>
        <a:xfrm rot="8657599">
          <a:off x="2198154" y="2000611"/>
          <a:ext cx="905816" cy="47021"/>
        </a:xfrm>
        <a:custGeom>
          <a:avLst/>
          <a:gdLst/>
          <a:ahLst/>
          <a:cxnLst/>
          <a:rect l="0" t="0" r="0" b="0"/>
          <a:pathLst>
            <a:path>
              <a:moveTo>
                <a:pt x="0" y="23510"/>
              </a:moveTo>
              <a:lnTo>
                <a:pt x="905816" y="23510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28417" y="2001477"/>
        <a:ext cx="45290" cy="45290"/>
      </dsp:txXfrm>
    </dsp:sp>
    <dsp:sp modelId="{7CFD4FC0-8FA0-4FCD-A2A7-82E906C00352}">
      <dsp:nvSpPr>
        <dsp:cNvPr id="0" name=""/>
        <dsp:cNvSpPr/>
      </dsp:nvSpPr>
      <dsp:spPr>
        <a:xfrm>
          <a:off x="4399" y="1828745"/>
          <a:ext cx="2278895" cy="9194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 – </a:t>
          </a:r>
          <a:r>
            <a:rPr lang="en-US" sz="2400" kern="1200" dirty="0"/>
            <a:t>Anexo G</a:t>
          </a:r>
        </a:p>
      </dsp:txBody>
      <dsp:txXfrm>
        <a:off x="31328" y="1855674"/>
        <a:ext cx="2225037" cy="86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B93F-64D1-4B37-9268-71BC7A03A78E}" type="datetimeFigureOut">
              <a:rPr lang="pt-PT" smtClean="0"/>
              <a:t>04/07/2017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F8256-3E2D-469A-9408-D1A5BD7736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1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-As ferramentas de </a:t>
            </a:r>
            <a:r>
              <a:rPr lang="pt-PT" dirty="0" err="1"/>
              <a:t>computational</a:t>
            </a:r>
            <a:r>
              <a:rPr lang="pt-PT" dirty="0"/>
              <a:t> design já começaram a chegar ao sector da construção, (BIM é um exemplo) contudo os seus métodos mais avançados, capazes de retorna o maior ganho são atualmente demasiado disruptivos para o estado atual do sector. (15 segundos)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97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Existem vários métodos, os mais </a:t>
            </a:r>
            <a:r>
              <a:rPr lang="pt-PT" dirty="0" err="1"/>
              <a:t>comums</a:t>
            </a:r>
            <a:r>
              <a:rPr lang="pt-PT" dirty="0"/>
              <a:t> são:</a:t>
            </a:r>
          </a:p>
          <a:p>
            <a:r>
              <a:rPr lang="pt-PT" dirty="0" err="1"/>
              <a:t>Roulette</a:t>
            </a:r>
            <a:r>
              <a:rPr lang="pt-PT" dirty="0"/>
              <a:t> </a:t>
            </a:r>
            <a:r>
              <a:rPr lang="pt-PT" dirty="0" err="1"/>
              <a:t>wheel</a:t>
            </a:r>
            <a:r>
              <a:rPr lang="pt-PT" dirty="0"/>
              <a:t>: Cada elemento da população é colocado numa lista devidamente normalizada (0-1) de acordo com o seu fitness; um valor aleatório é gerado e daí é selecionado um dos pais da geração futura</a:t>
            </a:r>
          </a:p>
          <a:p>
            <a:r>
              <a:rPr lang="pt-PT" dirty="0" err="1"/>
              <a:t>Tournament</a:t>
            </a:r>
            <a:r>
              <a:rPr lang="pt-PT" dirty="0"/>
              <a:t> </a:t>
            </a:r>
            <a:r>
              <a:rPr lang="pt-PT" dirty="0" err="1"/>
              <a:t>selection</a:t>
            </a:r>
            <a:r>
              <a:rPr lang="pt-PT" dirty="0"/>
              <a:t>: Seleciona aleatoriamente um </a:t>
            </a:r>
            <a:r>
              <a:rPr lang="pt-PT" dirty="0" err="1"/>
              <a:t>sub</a:t>
            </a:r>
            <a:r>
              <a:rPr lang="pt-PT" dirty="0"/>
              <a:t> grupo da população total; esse </a:t>
            </a:r>
            <a:r>
              <a:rPr lang="pt-PT" dirty="0" err="1"/>
              <a:t>sub</a:t>
            </a:r>
            <a:r>
              <a:rPr lang="pt-PT" dirty="0"/>
              <a:t> grupo compete entre si para escolher o melhor individuo</a:t>
            </a:r>
          </a:p>
          <a:p>
            <a:r>
              <a:rPr lang="pt-PT" dirty="0"/>
              <a:t>Permite mais controlo pois pode-se alterar a pressão de seleção simplesmente aumentando a </a:t>
            </a:r>
            <a:r>
              <a:rPr lang="pt-PT" dirty="0" err="1"/>
              <a:t>selection</a:t>
            </a:r>
            <a:r>
              <a:rPr lang="pt-PT" dirty="0"/>
              <a:t>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27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Existem estes dois tipos de crossover (são os mais usuais)</a:t>
            </a:r>
          </a:p>
          <a:p>
            <a:r>
              <a:rPr lang="pt-PT" dirty="0" err="1"/>
              <a:t>Tambem</a:t>
            </a:r>
            <a:r>
              <a:rPr lang="pt-PT" dirty="0"/>
              <a:t> existe o </a:t>
            </a:r>
            <a:r>
              <a:rPr lang="pt-PT" dirty="0" err="1"/>
              <a:t>uniform</a:t>
            </a:r>
            <a:r>
              <a:rPr lang="pt-PT" dirty="0"/>
              <a:t> crossover que vai alternando os genes entre 1 e outro pai </a:t>
            </a:r>
          </a:p>
          <a:p>
            <a:r>
              <a:rPr lang="pt-PT" dirty="0"/>
              <a:t>Este ultimo método deve ser utilizado em buscas onde o tempo / poder de  computação não sejam um problema porque alarga o espaço de procura do 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99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otimizar a torre há 2 propriedades chave: coordenadas dos nós e secção das barras.</a:t>
            </a:r>
          </a:p>
          <a:p>
            <a:r>
              <a:rPr lang="pt-PT" dirty="0"/>
              <a:t>Para facilitar o desenvolvimento e controlo de operadores genéticos específicos para barras e nós o ADN foi dividido em dois</a:t>
            </a:r>
          </a:p>
          <a:p>
            <a:r>
              <a:rPr lang="pt-PT" dirty="0"/>
              <a:t>Isto também torna o código mais organizado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94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07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Detalhe do modelo base: todas as barras realistas estão ativadas prontas para serem otimizadas pelo 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23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Tamanho da pop aumenta com o numero de barras e secções </a:t>
            </a:r>
            <a:r>
              <a:rPr lang="pt-PT" dirty="0" err="1"/>
              <a:t>possiveis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75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2º </a:t>
            </a:r>
            <a:r>
              <a:rPr lang="pt-PT" dirty="0" err="1"/>
              <a:t>pto</a:t>
            </a:r>
            <a:r>
              <a:rPr lang="pt-PT" dirty="0"/>
              <a:t> sem o direcionar para um ótimo local</a:t>
            </a:r>
          </a:p>
          <a:p>
            <a:endParaRPr lang="pt-PT" dirty="0"/>
          </a:p>
          <a:p>
            <a:r>
              <a:rPr lang="pt-PT" dirty="0"/>
              <a:t>Realçar que a </a:t>
            </a:r>
            <a:r>
              <a:rPr lang="pt-PT" dirty="0" err="1"/>
              <a:t>repair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deve ser aplicada com cuidado, se guiar demasiado o ADN o algoritmo torna-se num método de Hill </a:t>
            </a:r>
            <a:r>
              <a:rPr lang="pt-PT" dirty="0" err="1"/>
              <a:t>climb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224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2º </a:t>
            </a:r>
            <a:r>
              <a:rPr lang="pt-PT" dirty="0" err="1"/>
              <a:t>pto</a:t>
            </a:r>
            <a:r>
              <a:rPr lang="pt-PT" dirty="0"/>
              <a:t>: a seleção escolhe sempre o melhor individuo porque o ajuste da </a:t>
            </a:r>
            <a:r>
              <a:rPr lang="pt-PT" dirty="0" err="1"/>
              <a:t>selection</a:t>
            </a:r>
            <a:r>
              <a:rPr lang="pt-PT" dirty="0"/>
              <a:t> pool foi o </a:t>
            </a:r>
            <a:r>
              <a:rPr lang="pt-PT" dirty="0" err="1"/>
              <a:t>soficiente</a:t>
            </a:r>
            <a:r>
              <a:rPr lang="pt-PT" dirty="0"/>
              <a:t> para controlar a convergência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642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5seg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15seg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87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 Esses métodos ficam na maior parte dos casos reduzidos a trabalhos estruturais com funções artísticas ( 15 segundos)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3106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Programa correu em </a:t>
            </a:r>
            <a:r>
              <a:rPr lang="pt-PT" dirty="0" err="1"/>
              <a:t>debug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 para fazer ajustes em durante o </a:t>
            </a:r>
            <a:r>
              <a:rPr lang="pt-PT" dirty="0" err="1"/>
              <a:t>run</a:t>
            </a:r>
            <a:r>
              <a:rPr lang="pt-PT" dirty="0"/>
              <a:t> time</a:t>
            </a:r>
          </a:p>
          <a:p>
            <a:r>
              <a:rPr lang="pt-PT" dirty="0"/>
              <a:t>Lista de secções com variações de resistência suaves podem ter o limite de sobredimensionamento mais alto porque é provável que uma redução de secção ainda resista à força existente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82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0º Pelos testes feitos durante o desenvolvimento extrapolou-se o tamanho da população aceitável para começar a calibração : 225</a:t>
            </a:r>
          </a:p>
          <a:p>
            <a:r>
              <a:rPr lang="pt-PT" dirty="0"/>
              <a:t>1º com probabilidade de mutação </a:t>
            </a:r>
            <a:r>
              <a:rPr lang="pt-PT" dirty="0" err="1"/>
              <a:t>default</a:t>
            </a:r>
            <a:r>
              <a:rPr lang="pt-PT" dirty="0"/>
              <a:t> a procura degenerou</a:t>
            </a:r>
          </a:p>
          <a:p>
            <a:r>
              <a:rPr lang="pt-PT" dirty="0"/>
              <a:t>2º com a redução para 10% atingiu-se alguma convergência mas não foi suave o que sugere que o espaço de soluções não esta a ser pesquisado de forma minuciosa</a:t>
            </a:r>
          </a:p>
          <a:p>
            <a:r>
              <a:rPr lang="pt-PT" dirty="0"/>
              <a:t>3º com o valor de 4% atingiu-se uma curva mais suave mas o tempo de procura ultrapassou os 3 dias</a:t>
            </a:r>
          </a:p>
          <a:p>
            <a:r>
              <a:rPr lang="pt-PT" dirty="0"/>
              <a:t>4º utilizou-se a pressão de seleção de 20 % para acelerar a fase inicial da procura e atingir um tempo de procura de  14h (Aumentou-se a </a:t>
            </a:r>
            <a:r>
              <a:rPr lang="pt-PT" dirty="0" err="1"/>
              <a:t>selection</a:t>
            </a:r>
            <a:r>
              <a:rPr lang="pt-PT" dirty="0"/>
              <a:t> pool)</a:t>
            </a:r>
          </a:p>
          <a:p>
            <a:endParaRPr lang="pt-PT" dirty="0"/>
          </a:p>
          <a:p>
            <a:r>
              <a:rPr lang="pt-PT" dirty="0"/>
              <a:t>50seg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255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25seg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894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10seg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7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15seg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02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 já há algumas aplicações em estruturas com </a:t>
            </a:r>
            <a:r>
              <a:rPr lang="pt-PT" dirty="0" err="1"/>
              <a:t>objectivos</a:t>
            </a:r>
            <a:r>
              <a:rPr lang="pt-PT" dirty="0"/>
              <a:t> funcionais:</a:t>
            </a:r>
          </a:p>
          <a:p>
            <a:r>
              <a:rPr lang="pt-PT" dirty="0"/>
              <a:t>1º ARUP – </a:t>
            </a:r>
            <a:r>
              <a:rPr lang="pt-PT" dirty="0" err="1"/>
              <a:t>water</a:t>
            </a:r>
            <a:r>
              <a:rPr lang="pt-PT" dirty="0"/>
              <a:t> cube </a:t>
            </a:r>
            <a:r>
              <a:rPr lang="pt-PT" dirty="0" err="1"/>
              <a:t>beijing</a:t>
            </a:r>
            <a:endParaRPr lang="pt-PT" dirty="0"/>
          </a:p>
          <a:p>
            <a:r>
              <a:rPr lang="pt-PT" dirty="0"/>
              <a:t>2º ARUP - 111 </a:t>
            </a:r>
            <a:r>
              <a:rPr lang="pt-PT" dirty="0" err="1"/>
              <a:t>Eagle</a:t>
            </a:r>
            <a:r>
              <a:rPr lang="pt-PT" dirty="0"/>
              <a:t> Street   </a:t>
            </a:r>
          </a:p>
          <a:p>
            <a:r>
              <a:rPr lang="pt-PT" dirty="0"/>
              <a:t>3º </a:t>
            </a:r>
            <a:r>
              <a:rPr lang="pt-PT" dirty="0" err="1"/>
              <a:t>Burohappold</a:t>
            </a:r>
            <a:r>
              <a:rPr lang="pt-PT" dirty="0"/>
              <a:t> –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Dreams</a:t>
            </a:r>
            <a:r>
              <a:rPr lang="pt-PT" dirty="0"/>
              <a:t>: “</a:t>
            </a:r>
            <a:r>
              <a:rPr lang="pt-PT" dirty="0" err="1"/>
              <a:t>Morpher</a:t>
            </a:r>
            <a:r>
              <a:rPr lang="pt-PT" dirty="0"/>
              <a:t>”</a:t>
            </a:r>
          </a:p>
          <a:p>
            <a:r>
              <a:rPr lang="pt-PT" dirty="0"/>
              <a:t>(30 segundos)</a:t>
            </a:r>
          </a:p>
          <a:p>
            <a:endParaRPr lang="pt-PT" dirty="0"/>
          </a:p>
          <a:p>
            <a:r>
              <a:rPr lang="pt-PT" dirty="0"/>
              <a:t>Para estudar que alterações são necessárias para adaptar estes métodos a </a:t>
            </a:r>
            <a:r>
              <a:rPr lang="pt-PT" dirty="0" err="1"/>
              <a:t>projecto</a:t>
            </a:r>
            <a:r>
              <a:rPr lang="pt-PT" dirty="0"/>
              <a:t> foi escolhida a técnica de otimização por algoritmos genéticos e a estrutura escolhida para os aplicar fora as torres de alta tensão</a:t>
            </a:r>
          </a:p>
          <a:p>
            <a:endParaRPr lang="pt-PT" dirty="0"/>
          </a:p>
          <a:p>
            <a:r>
              <a:rPr lang="pt-PT" dirty="0"/>
              <a:t>Procurou-se neste trabalho avaliar a possibilidade de desenvolver uma das ferramentas de design computacional, os algoritmos genéticos de forma a serem compatíveis com limitações construção e de regulamentos restritivos e não preparados para as soluções mais orgânicas geradas por estes algoritmos mas que ao mesmo tempo </a:t>
            </a:r>
            <a:r>
              <a:rPr lang="pt-PT" dirty="0" err="1"/>
              <a:t>mativessem</a:t>
            </a:r>
            <a:r>
              <a:rPr lang="pt-PT" dirty="0"/>
              <a:t> o ganho de eficiência habitual de </a:t>
            </a:r>
            <a:r>
              <a:rPr lang="pt-PT" dirty="0" err="1"/>
              <a:t>estururas</a:t>
            </a:r>
            <a:r>
              <a:rPr lang="pt-PT" dirty="0"/>
              <a:t> geradas por estes algoritmos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61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Foram escolhidas estas estruturas porque para além de se adequarem ao tempo alocado à dissertação têm grandes restrições a níveis geométricos o que ajuda a revelar que alterações devem ser feitas ao algoritmo </a:t>
            </a:r>
            <a:r>
              <a:rPr lang="pt-PT" noProof="0" dirty="0" err="1"/>
              <a:t>genetico</a:t>
            </a:r>
            <a:r>
              <a:rPr lang="pt-PT" dirty="0"/>
              <a:t> tradicional para se aplicar para além da fase de conceção de estruturas.</a:t>
            </a:r>
          </a:p>
          <a:p>
            <a:endParaRPr lang="pt-PT" dirty="0"/>
          </a:p>
          <a:p>
            <a:r>
              <a:rPr lang="pt-PT" dirty="0"/>
              <a:t>Utiliza as normas </a:t>
            </a:r>
            <a:r>
              <a:rPr lang="pt-PT" dirty="0" err="1"/>
              <a:t>etc</a:t>
            </a:r>
            <a:r>
              <a:rPr lang="pt-PT" dirty="0"/>
              <a:t> </a:t>
            </a:r>
            <a:r>
              <a:rPr lang="pt-PT" dirty="0" err="1"/>
              <a:t>etc</a:t>
            </a:r>
            <a:r>
              <a:rPr lang="pt-PT" dirty="0"/>
              <a:t> </a:t>
            </a:r>
            <a:r>
              <a:rPr lang="pt-PT" dirty="0" err="1"/>
              <a:t>etc</a:t>
            </a:r>
            <a:endParaRPr lang="pt-PT" dirty="0"/>
          </a:p>
          <a:p>
            <a:endParaRPr lang="pt-PT" dirty="0"/>
          </a:p>
          <a:p>
            <a:r>
              <a:rPr lang="pt-PT" dirty="0"/>
              <a:t>(45 </a:t>
            </a:r>
            <a:r>
              <a:rPr lang="pt-PT" dirty="0" err="1"/>
              <a:t>seg</a:t>
            </a:r>
            <a:r>
              <a:rPr lang="pt-PT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74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50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um bocado da ideia geral:</a:t>
            </a:r>
          </a:p>
          <a:p>
            <a:r>
              <a:rPr lang="pt-PT" dirty="0"/>
              <a:t>Algoritmo </a:t>
            </a:r>
            <a:r>
              <a:rPr lang="pt-PT" dirty="0" err="1"/>
              <a:t>genetico</a:t>
            </a:r>
            <a:r>
              <a:rPr lang="pt-PT" dirty="0"/>
              <a:t> é meta heurístico, busca do ótimo inspirada na natureza, útil para problemas de engenharia, pode ser limitado pelo tempo de busca / poder de processamento; devolve algo ótimo global ou um ótimo </a:t>
            </a:r>
            <a:r>
              <a:rPr lang="pt-PT" dirty="0" err="1"/>
              <a:t>aceitavel</a:t>
            </a:r>
            <a:endParaRPr lang="pt-PT" dirty="0"/>
          </a:p>
          <a:p>
            <a:r>
              <a:rPr lang="pt-PT" dirty="0" err="1"/>
              <a:t>Init</a:t>
            </a:r>
            <a:r>
              <a:rPr lang="pt-PT" dirty="0"/>
              <a:t> pop: preencher o espaço de soluções (de forma aleatória normalmente)</a:t>
            </a:r>
          </a:p>
          <a:p>
            <a:r>
              <a:rPr lang="pt-PT" dirty="0" err="1"/>
              <a:t>Calc</a:t>
            </a:r>
            <a:r>
              <a:rPr lang="pt-PT" dirty="0"/>
              <a:t> fitness: avaliação de mérito de cada solução</a:t>
            </a:r>
          </a:p>
          <a:p>
            <a:r>
              <a:rPr lang="pt-PT" dirty="0"/>
              <a:t>Função seleção: selecionar os pais com base no mérito</a:t>
            </a:r>
          </a:p>
          <a:p>
            <a:r>
              <a:rPr lang="pt-PT" dirty="0"/>
              <a:t>Crossover: misturar os genes de vários pais para criar a próxima geração</a:t>
            </a:r>
          </a:p>
          <a:p>
            <a:r>
              <a:rPr lang="pt-PT" dirty="0"/>
              <a:t>Mutação: adicionar valores aleatórios a certos genes de forma a manter a diversidade na procura.</a:t>
            </a:r>
          </a:p>
          <a:p>
            <a:r>
              <a:rPr lang="pt-PT" dirty="0"/>
              <a:t>45 </a:t>
            </a:r>
            <a:r>
              <a:rPr lang="pt-PT" dirty="0" err="1"/>
              <a:t>seg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34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informação genética do individuo traduz uma solução, na maior parte dos casos tem um conjunto de propriedades fixas, a estrutura ao qual podem ser atribuídos diferentes valores </a:t>
            </a:r>
          </a:p>
          <a:p>
            <a:r>
              <a:rPr lang="pt-PT" dirty="0"/>
              <a:t>Do lado direito estão a forma tradicional e uma mais complexa de representar o código genético em diferentes data </a:t>
            </a:r>
            <a:r>
              <a:rPr lang="pt-PT" dirty="0" err="1"/>
              <a:t>types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91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Normalmente é gerada de forma aleatória para preencher o espaço de soluções (imagem tem 2d </a:t>
            </a:r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space</a:t>
            </a:r>
            <a:r>
              <a:rPr lang="pt-PT" dirty="0"/>
              <a:t> mas normalmente é de maior </a:t>
            </a:r>
            <a:r>
              <a:rPr lang="pt-PT" dirty="0" err="1"/>
              <a:t>dimensao</a:t>
            </a:r>
            <a:r>
              <a:rPr lang="pt-PT" dirty="0"/>
              <a:t>)</a:t>
            </a:r>
          </a:p>
          <a:p>
            <a:r>
              <a:rPr lang="pt-PT" dirty="0"/>
              <a:t>Ou o </a:t>
            </a:r>
            <a:r>
              <a:rPr lang="pt-PT" dirty="0" err="1"/>
              <a:t>seed</a:t>
            </a:r>
            <a:r>
              <a:rPr lang="pt-PT" dirty="0"/>
              <a:t> inicial pode ser </a:t>
            </a:r>
            <a:r>
              <a:rPr lang="pt-PT" dirty="0" err="1"/>
              <a:t>targeted</a:t>
            </a:r>
            <a:r>
              <a:rPr lang="pt-PT" dirty="0"/>
              <a:t> caso já exista uma ideia de onde está a solução ideal no </a:t>
            </a:r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space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271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F8256-3E2D-469A-9408-D1A5BD77362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6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4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55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83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1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6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4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1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0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51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33B767-B2EB-4DED-815F-9E4F5DDF11BA}" type="datetimeFigureOut">
              <a:rPr lang="pt-PT" smtClean="0"/>
              <a:t>03/07/2017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0A097-104F-4AD4-81AB-E049340F1B8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4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5809-8056-4DE3-B701-B2E176E7A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OPTIMISED DESIGN OF HIGH VOLTAGE LATTICE TRANSMISSION TOWERS </a:t>
            </a:r>
            <a:endParaRPr lang="pt-P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53128-E6B2-4C96-A393-B53DBA166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/>
              <a:t>Autor:José</a:t>
            </a:r>
            <a:r>
              <a:rPr lang="pt-PT" dirty="0"/>
              <a:t> Diogo Mota</a:t>
            </a:r>
          </a:p>
          <a:p>
            <a:r>
              <a:rPr lang="pt-PT" dirty="0"/>
              <a:t>Orientador: José Miguel castro</a:t>
            </a:r>
          </a:p>
          <a:p>
            <a:r>
              <a:rPr lang="pt-PT" dirty="0" err="1"/>
              <a:t>Co-orientadores</a:t>
            </a:r>
            <a:r>
              <a:rPr lang="pt-PT" dirty="0"/>
              <a:t>: Luís Macedo, Rui Cunha</a:t>
            </a:r>
          </a:p>
        </p:txBody>
      </p:sp>
      <p:pic>
        <p:nvPicPr>
          <p:cNvPr id="1026" name="Picture 2" descr="https://sigarra.up.pt/feup/WEB_GESSI_DOCS.download_file?p_name=F-370784536/logo_cores_oficiais.jpg">
            <a:extLst>
              <a:ext uri="{FF2B5EF4-FFF2-40B4-BE49-F238E27FC236}">
                <a16:creationId xmlns:a16="http://schemas.microsoft.com/office/drawing/2014/main" id="{4DA7ECA5-4C80-4B29-953F-9352BD41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93" y="309356"/>
            <a:ext cx="20097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1320-787E-49CA-9057-9EC6A44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População inicial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F3CF7A-DEF8-4D18-87FA-E8112F6B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01" y="1934418"/>
            <a:ext cx="6020330" cy="4260287"/>
          </a:xfrm>
        </p:spPr>
      </p:pic>
    </p:spTree>
    <p:extLst>
      <p:ext uri="{BB962C8B-B14F-4D97-AF65-F5344CB8AC3E}">
        <p14:creationId xmlns:p14="http://schemas.microsoft.com/office/powerpoint/2010/main" val="200088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BA01-AF68-4D0D-9CC9-4AE8DA3E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939D-7A95-40EE-B8FF-849BA421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308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C9A5-0987-4AD8-8BC6-5EAD464F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Seleção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8EC6-86D2-4D42-8FBB-770850B9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59533" cy="4023360"/>
          </a:xfrm>
        </p:spPr>
        <p:txBody>
          <a:bodyPr/>
          <a:lstStyle/>
          <a:p>
            <a:r>
              <a:rPr lang="pt-PT" dirty="0" err="1"/>
              <a:t>Roulette</a:t>
            </a:r>
            <a:r>
              <a:rPr lang="pt-PT" dirty="0"/>
              <a:t> </a:t>
            </a:r>
            <a:r>
              <a:rPr lang="pt-PT" dirty="0" err="1"/>
              <a:t>wheel</a:t>
            </a:r>
            <a:endParaRPr lang="pt-PT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D0450E-4411-4068-BFBA-D9F8A063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2" y="3271938"/>
            <a:ext cx="3971925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83699-F0B6-47E2-8D4C-78208BE876B0}"/>
              </a:ext>
            </a:extLst>
          </p:cNvPr>
          <p:cNvSpPr txBox="1"/>
          <p:nvPr/>
        </p:nvSpPr>
        <p:spPr>
          <a:xfrm>
            <a:off x="5309419" y="1917290"/>
            <a:ext cx="5987846" cy="404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98B2D5-80BF-4F2C-9E65-F198DE27EC80}"/>
              </a:ext>
            </a:extLst>
          </p:cNvPr>
          <p:cNvSpPr txBox="1">
            <a:spLocks/>
          </p:cNvSpPr>
          <p:nvPr/>
        </p:nvSpPr>
        <p:spPr>
          <a:xfrm>
            <a:off x="5722373" y="1835902"/>
            <a:ext cx="53831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Tournament</a:t>
            </a:r>
            <a:endParaRPr lang="pt-PT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B280FD-9D38-4261-A89B-1AB471D48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3"/>
          <a:stretch/>
        </p:blipFill>
        <p:spPr>
          <a:xfrm>
            <a:off x="5972637" y="2483106"/>
            <a:ext cx="4513468" cy="29241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311258-4D94-4899-AF5E-50D5282AB022}"/>
              </a:ext>
            </a:extLst>
          </p:cNvPr>
          <p:cNvCxnSpPr/>
          <p:nvPr/>
        </p:nvCxnSpPr>
        <p:spPr>
          <a:xfrm>
            <a:off x="5427406" y="2271252"/>
            <a:ext cx="0" cy="33331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8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387-BA65-45C4-9F90-38D651D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C145-CEFA-41A0-AFDB-45AA4950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11" y="2909426"/>
            <a:ext cx="3577968" cy="15831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3FE2F-DC13-418C-81A1-EB6888947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75" y="2923253"/>
            <a:ext cx="3779428" cy="16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963-EDA4-4931-9224-4FC7B38B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Mutação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4ECD-2983-4707-800A-1964C9C0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Adicionar diversidade ao longo da procura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Cada gene tem uma certa probabilidade de sofrer mutações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Deve seguir alguns cuidados quando os valores armazenados nos genes não estão no sistema de base 2 (Binário)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88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27F8157-0BBD-4094-BDA9-BC28DB13B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3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25E9F-CC48-44B0-893C-398DDA6B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36915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7B41-0615-4EDE-9721-DF9F294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Individuo - Implementação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713EE-8C72-4DDE-999D-13E778C98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65131"/>
              </a:xfrm>
            </p:spPr>
            <p:txBody>
              <a:bodyPr/>
              <a:lstStyle/>
              <a:p>
                <a:r>
                  <a:rPr lang="pt-PT" dirty="0"/>
                  <a:t>2 propriedades a otimizar: coordenadas nodais e secções das barras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i="1"/>
                      <m:t>𝑁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/>
                      <m:t>: </m:t>
                    </m:r>
                    <m:d>
                      <m:dPr>
                        <m:begChr m:val="["/>
                        <m:endChr m:val="|"/>
                        <m:ctrlPr>
                          <a:rPr lang="pt-PT" i="1"/>
                        </m:ctrlPr>
                      </m:dPr>
                      <m:e>
                        <m:r>
                          <a:rPr lang="en-GB" i="1"/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GB" i="1"/>
                          <m:t>𝑚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𝑒𝑟𝑜</m:t>
                        </m:r>
                        <m:r>
                          <a:rPr lang="en-GB" i="1"/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PT" i="1"/>
                            </m:ctrlPr>
                          </m:dPr>
                          <m:e>
                            <m:r>
                              <a:rPr lang="en-GB" i="1"/>
                              <m:t>𝑥</m:t>
                            </m:r>
                            <m:r>
                              <a:rPr lang="en-GB" i="1"/>
                              <m:t> </m:t>
                            </m:r>
                          </m:e>
                        </m:d>
                        <m:r>
                          <a:rPr lang="en-GB" i="1"/>
                          <m:t> </m:t>
                        </m:r>
                        <m:r>
                          <a:rPr lang="en-GB" i="1"/>
                          <m:t>𝑦</m:t>
                        </m:r>
                        <m:r>
                          <a:rPr lang="en-GB" i="1"/>
                          <m:t> </m:t>
                        </m:r>
                      </m:e>
                    </m:d>
                    <m:r>
                      <a:rPr lang="en-GB" i="1"/>
                      <m:t>𝑧</m:t>
                    </m:r>
                    <m:r>
                      <a:rPr lang="en-GB" i="1"/>
                      <m:t> </m:t>
                    </m:r>
                    <m:d>
                      <m:dPr>
                        <m:begChr m:val="|"/>
                        <m:endChr m:val="]"/>
                        <m:ctrlPr>
                          <a:rPr lang="pt-PT" i="1"/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𝑐𝑜𝑛𝑠𝑡𝑎𝑛𝑡𝑒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𝑚𝑢𝑡𝑎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endParaRPr lang="pt-PT" dirty="0"/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i="1"/>
                      <m:t>𝐵𝑎𝑟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𝑟𝑎𝑠</m:t>
                    </m:r>
                    <m:r>
                      <a:rPr lang="en-GB" i="1"/>
                      <m:t>:</m:t>
                    </m:r>
                    <m:d>
                      <m:dPr>
                        <m:begChr m:val="["/>
                        <m:endChr m:val="|"/>
                        <m:ctrlPr>
                          <a:rPr lang="pt-PT" i="1"/>
                        </m:ctrlPr>
                      </m:dPr>
                      <m:e>
                        <m:r>
                          <a:rPr lang="en-GB" i="1"/>
                          <m:t>𝑁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GB" i="1"/>
                          <m:t>𝑚𝑒𝑟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i="1"/>
                          <m:t> </m:t>
                        </m:r>
                      </m:e>
                    </m:d>
                    <m:r>
                      <a:rPr lang="en-GB" i="1"/>
                      <m:t> </m:t>
                    </m:r>
                    <m:r>
                      <a:rPr lang="en-GB" i="1"/>
                      <m:t>𝑃𝑡</m:t>
                    </m:r>
                    <m:r>
                      <a:rPr lang="en-GB" i="1"/>
                      <m:t> 1 </m:t>
                    </m:r>
                    <m:d>
                      <m:dPr>
                        <m:begChr m:val="|"/>
                        <m:endChr m:val="|"/>
                        <m:ctrlPr>
                          <a:rPr lang="pt-PT" i="1"/>
                        </m:ctrlPr>
                      </m:dPr>
                      <m:e>
                        <m:r>
                          <a:rPr lang="en-GB" i="1"/>
                          <m:t>𝑃𝑡</m:t>
                        </m:r>
                        <m:r>
                          <a:rPr lang="en-GB" i="1"/>
                          <m:t> 2 </m:t>
                        </m:r>
                      </m:e>
                    </m:d>
                    <m:r>
                      <a:rPr lang="en-GB" i="1"/>
                      <m:t> 1 </m:t>
                    </m:r>
                    <m:r>
                      <a:rPr lang="en-GB" i="1"/>
                      <m:t>𝑜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/>
                      <m:t> 0 </m:t>
                    </m:r>
                    <m:d>
                      <m:dPr>
                        <m:begChr m:val="|"/>
                        <m:endChr m:val="|"/>
                        <m:ctrlPr>
                          <a:rPr lang="pt-PT" i="1"/>
                        </m:ctrlPr>
                      </m:dPr>
                      <m:e>
                        <m:r>
                          <a:rPr lang="en-GB" i="1"/>
                          <m:t>𝑆𝑒𝑐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i="1"/>
                          <m:t> </m:t>
                        </m:r>
                      </m:e>
                    </m:d>
                    <m:r>
                      <a:rPr lang="en-GB" i="1"/>
                      <m:t> </m:t>
                    </m:r>
                    <m:r>
                      <a:rPr lang="en-GB" i="1"/>
                      <m:t>𝑖𝑑</m:t>
                    </m:r>
                    <m:r>
                      <a:rPr lang="en-GB" i="1"/>
                      <m:t>]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713EE-8C72-4DDE-999D-13E778C98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65131"/>
              </a:xfrm>
              <a:blipFill>
                <a:blip r:embed="rId3"/>
                <a:stretch>
                  <a:fillRect l="-1515" t="-16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54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AE5F-1453-420A-AFF2-9DA234ED1B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5407" y="338445"/>
            <a:ext cx="10058400" cy="779462"/>
          </a:xfrm>
        </p:spPr>
        <p:txBody>
          <a:bodyPr/>
          <a:lstStyle/>
          <a:p>
            <a:r>
              <a:rPr lang="pt-PT" dirty="0"/>
              <a:t>Código Genético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D44F-C637-4663-B32C-741C8740FB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2167" y="1595489"/>
            <a:ext cx="10058400" cy="12656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Desenvolvido algoritmo para parametrizar geometria base da torre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 err="1"/>
              <a:t>Grasshopper</a:t>
            </a:r>
            <a:r>
              <a:rPr lang="pt-PT" dirty="0"/>
              <a:t> + </a:t>
            </a:r>
            <a:r>
              <a:rPr lang="pt-PT" dirty="0" err="1"/>
              <a:t>Rhino</a:t>
            </a:r>
            <a:r>
              <a:rPr lang="pt-PT" dirty="0"/>
              <a:t>  =&gt; C#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DE28F35B-05E0-4995-8A53-F910A27B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4" y="2429200"/>
            <a:ext cx="4935794" cy="3744691"/>
          </a:xfrm>
          <a:prstGeom prst="rect">
            <a:avLst/>
          </a:prstGeom>
        </p:spPr>
      </p:pic>
      <p:pic>
        <p:nvPicPr>
          <p:cNvPr id="7" name="Picture 6" descr="A picture containing object, thing, indoor, sky&#10;&#10;Description generated with high confidence">
            <a:extLst>
              <a:ext uri="{FF2B5EF4-FFF2-40B4-BE49-F238E27FC236}">
                <a16:creationId xmlns:a16="http://schemas.microsoft.com/office/drawing/2014/main" id="{762FB901-7540-4B48-91ED-3CBEAECA3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34" y="2300747"/>
            <a:ext cx="3017940" cy="38759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D3B7B-0F90-4434-B487-32F3DCBF178C}"/>
              </a:ext>
            </a:extLst>
          </p:cNvPr>
          <p:cNvCxnSpPr/>
          <p:nvPr/>
        </p:nvCxnSpPr>
        <p:spPr>
          <a:xfrm>
            <a:off x="619432" y="1106129"/>
            <a:ext cx="103976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1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E81457F-2D1F-4529-A2D4-C10F9548E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374"/>
          <a:stretch/>
        </p:blipFill>
        <p:spPr>
          <a:xfrm>
            <a:off x="634000" y="880879"/>
            <a:ext cx="3820014" cy="507360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FE75F82-3E55-4EE8-A707-61F343E8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PT" dirty="0"/>
              <a:t>Detalhe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7389E-7AD1-4D26-A65D-EE50EBBE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523378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Todas as conexões realistas entre nós estão ativas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Modelo redundante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Base de partida para gerar a população inicial</a:t>
            </a:r>
          </a:p>
        </p:txBody>
      </p:sp>
    </p:spTree>
    <p:extLst>
      <p:ext uri="{BB962C8B-B14F-4D97-AF65-F5344CB8AC3E}">
        <p14:creationId xmlns:p14="http://schemas.microsoft.com/office/powerpoint/2010/main" val="55901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1325-66CB-4CE8-9BFA-C89ADAF2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População inicial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0D480-23DC-4DC6-9EC6-07C444AD6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>
                    <a:latin typeface="Cambria Math" panose="02040503050406030204" pitchFamily="18" charset="0"/>
                  </a:rPr>
                  <a:t> Criar a primeira população alterando aleatoriamente X,Y,Z e as secções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𝑒𝑟𝑜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𝑐𝑜𝑛𝑠𝑡𝑎𝑛𝑡𝑒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𝑚𝑢𝑡𝑎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endParaRPr lang="pt-PT" dirty="0"/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𝐵𝑎𝑟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𝑟𝑎𝑠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𝑚𝑒𝑟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begChr m:val="|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2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0 </m:t>
                    </m:r>
                    <m:d>
                      <m:dPr>
                        <m:begChr m:val="|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𝑆𝑒𝑐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PT" dirty="0"/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onstante</m:t>
                    </m:r>
                    <m: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muta</m:t>
                    </m:r>
                    <m:r>
                      <a:rPr lang="pt-PT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</m:oMath>
                </a14:m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pt-PT" dirty="0"/>
                  <a:t>– Amortece o efeito do operador aleatório em nós sensíveis da torre</a:t>
                </a:r>
              </a:p>
              <a:p>
                <a:r>
                  <a:rPr lang="pt-PT" dirty="0"/>
                  <a:t>“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r>
                  <a:rPr lang="pt-PT" dirty="0"/>
                  <a:t>“ – Identifica barras que não podem ser desativadas (montantes, braços,)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0D480-23DC-4DC6-9EC6-07C444AD6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1" name="Straight Connector 10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able, indoor, thing, wall&#10;&#10;Description generated with high confidence">
            <a:extLst>
              <a:ext uri="{FF2B5EF4-FFF2-40B4-BE49-F238E27FC236}">
                <a16:creationId xmlns:a16="http://schemas.microsoft.com/office/drawing/2014/main" id="{00B39861-8233-4BA3-BA8C-B9B108D9DD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24F3B-49D3-403B-9E1E-3829DC6CDD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9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AC6-819D-4888-AABB-254EF451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Fitness – Função </a:t>
            </a:r>
            <a:r>
              <a:rPr lang="pt-PT" dirty="0" err="1"/>
              <a:t>Evaluate</a:t>
            </a:r>
            <a:r>
              <a:rPr lang="pt-PT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1339-1C45-4E93-AD28-29C0CF10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Atualizar nós e barras no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Correr analise e receber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Criar o IAM </a:t>
            </a:r>
            <a:r>
              <a:rPr lang="pt-PT" i="1" dirty="0"/>
              <a:t>(</a:t>
            </a:r>
            <a:r>
              <a:rPr lang="pt-PT" i="1" dirty="0" err="1"/>
              <a:t>Internal</a:t>
            </a:r>
            <a:r>
              <a:rPr lang="pt-PT" i="1" dirty="0"/>
              <a:t> </a:t>
            </a:r>
            <a:r>
              <a:rPr lang="pt-PT" i="1" dirty="0" err="1"/>
              <a:t>analytical</a:t>
            </a:r>
            <a:r>
              <a:rPr lang="pt-PT" i="1" dirty="0"/>
              <a:t> </a:t>
            </a:r>
            <a:r>
              <a:rPr lang="pt-PT" i="1" dirty="0" err="1"/>
              <a:t>model</a:t>
            </a:r>
            <a:r>
              <a:rPr lang="pt-PT" i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Verificações EC3 (resistência + estabilidade)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Função </a:t>
            </a:r>
            <a:r>
              <a:rPr lang="pt-PT" dirty="0" err="1"/>
              <a:t>Repair</a:t>
            </a:r>
            <a:r>
              <a:rPr lang="pt-PT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5DB95-746D-4C6B-A1BA-FA336DFC74D3}"/>
              </a:ext>
            </a:extLst>
          </p:cNvPr>
          <p:cNvSpPr/>
          <p:nvPr/>
        </p:nvSpPr>
        <p:spPr>
          <a:xfrm>
            <a:off x="914400" y="2728452"/>
            <a:ext cx="5294671" cy="132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222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8571-2E6C-4462-A227-513431E5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F9B5-9DC9-4132-95DF-FDE2D6742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820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Percorrer barras adjacentes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Identificar conexões nos nós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Verificação se oferecem </a:t>
                </a:r>
                <a:r>
                  <a:rPr lang="pt-PT" dirty="0" err="1"/>
                  <a:t>contraventamento</a:t>
                </a:r>
                <a:endParaRPr lang="pt-PT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Adicionar a uma lista de calculo com o formato: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|"/>
                          <m:ctrlPr>
                            <a:rPr lang="pt-PT" i="1"/>
                          </m:ctrlPr>
                        </m:dPr>
                        <m:e>
                          <m:r>
                            <a:rPr lang="en-GB" i="1"/>
                            <m:t>𝑖𝑛𝑖𝑡𝑖𝑎𝑙</m:t>
                          </m:r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𝑏𝑎𝑟</m:t>
                          </m:r>
                        </m:e>
                      </m:d>
                      <m:r>
                        <a:rPr lang="en-GB" i="1"/>
                        <m:t>𝐿𝑖𝑠𝑡</m:t>
                      </m:r>
                      <m:d>
                        <m:dPr>
                          <m:begChr m:val="{"/>
                          <m:endChr m:val="}"/>
                          <m:ctrlPr>
                            <a:rPr lang="pt-PT" i="1"/>
                          </m:ctrlPr>
                        </m:dPr>
                        <m:e>
                          <m:r>
                            <a:rPr lang="en-GB" i="1"/>
                            <m:t>𝑢𝑛𝑏𝑟𝑎𝑐𝑒𝑑</m:t>
                          </m:r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𝑟𝑒𝑎𝑙</m:t>
                          </m:r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𝑏𝑎𝑟𝑠</m:t>
                          </m:r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pt-PT" i="1"/>
                          </m:ctrlPr>
                        </m:dPr>
                        <m:e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𝑏𝑢𝑐𝑘𝑙𝑖𝑛𝑔</m:t>
                          </m:r>
                          <m:r>
                            <a:rPr lang="en-GB" i="1"/>
                            <m:t> </m:t>
                          </m:r>
                          <m:r>
                            <a:rPr lang="en-GB" i="1"/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F9B5-9DC9-4132-95DF-FDE2D6742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82021"/>
              </a:xfrm>
              <a:blipFill>
                <a:blip r:embed="rId2"/>
                <a:stretch>
                  <a:fillRect l="-1455" t="-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4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DB3FAABA-7ABC-4FDB-9042-67C1A6DB98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9"/>
          <a:stretch/>
        </p:blipFill>
        <p:spPr>
          <a:xfrm>
            <a:off x="3849327" y="135450"/>
            <a:ext cx="4041060" cy="479306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F52836-345D-40BC-9FDA-CE41F7DF632A}"/>
                  </a:ext>
                </a:extLst>
              </p:cNvPr>
              <p:cNvSpPr/>
              <p:nvPr/>
            </p:nvSpPr>
            <p:spPr>
              <a:xfrm>
                <a:off x="1696065" y="5710523"/>
                <a:ext cx="9778180" cy="271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215">
                  <a:lnSpc>
                    <a:spcPts val="1400"/>
                  </a:lnSpc>
                  <a:spcAft>
                    <a:spcPts val="600"/>
                  </a:spcAft>
                </a:pP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Montante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Direito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{8}|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𝐿𝑒𝑛𝑔𝑡h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𝑟𝑜𝑏𝑜𝑡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𝑏𝑎𝑟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8]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{27}|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𝐿𝑒𝑛𝑔𝑡h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𝑟𝑜𝑏𝑜𝑡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𝑏𝑎𝑟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27]</m:t>
                    </m:r>
                  </m:oMath>
                </a14:m>
                <a:endParaRPr lang="pt-PT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F52836-345D-40BC-9FDA-CE41F7DF6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5710523"/>
                <a:ext cx="9778180" cy="271869"/>
              </a:xfrm>
              <a:prstGeom prst="rect">
                <a:avLst/>
              </a:prstGeom>
              <a:blipFill>
                <a:blip r:embed="rId3"/>
                <a:stretch>
                  <a:fillRect t="-45455" b="-409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DEB44D-61D7-4D5A-BBF3-E99EFD33BA0A}"/>
                  </a:ext>
                </a:extLst>
              </p:cNvPr>
              <p:cNvSpPr/>
              <p:nvPr/>
            </p:nvSpPr>
            <p:spPr>
              <a:xfrm>
                <a:off x="2581948" y="5180859"/>
                <a:ext cx="6497163" cy="271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0215" algn="just">
                  <a:lnSpc>
                    <a:spcPts val="1400"/>
                  </a:lnSpc>
                  <a:spcAft>
                    <a:spcPts val="600"/>
                  </a:spcAft>
                </a:pP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Montante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esquerdo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{1,21}|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𝐿𝑒𝑛𝑔𝑡h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𝑟𝑜𝑏𝑜𝑡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𝑏𝑎𝑟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1+21]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PT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DEB44D-61D7-4D5A-BBF3-E99EFD33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48" y="5180859"/>
                <a:ext cx="6497163" cy="271869"/>
              </a:xfrm>
              <a:prstGeom prst="rect">
                <a:avLst/>
              </a:prstGeom>
              <a:blipFill>
                <a:blip r:embed="rId4"/>
                <a:stretch>
                  <a:fillRect t="-45455" b="-409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2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4008-A5E8-4283-98CB-6890B31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EC3_checks()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B0A28-4859-42E1-8050-39C47C1FC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Receber lista de calculo do IAM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Calcular U/f de acordo com as normas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Armazenar lista com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|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𝐵𝑎𝑟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PT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Dividir em 3 listas de calculo: Alto U/f; baixo U/f; U/f aceitável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dirty="0"/>
                  <a:t>Chamar a função </a:t>
                </a:r>
                <a:r>
                  <a:rPr lang="pt-PT" dirty="0" err="1"/>
                  <a:t>Repair</a:t>
                </a:r>
                <a:r>
                  <a:rPr lang="pt-PT" dirty="0"/>
                  <a:t>()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B0A28-4859-42E1-8050-39C47C1FC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6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A4B-4972-4507-8A9C-B144DF2A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</a:t>
            </a:r>
            <a:r>
              <a:rPr lang="pt-PT" dirty="0" err="1"/>
              <a:t>Repair</a:t>
            </a:r>
            <a:r>
              <a:rPr lang="pt-PT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1070-4FA3-4E87-AB96-5622A497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Reparar valores inaceitáveis no cromossoma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Ajuda um problema complexo a mover-se na direção certa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U/f &gt; 1.0: Aumentar secção se possível ou atribuir penalização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U/f baixo:  Reduzir ou eliminar barras selecionadas de forma aleatória dessa lista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Adicionar peso real da estrutura mais penalizações da função </a:t>
            </a:r>
            <a:r>
              <a:rPr lang="pt-PT" dirty="0" err="1"/>
              <a:t>Repair</a:t>
            </a:r>
            <a:r>
              <a:rPr lang="pt-PT" dirty="0"/>
              <a:t>() para calcular o fitness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13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AC76-E679-4652-8A8B-03E5757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seleção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0289-2C87-4C3D-8791-B4830C0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Tournament</a:t>
            </a:r>
            <a:r>
              <a:rPr lang="pt-PT" dirty="0"/>
              <a:t> </a:t>
            </a:r>
            <a:r>
              <a:rPr lang="pt-PT" dirty="0" err="1"/>
              <a:t>selection</a:t>
            </a:r>
            <a:endParaRPr lang="pt-P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/>
              <a:t>Fácil de implementar num problema de minimização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/>
              <a:t>Controlo da pressão de seleção foi o suficiente para prevenir convergência num ótimo local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D794A9-D747-484A-AC18-51AAB4FE5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70" y="2866563"/>
            <a:ext cx="7531213" cy="32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7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4E04-C694-4D42-AC12-AD5AF05B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4486-B335-4197-BF6B-48A0E040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Double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crossover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E8D518-ADBC-47C0-A30A-6F3BB8914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30" y="2746272"/>
            <a:ext cx="4859434" cy="21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8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28D1-CDE2-45E7-80B9-39191782BE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9484" y="368403"/>
            <a:ext cx="10058400" cy="704850"/>
          </a:xfrm>
        </p:spPr>
        <p:txBody>
          <a:bodyPr>
            <a:normAutofit fontScale="90000"/>
          </a:bodyPr>
          <a:lstStyle/>
          <a:p>
            <a:r>
              <a:rPr lang="pt-PT" dirty="0"/>
              <a:t>Mutação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D4B0-A08D-4171-A951-B1CF1A6302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3728" y="1312606"/>
            <a:ext cx="10058400" cy="57371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Mutação de secção das barras:</a:t>
            </a:r>
          </a:p>
          <a:p>
            <a:pPr marL="0" indent="0" algn="ctr">
              <a:buNone/>
            </a:pPr>
            <a:r>
              <a:rPr lang="pt-PT" dirty="0"/>
              <a:t>Operador Gaussiano centrado no valor atual do gene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Mutação das coordenadas nodais: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PT" dirty="0"/>
              <a:t>.Net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seeder</a:t>
            </a:r>
            <a:r>
              <a:rPr lang="pt-PT" dirty="0"/>
              <a:t> limitado a 10cm de alteração entre gerações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F4807BE6-556C-47E9-B436-2E88FAB4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2" r="21597"/>
          <a:stretch/>
        </p:blipFill>
        <p:spPr>
          <a:xfrm>
            <a:off x="3731340" y="2202076"/>
            <a:ext cx="3939763" cy="31368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5F0A3D-1735-46DC-8B25-B108D50EF5AB}"/>
              </a:ext>
            </a:extLst>
          </p:cNvPr>
          <p:cNvCxnSpPr/>
          <p:nvPr/>
        </p:nvCxnSpPr>
        <p:spPr>
          <a:xfrm>
            <a:off x="796413" y="1032387"/>
            <a:ext cx="100289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9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tower&#10;&#10;Description generated with high confidence">
            <a:extLst>
              <a:ext uri="{FF2B5EF4-FFF2-40B4-BE49-F238E27FC236}">
                <a16:creationId xmlns:a16="http://schemas.microsoft.com/office/drawing/2014/main" id="{27950A21-A975-4A4F-9D91-892E1D30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" y="620720"/>
            <a:ext cx="3789765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FD624-A7F3-4A50-8ACE-A76A24E1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Caso de estudo</a:t>
            </a:r>
          </a:p>
        </p:txBody>
      </p:sp>
    </p:spTree>
    <p:extLst>
      <p:ext uri="{BB962C8B-B14F-4D97-AF65-F5344CB8AC3E}">
        <p14:creationId xmlns:p14="http://schemas.microsoft.com/office/powerpoint/2010/main" val="80585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2EDB-2A91-4D9B-A0A5-F0A4A877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8753-424B-4334-9447-D1F1C303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Distância entre apoios: 5m</a:t>
            </a:r>
          </a:p>
          <a:p>
            <a:r>
              <a:rPr lang="pt-PT" dirty="0"/>
              <a:t>7 cabos</a:t>
            </a:r>
          </a:p>
          <a:p>
            <a:r>
              <a:rPr lang="pt-PT" dirty="0"/>
              <a:t>Distribuição de peso:</a:t>
            </a:r>
          </a:p>
          <a:p>
            <a:endParaRPr lang="pt-P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DAC5BA-68F1-4089-8C88-276A0274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60681"/>
              </p:ext>
            </p:extLst>
          </p:nvPr>
        </p:nvGraphicFramePr>
        <p:xfrm>
          <a:off x="2348660" y="3141406"/>
          <a:ext cx="6928075" cy="3031326"/>
        </p:xfrm>
        <a:graphic>
          <a:graphicData uri="http://schemas.openxmlformats.org/drawingml/2006/table">
            <a:tbl>
              <a:tblPr firstRow="1" firstCol="1" bandRow="1"/>
              <a:tblGrid>
                <a:gridCol w="2309106">
                  <a:extLst>
                    <a:ext uri="{9D8B030D-6E8A-4147-A177-3AD203B41FA5}">
                      <a16:colId xmlns:a16="http://schemas.microsoft.com/office/drawing/2014/main" val="3707328541"/>
                    </a:ext>
                  </a:extLst>
                </a:gridCol>
                <a:gridCol w="2309106">
                  <a:extLst>
                    <a:ext uri="{9D8B030D-6E8A-4147-A177-3AD203B41FA5}">
                      <a16:colId xmlns:a16="http://schemas.microsoft.com/office/drawing/2014/main" val="4240125010"/>
                    </a:ext>
                  </a:extLst>
                </a:gridCol>
                <a:gridCol w="2309863">
                  <a:extLst>
                    <a:ext uri="{9D8B030D-6E8A-4147-A177-3AD203B41FA5}">
                      <a16:colId xmlns:a16="http://schemas.microsoft.com/office/drawing/2014/main" val="1054645198"/>
                    </a:ext>
                  </a:extLst>
                </a:gridCol>
              </a:tblGrid>
              <a:tr h="3834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weight (kg)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889610"/>
                  </a:ext>
                </a:extLst>
              </a:tr>
              <a:tr h="22880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50x50x5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60x60x6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70x70x7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100x100x10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140x140x13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160x160x15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L 180x180x6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 180x180x15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1873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699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379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1967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641773"/>
                  </a:ext>
                </a:extLst>
              </a:tr>
              <a:tr h="35980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7616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3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1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alking down a street&#10;&#10;Description generated with very high confidence">
            <a:extLst>
              <a:ext uri="{FF2B5EF4-FFF2-40B4-BE49-F238E27FC236}">
                <a16:creationId xmlns:a16="http://schemas.microsoft.com/office/drawing/2014/main" id="{33F47880-5E60-4B6F-B935-2D78A1C18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0" r="23051" b="2"/>
          <a:stretch/>
        </p:blipFill>
        <p:spPr>
          <a:xfrm>
            <a:off x="208591" y="1769807"/>
            <a:ext cx="3424123" cy="3480029"/>
          </a:xfrm>
          <a:prstGeom prst="rect">
            <a:avLst/>
          </a:prstGeom>
        </p:spPr>
      </p:pic>
      <p:pic>
        <p:nvPicPr>
          <p:cNvPr id="9" name="Picture 8" descr="A large room&#10;&#10;Description generated with high confidence">
            <a:extLst>
              <a:ext uri="{FF2B5EF4-FFF2-40B4-BE49-F238E27FC236}">
                <a16:creationId xmlns:a16="http://schemas.microsoft.com/office/drawing/2014/main" id="{93AB1109-3776-46C4-8552-88E7A038A0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 b="2"/>
          <a:stretch/>
        </p:blipFill>
        <p:spPr>
          <a:xfrm>
            <a:off x="8496928" y="1769806"/>
            <a:ext cx="3496680" cy="3553770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5FBA069-8678-4028-9131-4E06FAFD7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38" y="2005781"/>
            <a:ext cx="4476415" cy="305291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233F6463-83EE-4D21-8078-F86186F4DD78}"/>
              </a:ext>
            </a:extLst>
          </p:cNvPr>
          <p:cNvSpPr txBox="1">
            <a:spLocks/>
          </p:cNvSpPr>
          <p:nvPr/>
        </p:nvSpPr>
        <p:spPr>
          <a:xfrm>
            <a:off x="1637071" y="398207"/>
            <a:ext cx="8303342" cy="9772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Aplicações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maioritariamente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artísticas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582DA-E336-4BB0-A508-D6630B10E985}"/>
              </a:ext>
            </a:extLst>
          </p:cNvPr>
          <p:cNvCxnSpPr/>
          <p:nvPr/>
        </p:nvCxnSpPr>
        <p:spPr>
          <a:xfrm>
            <a:off x="1637072" y="1401097"/>
            <a:ext cx="833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2CDD-4066-45D5-8E48-1BB8632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DFE-DDBD-4D1F-86D3-9FBF7F45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Geometria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Secções a testar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Casos de carga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499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19DF-E78A-43B5-AE9B-058B01EA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B35-CECA-4A0A-BE27-40EEC9B1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Ajustar valores limite de divisão entre U/f alto, baixo e aceitável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Barras que podem ser removidas: U/f &lt;0.1  e U/f&lt;0.3 nas gerações finais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Barras sobredimensionadas: U/f&lt;0.7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Barras subdimensionadas U/f&gt;1.0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Limites dependem das secções a testar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Ajustar operadores genéticos interdependentes: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Tamanho da população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Probabilidade de mutação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Pressão de seleção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743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3809-BDD1-452E-80B0-0EF4AF5D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Calibração</a:t>
            </a:r>
          </a:p>
        </p:txBody>
      </p:sp>
      <p:pic>
        <p:nvPicPr>
          <p:cNvPr id="5" name="Content Placeholder 4" descr="A screen shot of a building&#10;&#10;Description generated with high confidence">
            <a:extLst>
              <a:ext uri="{FF2B5EF4-FFF2-40B4-BE49-F238E27FC236}">
                <a16:creationId xmlns:a16="http://schemas.microsoft.com/office/drawing/2014/main" id="{19738B22-0AD0-4D62-BC80-1404BEDC7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5" y="2089047"/>
            <a:ext cx="3352800" cy="1295400"/>
          </a:xfrm>
        </p:spPr>
      </p:pic>
      <p:pic>
        <p:nvPicPr>
          <p:cNvPr id="7" name="Picture 6" descr="A close up of a screen&#10;&#10;Description generated with high confidence">
            <a:extLst>
              <a:ext uri="{FF2B5EF4-FFF2-40B4-BE49-F238E27FC236}">
                <a16:creationId xmlns:a16="http://schemas.microsoft.com/office/drawing/2014/main" id="{71977C91-CEA5-4505-99F7-1DD344896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52" y="4111918"/>
            <a:ext cx="3103325" cy="1521966"/>
          </a:xfrm>
          <a:prstGeom prst="rect">
            <a:avLst/>
          </a:prstGeom>
        </p:spPr>
      </p:pic>
      <p:pic>
        <p:nvPicPr>
          <p:cNvPr id="9" name="Picture 8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0684187-BBDE-4E93-93CE-1686BE77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50" y="2655206"/>
            <a:ext cx="4545132" cy="22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4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4067-64E7-49E6-8D2A-97370E04E5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2438" y="0"/>
            <a:ext cx="10058400" cy="999306"/>
          </a:xfrm>
        </p:spPr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5" name="Content Placeholder 4" descr="A picture containing water&#10;&#10;Description generated with very high confidence">
            <a:extLst>
              <a:ext uri="{FF2B5EF4-FFF2-40B4-BE49-F238E27FC236}">
                <a16:creationId xmlns:a16="http://schemas.microsoft.com/office/drawing/2014/main" id="{62BF152C-C96F-4341-AB85-AB0319ED3C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666260"/>
            <a:ext cx="4085303" cy="3822050"/>
          </a:xfrm>
        </p:spPr>
      </p:pic>
      <p:pic>
        <p:nvPicPr>
          <p:cNvPr id="7" name="Picture 6" descr="A picture containing water, tower, building&#10;&#10;Description generated with high confidence">
            <a:extLst>
              <a:ext uri="{FF2B5EF4-FFF2-40B4-BE49-F238E27FC236}">
                <a16:creationId xmlns:a16="http://schemas.microsoft.com/office/drawing/2014/main" id="{1A2DFB27-A365-43E1-814D-EDE7D020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78" y="1206501"/>
            <a:ext cx="1371658" cy="4790716"/>
          </a:xfrm>
          <a:prstGeom prst="rect">
            <a:avLst/>
          </a:prstGeom>
        </p:spPr>
      </p:pic>
      <p:pic>
        <p:nvPicPr>
          <p:cNvPr id="9" name="Picture 8" descr="A crane in the background&#10;&#10;Description generated with high confidence">
            <a:extLst>
              <a:ext uri="{FF2B5EF4-FFF2-40B4-BE49-F238E27FC236}">
                <a16:creationId xmlns:a16="http://schemas.microsoft.com/office/drawing/2014/main" id="{6792A1BD-5AD8-4715-809A-57928D191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76" y="1200049"/>
            <a:ext cx="964123" cy="4727009"/>
          </a:xfrm>
          <a:prstGeom prst="rect">
            <a:avLst/>
          </a:prstGeom>
        </p:spPr>
      </p:pic>
      <p:pic>
        <p:nvPicPr>
          <p:cNvPr id="11" name="Picture 10" descr="A picture containing water, tower&#10;&#10;Description generated with high confidence">
            <a:extLst>
              <a:ext uri="{FF2B5EF4-FFF2-40B4-BE49-F238E27FC236}">
                <a16:creationId xmlns:a16="http://schemas.microsoft.com/office/drawing/2014/main" id="{37FF924C-5A59-43C2-BA5B-0EF57D24B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23" y="1219475"/>
            <a:ext cx="1372778" cy="47602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0A4F8-E9A0-4708-A718-407FEAE34939}"/>
              </a:ext>
            </a:extLst>
          </p:cNvPr>
          <p:cNvCxnSpPr/>
          <p:nvPr/>
        </p:nvCxnSpPr>
        <p:spPr>
          <a:xfrm>
            <a:off x="1168400" y="1104900"/>
            <a:ext cx="9385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7754-ADC2-4788-8F27-3902E115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1D191-CDE8-4982-8B9C-0B22A5B48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67375"/>
              </p:ext>
            </p:extLst>
          </p:nvPr>
        </p:nvGraphicFramePr>
        <p:xfrm>
          <a:off x="1212215" y="1974850"/>
          <a:ext cx="4451985" cy="2559049"/>
        </p:xfrm>
        <a:graphic>
          <a:graphicData uri="http://schemas.openxmlformats.org/drawingml/2006/table">
            <a:tbl>
              <a:tblPr firstRow="1" firstCol="1" bandRow="1"/>
              <a:tblGrid>
                <a:gridCol w="1249978">
                  <a:extLst>
                    <a:ext uri="{9D8B030D-6E8A-4147-A177-3AD203B41FA5}">
                      <a16:colId xmlns:a16="http://schemas.microsoft.com/office/drawing/2014/main" val="2690596487"/>
                    </a:ext>
                  </a:extLst>
                </a:gridCol>
                <a:gridCol w="1215460">
                  <a:extLst>
                    <a:ext uri="{9D8B030D-6E8A-4147-A177-3AD203B41FA5}">
                      <a16:colId xmlns:a16="http://schemas.microsoft.com/office/drawing/2014/main" val="571654927"/>
                    </a:ext>
                  </a:extLst>
                </a:gridCol>
                <a:gridCol w="1986547">
                  <a:extLst>
                    <a:ext uri="{9D8B030D-6E8A-4147-A177-3AD203B41FA5}">
                      <a16:colId xmlns:a16="http://schemas.microsoft.com/office/drawing/2014/main" val="4016703405"/>
                    </a:ext>
                  </a:extLst>
                </a:gridCol>
              </a:tblGrid>
              <a:tr h="3146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weight (kg)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74341"/>
                  </a:ext>
                </a:extLst>
              </a:tr>
              <a:tr h="19297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40x40x5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50x50x5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60x60x6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70x70x70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100x100x10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150x150x15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1041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858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1482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36894"/>
                  </a:ext>
                </a:extLst>
              </a:tr>
              <a:tr h="3146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6821</a:t>
                      </a:r>
                      <a:endParaRPr lang="pt-PT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27488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E8E79-823E-4892-AA63-14AE5F41832C}"/>
              </a:ext>
            </a:extLst>
          </p:cNvPr>
          <p:cNvSpPr txBox="1">
            <a:spLocks/>
          </p:cNvSpPr>
          <p:nvPr/>
        </p:nvSpPr>
        <p:spPr>
          <a:xfrm>
            <a:off x="5854700" y="1845734"/>
            <a:ext cx="53009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10% Poupança de material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Menos 2 secções a utilizar no processo de fabrico</a:t>
            </a:r>
          </a:p>
        </p:txBody>
      </p:sp>
    </p:spTree>
    <p:extLst>
      <p:ext uri="{BB962C8B-B14F-4D97-AF65-F5344CB8AC3E}">
        <p14:creationId xmlns:p14="http://schemas.microsoft.com/office/powerpoint/2010/main" val="1377892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171D8F1-688C-4674-8A3F-1E0924BA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Impacto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CE209-62D1-4A5B-B1FE-3C7C187569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489587" y="1843753"/>
            <a:ext cx="2039938" cy="1677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3842-4EDA-4D77-973B-63821936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83" y="1885488"/>
            <a:ext cx="1994920" cy="167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81889-D973-4B89-B99A-46AFB741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158" y="1863263"/>
            <a:ext cx="2016842" cy="169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BC53B-91C0-41C7-A739-45FDE8284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352" y="1884104"/>
            <a:ext cx="2027803" cy="1666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0D676-2820-4FDA-A124-C2F7256E4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561" y="3665793"/>
            <a:ext cx="2071647" cy="166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B72A6-6D10-403A-99FE-8812BF9931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274" y="3674703"/>
            <a:ext cx="2016842" cy="1688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404DB-892C-4BFE-819C-53EC76FB4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074" y="3698310"/>
            <a:ext cx="2016842" cy="1677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4537C-FD31-4908-8AA5-CDC670264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0374" y="3695340"/>
            <a:ext cx="2016842" cy="16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5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61B4-8A80-4FEB-846D-95E5CEC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261C-3F2D-495E-8F07-E83A499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Algoritmos genéticos podem ser utilizados para alem da fase de conceção com a utilização 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Funções de reparação que comunicam diretamente com módulos de verificação normativa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Algoritmos capazes de fazer relações espaciais entre elementos (IAM)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 ganhos são significativos não só na poupança de material mas também na redução de secções a utilizar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Solução sugere a utilização de treliças simétricas em faces opostas o que aumenta a complexidade na montagem (elementos esquerdos e direitos)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Futuro: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Mudar o software de calculo estrutural para algo mais rápido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Alterar a definição do ADN inicial para ter um quadrante master (caso simetria total seja importante)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Estudar automatização total do projeto: Definição de geometria -&gt; Conexões -&gt; Validação -&gt; Fabrico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111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5809-8056-4DE3-B701-B2E176E7A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OPTIMISED DESIGN OF HIGH VOLTAGE LATTICE TRANSMISSION TOWERS </a:t>
            </a:r>
            <a:endParaRPr lang="pt-P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53128-E6B2-4C96-A393-B53DBA166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/>
              <a:t>Autor:José</a:t>
            </a:r>
            <a:r>
              <a:rPr lang="pt-PT" dirty="0"/>
              <a:t> Diogo Mota</a:t>
            </a:r>
          </a:p>
          <a:p>
            <a:r>
              <a:rPr lang="pt-PT" dirty="0"/>
              <a:t>Orientador: José Miguel castro</a:t>
            </a:r>
          </a:p>
          <a:p>
            <a:r>
              <a:rPr lang="pt-PT" dirty="0" err="1"/>
              <a:t>Co-orientadores</a:t>
            </a:r>
            <a:r>
              <a:rPr lang="pt-PT" dirty="0"/>
              <a:t>: Luís Macedo, Rui Cunha</a:t>
            </a:r>
          </a:p>
        </p:txBody>
      </p:sp>
      <p:pic>
        <p:nvPicPr>
          <p:cNvPr id="1026" name="Picture 2" descr="https://sigarra.up.pt/feup/WEB_GESSI_DOCS.download_file?p_name=F-370784536/logo_cores_oficiais.jpg">
            <a:extLst>
              <a:ext uri="{FF2B5EF4-FFF2-40B4-BE49-F238E27FC236}">
                <a16:creationId xmlns:a16="http://schemas.microsoft.com/office/drawing/2014/main" id="{4DA7ECA5-4C80-4B29-953F-9352BD41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93" y="309356"/>
            <a:ext cx="20097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6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233F6463-83EE-4D21-8078-F86186F4DD78}"/>
              </a:ext>
            </a:extLst>
          </p:cNvPr>
          <p:cNvSpPr txBox="1">
            <a:spLocks/>
          </p:cNvSpPr>
          <p:nvPr/>
        </p:nvSpPr>
        <p:spPr>
          <a:xfrm>
            <a:off x="1637071" y="398207"/>
            <a:ext cx="8303342" cy="977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Raras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aplicações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funcionais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582DA-E336-4BB0-A508-D6630B10E985}"/>
              </a:ext>
            </a:extLst>
          </p:cNvPr>
          <p:cNvCxnSpPr/>
          <p:nvPr/>
        </p:nvCxnSpPr>
        <p:spPr>
          <a:xfrm>
            <a:off x="1637072" y="1401097"/>
            <a:ext cx="8332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arge stone building&#10;&#10;Description generated with very high confidence">
            <a:extLst>
              <a:ext uri="{FF2B5EF4-FFF2-40B4-BE49-F238E27FC236}">
                <a16:creationId xmlns:a16="http://schemas.microsoft.com/office/drawing/2014/main" id="{A19977D7-822D-47A0-B5AD-C2CAF8D3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62" y="1523538"/>
            <a:ext cx="3816530" cy="4479056"/>
          </a:xfrm>
          <a:prstGeom prst="rect">
            <a:avLst/>
          </a:prstGeom>
        </p:spPr>
      </p:pic>
      <p:pic>
        <p:nvPicPr>
          <p:cNvPr id="6" name="Picture 5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C3B64E3E-13FF-4008-91FE-AA559D55F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8" t="12280" r="29678"/>
          <a:stretch/>
        </p:blipFill>
        <p:spPr>
          <a:xfrm>
            <a:off x="5176685" y="1519083"/>
            <a:ext cx="2469593" cy="4485813"/>
          </a:xfrm>
          <a:prstGeom prst="rect">
            <a:avLst/>
          </a:prstGeom>
        </p:spPr>
      </p:pic>
      <p:pic>
        <p:nvPicPr>
          <p:cNvPr id="8" name="Picture 7" descr="A picture containing building, outdoor&#10;&#10;Description generated with high confidence">
            <a:extLst>
              <a:ext uri="{FF2B5EF4-FFF2-40B4-BE49-F238E27FC236}">
                <a16:creationId xmlns:a16="http://schemas.microsoft.com/office/drawing/2014/main" id="{B7E32D34-3C30-427B-93EF-3A606FAA3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2197509"/>
            <a:ext cx="4656803" cy="31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4" descr="A picture containing sky, outdoor, pylon, grass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3" y="640081"/>
            <a:ext cx="3547366" cy="531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B3D26-5DD5-4364-9D8C-2BC05A0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PT" dirty="0"/>
              <a:t>Torres de transmissão de energia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idx="1"/>
          </p:nvPr>
        </p:nvSpPr>
        <p:spPr>
          <a:xfrm>
            <a:off x="4974769" y="2198914"/>
            <a:ext cx="6653639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pt-PT" sz="2400" dirty="0"/>
              <a:t>Projetados</a:t>
            </a:r>
            <a:r>
              <a:rPr lang="en-US" sz="2400" dirty="0"/>
              <a:t> de </a:t>
            </a:r>
            <a:r>
              <a:rPr lang="pt-PT" sz="2400" dirty="0"/>
              <a:t>acordo</a:t>
            </a:r>
            <a:r>
              <a:rPr lang="en-US" sz="2400" dirty="0"/>
              <a:t> com EN 50341-1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pt-PT" sz="2400" dirty="0"/>
              <a:t>Verificações</a:t>
            </a:r>
            <a:r>
              <a:rPr lang="en-US" sz="2400" dirty="0"/>
              <a:t> de </a:t>
            </a:r>
            <a:r>
              <a:rPr lang="pt-PT" sz="2400" dirty="0"/>
              <a:t>resistência</a:t>
            </a:r>
            <a:r>
              <a:rPr lang="en-US" sz="2400" dirty="0"/>
              <a:t> com EC3-1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pt-PT" sz="2400" dirty="0"/>
              <a:t>Verificações</a:t>
            </a:r>
            <a:r>
              <a:rPr lang="en-US" sz="2400" dirty="0"/>
              <a:t> de </a:t>
            </a:r>
            <a:r>
              <a:rPr lang="pt-PT" sz="2400" dirty="0"/>
              <a:t>estabilidade</a:t>
            </a:r>
            <a:r>
              <a:rPr lang="en-US" sz="2400" dirty="0"/>
              <a:t> com EC3-3 </a:t>
            </a:r>
            <a:r>
              <a:rPr lang="pt-PT" sz="2400" dirty="0"/>
              <a:t>anexos</a:t>
            </a:r>
            <a:r>
              <a:rPr lang="en-US" sz="2400" dirty="0"/>
              <a:t> G e 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37D6-76FB-4AD1-A8E6-5226F66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Aspetos chave das normas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83AE-CF22-4D27-8557-9C0BE3EC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sz="2400" dirty="0"/>
              <a:t> Analise elástica global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400" dirty="0"/>
              <a:t> Modelo descontinuo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400" dirty="0"/>
              <a:t> 3 tipos de elementos: Montantes; elementos de </a:t>
            </a:r>
            <a:r>
              <a:rPr lang="pt-PT" sz="2400" dirty="0" err="1"/>
              <a:t>contraventamento</a:t>
            </a:r>
            <a:r>
              <a:rPr lang="pt-PT" sz="2400" dirty="0"/>
              <a:t> primário e secundário.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400" dirty="0"/>
              <a:t> Elementos de </a:t>
            </a:r>
            <a:r>
              <a:rPr lang="pt-PT" sz="2400" dirty="0" err="1"/>
              <a:t>contraventamento</a:t>
            </a:r>
            <a:r>
              <a:rPr lang="pt-PT" sz="2400" dirty="0"/>
              <a:t> secundário podem ser ignorados na analise global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117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D108-FF05-4587-BFFD-F132580F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49E0-989E-485A-9BA2-10040F7F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81" y="4494364"/>
            <a:ext cx="4710023" cy="1302587"/>
          </a:xfrm>
        </p:spPr>
        <p:txBody>
          <a:bodyPr>
            <a:normAutofit/>
          </a:bodyPr>
          <a:lstStyle/>
          <a:p>
            <a:endParaRPr lang="pt-PT" sz="2800" dirty="0"/>
          </a:p>
          <a:p>
            <a:r>
              <a:rPr lang="pt-PT" sz="2800" dirty="0"/>
              <a:t>K – Fator de esbelteza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5A23AF4C-3166-42AA-B43C-01A5F531D1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7860247"/>
                  </p:ext>
                </p:extLst>
              </p:nvPr>
            </p:nvGraphicFramePr>
            <p:xfrm>
              <a:off x="1207699" y="1328467"/>
              <a:ext cx="6469809" cy="35195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5A23AF4C-3166-42AA-B43C-01A5F531D1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7860247"/>
                  </p:ext>
                </p:extLst>
              </p:nvPr>
            </p:nvGraphicFramePr>
            <p:xfrm>
              <a:off x="1207699" y="1328467"/>
              <a:ext cx="6469809" cy="35195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6B52C7-9A39-4E49-AF6E-112A7FB67C97}"/>
              </a:ext>
            </a:extLst>
          </p:cNvPr>
          <p:cNvCxnSpPr>
            <a:cxnSpLocks/>
          </p:cNvCxnSpPr>
          <p:nvPr/>
        </p:nvCxnSpPr>
        <p:spPr>
          <a:xfrm>
            <a:off x="7453223" y="3088256"/>
            <a:ext cx="293299" cy="0"/>
          </a:xfrm>
          <a:prstGeom prst="straightConnector1">
            <a:avLst/>
          </a:prstGeom>
          <a:ln>
            <a:solidFill>
              <a:srgbClr val="865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B6A9DE0-94BB-4443-B5DE-3B845986C4FE}"/>
                  </a:ext>
                </a:extLst>
              </p:cNvPr>
              <p:cNvSpPr/>
              <p:nvPr/>
            </p:nvSpPr>
            <p:spPr>
              <a:xfrm>
                <a:off x="7832785" y="2467156"/>
                <a:ext cx="3105509" cy="1190446"/>
              </a:xfrm>
              <a:prstGeom prst="roundRect">
                <a:avLst/>
              </a:prstGeom>
              <a:solidFill>
                <a:srgbClr val="8656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𝑅𝑑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pt-P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sz="32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B6A9DE0-94BB-4443-B5DE-3B845986C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85" y="2467156"/>
                <a:ext cx="3105509" cy="119044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CC2D-94FC-4661-AA66-03793A85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Algoritmos geneticos</a:t>
            </a:r>
            <a:endParaRPr lang="pt-PT" dirty="0"/>
          </a:p>
        </p:txBody>
      </p:sp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29DDA29-E2ED-4BA3-ACCB-ACBF513D9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8" y="2270904"/>
            <a:ext cx="9100530" cy="3077474"/>
          </a:xfrm>
        </p:spPr>
      </p:pic>
    </p:spTree>
    <p:extLst>
      <p:ext uri="{BB962C8B-B14F-4D97-AF65-F5344CB8AC3E}">
        <p14:creationId xmlns:p14="http://schemas.microsoft.com/office/powerpoint/2010/main" val="214974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A2C-27BD-44B4-9F88-A8A2032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Individuo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E81E06-AB1F-472A-8BFD-85AD42FCD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89" y="2261881"/>
            <a:ext cx="4828351" cy="337200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85AF73-78C9-469E-9083-ED6239B7A237}"/>
              </a:ext>
            </a:extLst>
          </p:cNvPr>
          <p:cNvCxnSpPr/>
          <p:nvPr/>
        </p:nvCxnSpPr>
        <p:spPr>
          <a:xfrm>
            <a:off x="6327058" y="2079523"/>
            <a:ext cx="0" cy="36133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12119-0B57-429D-873E-FA245668FC05}"/>
                  </a:ext>
                </a:extLst>
              </p:cNvPr>
              <p:cNvSpPr txBox="1"/>
              <p:nvPr/>
            </p:nvSpPr>
            <p:spPr>
              <a:xfrm>
                <a:off x="6518786" y="3480619"/>
                <a:ext cx="4557252" cy="1650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/>
                              </m:ctrlPr>
                            </m:mPr>
                            <m:mr>
                              <m:e>
                                <m:r>
                                  <a:rPr lang="en-GB" i="1"/>
                                  <m:t>𝑁𝑢𝑚𝑏𝑒𝑟</m:t>
                                </m:r>
                              </m:e>
                              <m:e>
                                <m:r>
                                  <a:rPr lang="en-GB" i="1"/>
                                  <m:t>𝑥</m:t>
                                </m:r>
                              </m:e>
                              <m:e>
                                <m:r>
                                  <a:rPr lang="en-GB" i="1"/>
                                  <m:t>𝑦</m:t>
                                </m:r>
                              </m:e>
                              <m:e>
                                <m:r>
                                  <a:rPr lang="en-GB" i="1"/>
                                  <m:t>𝑧</m:t>
                                </m:r>
                              </m:e>
                              <m:e>
                                <m:r>
                                  <a:rPr lang="en-GB" i="1"/>
                                  <m:t>𝑆𝑒𝑐𝑡𝑖𝑜𝑛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/>
                                  <m:t>1</m:t>
                                </m:r>
                              </m:e>
                              <m:e>
                                <m:r>
                                  <a:rPr lang="en-GB" i="1"/>
                                  <m:t>1.1</m:t>
                                </m:r>
                              </m:e>
                              <m:e>
                                <m:r>
                                  <a:rPr lang="en-GB" i="1"/>
                                  <m:t>0.0</m:t>
                                </m:r>
                              </m:e>
                              <m:e>
                                <m:r>
                                  <a:rPr lang="en-GB" i="1"/>
                                  <m:t>10.0</m:t>
                                </m:r>
                              </m:e>
                              <m:e>
                                <m:r>
                                  <a:rPr lang="en-GB" i="1"/>
                                  <m:t>𝐼𝑃𝐸</m:t>
                                </m:r>
                                <m:r>
                                  <a:rPr lang="en-GB" i="1"/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/>
                                  <m:t>2</m:t>
                                </m:r>
                              </m:e>
                              <m:e>
                                <m:r>
                                  <a:rPr lang="en-GB" i="1"/>
                                  <m:t>0.9</m:t>
                                </m:r>
                              </m:e>
                              <m:e>
                                <m:r>
                                  <a:rPr lang="en-GB" i="1"/>
                                  <m:t>4.1</m:t>
                                </m:r>
                              </m:e>
                              <m:e>
                                <m:r>
                                  <a:rPr lang="en-GB" i="1"/>
                                  <m:t>25.3</m:t>
                                </m:r>
                              </m:e>
                              <m:e>
                                <m:r>
                                  <a:rPr lang="en-GB" i="1"/>
                                  <m:t>𝐼𝑃𝐸</m:t>
                                </m:r>
                                <m:r>
                                  <a:rPr lang="en-GB" i="1"/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/>
                                  <m:t>3</m:t>
                                </m:r>
                              </m:e>
                              <m:e>
                                <m:r>
                                  <a:rPr lang="en-GB" i="1"/>
                                  <m:t>0.3</m:t>
                                </m:r>
                              </m:e>
                              <m:e>
                                <m:r>
                                  <a:rPr lang="en-GB" i="1"/>
                                  <m:t>1.5</m:t>
                                </m:r>
                              </m:e>
                              <m:e>
                                <m:r>
                                  <a:rPr lang="en-GB" i="1"/>
                                  <m:t>7.3</m:t>
                                </m:r>
                              </m:e>
                              <m:e>
                                <m:r>
                                  <a:rPr lang="en-GB" i="1"/>
                                  <m:t>𝐼𝑃𝐸</m:t>
                                </m:r>
                                <m:r>
                                  <a:rPr lang="en-GB" i="1"/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/>
                                  <m:t>4</m:t>
                                </m:r>
                              </m:e>
                              <m:e>
                                <m:r>
                                  <a:rPr lang="en-GB" i="1"/>
                                  <m:t>2.2</m:t>
                                </m:r>
                              </m:e>
                              <m:e>
                                <m:r>
                                  <a:rPr lang="en-GB" i="1"/>
                                  <m:t>2.8</m:t>
                                </m:r>
                              </m:e>
                              <m:e>
                                <m:r>
                                  <a:rPr lang="en-GB" i="1"/>
                                  <m:t>5.0</m:t>
                                </m:r>
                              </m:e>
                              <m:e>
                                <m:r>
                                  <a:rPr lang="en-GB" i="1"/>
                                  <m:t>𝐿</m:t>
                                </m:r>
                                <m:r>
                                  <a:rPr lang="en-GB" i="1"/>
                                  <m:t>90</m:t>
                                </m:r>
                                <m:r>
                                  <a:rPr lang="en-GB" i="1"/>
                                  <m:t>𝑥</m:t>
                                </m:r>
                                <m:r>
                                  <a:rPr lang="en-GB" i="1"/>
                                  <m:t>90</m:t>
                                </m:r>
                                <m:r>
                                  <a:rPr lang="en-GB" i="1"/>
                                  <m:t>𝑥</m:t>
                                </m:r>
                                <m:r>
                                  <a:rPr lang="en-GB" i="1"/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/>
                                  <m:t>5</m:t>
                                </m:r>
                              </m:e>
                              <m:e>
                                <m:r>
                                  <a:rPr lang="en-GB" i="1"/>
                                  <m:t>1.0</m:t>
                                </m:r>
                              </m:e>
                              <m:e>
                                <m:r>
                                  <a:rPr lang="en-GB" i="1"/>
                                  <m:t>3.0</m:t>
                                </m:r>
                              </m:e>
                              <m:e>
                                <m:r>
                                  <a:rPr lang="en-GB" i="1"/>
                                  <m:t>3.0</m:t>
                                </m:r>
                              </m:e>
                              <m:e>
                                <m:r>
                                  <a:rPr lang="en-GB" i="1"/>
                                  <m:t>𝐼𝑃𝐸</m:t>
                                </m:r>
                                <m:r>
                                  <a:rPr lang="en-GB" i="1"/>
                                  <m:t>140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A12119-0B57-429D-873E-FA245668F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86" y="3480619"/>
                <a:ext cx="4557252" cy="1650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32A989-23CE-4FFB-B99B-7EE38ED15914}"/>
                  </a:ext>
                </a:extLst>
              </p:cNvPr>
              <p:cNvSpPr/>
              <p:nvPr/>
            </p:nvSpPr>
            <p:spPr>
              <a:xfrm>
                <a:off x="7424546" y="2403675"/>
                <a:ext cx="268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32A989-23CE-4FFB-B99B-7EE38ED15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46" y="2403675"/>
                <a:ext cx="2681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12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4575</TotalTime>
  <Words>1836</Words>
  <Application>Microsoft Office PowerPoint</Application>
  <PresentationFormat>Widescreen</PresentationFormat>
  <Paragraphs>289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OPTIMISED DESIGN OF HIGH VOLTAGE LATTICE TRANSMISSION TOWERS </vt:lpstr>
      <vt:lpstr>Motivação</vt:lpstr>
      <vt:lpstr>PowerPoint Presentation</vt:lpstr>
      <vt:lpstr>PowerPoint Presentation</vt:lpstr>
      <vt:lpstr>Torres de transmissão de energia</vt:lpstr>
      <vt:lpstr>Aspetos chave das normas</vt:lpstr>
      <vt:lpstr>Estabilidade</vt:lpstr>
      <vt:lpstr>Algoritmos geneticos</vt:lpstr>
      <vt:lpstr>Individuo</vt:lpstr>
      <vt:lpstr>População inicial</vt:lpstr>
      <vt:lpstr>Função fitness</vt:lpstr>
      <vt:lpstr>Função Seleção</vt:lpstr>
      <vt:lpstr>Crossover</vt:lpstr>
      <vt:lpstr>Mutação</vt:lpstr>
      <vt:lpstr>Implementação</vt:lpstr>
      <vt:lpstr>Individuo - Implementação</vt:lpstr>
      <vt:lpstr>Código Genético base</vt:lpstr>
      <vt:lpstr>Detalhe</vt:lpstr>
      <vt:lpstr>População inicial</vt:lpstr>
      <vt:lpstr>Fitness – Função Evaluate()</vt:lpstr>
      <vt:lpstr>IAM</vt:lpstr>
      <vt:lpstr>PowerPoint Presentation</vt:lpstr>
      <vt:lpstr>EC3_checks()</vt:lpstr>
      <vt:lpstr>Função Repair()</vt:lpstr>
      <vt:lpstr>Função seleção</vt:lpstr>
      <vt:lpstr>Crossover</vt:lpstr>
      <vt:lpstr>Mutação</vt:lpstr>
      <vt:lpstr>Caso de estudo</vt:lpstr>
      <vt:lpstr>Modelo</vt:lpstr>
      <vt:lpstr>Input</vt:lpstr>
      <vt:lpstr>Calibração</vt:lpstr>
      <vt:lpstr>Calibração</vt:lpstr>
      <vt:lpstr>Resultados</vt:lpstr>
      <vt:lpstr>Resultados</vt:lpstr>
      <vt:lpstr>Impacto</vt:lpstr>
      <vt:lpstr>Conclusões</vt:lpstr>
      <vt:lpstr>OPTIMISED DESIGN OF HIGH VOLTAGE LATTICE TRANSMISSION TOWERS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OPTIMISED DESIGN OF HIGH VOLTAGE LATTICE TRANSMISSION TOWERS </dc:title>
  <dc:creator>José Diogo Mota</dc:creator>
  <cp:lastModifiedBy>José Diogo Mota</cp:lastModifiedBy>
  <cp:revision>66</cp:revision>
  <dcterms:created xsi:type="dcterms:W3CDTF">2017-07-02T10:35:44Z</dcterms:created>
  <dcterms:modified xsi:type="dcterms:W3CDTF">2017-07-06T12:48:21Z</dcterms:modified>
</cp:coreProperties>
</file>