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6624bd2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6624bd2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40000" y="380649"/>
            <a:ext cx="1995900" cy="185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759449" y="374282"/>
            <a:ext cx="1987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166 740 whole genomes</a:t>
            </a:r>
            <a:endParaRPr b="1"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42 blood-related traits</a:t>
            </a:r>
            <a:endParaRPr b="1" sz="1000"/>
          </a:p>
        </p:txBody>
      </p:sp>
      <p:sp>
        <p:nvSpPr>
          <p:cNvPr id="56" name="Google Shape;56;p13"/>
          <p:cNvSpPr/>
          <p:nvPr/>
        </p:nvSpPr>
        <p:spPr>
          <a:xfrm>
            <a:off x="4958599" y="379050"/>
            <a:ext cx="1987200" cy="185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851990" y="388814"/>
            <a:ext cx="219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Non-coding regulatory regions</a:t>
            </a:r>
            <a:endParaRPr b="1" sz="1000"/>
          </a:p>
        </p:txBody>
      </p:sp>
      <p:sp>
        <p:nvSpPr>
          <p:cNvPr id="58" name="Google Shape;58;p13"/>
          <p:cNvSpPr/>
          <p:nvPr/>
        </p:nvSpPr>
        <p:spPr>
          <a:xfrm>
            <a:off x="5040175" y="911651"/>
            <a:ext cx="687000" cy="184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434343"/>
                </a:solidFill>
              </a:rPr>
              <a:t>ABC</a:t>
            </a:r>
            <a:endParaRPr b="1" sz="800">
              <a:solidFill>
                <a:srgbClr val="434343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040175" y="1193032"/>
            <a:ext cx="687000" cy="184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434343"/>
                </a:solidFill>
              </a:rPr>
              <a:t>CRD</a:t>
            </a:r>
            <a:endParaRPr b="1" sz="800">
              <a:solidFill>
                <a:srgbClr val="434343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040175" y="1474915"/>
            <a:ext cx="687000" cy="1845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434343"/>
                </a:solidFill>
              </a:rPr>
              <a:t>HIC</a:t>
            </a:r>
            <a:endParaRPr b="1" sz="800">
              <a:solidFill>
                <a:srgbClr val="434343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065" y="867351"/>
            <a:ext cx="382851" cy="8479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2" name="Google Shape;62;p13"/>
          <p:cNvSpPr/>
          <p:nvPr/>
        </p:nvSpPr>
        <p:spPr>
          <a:xfrm>
            <a:off x="2740000" y="2953400"/>
            <a:ext cx="4205700" cy="165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776725" y="2930730"/>
            <a:ext cx="219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Gene-based association testing</a:t>
            </a:r>
            <a:endParaRPr b="1" sz="1000"/>
          </a:p>
        </p:txBody>
      </p:sp>
      <p:grpSp>
        <p:nvGrpSpPr>
          <p:cNvPr id="64" name="Google Shape;64;p13"/>
          <p:cNvGrpSpPr/>
          <p:nvPr/>
        </p:nvGrpSpPr>
        <p:grpSpPr>
          <a:xfrm>
            <a:off x="3246625" y="3441316"/>
            <a:ext cx="2433247" cy="256853"/>
            <a:chOff x="2561706" y="3278612"/>
            <a:chExt cx="3512700" cy="289543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4063463" y="3364650"/>
              <a:ext cx="945862" cy="183600"/>
              <a:chOff x="3911063" y="3593250"/>
              <a:chExt cx="945862" cy="18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4579425" y="3593250"/>
                <a:ext cx="277500" cy="1836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3911063" y="3593250"/>
                <a:ext cx="426000" cy="1836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3"/>
            <p:cNvGrpSpPr/>
            <p:nvPr/>
          </p:nvGrpSpPr>
          <p:grpSpPr>
            <a:xfrm>
              <a:off x="2561706" y="3278612"/>
              <a:ext cx="3512700" cy="289543"/>
              <a:chOff x="2409306" y="3507212"/>
              <a:chExt cx="3512700" cy="289543"/>
            </a:xfrm>
          </p:grpSpPr>
          <p:cxnSp>
            <p:nvCxnSpPr>
              <p:cNvPr id="69" name="Google Shape;69;p13"/>
              <p:cNvCxnSpPr/>
              <p:nvPr/>
            </p:nvCxnSpPr>
            <p:spPr>
              <a:xfrm>
                <a:off x="2409306" y="3782192"/>
                <a:ext cx="3512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>
                <a:off x="4458575" y="3507500"/>
                <a:ext cx="130200" cy="99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 flipH="1">
                <a:off x="4337200" y="3512125"/>
                <a:ext cx="126000" cy="10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2" name="Google Shape;72;p13"/>
              <p:cNvSpPr/>
              <p:nvPr/>
            </p:nvSpPr>
            <p:spPr>
              <a:xfrm>
                <a:off x="3148159" y="3658029"/>
                <a:ext cx="451500" cy="118800"/>
              </a:xfrm>
              <a:prstGeom prst="rect">
                <a:avLst/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5390650" y="3671900"/>
                <a:ext cx="317400" cy="104700"/>
              </a:xfrm>
              <a:prstGeom prst="rect">
                <a:avLst/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4" name="Google Shape;74;p13"/>
              <p:cNvCxnSpPr/>
              <p:nvPr/>
            </p:nvCxnSpPr>
            <p:spPr>
              <a:xfrm>
                <a:off x="3905850" y="3509800"/>
                <a:ext cx="0" cy="27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13"/>
              <p:cNvCxnSpPr/>
              <p:nvPr/>
            </p:nvCxnSpPr>
            <p:spPr>
              <a:xfrm rot="10800000">
                <a:off x="3904100" y="3507212"/>
                <a:ext cx="17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76" name="Google Shape;76;p13"/>
              <p:cNvSpPr/>
              <p:nvPr/>
            </p:nvSpPr>
            <p:spPr>
              <a:xfrm>
                <a:off x="2687038" y="3662024"/>
                <a:ext cx="257400" cy="114000"/>
              </a:xfrm>
              <a:prstGeom prst="rect">
                <a:avLst/>
              </a:pr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5348025" y="3539425"/>
                <a:ext cx="198126" cy="238842"/>
              </a:xfrm>
              <a:prstGeom prst="lightningBolt">
                <a:avLst/>
              </a:pr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3315188" y="3554025"/>
                <a:ext cx="206604" cy="242730"/>
              </a:xfrm>
              <a:prstGeom prst="lightningBolt">
                <a:avLst/>
              </a:pr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" name="Google Shape;79;p13"/>
          <p:cNvGrpSpPr/>
          <p:nvPr/>
        </p:nvGrpSpPr>
        <p:grpSpPr>
          <a:xfrm>
            <a:off x="3246625" y="3828874"/>
            <a:ext cx="2433247" cy="256853"/>
            <a:chOff x="2561706" y="3278612"/>
            <a:chExt cx="3512700" cy="289543"/>
          </a:xfrm>
        </p:grpSpPr>
        <p:grpSp>
          <p:nvGrpSpPr>
            <p:cNvPr id="80" name="Google Shape;80;p13"/>
            <p:cNvGrpSpPr/>
            <p:nvPr/>
          </p:nvGrpSpPr>
          <p:grpSpPr>
            <a:xfrm>
              <a:off x="4063463" y="3364650"/>
              <a:ext cx="945862" cy="183600"/>
              <a:chOff x="3911063" y="3593250"/>
              <a:chExt cx="945862" cy="183600"/>
            </a:xfrm>
          </p:grpSpPr>
          <p:sp>
            <p:nvSpPr>
              <p:cNvPr id="81" name="Google Shape;81;p13"/>
              <p:cNvSpPr/>
              <p:nvPr/>
            </p:nvSpPr>
            <p:spPr>
              <a:xfrm>
                <a:off x="4579425" y="3593250"/>
                <a:ext cx="277500" cy="1836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3911063" y="3593250"/>
                <a:ext cx="426000" cy="1836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13"/>
            <p:cNvGrpSpPr/>
            <p:nvPr/>
          </p:nvGrpSpPr>
          <p:grpSpPr>
            <a:xfrm>
              <a:off x="2561706" y="3278612"/>
              <a:ext cx="3512700" cy="289543"/>
              <a:chOff x="2409306" y="3507212"/>
              <a:chExt cx="3512700" cy="289543"/>
            </a:xfrm>
          </p:grpSpPr>
          <p:cxnSp>
            <p:nvCxnSpPr>
              <p:cNvPr id="84" name="Google Shape;84;p13"/>
              <p:cNvCxnSpPr/>
              <p:nvPr/>
            </p:nvCxnSpPr>
            <p:spPr>
              <a:xfrm>
                <a:off x="2409306" y="3782192"/>
                <a:ext cx="3512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13"/>
              <p:cNvCxnSpPr/>
              <p:nvPr/>
            </p:nvCxnSpPr>
            <p:spPr>
              <a:xfrm>
                <a:off x="4458575" y="3507500"/>
                <a:ext cx="130200" cy="99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13"/>
              <p:cNvCxnSpPr/>
              <p:nvPr/>
            </p:nvCxnSpPr>
            <p:spPr>
              <a:xfrm flipH="1">
                <a:off x="4337200" y="3512125"/>
                <a:ext cx="126000" cy="105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" name="Google Shape;87;p13"/>
              <p:cNvSpPr/>
              <p:nvPr/>
            </p:nvSpPr>
            <p:spPr>
              <a:xfrm>
                <a:off x="2488133" y="3658029"/>
                <a:ext cx="451500" cy="118800"/>
              </a:xfrm>
              <a:prstGeom prst="rect">
                <a:avLst/>
              </a:prstGeom>
              <a:solidFill>
                <a:srgbClr val="B4A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5280646" y="3671900"/>
                <a:ext cx="317400" cy="104700"/>
              </a:xfrm>
              <a:prstGeom prst="rect">
                <a:avLst/>
              </a:prstGeom>
              <a:solidFill>
                <a:srgbClr val="B4A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9" name="Google Shape;89;p13"/>
              <p:cNvCxnSpPr/>
              <p:nvPr/>
            </p:nvCxnSpPr>
            <p:spPr>
              <a:xfrm>
                <a:off x="3905850" y="3509800"/>
                <a:ext cx="0" cy="27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" name="Google Shape;90;p13"/>
              <p:cNvCxnSpPr/>
              <p:nvPr/>
            </p:nvCxnSpPr>
            <p:spPr>
              <a:xfrm rot="10800000">
                <a:off x="3904100" y="3507212"/>
                <a:ext cx="170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91" name="Google Shape;91;p13"/>
              <p:cNvSpPr/>
              <p:nvPr/>
            </p:nvSpPr>
            <p:spPr>
              <a:xfrm>
                <a:off x="3347064" y="3668219"/>
                <a:ext cx="257400" cy="114000"/>
              </a:xfrm>
              <a:prstGeom prst="rect">
                <a:avLst/>
              </a:prstGeom>
              <a:solidFill>
                <a:srgbClr val="B4A7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3367947" y="3539425"/>
                <a:ext cx="198126" cy="238842"/>
              </a:xfrm>
              <a:prstGeom prst="lightningBolt">
                <a:avLst/>
              </a:pr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2655162" y="3554025"/>
                <a:ext cx="206604" cy="242730"/>
              </a:xfrm>
              <a:prstGeom prst="lightningBolt">
                <a:avLst/>
              </a:prstGeom>
              <a:solidFill>
                <a:srgbClr val="BF9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" name="Google Shape;94;p13"/>
          <p:cNvGrpSpPr/>
          <p:nvPr/>
        </p:nvGrpSpPr>
        <p:grpSpPr>
          <a:xfrm>
            <a:off x="3246625" y="4238488"/>
            <a:ext cx="2433247" cy="256853"/>
            <a:chOff x="3627625" y="4238488"/>
            <a:chExt cx="2433247" cy="256853"/>
          </a:xfrm>
        </p:grpSpPr>
        <p:grpSp>
          <p:nvGrpSpPr>
            <p:cNvPr id="95" name="Google Shape;95;p13"/>
            <p:cNvGrpSpPr/>
            <p:nvPr/>
          </p:nvGrpSpPr>
          <p:grpSpPr>
            <a:xfrm>
              <a:off x="3627625" y="4238488"/>
              <a:ext cx="2433247" cy="256853"/>
              <a:chOff x="3703825" y="4254241"/>
              <a:chExt cx="2433247" cy="256853"/>
            </a:xfrm>
          </p:grpSpPr>
          <p:grpSp>
            <p:nvGrpSpPr>
              <p:cNvPr id="96" name="Google Shape;96;p13"/>
              <p:cNvGrpSpPr/>
              <p:nvPr/>
            </p:nvGrpSpPr>
            <p:grpSpPr>
              <a:xfrm>
                <a:off x="3703825" y="4254241"/>
                <a:ext cx="2433247" cy="256853"/>
                <a:chOff x="2561706" y="3278612"/>
                <a:chExt cx="3512700" cy="289543"/>
              </a:xfrm>
            </p:grpSpPr>
            <p:grpSp>
              <p:nvGrpSpPr>
                <p:cNvPr id="97" name="Google Shape;97;p13"/>
                <p:cNvGrpSpPr/>
                <p:nvPr/>
              </p:nvGrpSpPr>
              <p:grpSpPr>
                <a:xfrm>
                  <a:off x="4063463" y="3364650"/>
                  <a:ext cx="945862" cy="183600"/>
                  <a:chOff x="3911063" y="3593250"/>
                  <a:chExt cx="945862" cy="183600"/>
                </a:xfrm>
              </p:grpSpPr>
              <p:sp>
                <p:nvSpPr>
                  <p:cNvPr id="98" name="Google Shape;98;p13"/>
                  <p:cNvSpPr/>
                  <p:nvPr/>
                </p:nvSpPr>
                <p:spPr>
                  <a:xfrm>
                    <a:off x="4579425" y="3593250"/>
                    <a:ext cx="277500" cy="183600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" name="Google Shape;99;p13"/>
                  <p:cNvSpPr/>
                  <p:nvPr/>
                </p:nvSpPr>
                <p:spPr>
                  <a:xfrm>
                    <a:off x="3911063" y="3593250"/>
                    <a:ext cx="426000" cy="183600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0" name="Google Shape;100;p13"/>
                <p:cNvGrpSpPr/>
                <p:nvPr/>
              </p:nvGrpSpPr>
              <p:grpSpPr>
                <a:xfrm>
                  <a:off x="2561706" y="3278612"/>
                  <a:ext cx="3512700" cy="289543"/>
                  <a:chOff x="2409306" y="3507212"/>
                  <a:chExt cx="3512700" cy="289543"/>
                </a:xfrm>
              </p:grpSpPr>
              <p:cxnSp>
                <p:nvCxnSpPr>
                  <p:cNvPr id="101" name="Google Shape;101;p13"/>
                  <p:cNvCxnSpPr/>
                  <p:nvPr/>
                </p:nvCxnSpPr>
                <p:spPr>
                  <a:xfrm>
                    <a:off x="2409306" y="3782192"/>
                    <a:ext cx="35127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" name="Google Shape;102;p13"/>
                  <p:cNvCxnSpPr/>
                  <p:nvPr/>
                </p:nvCxnSpPr>
                <p:spPr>
                  <a:xfrm>
                    <a:off x="4458575" y="3507500"/>
                    <a:ext cx="130200" cy="996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" name="Google Shape;103;p13"/>
                  <p:cNvCxnSpPr/>
                  <p:nvPr/>
                </p:nvCxnSpPr>
                <p:spPr>
                  <a:xfrm flipH="1">
                    <a:off x="4337200" y="3512125"/>
                    <a:ext cx="126000" cy="1053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104" name="Google Shape;104;p13"/>
                  <p:cNvSpPr/>
                  <p:nvPr/>
                </p:nvSpPr>
                <p:spPr>
                  <a:xfrm>
                    <a:off x="3368167" y="3658029"/>
                    <a:ext cx="451500" cy="118800"/>
                  </a:xfrm>
                  <a:prstGeom prst="rect">
                    <a:avLst/>
                  </a:prstGeom>
                  <a:solidFill>
                    <a:srgbClr val="EA999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" name="Google Shape;105;p13"/>
                  <p:cNvSpPr/>
                  <p:nvPr/>
                </p:nvSpPr>
                <p:spPr>
                  <a:xfrm>
                    <a:off x="5170636" y="3671889"/>
                    <a:ext cx="626100" cy="104700"/>
                  </a:xfrm>
                  <a:prstGeom prst="rect">
                    <a:avLst/>
                  </a:prstGeom>
                  <a:solidFill>
                    <a:srgbClr val="EA999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cxnSp>
                <p:nvCxnSpPr>
                  <p:cNvPr id="106" name="Google Shape;106;p13"/>
                  <p:cNvCxnSpPr/>
                  <p:nvPr/>
                </p:nvCxnSpPr>
                <p:spPr>
                  <a:xfrm>
                    <a:off x="3905850" y="3509800"/>
                    <a:ext cx="0" cy="2751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" name="Google Shape;107;p13"/>
                  <p:cNvCxnSpPr/>
                  <p:nvPr/>
                </p:nvCxnSpPr>
                <p:spPr>
                  <a:xfrm rot="10800000">
                    <a:off x="3904100" y="3507212"/>
                    <a:ext cx="1704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triangle"/>
                    <a:tailEnd len="med" w="med" type="none"/>
                  </a:ln>
                </p:spPr>
              </p:cxnSp>
              <p:sp>
                <p:nvSpPr>
                  <p:cNvPr id="108" name="Google Shape;108;p13"/>
                  <p:cNvSpPr/>
                  <p:nvPr/>
                </p:nvSpPr>
                <p:spPr>
                  <a:xfrm>
                    <a:off x="3367947" y="3539425"/>
                    <a:ext cx="198126" cy="238842"/>
                  </a:xfrm>
                  <a:prstGeom prst="lightningBolt">
                    <a:avLst/>
                  </a:pr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" name="Google Shape;109;p13"/>
                  <p:cNvSpPr/>
                  <p:nvPr/>
                </p:nvSpPr>
                <p:spPr>
                  <a:xfrm>
                    <a:off x="5185262" y="3554025"/>
                    <a:ext cx="206604" cy="242730"/>
                  </a:xfrm>
                  <a:prstGeom prst="lightningBolt">
                    <a:avLst/>
                  </a:prstGeom>
                  <a:solidFill>
                    <a:srgbClr val="BF9000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0" name="Google Shape;110;p13"/>
              <p:cNvSpPr/>
              <p:nvPr/>
            </p:nvSpPr>
            <p:spPr>
              <a:xfrm>
                <a:off x="3919602" y="4388025"/>
                <a:ext cx="151800" cy="105300"/>
              </a:xfrm>
              <a:prstGeom prst="rect">
                <a:avLst/>
              </a:prstGeom>
              <a:solidFill>
                <a:srgbClr val="EA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" name="Google Shape;111;p13"/>
            <p:cNvSpPr/>
            <p:nvPr/>
          </p:nvSpPr>
          <p:spPr>
            <a:xfrm>
              <a:off x="5779129" y="4262797"/>
              <a:ext cx="143100" cy="215352"/>
            </a:xfrm>
            <a:prstGeom prst="lightningBolt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3"/>
          <p:cNvSpPr/>
          <p:nvPr/>
        </p:nvSpPr>
        <p:spPr>
          <a:xfrm>
            <a:off x="4631859" y="2343917"/>
            <a:ext cx="430800" cy="515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2982553" y="2393138"/>
            <a:ext cx="198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Variant filtering</a:t>
            </a:r>
            <a:endParaRPr b="1" sz="1000"/>
          </a:p>
        </p:txBody>
      </p:sp>
      <p:sp>
        <p:nvSpPr>
          <p:cNvPr id="114" name="Google Shape;114;p13"/>
          <p:cNvSpPr txBox="1"/>
          <p:nvPr/>
        </p:nvSpPr>
        <p:spPr>
          <a:xfrm>
            <a:off x="4909615" y="2274240"/>
            <a:ext cx="1987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9550" lvl="0" marL="3527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-GB" sz="900"/>
              <a:t>Regulatory regions</a:t>
            </a:r>
            <a:endParaRPr b="1" sz="900"/>
          </a:p>
          <a:p>
            <a:pPr indent="-179550" lvl="0" marL="3527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-GB" sz="900"/>
              <a:t>MAF &lt; 1%</a:t>
            </a:r>
            <a:endParaRPr b="1" sz="900"/>
          </a:p>
          <a:p>
            <a:pPr indent="-179550" lvl="0" marL="3527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-GB" sz="900"/>
              <a:t>CADD score &gt; 15</a:t>
            </a:r>
            <a:endParaRPr b="1" sz="900"/>
          </a:p>
        </p:txBody>
      </p:sp>
      <p:sp>
        <p:nvSpPr>
          <p:cNvPr id="115" name="Google Shape;115;p13"/>
          <p:cNvSpPr txBox="1"/>
          <p:nvPr/>
        </p:nvSpPr>
        <p:spPr>
          <a:xfrm>
            <a:off x="2748274" y="3428264"/>
            <a:ext cx="59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AA84F"/>
                </a:solidFill>
              </a:rPr>
              <a:t>ABC</a:t>
            </a:r>
            <a:endParaRPr b="1" sz="800">
              <a:solidFill>
                <a:srgbClr val="6AA84F"/>
              </a:solidFill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2693400" y="3814350"/>
            <a:ext cx="72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74EA7"/>
                </a:solidFill>
              </a:rPr>
              <a:t>CRD</a:t>
            </a:r>
            <a:endParaRPr b="1" sz="800">
              <a:solidFill>
                <a:srgbClr val="674EA7"/>
              </a:solidFill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2713715" y="4217325"/>
            <a:ext cx="66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CC0000"/>
                </a:solidFill>
              </a:rPr>
              <a:t>HIC</a:t>
            </a:r>
            <a:endParaRPr b="1" sz="800">
              <a:solidFill>
                <a:srgbClr val="CC0000"/>
              </a:solidFill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6018675" y="3585882"/>
            <a:ext cx="782400" cy="184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434343"/>
                </a:solidFill>
              </a:rPr>
              <a:t>Covariates</a:t>
            </a:r>
            <a:endParaRPr b="1" sz="700">
              <a:solidFill>
                <a:srgbClr val="434343"/>
              </a:solidFill>
            </a:endParaRPr>
          </a:p>
        </p:txBody>
      </p:sp>
      <p:sp>
        <p:nvSpPr>
          <p:cNvPr id="119" name="Google Shape;119;p13"/>
          <p:cNvSpPr/>
          <p:nvPr/>
        </p:nvSpPr>
        <p:spPr>
          <a:xfrm>
            <a:off x="6018675" y="3824509"/>
            <a:ext cx="782400" cy="184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434343"/>
                </a:solidFill>
              </a:rPr>
              <a:t>Relatedness</a:t>
            </a:r>
            <a:endParaRPr b="1" sz="700">
              <a:solidFill>
                <a:srgbClr val="434343"/>
              </a:solidFill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6018675" y="4064739"/>
            <a:ext cx="782400" cy="184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434343"/>
                </a:solidFill>
              </a:rPr>
              <a:t>Conditional</a:t>
            </a:r>
            <a:endParaRPr b="1" sz="700">
              <a:solidFill>
                <a:srgbClr val="434343"/>
              </a:solidFill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6018675" y="4309582"/>
            <a:ext cx="782400" cy="184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solidFill>
                  <a:srgbClr val="434343"/>
                </a:solidFill>
              </a:rPr>
              <a:t>Replication</a:t>
            </a:r>
            <a:endParaRPr b="1" sz="700">
              <a:solidFill>
                <a:srgbClr val="434343"/>
              </a:solidFill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5189711" y="567478"/>
            <a:ext cx="153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Blood cell line annotations</a:t>
            </a:r>
            <a:endParaRPr sz="900"/>
          </a:p>
        </p:txBody>
      </p:sp>
      <p:sp>
        <p:nvSpPr>
          <p:cNvPr id="123" name="Google Shape;123;p13"/>
          <p:cNvSpPr txBox="1"/>
          <p:nvPr/>
        </p:nvSpPr>
        <p:spPr>
          <a:xfrm>
            <a:off x="2854432" y="1418749"/>
            <a:ext cx="818100" cy="30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/>
              <a:t>Cell counts</a:t>
            </a:r>
            <a:endParaRPr b="1" sz="800"/>
          </a:p>
        </p:txBody>
      </p:sp>
      <p:sp>
        <p:nvSpPr>
          <p:cNvPr id="124" name="Google Shape;124;p13"/>
          <p:cNvSpPr txBox="1"/>
          <p:nvPr/>
        </p:nvSpPr>
        <p:spPr>
          <a:xfrm>
            <a:off x="3936256" y="1420442"/>
            <a:ext cx="758100" cy="30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</a:rPr>
              <a:t>Biomarkers</a:t>
            </a:r>
            <a:endParaRPr/>
          </a:p>
        </p:txBody>
      </p:sp>
      <p:sp>
        <p:nvSpPr>
          <p:cNvPr id="125" name="Google Shape;125;p13"/>
          <p:cNvSpPr txBox="1"/>
          <p:nvPr/>
        </p:nvSpPr>
        <p:spPr>
          <a:xfrm>
            <a:off x="5781163" y="855618"/>
            <a:ext cx="11694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50">
                <a:solidFill>
                  <a:srgbClr val="434343"/>
                </a:solidFill>
              </a:rPr>
              <a:t>Activity-by-contact</a:t>
            </a:r>
            <a:endParaRPr b="1" sz="750">
              <a:solidFill>
                <a:srgbClr val="434343"/>
              </a:solidFill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5694550" y="1149200"/>
            <a:ext cx="12561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50">
                <a:solidFill>
                  <a:srgbClr val="434343"/>
                </a:solidFill>
              </a:rPr>
              <a:t>Cis-regulatory domains</a:t>
            </a:r>
            <a:endParaRPr b="1" sz="750">
              <a:solidFill>
                <a:srgbClr val="434343"/>
              </a:solidFill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5699951" y="1416100"/>
            <a:ext cx="12375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50">
                <a:solidFill>
                  <a:srgbClr val="434343"/>
                </a:solidFill>
              </a:rPr>
              <a:t>Promoter-capture Hi-C</a:t>
            </a:r>
            <a:endParaRPr b="1" sz="750">
              <a:solidFill>
                <a:srgbClr val="434343"/>
              </a:solidFill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5040175" y="1920886"/>
            <a:ext cx="687000" cy="184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3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434343"/>
                </a:solidFill>
              </a:rPr>
              <a:t>NC</a:t>
            </a:r>
            <a:endParaRPr b="1" sz="800">
              <a:solidFill>
                <a:srgbClr val="434343"/>
              </a:solidFill>
            </a:endParaRPr>
          </a:p>
        </p:txBody>
      </p:sp>
      <p:sp>
        <p:nvSpPr>
          <p:cNvPr id="129" name="Google Shape;129;p13"/>
          <p:cNvSpPr/>
          <p:nvPr/>
        </p:nvSpPr>
        <p:spPr>
          <a:xfrm rot="5400000">
            <a:off x="5866300" y="907344"/>
            <a:ext cx="156900" cy="1786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5710800" y="1878700"/>
            <a:ext cx="12375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50">
                <a:solidFill>
                  <a:srgbClr val="434343"/>
                </a:solidFill>
              </a:rPr>
              <a:t>All non-coding annot.</a:t>
            </a:r>
            <a:endParaRPr b="1" sz="750">
              <a:solidFill>
                <a:srgbClr val="434343"/>
              </a:solidFill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2773500" y="3145225"/>
            <a:ext cx="4123200" cy="2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">
                <a:solidFill>
                  <a:srgbClr val="434343"/>
                </a:solidFill>
              </a:rPr>
              <a:t>For gene i out of ~18 000 genes and annotation j ⇒ test rare variants for association with trait</a:t>
            </a:r>
            <a:endParaRPr sz="750">
              <a:solidFill>
                <a:srgbClr val="434343"/>
              </a:solidFill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2976725" y="1767975"/>
            <a:ext cx="1534800" cy="355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UK Biobank</a:t>
            </a:r>
            <a:endParaRPr/>
          </a:p>
        </p:txBody>
      </p:sp>
      <p:pic>
        <p:nvPicPr>
          <p:cNvPr descr="Vector for free use: Test tubes vector" id="133" name="Google Shape;13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244" y="1087550"/>
            <a:ext cx="382849" cy="382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202208 test-tube-2.svg - Wikimedia Commons" id="134" name="Google Shape;134;p13"/>
          <p:cNvPicPr preferRelativeResize="0"/>
          <p:nvPr/>
        </p:nvPicPr>
        <p:blipFill rotWithShape="1">
          <a:blip r:embed="rId5">
            <a:alphaModFix/>
          </a:blip>
          <a:srcRect b="0" l="25061" r="33155" t="0"/>
          <a:stretch/>
        </p:blipFill>
        <p:spPr>
          <a:xfrm>
            <a:off x="2926416" y="1020478"/>
            <a:ext cx="192015" cy="459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Hemato oncology concept icon. Blood cancer diagnostic idea thin line illustration. Leukemia treatment. Medical examination. Vector isolated outline RGB color drawing. Editable stroke (provided by Getty Images)" id="135" name="Google Shape;135;p13"/>
          <p:cNvPicPr preferRelativeResize="0"/>
          <p:nvPr/>
        </p:nvPicPr>
        <p:blipFill rotWithShape="1">
          <a:blip r:embed="rId6">
            <a:alphaModFix/>
          </a:blip>
          <a:srcRect b="48514" l="34167" r="33093" t="22523"/>
          <a:stretch/>
        </p:blipFill>
        <p:spPr>
          <a:xfrm>
            <a:off x="3120054" y="1094375"/>
            <a:ext cx="365215" cy="323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