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9" r:id="rId2"/>
    <p:sldId id="260" r:id="rId3"/>
    <p:sldId id="261" r:id="rId4"/>
    <p:sldId id="262" r:id="rId5"/>
    <p:sldId id="263" r:id="rId6"/>
    <p:sldId id="264" r:id="rId7"/>
    <p:sldId id="265" r:id="rId8"/>
    <p:sldId id="266"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109" autoAdjust="0"/>
  </p:normalViewPr>
  <p:slideViewPr>
    <p:cSldViewPr snapToGrid="0">
      <p:cViewPr varScale="1">
        <p:scale>
          <a:sx n="42" d="100"/>
          <a:sy n="42" d="100"/>
        </p:scale>
        <p:origin x="1464"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This document presents a critical and comprehensive analysis of various human factors involved in the field of cybersecurity, specifically within the unique context of a local start‑up. The detailed outline will carefully examine how human vulnerabilities, including cognitive limitations and the potential for insider threats, significantly influence security outcomes in environments that operate with limited resources and capabilities. The overall aim is to thoroughly understand these crucial factors and to suggest practical and actionable measures aimed at reducing the associated risks that arise from such vulnerabilities in cybersecurity practices. (Edet et al. 2024)</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Start‑ups typically function with limited resources and frequently do not possess the developed security frameworks present in larger </a:t>
            </a:r>
            <a:r>
              <a:rPr lang="en-US" dirty="0" err="1"/>
              <a:t>organisations</a:t>
            </a:r>
            <a:r>
              <a:rPr lang="en-US" dirty="0"/>
              <a:t>. This situation renders them particularly vulnerable to cyber risks originating from human actions. Factors such as employee conduct, cognitive biases, and decision‑making under stress can lead to significant vulnerabilities. This presentation aims to examine three related areas: cognitive limitations and human error, insider threats, and discrepancies between design and </a:t>
            </a:r>
            <a:r>
              <a:rPr lang="en-US" dirty="0" err="1"/>
              <a:t>behaviour</a:t>
            </a:r>
            <a:r>
              <a:rPr lang="en-US" dirty="0"/>
              <a:t>. Gaining insight into these human‑</a:t>
            </a:r>
            <a:r>
              <a:rPr lang="en-US" dirty="0" err="1"/>
              <a:t>centred</a:t>
            </a:r>
            <a:r>
              <a:rPr lang="en-US" dirty="0"/>
              <a:t> challenges is essential for establishing robust security frameworks within start‑up environments. (Schütz et al. 2023)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Cognitive limitations among individuals represent a significant and pressing risk factor in the complex and evolving realm of cybersecurity. Employees who have short attention spans may inadvertently overlook critical security alerts or crucial procedures, thereby putting the entire </a:t>
            </a:r>
            <a:r>
              <a:rPr lang="en-US" dirty="0" err="1"/>
              <a:t>organisation</a:t>
            </a:r>
            <a:r>
              <a:rPr lang="en-US" dirty="0"/>
              <a:t> at risk. Additionally, memory limitations—such as the inability to accurately recall complicated and frequently changing passwords—tend to compound these security threats even further. Cognitive biases, which include overconfidence in one's abilities and a prevalent tendency to underestimate potential dangers, can profoundly impair decision‑making processes and diminish overall alertness. Start‑ups, in particular, are especially vulnerable to these challenges, as their dynamic work environments often promote a culture of multitasking, leading to distractions. Acknowledging and understanding these cognitive limitations is of utmost importance for developing and implementing robust and effective security measures that protect the integrity of sensitive information and data. (Andrade et al. 2022)</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An in‑depth analysis of the frequent errors made by humans that adversely affect cybersecurity reveals a number of key issues that cannot be overlooked. Misconfiguration is a predominant factor, accounting for an alarming 31 % of all breaches specifically related to cloud services, which often result from mistakes made during the initial set‑up processes. Furthermore, weak passwords are a major vulnerability in the landscape of cybersecurity, with a startling 37 % of breaches stemming from compromised or inadequately secure credentials. Phishing attacks pose another significant threat; these types of attacks exploit the inherent trust people tend to have in one another and are </a:t>
            </a:r>
            <a:r>
              <a:rPr lang="en-US" dirty="0" err="1"/>
              <a:t>recognised</a:t>
            </a:r>
            <a:r>
              <a:rPr lang="en-US" dirty="0"/>
              <a:t> as the most financially damaging, with an average loss of approximately $4.9 million for each incident. In start‑up environments, the challenges posed by multitasking, a lack of sufficient staffing, and the absence of adequate formal training only serve to exacerbate these serious risks, thereby ensuring that human error remains a persistent and pressing concern in the realm of cybersecurity practices. (</a:t>
            </a:r>
            <a:r>
              <a:rPr lang="en-US" dirty="0" err="1"/>
              <a:t>Ncubukezi</a:t>
            </a:r>
            <a:r>
              <a:rPr lang="en-US" dirty="0"/>
              <a:t> 2022)</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Insider threats represent a considerable and pressing type of cyber risk, particularly prevalent in start‑ups where there is frequently a pronounced degree of personal trust and a lack of </a:t>
            </a:r>
            <a:r>
              <a:rPr lang="en-US" dirty="0" err="1"/>
              <a:t>formalised</a:t>
            </a:r>
            <a:r>
              <a:rPr lang="en-US" dirty="0"/>
              <a:t> access controls. Malicious insiders actively and deliberately seek to inflict harm and damage, while unintentional insiders might inadvertently cause significant issues through errors or carelessness during their daily activities. Various contributing factors play a role in this situation, including excessively trusting personnel, granting overly wide access permissions without proper limitations, and the existence of inadequate oversight regarding employee actions and </a:t>
            </a:r>
            <a:r>
              <a:rPr lang="en-US" dirty="0" err="1"/>
              <a:t>behaviours</a:t>
            </a:r>
            <a:r>
              <a:rPr lang="en-US" dirty="0"/>
              <a:t>. Effectively managing insider threats requires a thoughtful and strategic approach that carefully balances the necessity of trust with the need for ongoing validation and oversight, even within smaller, more flexible </a:t>
            </a:r>
            <a:r>
              <a:rPr lang="en-US" dirty="0" err="1"/>
              <a:t>organisations</a:t>
            </a:r>
            <a:r>
              <a:rPr lang="en-US" dirty="0"/>
              <a:t> that </a:t>
            </a:r>
            <a:r>
              <a:rPr lang="en-US" dirty="0" err="1"/>
              <a:t>prioritise</a:t>
            </a:r>
            <a:r>
              <a:rPr lang="en-US" dirty="0"/>
              <a:t> adaptability and innovation. (</a:t>
            </a:r>
            <a:r>
              <a:rPr lang="en-US" dirty="0" err="1"/>
              <a:t>Felzensztein</a:t>
            </a:r>
            <a:r>
              <a:rPr lang="en-US" dirty="0"/>
              <a:t> &amp; Bagheri 2024)</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Design–</a:t>
            </a:r>
            <a:r>
              <a:rPr lang="en-US" dirty="0" err="1"/>
              <a:t>behaviour</a:t>
            </a:r>
            <a:r>
              <a:rPr lang="en-US" dirty="0"/>
              <a:t> mismatches frequently occur when security systems are developed without fully addressing the actual </a:t>
            </a:r>
            <a:r>
              <a:rPr lang="en-US" dirty="0" err="1"/>
              <a:t>behaviours</a:t>
            </a:r>
            <a:r>
              <a:rPr lang="en-US" dirty="0"/>
              <a:t> and needs of users. When complicated protocols and processes are implemented, they can lead to significant user frustration, which may ultimately result in the adoption of workarounds or even the complete deactivation of essential security protections. In the context of start‑ups, which are often </a:t>
            </a:r>
            <a:r>
              <a:rPr lang="en-US" dirty="0" err="1"/>
              <a:t>characterised</a:t>
            </a:r>
            <a:r>
              <a:rPr lang="en-US" dirty="0"/>
              <a:t> by rapid growth and constrained financial resources, the emphasis is frequently placed on functionality rather than thorough usability testing. As a result, even well‑intentioned security measures that are designed to be effective may be inadvertently bypassed, thereby creating </a:t>
            </a:r>
            <a:r>
              <a:rPr lang="en-US" dirty="0" err="1"/>
              <a:t>unrecognised</a:t>
            </a:r>
            <a:r>
              <a:rPr lang="en-US" dirty="0"/>
              <a:t> and potentially serious vulnerabilities within the system. It is absolutely essential to </a:t>
            </a:r>
            <a:r>
              <a:rPr lang="en-US" dirty="0" err="1"/>
              <a:t>prioritise</a:t>
            </a:r>
            <a:r>
              <a:rPr lang="en-US" dirty="0"/>
              <a:t> a human‑</a:t>
            </a:r>
            <a:r>
              <a:rPr lang="en-US" dirty="0" err="1"/>
              <a:t>centred</a:t>
            </a:r>
            <a:r>
              <a:rPr lang="en-US" dirty="0"/>
              <a:t> approach to security design in order to effectively address these critical issues and ensure that security systems are not only functional but also user‑friendly and aligned with actual user </a:t>
            </a:r>
            <a:r>
              <a:rPr lang="en-US" dirty="0" err="1"/>
              <a:t>behaviour</a:t>
            </a:r>
            <a:r>
              <a:rPr lang="en-US" dirty="0"/>
              <a:t>. (</a:t>
            </a:r>
            <a:r>
              <a:rPr lang="en-US" dirty="0" err="1"/>
              <a:t>Ruohonena</a:t>
            </a:r>
            <a:r>
              <a:rPr lang="en-US" dirty="0"/>
              <a: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When examining the complex interplay of cognitive limitations, insider threats, and design–</a:t>
            </a:r>
            <a:r>
              <a:rPr lang="en-US" dirty="0" err="1"/>
              <a:t>behaviour</a:t>
            </a:r>
            <a:r>
              <a:rPr lang="en-US" dirty="0"/>
              <a:t> misalignments collectively, a significant and multifaceted risk emerges. Each of these individual elements not only exists in isolation but also exacerbates the others, leading to a systemic vulnerability that can severely impact a start‑up’s overall security framework. The human factors involved—such as user mistakes, decision‑making errors, and trust‑related mishaps—are deeply interconnected and often behave in highly unpredictable ways. In order to effectively address these substantial challenges, start‑ups should proactively implement a comprehensive and robust security strategy that </a:t>
            </a:r>
            <a:r>
              <a:rPr lang="en-US" dirty="0" err="1"/>
              <a:t>emphasises</a:t>
            </a:r>
            <a:r>
              <a:rPr lang="en-US" dirty="0"/>
              <a:t> </a:t>
            </a:r>
            <a:r>
              <a:rPr lang="en-US" dirty="0" err="1"/>
              <a:t>recognising</a:t>
            </a:r>
            <a:r>
              <a:rPr lang="en-US" dirty="0"/>
              <a:t> and reshaping human </a:t>
            </a:r>
            <a:r>
              <a:rPr lang="en-US" dirty="0" err="1"/>
              <a:t>behaviour</a:t>
            </a:r>
            <a:r>
              <a:rPr lang="en-US" dirty="0"/>
              <a:t>. This thoughtful approach requires the development of systems that are not only resilient but also robust against both external threats and the internal realities associated with human actions and interactions. It is essential for </a:t>
            </a:r>
            <a:r>
              <a:rPr lang="en-US" dirty="0" err="1"/>
              <a:t>organisations</a:t>
            </a:r>
            <a:r>
              <a:rPr lang="en-US" dirty="0"/>
              <a:t> to understand how these dynamics function to enhance their protective measures. (Tettey et al. 2024)</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rPr lang="en-US" dirty="0"/>
              <a:t>In summary, this insightful presentation has thoroughly </a:t>
            </a:r>
            <a:r>
              <a:rPr lang="en-US" dirty="0" err="1"/>
              <a:t>analysed</a:t>
            </a:r>
            <a:r>
              <a:rPr lang="en-US" dirty="0"/>
              <a:t> the substantial and varied risks that cognitive limitations, insider threats, and design–</a:t>
            </a:r>
            <a:r>
              <a:rPr lang="en-US" dirty="0" err="1"/>
              <a:t>behaviour</a:t>
            </a:r>
            <a:r>
              <a:rPr lang="en-US" dirty="0"/>
              <a:t> mismatches pose to cybersecurity in start‑ups. The challenges faced are further heightened by the common resource limitations and the often casual </a:t>
            </a:r>
            <a:r>
              <a:rPr lang="en-US" dirty="0" err="1"/>
              <a:t>organisational</a:t>
            </a:r>
            <a:r>
              <a:rPr lang="en-US" dirty="0"/>
              <a:t> structures found in start‑up settings. A solely technical fix is insufficient and inadequate; instead, a comprehensive human‑focused strategy to cybersecurity is essential for success. Start‑ups should place a strong emphasis on usability, robust awareness training, and valuable </a:t>
            </a:r>
            <a:r>
              <a:rPr lang="en-US" dirty="0" err="1"/>
              <a:t>behavioural</a:t>
            </a:r>
            <a:r>
              <a:rPr lang="en-US" dirty="0"/>
              <a:t> insights within their security frameworks. By adopting these practices, they can develop resilient </a:t>
            </a:r>
            <a:r>
              <a:rPr lang="en-US" dirty="0" err="1"/>
              <a:t>organisations</a:t>
            </a:r>
            <a:r>
              <a:rPr lang="en-US" dirty="0"/>
              <a:t> that are well‑equipped to effectively address both technical and human‑related threats. This multifaceted approach will better protect their innovative environments and ensure sustainability in the long term.</a:t>
            </a:r>
          </a:p>
          <a:p>
            <a:endParaRPr lang="en-US" dirty="0"/>
          </a:p>
          <a:p>
            <a:pPr>
              <a:buNone/>
            </a:pPr>
            <a:r>
              <a:rPr lang="en-US" dirty="0"/>
              <a:t>References:</a:t>
            </a:r>
          </a:p>
          <a:p>
            <a:pPr>
              <a:buNone/>
            </a:pPr>
            <a:endParaRPr lang="en-US" dirty="0"/>
          </a:p>
          <a:p>
            <a:pPr>
              <a:buNone/>
            </a:pPr>
            <a:r>
              <a:rPr lang="en-US" dirty="0"/>
              <a:t>Andrade, R.O., Fuertes, W., Cazares, M., Ortiz‑Garcés, I. and Navas, G., 2022. An exploratory study of cognitive sciences applied to cybersecurity. </a:t>
            </a:r>
            <a:r>
              <a:rPr lang="en-US" i="1" dirty="0"/>
              <a:t>Electronics</a:t>
            </a:r>
            <a:r>
              <a:rPr lang="en-US" dirty="0"/>
              <a:t>, 11(11), p. 1692. mdpi.com</a:t>
            </a:r>
          </a:p>
          <a:p>
            <a:pPr>
              <a:buNone/>
            </a:pPr>
            <a:r>
              <a:rPr lang="en-US" dirty="0"/>
              <a:t>Edet, A., Silas, A., </a:t>
            </a:r>
            <a:r>
              <a:rPr lang="en-US" dirty="0" err="1"/>
              <a:t>Ekaetor</a:t>
            </a:r>
            <a:r>
              <a:rPr lang="en-US" dirty="0"/>
              <a:t>, E., Ebong, O., Isaac, E. and </a:t>
            </a:r>
            <a:r>
              <a:rPr lang="en-US" dirty="0" err="1"/>
              <a:t>Udoetor</a:t>
            </a:r>
            <a:r>
              <a:rPr lang="en-US" dirty="0"/>
              <a:t>, N., 2024. Data‑Driven Framework for Classification and Management of Start‑Up Risk For High Investment Returns. </a:t>
            </a:r>
            <a:r>
              <a:rPr lang="en-US" i="1" dirty="0"/>
              <a:t>Advanced Journal of Science, Technology and Engineering</a:t>
            </a:r>
            <a:r>
              <a:rPr lang="en-US" dirty="0"/>
              <a:t>, 4(2), pp. 81‑102. abjournals.org</a:t>
            </a:r>
          </a:p>
          <a:p>
            <a:pPr>
              <a:buNone/>
            </a:pPr>
            <a:r>
              <a:rPr lang="en-US" dirty="0" err="1"/>
              <a:t>Felzensztein</a:t>
            </a:r>
            <a:r>
              <a:rPr lang="en-US" dirty="0"/>
              <a:t>, C. and Bagheri, A., 2024. Start‑ups’ scaling‑up strategies at the regional periphery. </a:t>
            </a:r>
            <a:r>
              <a:rPr lang="en-US" i="1" dirty="0"/>
              <a:t>International Journal of Entrepreneurial Behavior &amp; Research</a:t>
            </a:r>
            <a:r>
              <a:rPr lang="en-US" dirty="0"/>
              <a:t>, 30(10), pp. 2411‑2442. researchgate.net</a:t>
            </a:r>
          </a:p>
          <a:p>
            <a:pPr>
              <a:buNone/>
            </a:pPr>
            <a:r>
              <a:rPr lang="en-US" dirty="0" err="1"/>
              <a:t>Ncubukezi</a:t>
            </a:r>
            <a:r>
              <a:rPr lang="en-US" dirty="0"/>
              <a:t>, T., 2022, March. Human errors: A cybersecurity concern and the weakest link to small businesses. In </a:t>
            </a:r>
            <a:r>
              <a:rPr lang="en-US" i="1" dirty="0"/>
              <a:t>Proceedings of the 17th International Conference on Information Warfare and Security</a:t>
            </a:r>
            <a:r>
              <a:rPr lang="en-US" dirty="0"/>
              <a:t> (p. 395). researchgate.net</a:t>
            </a:r>
          </a:p>
          <a:p>
            <a:pPr>
              <a:buNone/>
            </a:pPr>
            <a:r>
              <a:rPr lang="en-US" dirty="0" err="1"/>
              <a:t>Ruohonena</a:t>
            </a:r>
            <a:r>
              <a:rPr lang="en-US" dirty="0"/>
              <a:t>, J., no date. Designs, Designing, Designers, and Design Science Revisited. files.osf.io. osf.io</a:t>
            </a:r>
          </a:p>
          <a:p>
            <a:pPr>
              <a:buNone/>
            </a:pPr>
            <a:r>
              <a:rPr lang="en-US" dirty="0"/>
              <a:t>Schütz, F., </a:t>
            </a:r>
            <a:r>
              <a:rPr lang="en-US" dirty="0" err="1"/>
              <a:t>Spierau</a:t>
            </a:r>
            <a:r>
              <a:rPr lang="en-US" dirty="0"/>
              <a:t>, B., </a:t>
            </a:r>
            <a:r>
              <a:rPr lang="en-US" dirty="0" err="1"/>
              <a:t>Rampold</a:t>
            </a:r>
            <a:r>
              <a:rPr lang="en-US" dirty="0"/>
              <a:t>, F., Nickerson, R.C. and Trang, S., 2023. Chasing Cyber Security Unicorns: A Taxonomy‑based Analysis of Cyber Security Start‑ups' Business Models. In </a:t>
            </a:r>
            <a:r>
              <a:rPr lang="en-US" i="1" dirty="0"/>
              <a:t>ECIS</a:t>
            </a:r>
            <a:r>
              <a:rPr lang="en-US" dirty="0"/>
              <a:t>. researchgate.net</a:t>
            </a:r>
          </a:p>
          <a:p>
            <a:pPr>
              <a:buNone/>
            </a:pPr>
            <a:r>
              <a:rPr lang="en-US" dirty="0"/>
              <a:t>Tettey, F., </a:t>
            </a:r>
            <a:r>
              <a:rPr lang="en-US" dirty="0" err="1"/>
              <a:t>Parupelli</a:t>
            </a:r>
            <a:r>
              <a:rPr lang="en-US" dirty="0"/>
              <a:t>, S.K. and Desai, S., 2024. A review of biomedical devices: classification, regulatory guidelines, human factors, software as a medical device, and cybersecurity. </a:t>
            </a:r>
            <a:r>
              <a:rPr lang="en-US" i="1" dirty="0"/>
              <a:t>Biomedical Materials &amp; Devices</a:t>
            </a:r>
            <a:r>
              <a:rPr lang="en-US" dirty="0"/>
              <a:t>. nsf.gov</a:t>
            </a:r>
          </a:p>
          <a:p>
            <a:pPr>
              <a:buNone/>
            </a:pPr>
            <a:br>
              <a:rPr lang="en-US" dirty="0"/>
            </a:b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Critical Analysis of Human Factors in Cyber Security for a Local Start‑Up</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137130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Understanding Human Vulnerabilities:</a:t>
            </a:r>
            <a:r>
              <a:rPr sz="1300" b="0" i="0">
                <a:solidFill>
                  <a:srgbClr val="616161"/>
                </a:solidFill>
                <a:latin typeface="Proxima Nova"/>
              </a:rPr>
              <a:t> Analyzing the role of human behavior and cognitive factors in cybersecurity breaches at start-ups.</a:t>
            </a:r>
          </a:p>
          <a:p>
            <a:pPr marL="228600" lvl="1" indent="-91440" algn="l">
              <a:spcBef>
                <a:spcPts val="1200"/>
              </a:spcBef>
              <a:spcAft>
                <a:spcPts val="0"/>
              </a:spcAft>
              <a:buSzPct val="100000"/>
              <a:buFont typeface="Arial"/>
              <a:buChar char="•"/>
            </a:pPr>
            <a:r>
              <a:rPr sz="1300" b="1" i="0">
                <a:solidFill>
                  <a:srgbClr val="616161"/>
                </a:solidFill>
                <a:latin typeface="Proxima Nova"/>
              </a:rPr>
              <a:t>Focus Areas:</a:t>
            </a:r>
            <a:r>
              <a:rPr sz="1300" b="0" i="0">
                <a:solidFill>
                  <a:srgbClr val="616161"/>
                </a:solidFill>
                <a:latin typeface="Proxima Nova"/>
              </a:rPr>
              <a:t> Cognitive limitations, insider threats, and design–behavior mismatches.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95c6eafj.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Jefferson Santos on Unsplash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zfi67pii.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Vulnerability of Start-ups</a:t>
            </a:r>
          </a:p>
          <a:p>
            <a:pPr algn="ctr">
              <a:spcAft>
                <a:spcPts val="1200"/>
              </a:spcAft>
            </a:pPr>
            <a:r>
              <a:rPr sz="1300" b="0" i="0">
                <a:solidFill>
                  <a:srgbClr val="616161"/>
                </a:solidFill>
                <a:latin typeface="Proxima Nova"/>
              </a:rPr>
              <a:t>Limited resources and informal security protocols expose start-ups to higher cyber risks.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enp_ewya.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Role of Human Factors</a:t>
            </a:r>
          </a:p>
          <a:p>
            <a:pPr algn="ctr">
              <a:spcAft>
                <a:spcPts val="1200"/>
              </a:spcAft>
            </a:pPr>
            <a:r>
              <a:rPr sz="1300" b="0" i="0">
                <a:solidFill>
                  <a:srgbClr val="616161"/>
                </a:solidFill>
                <a:latin typeface="Proxima Nova"/>
              </a:rPr>
              <a:t>Employee behavior and decision-making are key vulnerabilities in cybersecurity.</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wwycutu9.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Presentation Structure</a:t>
            </a:r>
          </a:p>
          <a:p>
            <a:pPr algn="ctr">
              <a:spcAft>
                <a:spcPts val="1200"/>
              </a:spcAft>
            </a:pPr>
            <a:r>
              <a:rPr sz="1300" b="0" i="0">
                <a:solidFill>
                  <a:srgbClr val="616161"/>
                </a:solidFill>
                <a:latin typeface="Proxima Nova"/>
              </a:rPr>
              <a:t>We will examine Cognitive Limitations &amp; Human Error, Insider Threats, and Design–Behavior Mismatches.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Cognitive Limitations &amp; Human Error (Part 1)</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_k6a7_fv.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Attention Span</a:t>
            </a:r>
          </a:p>
          <a:p>
            <a:pPr algn="ctr">
              <a:spcAft>
                <a:spcPts val="1200"/>
              </a:spcAft>
            </a:pPr>
            <a:r>
              <a:rPr sz="1300" b="0" i="0">
                <a:solidFill>
                  <a:srgbClr val="616161"/>
                </a:solidFill>
                <a:latin typeface="Proxima Nova"/>
              </a:rPr>
              <a:t>Limited focus can lead to overlooking critical security protocols.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vehpl1q7.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Memory Constraints</a:t>
            </a:r>
          </a:p>
          <a:p>
            <a:pPr algn="ctr">
              <a:spcAft>
                <a:spcPts val="1200"/>
              </a:spcAft>
            </a:pPr>
            <a:r>
              <a:rPr sz="1300" b="0" i="0">
                <a:solidFill>
                  <a:srgbClr val="616161"/>
                </a:solidFill>
                <a:latin typeface="Proxima Nova"/>
              </a:rPr>
              <a:t>Difficulty remembering complex passwords or procedures creates security vulnerabilities.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ktioqaat.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Cognitive Biases</a:t>
            </a:r>
          </a:p>
          <a:p>
            <a:pPr algn="ctr">
              <a:spcAft>
                <a:spcPts val="1200"/>
              </a:spcAft>
            </a:pPr>
            <a:r>
              <a:rPr sz="1300" b="0" i="0">
                <a:solidFill>
                  <a:srgbClr val="616161"/>
                </a:solidFill>
                <a:latin typeface="Proxima Nova"/>
              </a:rPr>
              <a:t>Underestimating risks or overestimating personal security capabilities.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Cognitive Limitations &amp; Human Error (Part 2)</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wg6v0lny.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Misconfiguration</a:t>
            </a:r>
          </a:p>
          <a:p>
            <a:pPr algn="ctr">
              <a:spcAft>
                <a:spcPts val="1200"/>
              </a:spcAft>
            </a:pPr>
            <a:r>
              <a:rPr sz="1300" b="0" i="0">
                <a:solidFill>
                  <a:srgbClr val="616161"/>
                </a:solidFill>
                <a:latin typeface="Proxima Nova"/>
              </a:rPr>
              <a:t>31% of cloud data breaches result from human misconfiguration errors.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4gma_z25.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Weak Passwords</a:t>
            </a:r>
          </a:p>
          <a:p>
            <a:pPr algn="ctr">
              <a:spcAft>
                <a:spcPts val="1200"/>
              </a:spcAft>
            </a:pPr>
            <a:r>
              <a:rPr sz="1300" b="0" i="0">
                <a:solidFill>
                  <a:srgbClr val="616161"/>
                </a:solidFill>
                <a:latin typeface="Proxima Nova"/>
              </a:rPr>
              <a:t>37% of attacks leverage stolen or weak credentials.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o091yewf.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Phishing Attacks</a:t>
            </a:r>
          </a:p>
          <a:p>
            <a:pPr algn="ctr">
              <a:spcAft>
                <a:spcPts val="1200"/>
              </a:spcAft>
            </a:pPr>
            <a:r>
              <a:rPr sz="1300" b="0" i="0">
                <a:solidFill>
                  <a:srgbClr val="616161"/>
                </a:solidFill>
                <a:latin typeface="Proxima Nova"/>
              </a:rPr>
              <a:t>Phishing costs companies an average of $4.9 million per breach.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Insider Threats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1407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Malicious Insider:</a:t>
            </a:r>
            <a:r>
              <a:rPr sz="1300" b="0" i="0">
                <a:solidFill>
                  <a:srgbClr val="616161"/>
                </a:solidFill>
                <a:latin typeface="Proxima Nova"/>
              </a:rPr>
              <a:t> An individual who intentionally exploits their access for harm.</a:t>
            </a:r>
          </a:p>
          <a:p>
            <a:pPr marL="228600" lvl="1" indent="-91440" algn="l">
              <a:spcBef>
                <a:spcPts val="1200"/>
              </a:spcBef>
              <a:spcAft>
                <a:spcPts val="0"/>
              </a:spcAft>
              <a:buSzPct val="100000"/>
              <a:buFont typeface="Arial"/>
              <a:buChar char="•"/>
            </a:pPr>
            <a:r>
              <a:rPr sz="1300" b="1" i="0">
                <a:solidFill>
                  <a:srgbClr val="616161"/>
                </a:solidFill>
                <a:latin typeface="Proxima Nova"/>
              </a:rPr>
              <a:t>Unintentional Insider:</a:t>
            </a:r>
            <a:r>
              <a:rPr sz="1300" b="0" i="0">
                <a:solidFill>
                  <a:srgbClr val="616161"/>
                </a:solidFill>
                <a:latin typeface="Proxima Nova"/>
              </a:rPr>
              <a:t> An employee who inadvertently causes a breach due to negligence or error.</a:t>
            </a:r>
          </a:p>
          <a:p>
            <a:pPr marL="228600" lvl="1" indent="-91440" algn="l">
              <a:spcBef>
                <a:spcPts val="1200"/>
              </a:spcBef>
              <a:spcAft>
                <a:spcPts val="0"/>
              </a:spcAft>
              <a:buSzPct val="100000"/>
              <a:buFont typeface="Arial"/>
              <a:buChar char="•"/>
            </a:pPr>
            <a:r>
              <a:rPr sz="1300" b="1" i="0">
                <a:solidFill>
                  <a:srgbClr val="616161"/>
                </a:solidFill>
                <a:latin typeface="Proxima Nova"/>
              </a:rPr>
              <a:t>Drivers of Insider Threats:</a:t>
            </a:r>
            <a:r>
              <a:rPr sz="1300" b="0" i="0">
                <a:solidFill>
                  <a:srgbClr val="616161"/>
                </a:solidFill>
                <a:latin typeface="Proxima Nova"/>
              </a:rPr>
              <a:t> Trust, excessive access levels, and gaps in monitoring enable insider risks.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djoon897.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dirty="0">
                <a:solidFill>
                  <a:srgbClr val="616161"/>
                </a:solidFill>
                <a:latin typeface="Proxima Nova"/>
              </a:rPr>
              <a:t>Photo by </a:t>
            </a:r>
            <a:r>
              <a:rPr sz="900" b="0" i="0" dirty="0" err="1">
                <a:solidFill>
                  <a:srgbClr val="616161"/>
                </a:solidFill>
                <a:latin typeface="Proxima Nova"/>
              </a:rPr>
              <a:t>Hirpa</a:t>
            </a:r>
            <a:r>
              <a:rPr sz="900" b="0" i="0" dirty="0">
                <a:solidFill>
                  <a:srgbClr val="616161"/>
                </a:solidFill>
                <a:latin typeface="Proxima Nova"/>
              </a:rPr>
              <a:t> D on </a:t>
            </a:r>
            <a:r>
              <a:rPr sz="900" b="0" i="0" dirty="0" err="1">
                <a:solidFill>
                  <a:srgbClr val="616161"/>
                </a:solidFill>
                <a:latin typeface="Proxima Nova"/>
              </a:rPr>
              <a:t>Unsplash</a:t>
            </a:r>
            <a:endParaRPr sz="900" b="0" i="0" dirty="0">
              <a:solidFill>
                <a:srgbClr val="616161"/>
              </a:solidFill>
              <a:latin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Design–Behavior Mismatches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ln72nbb8.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Complex Security Protocols</a:t>
            </a:r>
          </a:p>
          <a:p>
            <a:pPr algn="ctr">
              <a:spcAft>
                <a:spcPts val="1200"/>
              </a:spcAft>
            </a:pPr>
            <a:r>
              <a:rPr sz="1300" b="0" i="0">
                <a:solidFill>
                  <a:srgbClr val="616161"/>
                </a:solidFill>
                <a:latin typeface="Proxima Nova"/>
              </a:rPr>
              <a:t>User-unfriendly protocols often lead to non-compliance or workarounds.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7z6l50ip.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Workarounds and Bypasses</a:t>
            </a:r>
          </a:p>
          <a:p>
            <a:pPr algn="ctr">
              <a:spcAft>
                <a:spcPts val="1200"/>
              </a:spcAft>
            </a:pPr>
            <a:r>
              <a:rPr sz="1300" b="0" i="0">
                <a:solidFill>
                  <a:srgbClr val="616161"/>
                </a:solidFill>
                <a:latin typeface="Proxima Nova"/>
              </a:rPr>
              <a:t>Employees bypass security measures that inhibit workflow efficiency.</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gcpsjyx0.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Limited Usability Testing</a:t>
            </a:r>
          </a:p>
          <a:p>
            <a:pPr algn="ctr">
              <a:spcAft>
                <a:spcPts val="1200"/>
              </a:spcAft>
            </a:pPr>
            <a:r>
              <a:rPr sz="1300" b="0" i="0">
                <a:solidFill>
                  <a:srgbClr val="616161"/>
                </a:solidFill>
                <a:latin typeface="Proxima Nova"/>
              </a:rPr>
              <a:t>Start-ups often deploy security solutions without robust user testing, increasing mismatch risks.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Discussion &amp; Synthesis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Intersecting Factors:</a:t>
            </a:r>
            <a:r>
              <a:rPr sz="1300" b="0" i="0">
                <a:solidFill>
                  <a:srgbClr val="616161"/>
                </a:solidFill>
                <a:latin typeface="Proxima Nova"/>
              </a:rPr>
              <a:t> Cognitive limitations, insider threats, and design mismatches collectively weaken security systems.</a:t>
            </a:r>
          </a:p>
          <a:p>
            <a:pPr marL="228600" lvl="1" indent="-91440" algn="l">
              <a:spcBef>
                <a:spcPts val="1200"/>
              </a:spcBef>
              <a:spcAft>
                <a:spcPts val="0"/>
              </a:spcAft>
              <a:buSzPct val="100000"/>
              <a:buFont typeface="Arial"/>
              <a:buChar char="•"/>
            </a:pPr>
            <a:r>
              <a:rPr sz="1300" b="1" i="0">
                <a:solidFill>
                  <a:srgbClr val="616161"/>
                </a:solidFill>
                <a:latin typeface="Proxima Nova"/>
              </a:rPr>
              <a:t>Systemic Vulnerabilities:</a:t>
            </a:r>
            <a:r>
              <a:rPr sz="1300" b="0" i="0">
                <a:solidFill>
                  <a:srgbClr val="616161"/>
                </a:solidFill>
                <a:latin typeface="Proxima Nova"/>
              </a:rPr>
              <a:t> Human-centered vulnerabilities can compound, leading to systemic cyber weaknesses.</a:t>
            </a:r>
          </a:p>
          <a:p>
            <a:pPr marL="228600" lvl="1" indent="-91440" algn="l">
              <a:spcBef>
                <a:spcPts val="1200"/>
              </a:spcBef>
              <a:spcAft>
                <a:spcPts val="0"/>
              </a:spcAft>
              <a:buSzPct val="100000"/>
              <a:buFont typeface="Arial"/>
              <a:buChar char="•"/>
            </a:pPr>
            <a:r>
              <a:rPr sz="1300" b="1" i="0">
                <a:solidFill>
                  <a:srgbClr val="616161"/>
                </a:solidFill>
                <a:latin typeface="Proxima Nova"/>
              </a:rPr>
              <a:t>Need for Integration:</a:t>
            </a:r>
            <a:r>
              <a:rPr sz="1300" b="0" i="0">
                <a:solidFill>
                  <a:srgbClr val="616161"/>
                </a:solidFill>
                <a:latin typeface="Proxima Nova"/>
              </a:rPr>
              <a:t> Start-ups must adopt integrated, behavior-focused cyber security strategies.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image.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Nicolas Picard on Unsplash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Recap of Factors</a:t>
            </a:r>
          </a:p>
          <a:p>
            <a:pPr algn="ctr">
              <a:spcAft>
                <a:spcPts val="1200"/>
              </a:spcAft>
            </a:pPr>
            <a:r>
              <a:rPr sz="1300" b="0" i="0">
                <a:solidFill>
                  <a:srgbClr val="616161"/>
                </a:solidFill>
                <a:latin typeface="Proxima Nova"/>
              </a:rPr>
              <a:t>Cognitive limitations, insider threats, and design mismatches critically impact cybersecurity.</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Implications for Start-Ups</a:t>
            </a:r>
          </a:p>
          <a:p>
            <a:pPr algn="ctr">
              <a:spcAft>
                <a:spcPts val="1200"/>
              </a:spcAft>
            </a:pPr>
            <a:r>
              <a:rPr sz="1300" b="0" i="0">
                <a:solidFill>
                  <a:srgbClr val="616161"/>
                </a:solidFill>
                <a:latin typeface="Proxima Nova"/>
              </a:rPr>
              <a:t>Resource constraints intensify human-related vulnerabilities.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Human-Centric Security Imperative</a:t>
            </a:r>
          </a:p>
          <a:p>
            <a:pPr algn="ctr">
              <a:spcAft>
                <a:spcPts val="1200"/>
              </a:spcAft>
            </a:pPr>
            <a:r>
              <a:rPr sz="1300" b="0" i="0">
                <a:solidFill>
                  <a:srgbClr val="616161"/>
                </a:solidFill>
                <a:latin typeface="Proxima Nova"/>
              </a:rPr>
              <a:t>Security designs must account for human behavior to be effective in start-ups.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1925</Words>
  <Application>Microsoft Office PowerPoint</Application>
  <PresentationFormat>On-screen Show (16:9)</PresentationFormat>
  <Paragraphs>68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Proxima Nova</vt:lpstr>
      <vt:lpstr>Arial</vt:lpstr>
      <vt:lpstr>Spearmint</vt:lpstr>
      <vt:lpstr>Critical Analysis of Human Factors in Cyber Security for a Local Start‑Up</vt:lpstr>
      <vt:lpstr>Introduction</vt:lpstr>
      <vt:lpstr>Cognitive Limitations &amp; Human Error (Part 1)</vt:lpstr>
      <vt:lpstr>Cognitive Limitations &amp; Human Error (Part 2)</vt:lpstr>
      <vt:lpstr>Insider Threats</vt:lpstr>
      <vt:lpstr>Design–Behavior Mismatches</vt:lpstr>
      <vt:lpstr>Discussion &amp; Synthesis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Diogo Pereira</dc:creator>
  <cp:lastModifiedBy>Diogo Pereira</cp:lastModifiedBy>
  <cp:revision>6</cp:revision>
  <dcterms:modified xsi:type="dcterms:W3CDTF">2025-04-21T22:49:09Z</dcterms:modified>
</cp:coreProperties>
</file>