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6"/>
  </p:notesMasterIdLst>
  <p:sldIdLst>
    <p:sldId id="256" r:id="rId2"/>
    <p:sldId id="258" r:id="rId3"/>
    <p:sldId id="260" r:id="rId4"/>
    <p:sldId id="261" r:id="rId5"/>
    <p:sldId id="279" r:id="rId6"/>
    <p:sldId id="259" r:id="rId7"/>
    <p:sldId id="309" r:id="rId8"/>
    <p:sldId id="262" r:id="rId9"/>
    <p:sldId id="286"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Lst>
  <p:sldSz cx="9144000" cy="5143500" type="screen16x9"/>
  <p:notesSz cx="6858000" cy="9144000"/>
  <p:embeddedFontLst>
    <p:embeddedFont>
      <p:font typeface="Fira Sans Extra Condensed Medium" panose="020B0604020202020204"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a:srgbClr val="FF7E0D"/>
    <a:srgbClr val="1F77B4"/>
    <a:srgbClr val="4A8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A786E-191E-4CA1-85D0-341832A07607}">
  <a:tblStyle styleId="{C4DA786E-191E-4CA1-85D0-341832A076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Estilo com Tema 1 - Destaqu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9fa940987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9fa940987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52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325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06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88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15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243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72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186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44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842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247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489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71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36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373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935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04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542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43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9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164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247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678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665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708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907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689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681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511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1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777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31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53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779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69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79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9fa940987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9fa940987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0" r:id="rId6"/>
    <p:sldLayoutId id="2147483663" r:id="rId7"/>
    <p:sldLayoutId id="2147483666"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ogoolvra/IBMDSfilesdiogo/tree/main/Data%20Science%20and%20Machine%20Learning%20Capstone%20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1%20-%20Capstone%20Introduction%20and%20Understanding%20the%20Datasets/jupyter-labs-webscraping.ipynb"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1%20-%20Capstone%20Introduction%20and%20Understanding%20the%20Datasets/IBM-DS0321EN-SkillsNetwork_labs_module_1_L3_labs-jupyter-spacex-data_wrangling_jupyterlite.jupyterlite.ipynb"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IBM-DS0321EN-SkillsNetwork_labs_module_3_lab_jupyter_launch_site_location.jupyterlite.ipynb"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spacex_dash_app.py"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4%20-%20Predictive%20Analysis%20(Classification)/IBM-DS0321EN-SkillsNetwork_labs_module_4_SpaceX_Machine_Learning_Prediction_Part_5.jupyterlite.ipyn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IBM-DS0321EN-SkillsNetwork_labs_module_2_jupyter-labs-eda-dataviz.ipynb.jupyterlite.ipynb"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2%20-%20Exploratory%20Data%20Analysis%20(EDA)/jupyter-labs-eda-sql-edx_sqllite.ipynb"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IBM-DS0321EN-SkillsNetwork_labs_module_3_lab_jupyter_launch_site_location.jupyterlite.ipynb"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IBM-DS0321EN-SkillsNetwork_labs_module_3_lab_jupyter_launch_site_location.jupyterlite.ipynb" TargetMode="External"/><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IBM-DS0321EN-SkillsNetwork_labs_module_3_lab_jupyter_launch_site_location.jupyterlite.ipynb"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spacex_dash_app.py"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3%20-%20Interactive%20Visual%20Analytics%20and%20Dashboard/spacex_dash_app.py"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4%20-%20Predictive%20Analysis%20(Classification)/IBM-DS0321EN-SkillsNetwork_labs_module_4_SpaceX_Machine_Learning_Prediction_Part_5.jupyterlite.ipynb"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4%20-%20Predictive%20Analysis%20(Classification)/IBM-DS0321EN-SkillsNetwork_labs_module_4_SpaceX_Machine_Learning_Prediction_Part_5.jupyterlite.ipynb"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iogoolvra/IBMDSfilesdiogo/tree/main/Data%20Science%20and%20Machine%20Learning%20Capstone%20Project"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iogoolvra/IBMDSfilesdiogo/blob/main/Data%20Science%20and%20Machine%20Learning%20Capstone%20Project/Module%201%20-%20Capstone%20Introduction%20and%20Understanding%20the%20Datasets/jupyter-labs-spacex-data-collection-api.ipynb"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277091"/>
            <a:ext cx="6770700" cy="29477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t-PT" sz="3200" dirty="0">
                <a:solidFill>
                  <a:schemeClr val="accent1"/>
                </a:solidFill>
              </a:rPr>
              <a:t>Data Science Capstone Project</a:t>
            </a:r>
            <a:br>
              <a:rPr lang="pt-PT" dirty="0">
                <a:solidFill>
                  <a:schemeClr val="accent1"/>
                </a:solidFill>
              </a:rPr>
            </a:br>
            <a:r>
              <a:rPr lang="pt-PT" dirty="0">
                <a:solidFill>
                  <a:srgbClr val="4A8CFF"/>
                </a:solidFill>
              </a:rPr>
              <a:t>IBM Data Science</a:t>
            </a: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PT" dirty="0"/>
              <a:t>Diogo Oliveira – March 2023</a:t>
            </a:r>
          </a:p>
          <a:p>
            <a:pPr marL="0" lvl="0" indent="0" algn="ctr" rtl="0">
              <a:spcBef>
                <a:spcPts val="0"/>
              </a:spcBef>
              <a:spcAft>
                <a:spcPts val="0"/>
              </a:spcAft>
              <a:buNone/>
            </a:pPr>
            <a:r>
              <a:rPr lang="pt-PT" sz="1200" dirty="0">
                <a:hlinkClick r:id="rId3"/>
              </a:rPr>
              <a:t>https://github.com/diogoolvra/IBMDSfilesdiogo/tree/main/Data%20Science%20and%20Machine%20Learning%20Capstone%20Project</a:t>
            </a:r>
            <a:endParaRPr lang="pt-PT" sz="1200"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0"/>
          <p:cNvSpPr txBox="1">
            <a:spLocks noGrp="1"/>
          </p:cNvSpPr>
          <p:nvPr>
            <p:ph type="title"/>
          </p:nvPr>
        </p:nvSpPr>
        <p:spPr>
          <a:xfrm>
            <a:off x="476659" y="84192"/>
            <a:ext cx="8190473" cy="732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Data Collection – SpaceX Wikipedia Webscraping</a:t>
            </a:r>
            <a:endParaRPr sz="2400" dirty="0"/>
          </a:p>
        </p:txBody>
      </p:sp>
      <p:sp>
        <p:nvSpPr>
          <p:cNvPr id="6" name="Google Shape;814;p69" descr="Timeline background shape">
            <a:extLst>
              <a:ext uri="{FF2B5EF4-FFF2-40B4-BE49-F238E27FC236}">
                <a16:creationId xmlns:a16="http://schemas.microsoft.com/office/drawing/2014/main" id="{46BD48A7-7709-5145-9C42-CB28F5648301}"/>
              </a:ext>
            </a:extLst>
          </p:cNvPr>
          <p:cNvSpPr/>
          <p:nvPr/>
        </p:nvSpPr>
        <p:spPr>
          <a:xfrm>
            <a:off x="809172" y="832748"/>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Request (Wikipedia HTML)</a:t>
            </a:r>
            <a:endParaRPr sz="1200" dirty="0">
              <a:latin typeface="Montserrat" panose="00000500000000000000" pitchFamily="2" charset="0"/>
            </a:endParaRPr>
          </a:p>
        </p:txBody>
      </p:sp>
      <p:sp>
        <p:nvSpPr>
          <p:cNvPr id="7" name="Google Shape;814;p69" descr="Timeline background shape">
            <a:extLst>
              <a:ext uri="{FF2B5EF4-FFF2-40B4-BE49-F238E27FC236}">
                <a16:creationId xmlns:a16="http://schemas.microsoft.com/office/drawing/2014/main" id="{46594C13-4C55-D2C5-3B76-BC2F51CACC2D}"/>
              </a:ext>
            </a:extLst>
          </p:cNvPr>
          <p:cNvSpPr/>
          <p:nvPr/>
        </p:nvSpPr>
        <p:spPr>
          <a:xfrm>
            <a:off x="809172" y="1432988"/>
            <a:ext cx="7525655" cy="355430"/>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Convert HTML response to BeautifulSoup object</a:t>
            </a:r>
            <a:endParaRPr sz="1200" dirty="0">
              <a:latin typeface="Montserrat" panose="00000500000000000000" pitchFamily="2" charset="0"/>
            </a:endParaRPr>
          </a:p>
        </p:txBody>
      </p:sp>
      <p:sp>
        <p:nvSpPr>
          <p:cNvPr id="9" name="Google Shape;814;p69" descr="Timeline background shape">
            <a:extLst>
              <a:ext uri="{FF2B5EF4-FFF2-40B4-BE49-F238E27FC236}">
                <a16:creationId xmlns:a16="http://schemas.microsoft.com/office/drawing/2014/main" id="{0CC7655C-B0E4-AE97-777E-3DAF8E336DFC}"/>
              </a:ext>
            </a:extLst>
          </p:cNvPr>
          <p:cNvSpPr/>
          <p:nvPr/>
        </p:nvSpPr>
        <p:spPr>
          <a:xfrm>
            <a:off x="809071" y="2038042"/>
            <a:ext cx="7525655" cy="355430"/>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algn="ctr"/>
            <a:r>
              <a:rPr lang="pt-PT" sz="1200" dirty="0">
                <a:latin typeface="Montserrat" panose="00000500000000000000" pitchFamily="2" charset="0"/>
              </a:rPr>
              <a:t>Find all tables in HTML page and collect all collumn header names</a:t>
            </a:r>
          </a:p>
        </p:txBody>
      </p:sp>
      <p:sp>
        <p:nvSpPr>
          <p:cNvPr id="12" name="Google Shape;814;p69" descr="Timeline background shape">
            <a:extLst>
              <a:ext uri="{FF2B5EF4-FFF2-40B4-BE49-F238E27FC236}">
                <a16:creationId xmlns:a16="http://schemas.microsoft.com/office/drawing/2014/main" id="{F19E1CF4-71B4-AA1C-6BBB-00483FCC4202}"/>
              </a:ext>
            </a:extLst>
          </p:cNvPr>
          <p:cNvSpPr/>
          <p:nvPr/>
        </p:nvSpPr>
        <p:spPr>
          <a:xfrm>
            <a:off x="809066" y="3245743"/>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Create a Pandas DataFrame from the Dictionary Dataset</a:t>
            </a:r>
          </a:p>
        </p:txBody>
      </p:sp>
      <p:sp>
        <p:nvSpPr>
          <p:cNvPr id="13" name="Google Shape;814;p69" descr="Timeline background shape">
            <a:extLst>
              <a:ext uri="{FF2B5EF4-FFF2-40B4-BE49-F238E27FC236}">
                <a16:creationId xmlns:a16="http://schemas.microsoft.com/office/drawing/2014/main" id="{036DD212-5479-5E79-406E-1C5C6264C83D}"/>
              </a:ext>
            </a:extLst>
          </p:cNvPr>
          <p:cNvSpPr/>
          <p:nvPr/>
        </p:nvSpPr>
        <p:spPr>
          <a:xfrm>
            <a:off x="809067" y="2638283"/>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Parse all launch tables into a Dictionary</a:t>
            </a:r>
            <a:endParaRPr sz="1200" dirty="0">
              <a:latin typeface="Montserrat" panose="00000500000000000000" pitchFamily="2" charset="0"/>
            </a:endParaRPr>
          </a:p>
        </p:txBody>
      </p:sp>
      <p:sp>
        <p:nvSpPr>
          <p:cNvPr id="15" name="Google Shape;237;p36">
            <a:extLst>
              <a:ext uri="{FF2B5EF4-FFF2-40B4-BE49-F238E27FC236}">
                <a16:creationId xmlns:a16="http://schemas.microsoft.com/office/drawing/2014/main" id="{C7A4341E-7155-3005-AC0B-2399BA8F5AEC}"/>
              </a:ext>
            </a:extLst>
          </p:cNvPr>
          <p:cNvSpPr txBox="1">
            <a:spLocks/>
          </p:cNvSpPr>
          <p:nvPr/>
        </p:nvSpPr>
        <p:spPr>
          <a:xfrm>
            <a:off x="1838179" y="3828010"/>
            <a:ext cx="546764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https://github.com/diogoolvra/IBMDSfilesdiogo/blob/main/Data%20Science%20and%20Machine%20Learning%20Capstone%20Project/Module%201%20-%20Capstone%20Introduction%20and%20Understanding%20the%20Datasets/jupyter-labs-webscraping.ipynb</a:t>
            </a:r>
            <a:endParaRPr lang="pt-PT" sz="600" dirty="0"/>
          </a:p>
          <a:p>
            <a:pPr marL="0" indent="0" algn="l">
              <a:spcAft>
                <a:spcPts val="1600"/>
              </a:spcAft>
              <a:buClr>
                <a:schemeClr val="dk1"/>
              </a:buClr>
              <a:buSzPts val="1100"/>
            </a:pPr>
            <a:endParaRPr lang="pt-PT" sz="600" dirty="0"/>
          </a:p>
        </p:txBody>
      </p:sp>
      <p:pic>
        <p:nvPicPr>
          <p:cNvPr id="17" name="Imagem 16">
            <a:extLst>
              <a:ext uri="{FF2B5EF4-FFF2-40B4-BE49-F238E27FC236}">
                <a16:creationId xmlns:a16="http://schemas.microsoft.com/office/drawing/2014/main" id="{761247E6-EEB3-9303-F975-6F7475744A8A}"/>
              </a:ext>
            </a:extLst>
          </p:cNvPr>
          <p:cNvPicPr>
            <a:picLocks noChangeAspect="1"/>
          </p:cNvPicPr>
          <p:nvPr/>
        </p:nvPicPr>
        <p:blipFill>
          <a:blip r:embed="rId4"/>
          <a:stretch>
            <a:fillRect/>
          </a:stretch>
        </p:blipFill>
        <p:spPr>
          <a:xfrm>
            <a:off x="1482750" y="3860891"/>
            <a:ext cx="355429" cy="355429"/>
          </a:xfrm>
          <a:prstGeom prst="rect">
            <a:avLst/>
          </a:prstGeom>
        </p:spPr>
      </p:pic>
      <p:sp>
        <p:nvSpPr>
          <p:cNvPr id="2" name="Google Shape;929;p69">
            <a:extLst>
              <a:ext uri="{FF2B5EF4-FFF2-40B4-BE49-F238E27FC236}">
                <a16:creationId xmlns:a16="http://schemas.microsoft.com/office/drawing/2014/main" id="{40962A65-4DCE-7BBB-3DCF-D98D1A6D5D68}"/>
              </a:ext>
            </a:extLst>
          </p:cNvPr>
          <p:cNvSpPr/>
          <p:nvPr/>
        </p:nvSpPr>
        <p:spPr>
          <a:xfrm rot="5400000">
            <a:off x="4521689" y="3042246"/>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29;p69">
            <a:extLst>
              <a:ext uri="{FF2B5EF4-FFF2-40B4-BE49-F238E27FC236}">
                <a16:creationId xmlns:a16="http://schemas.microsoft.com/office/drawing/2014/main" id="{4F689532-916A-6A3F-ED22-F29DF47E8033}"/>
              </a:ext>
            </a:extLst>
          </p:cNvPr>
          <p:cNvSpPr/>
          <p:nvPr/>
        </p:nvSpPr>
        <p:spPr>
          <a:xfrm rot="5400000">
            <a:off x="4521689" y="244153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9;p69">
            <a:extLst>
              <a:ext uri="{FF2B5EF4-FFF2-40B4-BE49-F238E27FC236}">
                <a16:creationId xmlns:a16="http://schemas.microsoft.com/office/drawing/2014/main" id="{B104BEE6-057D-6588-8A6D-8A8C261009CA}"/>
              </a:ext>
            </a:extLst>
          </p:cNvPr>
          <p:cNvSpPr/>
          <p:nvPr/>
        </p:nvSpPr>
        <p:spPr>
          <a:xfrm rot="5400000">
            <a:off x="4521688" y="1845505"/>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9;p69">
            <a:extLst>
              <a:ext uri="{FF2B5EF4-FFF2-40B4-BE49-F238E27FC236}">
                <a16:creationId xmlns:a16="http://schemas.microsoft.com/office/drawing/2014/main" id="{340EC112-979E-1E74-4D5A-6C292FDC8533}"/>
              </a:ext>
            </a:extLst>
          </p:cNvPr>
          <p:cNvSpPr/>
          <p:nvPr/>
        </p:nvSpPr>
        <p:spPr>
          <a:xfrm rot="5400000">
            <a:off x="4521687" y="1242993"/>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88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 Data Wrangling</a:t>
            </a:r>
            <a:endParaRPr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955875"/>
            <a:ext cx="7637900"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‘Outcome’ collumn has two components:</a:t>
            </a:r>
          </a:p>
          <a:p>
            <a:pPr marL="285750" indent="-285750" algn="l">
              <a:spcAft>
                <a:spcPts val="1600"/>
              </a:spcAft>
              <a:buClr>
                <a:schemeClr val="dk1"/>
              </a:buClr>
              <a:buSzPts val="1100"/>
              <a:buFont typeface="Arial" panose="020B0604020202020204" pitchFamily="34" charset="0"/>
              <a:buChar char="•"/>
            </a:pPr>
            <a:r>
              <a:rPr lang="pt-PT" dirty="0"/>
              <a:t>Mission Outcome</a:t>
            </a:r>
          </a:p>
          <a:p>
            <a:pPr marL="285750" indent="-285750" algn="l">
              <a:spcAft>
                <a:spcPts val="1600"/>
              </a:spcAft>
              <a:buClr>
                <a:schemeClr val="dk1"/>
              </a:buClr>
              <a:buSzPts val="1100"/>
              <a:buFont typeface="Arial" panose="020B0604020202020204" pitchFamily="34" charset="0"/>
              <a:buChar char="•"/>
            </a:pPr>
            <a:r>
              <a:rPr lang="pt-PT" dirty="0"/>
              <a:t>Landing Location</a:t>
            </a:r>
          </a:p>
          <a:p>
            <a:pPr marL="0" indent="0" algn="l">
              <a:spcAft>
                <a:spcPts val="1600"/>
              </a:spcAft>
              <a:buClr>
                <a:schemeClr val="dk1"/>
              </a:buClr>
              <a:buSzPts val="1100"/>
            </a:pPr>
            <a:r>
              <a:rPr lang="pt-PT" dirty="0"/>
              <a:t>A training label ‘Class’ was created, where the value equals 1 for a successful landing outcome and 0 if not.</a:t>
            </a:r>
          </a:p>
          <a:p>
            <a:pPr marL="0" indent="0" algn="l">
              <a:spcAft>
                <a:spcPts val="1600"/>
              </a:spcAft>
              <a:buClr>
                <a:schemeClr val="dk1"/>
              </a:buClr>
              <a:buSzPts val="1100"/>
            </a:pPr>
            <a:r>
              <a:rPr lang="pt-PT" dirty="0"/>
              <a:t>The ‘Outcome’ to ‘Class’ values were mapped as follows:</a:t>
            </a:r>
          </a:p>
          <a:p>
            <a:pPr marL="285750" indent="-285750" algn="l">
              <a:spcAft>
                <a:spcPts val="1600"/>
              </a:spcAft>
              <a:buClr>
                <a:schemeClr val="dk1"/>
              </a:buClr>
              <a:buSzPts val="1100"/>
              <a:buFont typeface="Arial" panose="020B0604020202020204" pitchFamily="34" charset="0"/>
              <a:buChar char="•"/>
            </a:pPr>
            <a:r>
              <a:rPr lang="pt-PT" dirty="0"/>
              <a:t>True ADS, True RTLS, True Ocean – set to 1</a:t>
            </a:r>
          </a:p>
          <a:p>
            <a:pPr marL="285750" indent="-285750" algn="l">
              <a:spcAft>
                <a:spcPts val="1600"/>
              </a:spcAft>
              <a:buClr>
                <a:schemeClr val="dk1"/>
              </a:buClr>
              <a:buSzPts val="1100"/>
              <a:buFont typeface="Arial" panose="020B0604020202020204" pitchFamily="34" charset="0"/>
              <a:buChar char="•"/>
            </a:pPr>
            <a:r>
              <a:rPr lang="pt-PT" dirty="0"/>
              <a:t>None None, False ASDS, None ASDS, False Ocean, False RTLS – set to 0</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17437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201%20-%20Capstone%20Introduction%20and%20Understanding%20the%20Datasets/IBM-DS0321EN-SkillsNetwork_labs_module_1_L3_labs-jupyter-spacex-data_wrangling_jupyterlite.jupyter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207253"/>
            <a:ext cx="355429" cy="355429"/>
          </a:xfrm>
          <a:prstGeom prst="rect">
            <a:avLst/>
          </a:prstGeom>
        </p:spPr>
      </p:pic>
    </p:spTree>
    <p:extLst>
      <p:ext uri="{BB962C8B-B14F-4D97-AF65-F5344CB8AC3E}">
        <p14:creationId xmlns:p14="http://schemas.microsoft.com/office/powerpoint/2010/main" val="259637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Methodology – EDA with Data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988756"/>
            <a:ext cx="7637900"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Exploratory Data Analysis with Data Visualization was performed to better understand the dynamics and relationships between different variables.</a:t>
            </a:r>
          </a:p>
          <a:p>
            <a:pPr marL="0" indent="0" algn="l">
              <a:spcAft>
                <a:spcPts val="1600"/>
              </a:spcAft>
              <a:buClr>
                <a:schemeClr val="dk1"/>
              </a:buClr>
              <a:buSzPts val="1100"/>
            </a:pPr>
            <a:r>
              <a:rPr lang="pt-PT" dirty="0"/>
              <a:t>Plots visualized:</a:t>
            </a:r>
          </a:p>
          <a:p>
            <a:pPr marL="285750" indent="-285750" algn="l">
              <a:spcAft>
                <a:spcPts val="1600"/>
              </a:spcAft>
              <a:buClr>
                <a:schemeClr val="dk1"/>
              </a:buClr>
              <a:buSzPts val="1100"/>
              <a:buFont typeface="Arial" panose="020B0604020202020204" pitchFamily="34" charset="0"/>
              <a:buChar char="•"/>
            </a:pPr>
            <a:r>
              <a:rPr lang="pt-PT" dirty="0"/>
              <a:t>Flight Number vs. Payload Mass, Flight Number vs. Launch Site, Payload Mass vs. Launch Site,  Orbit vs. Success Rate, Flight Number vs. Orbit, Payload vs Orbit, and Success Yearly Trend</a:t>
            </a:r>
          </a:p>
          <a:p>
            <a:pPr marL="0" indent="0" algn="l">
              <a:spcAft>
                <a:spcPts val="1600"/>
              </a:spcAft>
              <a:buClr>
                <a:schemeClr val="dk1"/>
              </a:buClr>
              <a:buSzPts val="1100"/>
            </a:pPr>
            <a:r>
              <a:rPr lang="pt-PT" dirty="0"/>
              <a:t>Types of graphics used:</a:t>
            </a:r>
          </a:p>
          <a:p>
            <a:pPr marL="285750" indent="-285750" algn="l">
              <a:spcAft>
                <a:spcPts val="1600"/>
              </a:spcAft>
              <a:buClr>
                <a:schemeClr val="dk1"/>
              </a:buClr>
              <a:buSzPts val="1100"/>
              <a:buFont typeface="Arial" panose="020B0604020202020204" pitchFamily="34" charset="0"/>
              <a:buChar char="•"/>
            </a:pPr>
            <a:r>
              <a:rPr lang="pt-PT" dirty="0"/>
              <a:t>Scatter plots, line charts, and bar plots </a:t>
            </a:r>
          </a:p>
          <a:p>
            <a:pPr marL="0" indent="0" algn="l">
              <a:spcAft>
                <a:spcPts val="1600"/>
              </a:spcAft>
              <a:buClr>
                <a:schemeClr val="dk1"/>
              </a:buClr>
              <a:buSzPts val="1100"/>
            </a:pP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3952698"/>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3985579"/>
            <a:ext cx="355429" cy="355429"/>
          </a:xfrm>
          <a:prstGeom prst="rect">
            <a:avLst/>
          </a:prstGeom>
        </p:spPr>
      </p:pic>
    </p:spTree>
    <p:extLst>
      <p:ext uri="{BB962C8B-B14F-4D97-AF65-F5344CB8AC3E}">
        <p14:creationId xmlns:p14="http://schemas.microsoft.com/office/powerpoint/2010/main" val="28243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Methodology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1015101"/>
            <a:ext cx="7637900"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Dataset was loaded into IBM DB2 Database and queried using SQL Python integration.</a:t>
            </a:r>
          </a:p>
          <a:p>
            <a:pPr marL="0" indent="0" algn="l">
              <a:spcAft>
                <a:spcPts val="1600"/>
              </a:spcAft>
              <a:buClr>
                <a:schemeClr val="dk1"/>
              </a:buClr>
              <a:buSzPts val="1100"/>
            </a:pPr>
            <a:r>
              <a:rPr lang="pt-PT" dirty="0"/>
              <a:t>Different queries were made to have a better understanding of the data, including information about launch sites, pay loads, mission outcomes, landing outcomes, and others.</a:t>
            </a:r>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2705788"/>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2738669"/>
            <a:ext cx="355429" cy="355429"/>
          </a:xfrm>
          <a:prstGeom prst="rect">
            <a:avLst/>
          </a:prstGeom>
        </p:spPr>
      </p:pic>
    </p:spTree>
    <p:extLst>
      <p:ext uri="{BB962C8B-B14F-4D97-AF65-F5344CB8AC3E}">
        <p14:creationId xmlns:p14="http://schemas.microsoft.com/office/powerpoint/2010/main" val="284902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Methodology – Folium Interactive Analytics</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1015101"/>
            <a:ext cx="7637900"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Folium library was used to visualize the launch data on an interactive map.</a:t>
            </a:r>
          </a:p>
          <a:p>
            <a:pPr marL="0" indent="0" algn="l">
              <a:spcAft>
                <a:spcPts val="1600"/>
              </a:spcAft>
              <a:buClr>
                <a:schemeClr val="dk1"/>
              </a:buClr>
              <a:buSzPts val="1100"/>
            </a:pPr>
            <a:r>
              <a:rPr lang="pt-PT" dirty="0"/>
              <a:t>The following steps were taken:</a:t>
            </a:r>
          </a:p>
          <a:p>
            <a:pPr marL="285750" indent="-285750" algn="l">
              <a:spcAft>
                <a:spcPts val="1600"/>
              </a:spcAft>
              <a:buClr>
                <a:schemeClr val="dk1"/>
              </a:buClr>
              <a:buSzPts val="1100"/>
              <a:buFont typeface="Arial" panose="020B0604020202020204" pitchFamily="34" charset="0"/>
              <a:buChar char="•"/>
            </a:pPr>
            <a:r>
              <a:rPr lang="pt-PT" dirty="0"/>
              <a:t>All launch sites were marked</a:t>
            </a:r>
          </a:p>
          <a:p>
            <a:pPr marL="285750" indent="-285750" algn="l">
              <a:spcAft>
                <a:spcPts val="1600"/>
              </a:spcAft>
              <a:buClr>
                <a:schemeClr val="dk1"/>
              </a:buClr>
              <a:buSzPts val="1100"/>
              <a:buFont typeface="Arial" panose="020B0604020202020204" pitchFamily="34" charset="0"/>
              <a:buChar char="•"/>
            </a:pPr>
            <a:r>
              <a:rPr lang="pt-PT" dirty="0"/>
              <a:t>All the successful/failed launches for each site were marked.</a:t>
            </a:r>
          </a:p>
          <a:p>
            <a:pPr marL="285750" indent="-285750" algn="l">
              <a:spcAft>
                <a:spcPts val="1600"/>
              </a:spcAft>
              <a:buClr>
                <a:schemeClr val="dk1"/>
              </a:buClr>
              <a:buSzPts val="1100"/>
              <a:buFont typeface="Arial" panose="020B0604020202020204" pitchFamily="34" charset="0"/>
              <a:buChar char="•"/>
            </a:pPr>
            <a:r>
              <a:rPr lang="pt-PT" dirty="0"/>
              <a:t>Distance between launch sites and key locations was calculated and marked.</a:t>
            </a:r>
          </a:p>
          <a:p>
            <a:pPr marL="285750" indent="-285750" algn="l">
              <a:spcAft>
                <a:spcPts val="1600"/>
              </a:spcAft>
              <a:buClr>
                <a:schemeClr val="dk1"/>
              </a:buClr>
              <a:buSzPts val="1100"/>
              <a:buFont typeface="Arial" panose="020B0604020202020204" pitchFamily="34" charset="0"/>
              <a:buChar char="•"/>
            </a:pP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3350026"/>
            <a:ext cx="5823071" cy="466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https://github.com/diogoolvra/IBMDSfilesdiogo/blob/main/Data%20Science%20and%20Machine%20Learning%20Capstone%20Project/Module%203%20-%20Interactive%20Visual%20Analytics%20and%20Dashboard/IBM-DS0321EN-SkillsNetwork_labs_module_3_lab_jupyter_launch_site_location.jupyterlite.ipynb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3382907"/>
            <a:ext cx="355429" cy="355429"/>
          </a:xfrm>
          <a:prstGeom prst="rect">
            <a:avLst/>
          </a:prstGeom>
        </p:spPr>
      </p:pic>
    </p:spTree>
    <p:extLst>
      <p:ext uri="{BB962C8B-B14F-4D97-AF65-F5344CB8AC3E}">
        <p14:creationId xmlns:p14="http://schemas.microsoft.com/office/powerpoint/2010/main" val="160793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Methodology – Plotly Dash Interactive Dashboard</a:t>
            </a:r>
            <a:endParaRPr sz="20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1015101"/>
            <a:ext cx="7637900"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The following plots were added to a Plotly Dash to get an interactive visualization of the data:</a:t>
            </a:r>
          </a:p>
          <a:p>
            <a:pPr marL="285750" indent="-285750" algn="l">
              <a:spcAft>
                <a:spcPts val="1600"/>
              </a:spcAft>
              <a:buClr>
                <a:schemeClr val="dk1"/>
              </a:buClr>
              <a:buSzPts val="1100"/>
              <a:buFont typeface="Arial" panose="020B0604020202020204" pitchFamily="34" charset="0"/>
              <a:buChar char="•"/>
            </a:pPr>
            <a:r>
              <a:rPr lang="pt-PT" dirty="0"/>
              <a:t>Pie chart (</a:t>
            </a:r>
            <a:r>
              <a:rPr lang="pt-PT" dirty="0">
                <a:solidFill>
                  <a:srgbClr val="4A8CFF"/>
                </a:solidFill>
              </a:rPr>
              <a:t>px.pie( )</a:t>
            </a:r>
            <a:r>
              <a:rPr lang="pt-PT" dirty="0">
                <a:solidFill>
                  <a:schemeClr val="tx1"/>
                </a:solidFill>
              </a:rPr>
              <a:t>) for the total successful lauches per site.</a:t>
            </a:r>
          </a:p>
          <a:p>
            <a:pPr marL="285750" indent="-285750" algn="l">
              <a:spcAft>
                <a:spcPts val="1600"/>
              </a:spcAft>
              <a:buClr>
                <a:schemeClr val="dk1"/>
              </a:buClr>
              <a:buSzPts val="1100"/>
              <a:buFont typeface="Arial" panose="020B0604020202020204" pitchFamily="34" charset="0"/>
              <a:buChar char="•"/>
            </a:pPr>
            <a:r>
              <a:rPr lang="pt-PT" dirty="0"/>
              <a:t>Scatter graph (</a:t>
            </a:r>
            <a:r>
              <a:rPr lang="pt-PT" dirty="0">
                <a:solidFill>
                  <a:srgbClr val="4A8CFF"/>
                </a:solidFill>
              </a:rPr>
              <a:t>px.scatter( )</a:t>
            </a:r>
            <a:r>
              <a:rPr lang="pt-PT" dirty="0">
                <a:solidFill>
                  <a:schemeClr val="tx1"/>
                </a:solidFill>
              </a:rPr>
              <a:t>) to show the relation between the Payload Mass and the outcome. The results are shown for all or individually chosen launch sites. A slider allows Payload Mass between 0 and 10000 kg.</a:t>
            </a:r>
            <a:endParaRPr lang="pt-PT" dirty="0"/>
          </a:p>
          <a:p>
            <a:pPr marL="285750" indent="-285750" algn="l">
              <a:spcAft>
                <a:spcPts val="1600"/>
              </a:spcAft>
              <a:buClr>
                <a:schemeClr val="dk1"/>
              </a:buClr>
              <a:buSzPts val="1100"/>
              <a:buFont typeface="Arial" panose="020B0604020202020204" pitchFamily="34" charset="0"/>
              <a:buChar char="•"/>
            </a:pP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3350026"/>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https://github.com/diogoolvra/IBMDSfilesdiogo/blob/main/Data%20Science%20and%20Machine%20Learning%20Capstone%20Project/Module%203%20-%20Interactive%20Visual%20Analytics%20and%20Dashboard/spacex_dash_app.py</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3382907"/>
            <a:ext cx="355429" cy="355429"/>
          </a:xfrm>
          <a:prstGeom prst="rect">
            <a:avLst/>
          </a:prstGeom>
        </p:spPr>
      </p:pic>
    </p:spTree>
    <p:extLst>
      <p:ext uri="{BB962C8B-B14F-4D97-AF65-F5344CB8AC3E}">
        <p14:creationId xmlns:p14="http://schemas.microsoft.com/office/powerpoint/2010/main" val="274498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175356"/>
            <a:ext cx="7708200" cy="572700"/>
          </a:xfrm>
          <a:prstGeom prst="rect">
            <a:avLst/>
          </a:prstGeom>
        </p:spPr>
        <p:txBody>
          <a:bodyPr spcFirstLastPara="1" wrap="square" lIns="91425" tIns="91425" rIns="91425" bIns="91425" anchor="t" anchorCtr="0">
            <a:noAutofit/>
          </a:bodyPr>
          <a:lstStyle/>
          <a:p>
            <a:r>
              <a:rPr lang="en" sz="2000" dirty="0"/>
              <a:t>Methodology – </a:t>
            </a:r>
            <a:r>
              <a:rPr lang="pt-PT" sz="2000" dirty="0"/>
              <a:t>Predictive Analysis (Classification)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17800" y="1352842"/>
            <a:ext cx="2391517"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Load Dataset</a:t>
            </a:r>
          </a:p>
          <a:p>
            <a:pPr marL="285750" indent="-285750" algn="l">
              <a:spcAft>
                <a:spcPts val="600"/>
              </a:spcAft>
              <a:buClr>
                <a:schemeClr val="dk1"/>
              </a:buClr>
              <a:buSzPts val="1100"/>
              <a:buFont typeface="Arial" panose="020B0604020202020204" pitchFamily="34" charset="0"/>
              <a:buChar char="•"/>
            </a:pPr>
            <a:r>
              <a:rPr lang="pt-PT" sz="1200" dirty="0"/>
              <a:t>Standadise and Preprocess Data</a:t>
            </a:r>
          </a:p>
          <a:p>
            <a:pPr marL="285750" indent="-285750" algn="l">
              <a:spcAft>
                <a:spcPts val="600"/>
              </a:spcAft>
              <a:buClr>
                <a:schemeClr val="dk1"/>
              </a:buClr>
              <a:buSzPts val="1100"/>
              <a:buFont typeface="Arial" panose="020B0604020202020204" pitchFamily="34" charset="0"/>
              <a:buChar char="•"/>
            </a:pPr>
            <a:r>
              <a:rPr lang="pt-PT" sz="1200" dirty="0"/>
              <a:t>Split Data into training and testing data sets</a:t>
            </a:r>
          </a:p>
          <a:p>
            <a:pPr marL="0" indent="0" algn="l">
              <a:spcAft>
                <a:spcPts val="600"/>
              </a:spcAft>
              <a:buClr>
                <a:schemeClr val="dk1"/>
              </a:buClr>
              <a:buSzPts val="1100"/>
            </a:pPr>
            <a:endParaRPr lang="pt-PT" sz="1200" dirty="0"/>
          </a:p>
          <a:p>
            <a:pPr marL="0" indent="0" algn="l">
              <a:spcAft>
                <a:spcPts val="600"/>
              </a:spcAft>
              <a:buClr>
                <a:schemeClr val="dk1"/>
              </a:buClr>
              <a:buSzPts val="1100"/>
            </a:pPr>
            <a:r>
              <a:rPr lang="pt-PT" sz="1200" dirty="0"/>
              <a:t>For chosen algorithm:</a:t>
            </a:r>
          </a:p>
          <a:p>
            <a:pPr marL="171450" indent="-171450" algn="l">
              <a:spcAft>
                <a:spcPts val="600"/>
              </a:spcAft>
              <a:buClr>
                <a:schemeClr val="dk1"/>
              </a:buClr>
              <a:buSzPts val="1100"/>
              <a:buFont typeface="Arial" panose="020B0604020202020204" pitchFamily="34" charset="0"/>
              <a:buChar char="•"/>
            </a:pPr>
            <a:r>
              <a:rPr lang="pt-PT" sz="1200" dirty="0"/>
              <a:t>Create a </a:t>
            </a:r>
            <a:r>
              <a:rPr lang="pt-PT" sz="1200" dirty="0">
                <a:solidFill>
                  <a:srgbClr val="4A8CFF"/>
                </a:solidFill>
              </a:rPr>
              <a:t>GridSearchCV</a:t>
            </a:r>
            <a:r>
              <a:rPr lang="pt-PT" sz="1200" dirty="0"/>
              <a:t> object and parameter dictionary</a:t>
            </a:r>
          </a:p>
          <a:p>
            <a:pPr marL="171450" indent="-171450" algn="l">
              <a:spcAft>
                <a:spcPts val="600"/>
              </a:spcAft>
              <a:buClr>
                <a:schemeClr val="dk1"/>
              </a:buClr>
              <a:buSzPts val="1100"/>
              <a:buFont typeface="Arial" panose="020B0604020202020204" pitchFamily="34" charset="0"/>
              <a:buChar char="•"/>
            </a:pPr>
            <a:r>
              <a:rPr lang="pt-PT" sz="1200" dirty="0"/>
              <a:t>Fit object to parameters</a:t>
            </a:r>
          </a:p>
          <a:p>
            <a:pPr marL="171450" indent="-171450" algn="l">
              <a:spcAft>
                <a:spcPts val="600"/>
              </a:spcAft>
              <a:buClr>
                <a:schemeClr val="dk1"/>
              </a:buClr>
              <a:buSzPts val="1100"/>
              <a:buFont typeface="Arial" panose="020B0604020202020204" pitchFamily="34" charset="0"/>
              <a:buChar char="•"/>
            </a:pPr>
            <a:r>
              <a:rPr lang="pt-PT" sz="1200" dirty="0"/>
              <a:t>Train model using training data set</a:t>
            </a:r>
          </a:p>
          <a:p>
            <a:pPr marL="171450" indent="-171450" algn="l">
              <a:spcAft>
                <a:spcPts val="600"/>
              </a:spcAft>
              <a:buClr>
                <a:schemeClr val="dk1"/>
              </a:buClr>
              <a:buSzPts val="1100"/>
              <a:buFont typeface="Arial" panose="020B0604020202020204" pitchFamily="34" charset="0"/>
              <a:buChar char="•"/>
            </a:pPr>
            <a:endParaRPr lang="pt-PT" sz="12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396044"/>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https://github.com/diogoolvra/IBMDSfilesdiogo/blob/main/Data%20Science%20and%20Machine%20Learning%20Capstone%20Project/Module%204%20-%20Predictive%20Analysis%20(Classification)/IBM-DS0321EN-SkillsNetwork_labs_module_4_SpaceX_Machine_Learning_Prediction_Part_5.jupyterlite.ipynb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28925"/>
            <a:ext cx="355429" cy="355429"/>
          </a:xfrm>
          <a:prstGeom prst="rect">
            <a:avLst/>
          </a:prstGeom>
        </p:spPr>
      </p:pic>
      <p:sp>
        <p:nvSpPr>
          <p:cNvPr id="5" name="Google Shape;236;p36">
            <a:extLst>
              <a:ext uri="{FF2B5EF4-FFF2-40B4-BE49-F238E27FC236}">
                <a16:creationId xmlns:a16="http://schemas.microsoft.com/office/drawing/2014/main" id="{4BD00188-9BBE-8DEC-8480-9AF9BFD919A2}"/>
              </a:ext>
            </a:extLst>
          </p:cNvPr>
          <p:cNvSpPr txBox="1">
            <a:spLocks noGrp="1"/>
          </p:cNvSpPr>
          <p:nvPr>
            <p:ph type="subTitle" idx="1"/>
          </p:nvPr>
        </p:nvSpPr>
        <p:spPr>
          <a:xfrm>
            <a:off x="195594" y="1011263"/>
            <a:ext cx="3435928"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Model Development</a:t>
            </a:r>
            <a:endParaRPr sz="1400" dirty="0"/>
          </a:p>
        </p:txBody>
      </p:sp>
      <p:sp>
        <p:nvSpPr>
          <p:cNvPr id="6" name="Google Shape;237;p36">
            <a:extLst>
              <a:ext uri="{FF2B5EF4-FFF2-40B4-BE49-F238E27FC236}">
                <a16:creationId xmlns:a16="http://schemas.microsoft.com/office/drawing/2014/main" id="{15C7947E-001E-B9AF-6CA0-CAA01B659411}"/>
              </a:ext>
            </a:extLst>
          </p:cNvPr>
          <p:cNvSpPr txBox="1">
            <a:spLocks/>
          </p:cNvSpPr>
          <p:nvPr/>
        </p:nvSpPr>
        <p:spPr>
          <a:xfrm>
            <a:off x="3376241" y="1352842"/>
            <a:ext cx="2391517"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600"/>
              </a:spcAft>
              <a:buClr>
                <a:schemeClr val="dk1"/>
              </a:buClr>
              <a:buSzPts val="1100"/>
            </a:pPr>
            <a:r>
              <a:rPr lang="pt-PT" sz="1200" dirty="0"/>
              <a:t>For chosen algorithm:</a:t>
            </a:r>
          </a:p>
          <a:p>
            <a:pPr marL="171450" indent="-171450" algn="l">
              <a:spcAft>
                <a:spcPts val="600"/>
              </a:spcAft>
              <a:buClr>
                <a:schemeClr val="dk1"/>
              </a:buClr>
              <a:buSzPts val="1100"/>
              <a:buFont typeface="Arial" panose="020B0604020202020204" pitchFamily="34" charset="0"/>
              <a:buChar char="•"/>
            </a:pPr>
            <a:r>
              <a:rPr lang="pt-PT" sz="1200" dirty="0"/>
              <a:t>For output of </a:t>
            </a:r>
            <a:r>
              <a:rPr lang="pt-PT" sz="1200" dirty="0">
                <a:solidFill>
                  <a:srgbClr val="4A8CFF"/>
                </a:solidFill>
              </a:rPr>
              <a:t>GridSearchCV</a:t>
            </a:r>
            <a:r>
              <a:rPr lang="pt-PT" sz="1200" dirty="0"/>
              <a:t> object check the tuned hyperparameters and accuracy</a:t>
            </a:r>
          </a:p>
          <a:p>
            <a:pPr marL="171450" indent="-171450" algn="l">
              <a:spcAft>
                <a:spcPts val="600"/>
              </a:spcAft>
              <a:buClr>
                <a:schemeClr val="dk1"/>
              </a:buClr>
              <a:buSzPts val="1100"/>
              <a:buFont typeface="Arial" panose="020B0604020202020204" pitchFamily="34" charset="0"/>
              <a:buChar char="•"/>
            </a:pPr>
            <a:r>
              <a:rPr lang="pt-PT" sz="1200" dirty="0"/>
              <a:t>Predict the testing data set using the tuned model and hyperparameters</a:t>
            </a:r>
          </a:p>
          <a:p>
            <a:pPr marL="171450" indent="-171450" algn="l">
              <a:spcAft>
                <a:spcPts val="600"/>
              </a:spcAft>
              <a:buClr>
                <a:schemeClr val="dk1"/>
              </a:buClr>
              <a:buSzPts val="1100"/>
              <a:buFont typeface="Arial" panose="020B0604020202020204" pitchFamily="34" charset="0"/>
              <a:buChar char="•"/>
            </a:pPr>
            <a:r>
              <a:rPr lang="pt-PT" sz="1200" dirty="0"/>
              <a:t>Check the accuracy of the model for the testing data set</a:t>
            </a:r>
          </a:p>
          <a:p>
            <a:pPr marL="171450" indent="-171450" algn="l">
              <a:spcAft>
                <a:spcPts val="600"/>
              </a:spcAft>
              <a:buClr>
                <a:schemeClr val="dk1"/>
              </a:buClr>
              <a:buSzPts val="1100"/>
              <a:buFont typeface="Arial" panose="020B0604020202020204" pitchFamily="34" charset="0"/>
              <a:buChar char="•"/>
            </a:pPr>
            <a:r>
              <a:rPr lang="pt-PT" sz="1200" dirty="0"/>
              <a:t>Plot and examine Confusion Matrix</a:t>
            </a:r>
          </a:p>
        </p:txBody>
      </p:sp>
      <p:sp>
        <p:nvSpPr>
          <p:cNvPr id="7" name="Google Shape;236;p36">
            <a:extLst>
              <a:ext uri="{FF2B5EF4-FFF2-40B4-BE49-F238E27FC236}">
                <a16:creationId xmlns:a16="http://schemas.microsoft.com/office/drawing/2014/main" id="{F90694C0-3926-023F-1EED-2D88CF51BABF}"/>
              </a:ext>
            </a:extLst>
          </p:cNvPr>
          <p:cNvSpPr txBox="1">
            <a:spLocks/>
          </p:cNvSpPr>
          <p:nvPr/>
        </p:nvSpPr>
        <p:spPr>
          <a:xfrm>
            <a:off x="2854035" y="1011263"/>
            <a:ext cx="3435928"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pt-PT" sz="1400" dirty="0"/>
              <a:t>Model Evaluation</a:t>
            </a:r>
          </a:p>
        </p:txBody>
      </p:sp>
      <p:sp>
        <p:nvSpPr>
          <p:cNvPr id="8" name="Google Shape;237;p36">
            <a:extLst>
              <a:ext uri="{FF2B5EF4-FFF2-40B4-BE49-F238E27FC236}">
                <a16:creationId xmlns:a16="http://schemas.microsoft.com/office/drawing/2014/main" id="{32EBF366-B6FE-B3C3-F613-2726D1BB095E}"/>
              </a:ext>
            </a:extLst>
          </p:cNvPr>
          <p:cNvSpPr txBox="1">
            <a:spLocks/>
          </p:cNvSpPr>
          <p:nvPr/>
        </p:nvSpPr>
        <p:spPr>
          <a:xfrm>
            <a:off x="6034483" y="1352842"/>
            <a:ext cx="2391517" cy="3113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171450" indent="-171450" algn="l">
              <a:spcAft>
                <a:spcPts val="600"/>
              </a:spcAft>
              <a:buClr>
                <a:schemeClr val="dk1"/>
              </a:buClr>
              <a:buSzPts val="1100"/>
              <a:buFont typeface="Arial" panose="020B0604020202020204" pitchFamily="34" charset="0"/>
              <a:buChar char="•"/>
            </a:pPr>
            <a:r>
              <a:rPr lang="pt-PT" sz="1200" dirty="0"/>
              <a:t>Review the accuracy scores for all algorithms</a:t>
            </a:r>
          </a:p>
          <a:p>
            <a:pPr marL="171450" indent="-171450" algn="l">
              <a:spcAft>
                <a:spcPts val="600"/>
              </a:spcAft>
              <a:buClr>
                <a:schemeClr val="dk1"/>
              </a:buClr>
              <a:buSzPts val="1100"/>
              <a:buFont typeface="Arial" panose="020B0604020202020204" pitchFamily="34" charset="0"/>
              <a:buChar char="•"/>
            </a:pPr>
            <a:r>
              <a:rPr lang="pt-PT" sz="1200" dirty="0"/>
              <a:t>Determine the best model by analyzing accuracy scores and confusion matrixes.</a:t>
            </a:r>
          </a:p>
          <a:p>
            <a:pPr marL="0" indent="0" algn="l">
              <a:spcAft>
                <a:spcPts val="600"/>
              </a:spcAft>
              <a:buClr>
                <a:schemeClr val="dk1"/>
              </a:buClr>
              <a:buSzPts val="1100"/>
            </a:pPr>
            <a:endParaRPr lang="pt-PT" sz="1200" dirty="0"/>
          </a:p>
          <a:p>
            <a:pPr marL="171450" indent="-171450" algn="l">
              <a:spcAft>
                <a:spcPts val="600"/>
              </a:spcAft>
              <a:buClr>
                <a:schemeClr val="dk1"/>
              </a:buClr>
              <a:buSzPts val="1100"/>
              <a:buFont typeface="Arial" panose="020B0604020202020204" pitchFamily="34" charset="0"/>
              <a:buChar char="•"/>
            </a:pPr>
            <a:endParaRPr lang="pt-PT" sz="1200" dirty="0"/>
          </a:p>
        </p:txBody>
      </p:sp>
      <p:sp>
        <p:nvSpPr>
          <p:cNvPr id="9" name="Google Shape;236;p36">
            <a:extLst>
              <a:ext uri="{FF2B5EF4-FFF2-40B4-BE49-F238E27FC236}">
                <a16:creationId xmlns:a16="http://schemas.microsoft.com/office/drawing/2014/main" id="{C5E1ECF0-472F-3BB6-0197-998233E69DD1}"/>
              </a:ext>
            </a:extLst>
          </p:cNvPr>
          <p:cNvSpPr txBox="1">
            <a:spLocks/>
          </p:cNvSpPr>
          <p:nvPr/>
        </p:nvSpPr>
        <p:spPr>
          <a:xfrm>
            <a:off x="5512277" y="1011263"/>
            <a:ext cx="3435928"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pt-PT" sz="1400" dirty="0"/>
              <a:t>Model Conclusions</a:t>
            </a:r>
          </a:p>
        </p:txBody>
      </p:sp>
      <p:grpSp>
        <p:nvGrpSpPr>
          <p:cNvPr id="14" name="Google Shape;9532;p77">
            <a:extLst>
              <a:ext uri="{FF2B5EF4-FFF2-40B4-BE49-F238E27FC236}">
                <a16:creationId xmlns:a16="http://schemas.microsoft.com/office/drawing/2014/main" id="{B53CAB6D-A147-F18B-FBC6-AFBB2C0032BC}"/>
              </a:ext>
            </a:extLst>
          </p:cNvPr>
          <p:cNvGrpSpPr/>
          <p:nvPr/>
        </p:nvGrpSpPr>
        <p:grpSpPr>
          <a:xfrm>
            <a:off x="1729064" y="677361"/>
            <a:ext cx="368987" cy="369016"/>
            <a:chOff x="-63252250" y="1930850"/>
            <a:chExt cx="319000" cy="319025"/>
          </a:xfrm>
          <a:solidFill>
            <a:srgbClr val="4A8CFF"/>
          </a:solidFill>
        </p:grpSpPr>
        <p:sp>
          <p:nvSpPr>
            <p:cNvPr id="15" name="Google Shape;9533;p77">
              <a:extLst>
                <a:ext uri="{FF2B5EF4-FFF2-40B4-BE49-F238E27FC236}">
                  <a16:creationId xmlns:a16="http://schemas.microsoft.com/office/drawing/2014/main" id="{D603A60F-0DC6-99A0-7037-B28649731748}"/>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34;p77">
              <a:extLst>
                <a:ext uri="{FF2B5EF4-FFF2-40B4-BE49-F238E27FC236}">
                  <a16:creationId xmlns:a16="http://schemas.microsoft.com/office/drawing/2014/main" id="{CB4F7A04-41F3-5816-26EA-11256DFBE047}"/>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633;p77">
            <a:extLst>
              <a:ext uri="{FF2B5EF4-FFF2-40B4-BE49-F238E27FC236}">
                <a16:creationId xmlns:a16="http://schemas.microsoft.com/office/drawing/2014/main" id="{5419965D-955E-A118-FEFA-74EFA347C21A}"/>
              </a:ext>
            </a:extLst>
          </p:cNvPr>
          <p:cNvGrpSpPr/>
          <p:nvPr/>
        </p:nvGrpSpPr>
        <p:grpSpPr>
          <a:xfrm>
            <a:off x="7051213" y="676464"/>
            <a:ext cx="358056" cy="369913"/>
            <a:chOff x="-62148000" y="1930075"/>
            <a:chExt cx="309550" cy="319800"/>
          </a:xfrm>
          <a:solidFill>
            <a:srgbClr val="4A8CFF"/>
          </a:solidFill>
        </p:grpSpPr>
        <p:sp>
          <p:nvSpPr>
            <p:cNvPr id="20" name="Google Shape;9634;p77">
              <a:extLst>
                <a:ext uri="{FF2B5EF4-FFF2-40B4-BE49-F238E27FC236}">
                  <a16:creationId xmlns:a16="http://schemas.microsoft.com/office/drawing/2014/main" id="{7D31973A-723A-B536-0042-A568794B35CA}"/>
                </a:ext>
              </a:extLst>
            </p:cNvPr>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35;p77">
              <a:extLst>
                <a:ext uri="{FF2B5EF4-FFF2-40B4-BE49-F238E27FC236}">
                  <a16:creationId xmlns:a16="http://schemas.microsoft.com/office/drawing/2014/main" id="{46EAE7DB-2F08-6881-B8EB-4FA70C3E6742}"/>
                </a:ext>
              </a:extLst>
            </p:cNvPr>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9535;p77">
            <a:extLst>
              <a:ext uri="{FF2B5EF4-FFF2-40B4-BE49-F238E27FC236}">
                <a16:creationId xmlns:a16="http://schemas.microsoft.com/office/drawing/2014/main" id="{D31E0D0E-C7DB-A675-C29C-B777D82FB4FA}"/>
              </a:ext>
            </a:extLst>
          </p:cNvPr>
          <p:cNvSpPr/>
          <p:nvPr/>
        </p:nvSpPr>
        <p:spPr>
          <a:xfrm>
            <a:off x="4384121" y="677447"/>
            <a:ext cx="372371" cy="36794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rgbClr val="4A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1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2" name="Google Shape;461;p48">
            <a:extLst>
              <a:ext uri="{FF2B5EF4-FFF2-40B4-BE49-F238E27FC236}">
                <a16:creationId xmlns:a16="http://schemas.microsoft.com/office/drawing/2014/main" id="{41E64B45-B767-78A5-7B77-C5391BA95C82}"/>
              </a:ext>
            </a:extLst>
          </p:cNvPr>
          <p:cNvSpPr txBox="1">
            <a:spLocks/>
          </p:cNvSpPr>
          <p:nvPr/>
        </p:nvSpPr>
        <p:spPr>
          <a:xfrm>
            <a:off x="713300" y="2963711"/>
            <a:ext cx="3031714"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pt-PT" dirty="0"/>
              <a:t>Obtained in</a:t>
            </a:r>
          </a:p>
        </p:txBody>
      </p:sp>
      <p:sp>
        <p:nvSpPr>
          <p:cNvPr id="4" name="CaixaDeTexto 3">
            <a:extLst>
              <a:ext uri="{FF2B5EF4-FFF2-40B4-BE49-F238E27FC236}">
                <a16:creationId xmlns:a16="http://schemas.microsoft.com/office/drawing/2014/main" id="{A0C08DD5-2C86-CC74-4F98-9BB21F51C828}"/>
              </a:ext>
            </a:extLst>
          </p:cNvPr>
          <p:cNvSpPr txBox="1"/>
          <p:nvPr/>
        </p:nvSpPr>
        <p:spPr>
          <a:xfrm>
            <a:off x="713300" y="3294911"/>
            <a:ext cx="4572000" cy="738664"/>
          </a:xfrm>
          <a:prstGeom prst="rect">
            <a:avLst/>
          </a:prstGeom>
          <a:noFill/>
        </p:spPr>
        <p:txBody>
          <a:bodyPr wrap="square">
            <a:spAutoFit/>
          </a:bodyPr>
          <a:lstStyle/>
          <a:p>
            <a:pPr marL="285750" indent="-285750" algn="l">
              <a:buSzPts val="1100"/>
              <a:buFont typeface="Arial" panose="020B0604020202020204" pitchFamily="34" charset="0"/>
              <a:buChar char="•"/>
            </a:pPr>
            <a:r>
              <a:rPr lang="pt-PT" dirty="0"/>
              <a:t>Exploratory Data Analysis (EDA)</a:t>
            </a:r>
          </a:p>
          <a:p>
            <a:pPr marL="285750" indent="-285750" algn="l">
              <a:buSzPts val="1100"/>
              <a:buFont typeface="Arial" panose="020B0604020202020204" pitchFamily="34" charset="0"/>
              <a:buChar char="•"/>
            </a:pPr>
            <a:r>
              <a:rPr lang="pt-PT" dirty="0"/>
              <a:t>Interactive Visual Analytics</a:t>
            </a:r>
          </a:p>
          <a:p>
            <a:pPr marL="285750" indent="-285750" algn="l">
              <a:buSzPts val="1100"/>
              <a:buFont typeface="Arial" panose="020B0604020202020204" pitchFamily="34" charset="0"/>
              <a:buChar char="•"/>
            </a:pPr>
            <a:r>
              <a:rPr lang="pt-PT" dirty="0"/>
              <a:t>Predictive Analysis (Classification)</a:t>
            </a:r>
          </a:p>
        </p:txBody>
      </p:sp>
    </p:spTree>
    <p:extLst>
      <p:ext uri="{BB962C8B-B14F-4D97-AF65-F5344CB8AC3E}">
        <p14:creationId xmlns:p14="http://schemas.microsoft.com/office/powerpoint/2010/main" val="244040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3050578"/>
            <a:ext cx="7637900" cy="1147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Success rate increased overtime.</a:t>
            </a:r>
          </a:p>
          <a:p>
            <a:pPr marL="285750" indent="-285750" algn="l">
              <a:spcAft>
                <a:spcPts val="600"/>
              </a:spcAft>
              <a:buClr>
                <a:schemeClr val="dk1"/>
              </a:buClr>
              <a:buSzPts val="1100"/>
              <a:buFont typeface="Arial" panose="020B0604020202020204" pitchFamily="34" charset="0"/>
              <a:buChar char="•"/>
            </a:pPr>
            <a:r>
              <a:rPr lang="pt-PT" sz="1200" dirty="0"/>
              <a:t>Around Flight nr. 20 the success rate increased significantly, likely due to upgrades.</a:t>
            </a:r>
          </a:p>
          <a:p>
            <a:pPr marL="285750" indent="-285750" algn="l">
              <a:spcAft>
                <a:spcPts val="600"/>
              </a:spcAft>
              <a:buClr>
                <a:schemeClr val="dk1"/>
              </a:buClr>
              <a:buSzPts val="1100"/>
              <a:buFont typeface="Arial" panose="020B0604020202020204" pitchFamily="34" charset="0"/>
              <a:buChar char="•"/>
            </a:pPr>
            <a:r>
              <a:rPr lang="pt-PT" sz="1200" dirty="0"/>
              <a:t>CCAFS SLC 40 seems to be the main lauch and testing site due to volume of launches and the higher rate of unsuccessful outcomes.</a:t>
            </a: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Flight Number vs. Launch Site</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tretch>
            <a:fillRect/>
          </a:stretch>
        </p:blipFill>
        <p:spPr>
          <a:xfrm>
            <a:off x="753050" y="1230965"/>
            <a:ext cx="7708200" cy="1473754"/>
          </a:xfrm>
          <a:prstGeom prst="rect">
            <a:avLst/>
          </a:prstGeom>
        </p:spPr>
      </p:pic>
      <p:sp>
        <p:nvSpPr>
          <p:cNvPr id="8" name="CaixaDeTexto 7">
            <a:extLst>
              <a:ext uri="{FF2B5EF4-FFF2-40B4-BE49-F238E27FC236}">
                <a16:creationId xmlns:a16="http://schemas.microsoft.com/office/drawing/2014/main" id="{7D98330F-1A51-425F-6DEA-D0EFFA613C6C}"/>
              </a:ext>
            </a:extLst>
          </p:cNvPr>
          <p:cNvSpPr txBox="1"/>
          <p:nvPr/>
        </p:nvSpPr>
        <p:spPr>
          <a:xfrm>
            <a:off x="7676819" y="2586873"/>
            <a:ext cx="1428261" cy="338554"/>
          </a:xfrm>
          <a:prstGeom prst="rect">
            <a:avLst/>
          </a:prstGeom>
          <a:noFill/>
        </p:spPr>
        <p:txBody>
          <a:bodyPr wrap="square" rtlCol="0">
            <a:spAutoFit/>
          </a:bodyPr>
          <a:lstStyle/>
          <a:p>
            <a:r>
              <a:rPr lang="pt-PT" sz="800" b="1" dirty="0">
                <a:solidFill>
                  <a:srgbClr val="FF7E0D"/>
                </a:solidFill>
                <a:latin typeface="Montserrat" panose="00000500000000000000" pitchFamily="2" charset="0"/>
              </a:rPr>
              <a:t>Successful Outcome</a:t>
            </a:r>
          </a:p>
          <a:p>
            <a:r>
              <a:rPr lang="pt-PT" sz="800" b="1" dirty="0">
                <a:solidFill>
                  <a:srgbClr val="003BA3"/>
                </a:solidFill>
                <a:latin typeface="Montserrat" panose="00000500000000000000" pitchFamily="2" charset="0"/>
              </a:rPr>
              <a:t>Unsuccessful Outcome</a:t>
            </a:r>
          </a:p>
        </p:txBody>
      </p:sp>
    </p:spTree>
    <p:extLst>
      <p:ext uri="{BB962C8B-B14F-4D97-AF65-F5344CB8AC3E}">
        <p14:creationId xmlns:p14="http://schemas.microsoft.com/office/powerpoint/2010/main" val="54018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3067175"/>
            <a:ext cx="7637900" cy="897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Payload Mass appears to fall mostly between 0 and 7000 kg.</a:t>
            </a:r>
          </a:p>
          <a:p>
            <a:pPr marL="285750" indent="-285750" algn="l">
              <a:spcAft>
                <a:spcPts val="600"/>
              </a:spcAft>
              <a:buClr>
                <a:schemeClr val="dk1"/>
              </a:buClr>
              <a:buSzPts val="1100"/>
              <a:buFont typeface="Arial" panose="020B0604020202020204" pitchFamily="34" charset="0"/>
              <a:buChar char="•"/>
            </a:pPr>
            <a:r>
              <a:rPr lang="pt-PT" sz="1200" dirty="0"/>
              <a:t>VAFB SLC 4E seems to be unable to host lauches with heavy payload, which is not the case for the other launch sites.</a:t>
            </a:r>
          </a:p>
          <a:p>
            <a:pPr marL="0" indent="0" algn="l">
              <a:spcAft>
                <a:spcPts val="1600"/>
              </a:spcAft>
              <a:buClr>
                <a:schemeClr val="dk1"/>
              </a:buClr>
              <a:buSzPts val="1100"/>
            </a:pP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Payload Mass vs. Launch Site</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rcRect/>
          <a:stretch/>
        </p:blipFill>
        <p:spPr>
          <a:xfrm>
            <a:off x="330416" y="1138759"/>
            <a:ext cx="8483167" cy="1658164"/>
          </a:xfrm>
          <a:prstGeom prst="rect">
            <a:avLst/>
          </a:prstGeom>
        </p:spPr>
      </p:pic>
      <p:sp>
        <p:nvSpPr>
          <p:cNvPr id="8" name="CaixaDeTexto 7">
            <a:extLst>
              <a:ext uri="{FF2B5EF4-FFF2-40B4-BE49-F238E27FC236}">
                <a16:creationId xmlns:a16="http://schemas.microsoft.com/office/drawing/2014/main" id="{7D98330F-1A51-425F-6DEA-D0EFFA613C6C}"/>
              </a:ext>
            </a:extLst>
          </p:cNvPr>
          <p:cNvSpPr txBox="1"/>
          <p:nvPr/>
        </p:nvSpPr>
        <p:spPr>
          <a:xfrm>
            <a:off x="7661250" y="2690630"/>
            <a:ext cx="1428261" cy="338554"/>
          </a:xfrm>
          <a:prstGeom prst="rect">
            <a:avLst/>
          </a:prstGeom>
          <a:noFill/>
        </p:spPr>
        <p:txBody>
          <a:bodyPr wrap="square" rtlCol="0">
            <a:spAutoFit/>
          </a:bodyPr>
          <a:lstStyle/>
          <a:p>
            <a:r>
              <a:rPr lang="pt-PT" sz="800" b="1" dirty="0">
                <a:solidFill>
                  <a:srgbClr val="FF7E0D"/>
                </a:solidFill>
                <a:latin typeface="Montserrat" panose="00000500000000000000" pitchFamily="2" charset="0"/>
              </a:rPr>
              <a:t>Successful Outcome</a:t>
            </a:r>
          </a:p>
          <a:p>
            <a:r>
              <a:rPr lang="pt-PT" sz="800" b="1" dirty="0">
                <a:solidFill>
                  <a:srgbClr val="003BA3"/>
                </a:solidFill>
                <a:latin typeface="Montserrat" panose="00000500000000000000" pitchFamily="2" charset="0"/>
              </a:rPr>
              <a:t>Unsuccessful Outcome</a:t>
            </a:r>
          </a:p>
        </p:txBody>
      </p:sp>
    </p:spTree>
    <p:extLst>
      <p:ext uri="{BB962C8B-B14F-4D97-AF65-F5344CB8AC3E}">
        <p14:creationId xmlns:p14="http://schemas.microsoft.com/office/powerpoint/2010/main" val="262290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a:t>
            </a:r>
            <a:endParaRPr dirty="0"/>
          </a:p>
        </p:txBody>
      </p:sp>
      <p:sp>
        <p:nvSpPr>
          <p:cNvPr id="198" name="Google Shape;198;p32"/>
          <p:cNvSpPr txBox="1">
            <a:spLocks noGrp="1"/>
          </p:cNvSpPr>
          <p:nvPr>
            <p:ph type="ctrTitle" idx="2"/>
          </p:nvPr>
        </p:nvSpPr>
        <p:spPr>
          <a:xfrm>
            <a:off x="2211000" y="1308937"/>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Executive Summary</a:t>
            </a:r>
            <a:endParaRPr sz="1200" dirty="0"/>
          </a:p>
        </p:txBody>
      </p:sp>
      <p:sp>
        <p:nvSpPr>
          <p:cNvPr id="199" name="Google Shape;199;p32"/>
          <p:cNvSpPr txBox="1">
            <a:spLocks noGrp="1"/>
          </p:cNvSpPr>
          <p:nvPr>
            <p:ph type="title" idx="3"/>
          </p:nvPr>
        </p:nvSpPr>
        <p:spPr>
          <a:xfrm>
            <a:off x="717800" y="1030087"/>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01</a:t>
            </a:r>
            <a:endParaRPr sz="5400" dirty="0"/>
          </a:p>
        </p:txBody>
      </p:sp>
      <p:sp>
        <p:nvSpPr>
          <p:cNvPr id="201" name="Google Shape;201;p32"/>
          <p:cNvSpPr txBox="1">
            <a:spLocks noGrp="1"/>
          </p:cNvSpPr>
          <p:nvPr>
            <p:ph type="ctrTitle" idx="4"/>
          </p:nvPr>
        </p:nvSpPr>
        <p:spPr>
          <a:xfrm>
            <a:off x="6179600" y="1308937"/>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Introduction</a:t>
            </a:r>
            <a:endParaRPr sz="1200" dirty="0"/>
          </a:p>
        </p:txBody>
      </p:sp>
      <p:sp>
        <p:nvSpPr>
          <p:cNvPr id="202" name="Google Shape;202;p32"/>
          <p:cNvSpPr txBox="1">
            <a:spLocks noGrp="1"/>
          </p:cNvSpPr>
          <p:nvPr>
            <p:ph type="title" idx="5"/>
          </p:nvPr>
        </p:nvSpPr>
        <p:spPr>
          <a:xfrm>
            <a:off x="4686400" y="1030087"/>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a:t>02</a:t>
            </a:r>
            <a:endParaRPr sz="5400"/>
          </a:p>
        </p:txBody>
      </p:sp>
      <p:sp>
        <p:nvSpPr>
          <p:cNvPr id="204" name="Google Shape;204;p32"/>
          <p:cNvSpPr txBox="1">
            <a:spLocks noGrp="1"/>
          </p:cNvSpPr>
          <p:nvPr>
            <p:ph type="ctrTitle" idx="7"/>
          </p:nvPr>
        </p:nvSpPr>
        <p:spPr>
          <a:xfrm>
            <a:off x="2211000" y="2579421"/>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Methodology</a:t>
            </a:r>
            <a:endParaRPr sz="1200" dirty="0"/>
          </a:p>
        </p:txBody>
      </p:sp>
      <p:sp>
        <p:nvSpPr>
          <p:cNvPr id="205" name="Google Shape;205;p32"/>
          <p:cNvSpPr txBox="1">
            <a:spLocks noGrp="1"/>
          </p:cNvSpPr>
          <p:nvPr>
            <p:ph type="title" idx="8"/>
          </p:nvPr>
        </p:nvSpPr>
        <p:spPr>
          <a:xfrm>
            <a:off x="717600" y="230056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03</a:t>
            </a:r>
            <a:endParaRPr sz="5400" dirty="0"/>
          </a:p>
        </p:txBody>
      </p:sp>
      <p:sp>
        <p:nvSpPr>
          <p:cNvPr id="207" name="Google Shape;207;p32"/>
          <p:cNvSpPr txBox="1">
            <a:spLocks noGrp="1"/>
          </p:cNvSpPr>
          <p:nvPr>
            <p:ph type="ctrTitle" idx="13"/>
          </p:nvPr>
        </p:nvSpPr>
        <p:spPr>
          <a:xfrm>
            <a:off x="6179600" y="2579410"/>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Results</a:t>
            </a:r>
            <a:endParaRPr sz="1200" dirty="0"/>
          </a:p>
        </p:txBody>
      </p:sp>
      <p:sp>
        <p:nvSpPr>
          <p:cNvPr id="208" name="Google Shape;208;p32"/>
          <p:cNvSpPr txBox="1">
            <a:spLocks noGrp="1"/>
          </p:cNvSpPr>
          <p:nvPr>
            <p:ph type="title" idx="14"/>
          </p:nvPr>
        </p:nvSpPr>
        <p:spPr>
          <a:xfrm>
            <a:off x="4686200" y="2297919"/>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dirty="0"/>
              <a:t>04</a:t>
            </a:r>
            <a:endParaRPr sz="5400" dirty="0"/>
          </a:p>
        </p:txBody>
      </p:sp>
      <p:sp>
        <p:nvSpPr>
          <p:cNvPr id="2" name="Google Shape;204;p32">
            <a:extLst>
              <a:ext uri="{FF2B5EF4-FFF2-40B4-BE49-F238E27FC236}">
                <a16:creationId xmlns:a16="http://schemas.microsoft.com/office/drawing/2014/main" id="{CE5B5EDA-6CF8-393F-575F-618E73F6BCEE}"/>
              </a:ext>
            </a:extLst>
          </p:cNvPr>
          <p:cNvSpPr txBox="1">
            <a:spLocks/>
          </p:cNvSpPr>
          <p:nvPr/>
        </p:nvSpPr>
        <p:spPr>
          <a:xfrm>
            <a:off x="2211000" y="3849905"/>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pt-PT" sz="1200" dirty="0"/>
              <a:t>Conclusions </a:t>
            </a:r>
          </a:p>
        </p:txBody>
      </p:sp>
      <p:sp>
        <p:nvSpPr>
          <p:cNvPr id="3" name="Google Shape;205;p32">
            <a:extLst>
              <a:ext uri="{FF2B5EF4-FFF2-40B4-BE49-F238E27FC236}">
                <a16:creationId xmlns:a16="http://schemas.microsoft.com/office/drawing/2014/main" id="{861E0640-691B-AF14-096C-B7CE6592122E}"/>
              </a:ext>
            </a:extLst>
          </p:cNvPr>
          <p:cNvSpPr txBox="1">
            <a:spLocks/>
          </p:cNvSpPr>
          <p:nvPr/>
        </p:nvSpPr>
        <p:spPr>
          <a:xfrm>
            <a:off x="717600" y="357105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400" dirty="0"/>
              <a:t>05</a:t>
            </a:r>
          </a:p>
        </p:txBody>
      </p:sp>
      <p:sp>
        <p:nvSpPr>
          <p:cNvPr id="5" name="Google Shape;207;p32">
            <a:extLst>
              <a:ext uri="{FF2B5EF4-FFF2-40B4-BE49-F238E27FC236}">
                <a16:creationId xmlns:a16="http://schemas.microsoft.com/office/drawing/2014/main" id="{DE110D34-B738-E549-705E-F10D1A350E57}"/>
              </a:ext>
            </a:extLst>
          </p:cNvPr>
          <p:cNvSpPr txBox="1">
            <a:spLocks/>
          </p:cNvSpPr>
          <p:nvPr/>
        </p:nvSpPr>
        <p:spPr>
          <a:xfrm>
            <a:off x="6179600" y="3849883"/>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pt-PT" sz="1200" dirty="0"/>
              <a:t>Appendix</a:t>
            </a:r>
          </a:p>
        </p:txBody>
      </p:sp>
      <p:sp>
        <p:nvSpPr>
          <p:cNvPr id="6" name="Google Shape;208;p32">
            <a:extLst>
              <a:ext uri="{FF2B5EF4-FFF2-40B4-BE49-F238E27FC236}">
                <a16:creationId xmlns:a16="http://schemas.microsoft.com/office/drawing/2014/main" id="{F1E0B846-17A8-3171-CBF2-0C57B9C7F3EE}"/>
              </a:ext>
            </a:extLst>
          </p:cNvPr>
          <p:cNvSpPr txBox="1">
            <a:spLocks/>
          </p:cNvSpPr>
          <p:nvPr/>
        </p:nvSpPr>
        <p:spPr>
          <a:xfrm>
            <a:off x="4686200" y="357105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400"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3001256"/>
            <a:ext cx="7637900" cy="1392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ES-L1 (Earth-Sun First Lagrangion Point), GEO (Geostationary Orbit), HEO (High Earth Orbit), and SSO (Sun-synchronous Orbit) have 100% success (or landing) rate, although only SSO has a relevant number of samples.</a:t>
            </a:r>
          </a:p>
          <a:p>
            <a:pPr marL="285750" indent="-285750" algn="l">
              <a:spcAft>
                <a:spcPts val="600"/>
              </a:spcAft>
              <a:buClr>
                <a:schemeClr val="dk1"/>
              </a:buClr>
              <a:buSzPts val="1100"/>
              <a:buFont typeface="Arial" panose="020B0604020202020204" pitchFamily="34" charset="0"/>
              <a:buChar char="•"/>
            </a:pPr>
            <a:r>
              <a:rPr lang="pt-PT" sz="1200" dirty="0"/>
              <a:t>SO (Heliocentric Orbit) has 0% success rate.</a:t>
            </a:r>
          </a:p>
          <a:p>
            <a:pPr marL="285750" indent="-285750" algn="l">
              <a:spcAft>
                <a:spcPts val="600"/>
              </a:spcAft>
              <a:buClr>
                <a:schemeClr val="dk1"/>
              </a:buClr>
              <a:buSzPts val="1100"/>
              <a:buFont typeface="Arial" panose="020B0604020202020204" pitchFamily="34" charset="0"/>
              <a:buChar char="•"/>
            </a:pPr>
            <a:r>
              <a:rPr lang="pt-PT" sz="1200" dirty="0"/>
              <a:t>ISS (International Space Station) and VLEO (Very Low Earth Orbit) are the most common type of orbit.</a:t>
            </a:r>
          </a:p>
          <a:p>
            <a:pPr marL="285750" indent="-285750" algn="l">
              <a:spcAft>
                <a:spcPts val="1600"/>
              </a:spcAft>
              <a:buClr>
                <a:schemeClr val="dk1"/>
              </a:buClr>
              <a:buSzPts val="1100"/>
              <a:buFont typeface="Arial" panose="020B0604020202020204" pitchFamily="34" charset="0"/>
              <a:buChar char="•"/>
            </a:pPr>
            <a:endParaRPr lang="pt-PT" dirty="0"/>
          </a:p>
          <a:p>
            <a:pPr marL="0" indent="0" algn="l">
              <a:spcAft>
                <a:spcPts val="1600"/>
              </a:spcAft>
              <a:buClr>
                <a:schemeClr val="dk1"/>
              </a:buClr>
              <a:buSzPts val="1100"/>
            </a:pPr>
            <a:endParaRPr lang="pt-PT"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Payload Mass vs. Launch Site</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rcRect/>
          <a:stretch/>
        </p:blipFill>
        <p:spPr>
          <a:xfrm>
            <a:off x="330416" y="1138759"/>
            <a:ext cx="8483167" cy="1658163"/>
          </a:xfrm>
          <a:prstGeom prst="rect">
            <a:avLst/>
          </a:prstGeom>
        </p:spPr>
      </p:pic>
      <p:sp>
        <p:nvSpPr>
          <p:cNvPr id="4" name="CaixaDeTexto 3">
            <a:extLst>
              <a:ext uri="{FF2B5EF4-FFF2-40B4-BE49-F238E27FC236}">
                <a16:creationId xmlns:a16="http://schemas.microsoft.com/office/drawing/2014/main" id="{F5B59423-5100-E7D8-8A49-612E7BDA0B00}"/>
              </a:ext>
            </a:extLst>
          </p:cNvPr>
          <p:cNvSpPr txBox="1"/>
          <p:nvPr/>
        </p:nvSpPr>
        <p:spPr>
          <a:xfrm>
            <a:off x="1022466"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1</a:t>
            </a:r>
          </a:p>
        </p:txBody>
      </p:sp>
      <p:sp>
        <p:nvSpPr>
          <p:cNvPr id="5" name="CaixaDeTexto 4">
            <a:extLst>
              <a:ext uri="{FF2B5EF4-FFF2-40B4-BE49-F238E27FC236}">
                <a16:creationId xmlns:a16="http://schemas.microsoft.com/office/drawing/2014/main" id="{BA1A9D8C-68F7-B619-9C4F-BEF425DF9437}"/>
              </a:ext>
            </a:extLst>
          </p:cNvPr>
          <p:cNvSpPr txBox="1"/>
          <p:nvPr/>
        </p:nvSpPr>
        <p:spPr>
          <a:xfrm>
            <a:off x="1714516"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1</a:t>
            </a:r>
          </a:p>
        </p:txBody>
      </p:sp>
      <p:sp>
        <p:nvSpPr>
          <p:cNvPr id="6" name="CaixaDeTexto 5">
            <a:extLst>
              <a:ext uri="{FF2B5EF4-FFF2-40B4-BE49-F238E27FC236}">
                <a16:creationId xmlns:a16="http://schemas.microsoft.com/office/drawing/2014/main" id="{B0D37BF2-20FD-0DEC-C117-9B00FD44D437}"/>
              </a:ext>
            </a:extLst>
          </p:cNvPr>
          <p:cNvSpPr txBox="1"/>
          <p:nvPr/>
        </p:nvSpPr>
        <p:spPr>
          <a:xfrm>
            <a:off x="3136916"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1</a:t>
            </a:r>
          </a:p>
        </p:txBody>
      </p:sp>
      <p:sp>
        <p:nvSpPr>
          <p:cNvPr id="9" name="CaixaDeTexto 8">
            <a:extLst>
              <a:ext uri="{FF2B5EF4-FFF2-40B4-BE49-F238E27FC236}">
                <a16:creationId xmlns:a16="http://schemas.microsoft.com/office/drawing/2014/main" id="{30FB1160-0652-F9EC-4338-E935C1542DCC}"/>
              </a:ext>
            </a:extLst>
          </p:cNvPr>
          <p:cNvSpPr txBox="1"/>
          <p:nvPr/>
        </p:nvSpPr>
        <p:spPr>
          <a:xfrm>
            <a:off x="2425716"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5</a:t>
            </a:r>
          </a:p>
        </p:txBody>
      </p:sp>
      <p:sp>
        <p:nvSpPr>
          <p:cNvPr id="10" name="CaixaDeTexto 9">
            <a:extLst>
              <a:ext uri="{FF2B5EF4-FFF2-40B4-BE49-F238E27FC236}">
                <a16:creationId xmlns:a16="http://schemas.microsoft.com/office/drawing/2014/main" id="{B3FBF4BB-8057-59F9-97A5-12052F288047}"/>
              </a:ext>
            </a:extLst>
          </p:cNvPr>
          <p:cNvSpPr txBox="1"/>
          <p:nvPr/>
        </p:nvSpPr>
        <p:spPr>
          <a:xfrm>
            <a:off x="4536750" y="2189849"/>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7</a:t>
            </a:r>
          </a:p>
        </p:txBody>
      </p:sp>
      <p:sp>
        <p:nvSpPr>
          <p:cNvPr id="11" name="CaixaDeTexto 10">
            <a:extLst>
              <a:ext uri="{FF2B5EF4-FFF2-40B4-BE49-F238E27FC236}">
                <a16:creationId xmlns:a16="http://schemas.microsoft.com/office/drawing/2014/main" id="{5E597145-C295-981F-4C02-485D7B7C13EF}"/>
              </a:ext>
            </a:extLst>
          </p:cNvPr>
          <p:cNvSpPr txBox="1"/>
          <p:nvPr/>
        </p:nvSpPr>
        <p:spPr>
          <a:xfrm>
            <a:off x="3797040" y="2186872"/>
            <a:ext cx="370530" cy="307777"/>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21</a:t>
            </a:r>
          </a:p>
        </p:txBody>
      </p:sp>
      <p:sp>
        <p:nvSpPr>
          <p:cNvPr id="12" name="CaixaDeTexto 11">
            <a:extLst>
              <a:ext uri="{FF2B5EF4-FFF2-40B4-BE49-F238E27FC236}">
                <a16:creationId xmlns:a16="http://schemas.microsoft.com/office/drawing/2014/main" id="{7DC022FE-7D3E-292B-755D-4F952E56D699}"/>
              </a:ext>
            </a:extLst>
          </p:cNvPr>
          <p:cNvSpPr txBox="1"/>
          <p:nvPr/>
        </p:nvSpPr>
        <p:spPr>
          <a:xfrm>
            <a:off x="5247949" y="2180405"/>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3</a:t>
            </a:r>
          </a:p>
        </p:txBody>
      </p:sp>
      <p:sp>
        <p:nvSpPr>
          <p:cNvPr id="13" name="CaixaDeTexto 12">
            <a:extLst>
              <a:ext uri="{FF2B5EF4-FFF2-40B4-BE49-F238E27FC236}">
                <a16:creationId xmlns:a16="http://schemas.microsoft.com/office/drawing/2014/main" id="{4A8F81F5-9741-C53D-37A1-0A31871214EF}"/>
              </a:ext>
            </a:extLst>
          </p:cNvPr>
          <p:cNvSpPr txBox="1"/>
          <p:nvPr/>
        </p:nvSpPr>
        <p:spPr>
          <a:xfrm>
            <a:off x="5960331"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9</a:t>
            </a:r>
          </a:p>
        </p:txBody>
      </p:sp>
      <p:sp>
        <p:nvSpPr>
          <p:cNvPr id="14" name="CaixaDeTexto 13">
            <a:extLst>
              <a:ext uri="{FF2B5EF4-FFF2-40B4-BE49-F238E27FC236}">
                <a16:creationId xmlns:a16="http://schemas.microsoft.com/office/drawing/2014/main" id="{189FD0A9-F007-0354-11D0-F3E34D286C2F}"/>
              </a:ext>
            </a:extLst>
          </p:cNvPr>
          <p:cNvSpPr txBox="1"/>
          <p:nvPr/>
        </p:nvSpPr>
        <p:spPr>
          <a:xfrm>
            <a:off x="6619273" y="2205182"/>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1</a:t>
            </a:r>
          </a:p>
        </p:txBody>
      </p:sp>
      <p:sp>
        <p:nvSpPr>
          <p:cNvPr id="15" name="CaixaDeTexto 14">
            <a:extLst>
              <a:ext uri="{FF2B5EF4-FFF2-40B4-BE49-F238E27FC236}">
                <a16:creationId xmlns:a16="http://schemas.microsoft.com/office/drawing/2014/main" id="{56E6FF71-AE4C-6B83-3D0B-08C38D8157C8}"/>
              </a:ext>
            </a:extLst>
          </p:cNvPr>
          <p:cNvSpPr txBox="1"/>
          <p:nvPr/>
        </p:nvSpPr>
        <p:spPr>
          <a:xfrm>
            <a:off x="7343249" y="2205551"/>
            <a:ext cx="290945" cy="304800"/>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5</a:t>
            </a:r>
          </a:p>
        </p:txBody>
      </p:sp>
      <p:sp>
        <p:nvSpPr>
          <p:cNvPr id="19" name="CaixaDeTexto 18">
            <a:extLst>
              <a:ext uri="{FF2B5EF4-FFF2-40B4-BE49-F238E27FC236}">
                <a16:creationId xmlns:a16="http://schemas.microsoft.com/office/drawing/2014/main" id="{B56977CE-B6C9-DA6A-32E4-1FBE674E4FC5}"/>
              </a:ext>
            </a:extLst>
          </p:cNvPr>
          <p:cNvSpPr txBox="1"/>
          <p:nvPr/>
        </p:nvSpPr>
        <p:spPr>
          <a:xfrm>
            <a:off x="8002191" y="2205182"/>
            <a:ext cx="406841" cy="307777"/>
          </a:xfrm>
          <a:prstGeom prst="rect">
            <a:avLst/>
          </a:prstGeom>
          <a:noFill/>
        </p:spPr>
        <p:txBody>
          <a:bodyPr wrap="square" rtlCol="0">
            <a:spAutoFit/>
          </a:bodyPr>
          <a:lstStyle/>
          <a:p>
            <a:pPr algn="ctr"/>
            <a:r>
              <a:rPr lang="pt-PT"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ontserrat" panose="00000500000000000000" pitchFamily="2" charset="0"/>
              </a:rPr>
              <a:t>14</a:t>
            </a:r>
          </a:p>
        </p:txBody>
      </p:sp>
    </p:spTree>
    <p:extLst>
      <p:ext uri="{BB962C8B-B14F-4D97-AF65-F5344CB8AC3E}">
        <p14:creationId xmlns:p14="http://schemas.microsoft.com/office/powerpoint/2010/main" val="164993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8694" y="3212026"/>
            <a:ext cx="7637900" cy="1230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Orbit type preference changed over Flight Number, from LEO, ISS, PO, and GTO to VLEO in the most recent launches.</a:t>
            </a:r>
          </a:p>
          <a:p>
            <a:pPr marL="285750" indent="-285750" algn="l">
              <a:spcAft>
                <a:spcPts val="1600"/>
              </a:spcAft>
              <a:buClr>
                <a:schemeClr val="dk1"/>
              </a:buClr>
              <a:buSzPts val="1100"/>
              <a:buFont typeface="Arial" panose="020B0604020202020204" pitchFamily="34" charset="0"/>
              <a:buChar char="•"/>
            </a:pPr>
            <a:r>
              <a:rPr lang="pt-PT" sz="1200" dirty="0"/>
              <a:t>Excluding the outcome rate of the first 20 lauches, the Falcon 9 appears to perform well on lower orbits.</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Flight Number vs. Orbit Type</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rcRect/>
          <a:stretch/>
        </p:blipFill>
        <p:spPr>
          <a:xfrm>
            <a:off x="33275" y="1156381"/>
            <a:ext cx="9077450" cy="1774325"/>
          </a:xfrm>
          <a:prstGeom prst="rect">
            <a:avLst/>
          </a:prstGeom>
        </p:spPr>
      </p:pic>
      <p:sp>
        <p:nvSpPr>
          <p:cNvPr id="8" name="CaixaDeTexto 7">
            <a:extLst>
              <a:ext uri="{FF2B5EF4-FFF2-40B4-BE49-F238E27FC236}">
                <a16:creationId xmlns:a16="http://schemas.microsoft.com/office/drawing/2014/main" id="{7D98330F-1A51-425F-6DEA-D0EFFA613C6C}"/>
              </a:ext>
            </a:extLst>
          </p:cNvPr>
          <p:cNvSpPr txBox="1"/>
          <p:nvPr/>
        </p:nvSpPr>
        <p:spPr>
          <a:xfrm>
            <a:off x="7682464" y="2750148"/>
            <a:ext cx="1428261" cy="338554"/>
          </a:xfrm>
          <a:prstGeom prst="rect">
            <a:avLst/>
          </a:prstGeom>
          <a:noFill/>
        </p:spPr>
        <p:txBody>
          <a:bodyPr wrap="square" rtlCol="0">
            <a:spAutoFit/>
          </a:bodyPr>
          <a:lstStyle/>
          <a:p>
            <a:r>
              <a:rPr lang="pt-PT" sz="800" b="1" dirty="0">
                <a:solidFill>
                  <a:srgbClr val="FF7E0D"/>
                </a:solidFill>
                <a:latin typeface="Montserrat" panose="00000500000000000000" pitchFamily="2" charset="0"/>
              </a:rPr>
              <a:t>Successful Outcome</a:t>
            </a:r>
          </a:p>
          <a:p>
            <a:r>
              <a:rPr lang="pt-PT" sz="800" b="1" dirty="0">
                <a:solidFill>
                  <a:srgbClr val="003BA3"/>
                </a:solidFill>
                <a:latin typeface="Montserrat" panose="00000500000000000000" pitchFamily="2" charset="0"/>
              </a:rPr>
              <a:t>Unsuccessful Outcome</a:t>
            </a:r>
          </a:p>
        </p:txBody>
      </p:sp>
    </p:spTree>
    <p:extLst>
      <p:ext uri="{BB962C8B-B14F-4D97-AF65-F5344CB8AC3E}">
        <p14:creationId xmlns:p14="http://schemas.microsoft.com/office/powerpoint/2010/main" val="273262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3212026"/>
            <a:ext cx="7637900" cy="1230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Orbit types have specific payload mass range, so the two variables correlate, as expected.</a:t>
            </a:r>
          </a:p>
          <a:p>
            <a:pPr marL="285750" indent="-285750" algn="l">
              <a:spcAft>
                <a:spcPts val="600"/>
              </a:spcAft>
              <a:buClr>
                <a:schemeClr val="dk1"/>
              </a:buClr>
              <a:buSzPts val="1100"/>
              <a:buFont typeface="Arial" panose="020B0604020202020204" pitchFamily="34" charset="0"/>
              <a:buChar char="•"/>
            </a:pPr>
            <a:r>
              <a:rPr lang="pt-PT" sz="1200" dirty="0"/>
              <a:t>VLEO orbits require the highest amount of payload mass, almost double than most other orbit types.</a:t>
            </a:r>
          </a:p>
          <a:p>
            <a:pPr marL="285750" indent="-285750" algn="l">
              <a:spcAft>
                <a:spcPts val="600"/>
              </a:spcAft>
              <a:buClr>
                <a:schemeClr val="dk1"/>
              </a:buClr>
              <a:buSzPts val="1100"/>
              <a:buFont typeface="Arial" panose="020B0604020202020204" pitchFamily="34" charset="0"/>
              <a:buChar char="•"/>
            </a:pPr>
            <a:r>
              <a:rPr lang="pt-PT" sz="1200" dirty="0"/>
              <a:t>For orbits like LEO, ISS, PO,  and GTO, an increased payload mass improves the success rate.</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Payload Mass vs. Orbit Type</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rcRect/>
          <a:stretch/>
        </p:blipFill>
        <p:spPr>
          <a:xfrm>
            <a:off x="33177" y="1156381"/>
            <a:ext cx="9077446" cy="1774325"/>
          </a:xfrm>
          <a:prstGeom prst="rect">
            <a:avLst/>
          </a:prstGeom>
        </p:spPr>
      </p:pic>
      <p:sp>
        <p:nvSpPr>
          <p:cNvPr id="8" name="CaixaDeTexto 7">
            <a:extLst>
              <a:ext uri="{FF2B5EF4-FFF2-40B4-BE49-F238E27FC236}">
                <a16:creationId xmlns:a16="http://schemas.microsoft.com/office/drawing/2014/main" id="{7D98330F-1A51-425F-6DEA-D0EFFA613C6C}"/>
              </a:ext>
            </a:extLst>
          </p:cNvPr>
          <p:cNvSpPr txBox="1"/>
          <p:nvPr/>
        </p:nvSpPr>
        <p:spPr>
          <a:xfrm>
            <a:off x="7682464" y="2750148"/>
            <a:ext cx="1428261" cy="338554"/>
          </a:xfrm>
          <a:prstGeom prst="rect">
            <a:avLst/>
          </a:prstGeom>
          <a:noFill/>
        </p:spPr>
        <p:txBody>
          <a:bodyPr wrap="square" rtlCol="0">
            <a:spAutoFit/>
          </a:bodyPr>
          <a:lstStyle/>
          <a:p>
            <a:r>
              <a:rPr lang="pt-PT" sz="800" b="1" dirty="0">
                <a:solidFill>
                  <a:srgbClr val="FF7E0D"/>
                </a:solidFill>
                <a:latin typeface="Montserrat" panose="00000500000000000000" pitchFamily="2" charset="0"/>
              </a:rPr>
              <a:t>Successful Outcome</a:t>
            </a:r>
          </a:p>
          <a:p>
            <a:r>
              <a:rPr lang="pt-PT" sz="800" b="1" dirty="0">
                <a:solidFill>
                  <a:srgbClr val="003BA3"/>
                </a:solidFill>
                <a:latin typeface="Montserrat" panose="00000500000000000000" pitchFamily="2" charset="0"/>
              </a:rPr>
              <a:t>Unsuccessful Outcome</a:t>
            </a:r>
          </a:p>
        </p:txBody>
      </p:sp>
    </p:spTree>
    <p:extLst>
      <p:ext uri="{BB962C8B-B14F-4D97-AF65-F5344CB8AC3E}">
        <p14:creationId xmlns:p14="http://schemas.microsoft.com/office/powerpoint/2010/main" val="95514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Visualization</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3255076"/>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Success rate has improved significantly over the years to about 80% in recent years.</a:t>
            </a:r>
          </a:p>
          <a:p>
            <a:pPr marL="285750" indent="-285750" algn="l">
              <a:spcAft>
                <a:spcPts val="600"/>
              </a:spcAft>
              <a:buClr>
                <a:schemeClr val="dk1"/>
              </a:buClr>
              <a:buSzPts val="1100"/>
              <a:buFont typeface="Arial" panose="020B0604020202020204" pitchFamily="34" charset="0"/>
              <a:buChar char="•"/>
            </a:pPr>
            <a:r>
              <a:rPr lang="pt-PT" sz="1200" dirty="0"/>
              <a:t>The year 2019 was the most successful so far, with about 90% success rate.</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https://github.com/diogoolvra/IBMDSfilesdiogo/blob/main/Data%20Science%20and%20Machine%20Learning%20Capstone%20Project/Module%202%20-%20Exploratory%20Data%20Analysis%20(EDA)/IBM-DS0321EN-SkillsNetwork_labs_module_2_jupyter-labs-eda-dataviz.ipynb.jupyterlite.ipynb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2792149" y="734307"/>
            <a:ext cx="3559502"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Font typeface="Arial"/>
              <a:buNone/>
            </a:pPr>
            <a:r>
              <a:rPr lang="pt-PT" sz="1600" b="1" dirty="0"/>
              <a:t>Success Rate Yearly Trend</a:t>
            </a:r>
          </a:p>
        </p:txBody>
      </p:sp>
      <p:pic>
        <p:nvPicPr>
          <p:cNvPr id="7" name="Imagem 6">
            <a:extLst>
              <a:ext uri="{FF2B5EF4-FFF2-40B4-BE49-F238E27FC236}">
                <a16:creationId xmlns:a16="http://schemas.microsoft.com/office/drawing/2014/main" id="{E94A3C73-8B13-346F-549C-CC3325A2D2B2}"/>
              </a:ext>
            </a:extLst>
          </p:cNvPr>
          <p:cNvPicPr>
            <a:picLocks noChangeAspect="1"/>
          </p:cNvPicPr>
          <p:nvPr/>
        </p:nvPicPr>
        <p:blipFill>
          <a:blip r:embed="rId5"/>
          <a:srcRect/>
          <a:stretch/>
        </p:blipFill>
        <p:spPr>
          <a:xfrm>
            <a:off x="33177" y="1156381"/>
            <a:ext cx="9077446" cy="1774324"/>
          </a:xfrm>
          <a:prstGeom prst="rect">
            <a:avLst/>
          </a:prstGeom>
        </p:spPr>
      </p:pic>
      <p:sp>
        <p:nvSpPr>
          <p:cNvPr id="8" name="CaixaDeTexto 7">
            <a:extLst>
              <a:ext uri="{FF2B5EF4-FFF2-40B4-BE49-F238E27FC236}">
                <a16:creationId xmlns:a16="http://schemas.microsoft.com/office/drawing/2014/main" id="{7D98330F-1A51-425F-6DEA-D0EFFA613C6C}"/>
              </a:ext>
            </a:extLst>
          </p:cNvPr>
          <p:cNvSpPr txBox="1"/>
          <p:nvPr/>
        </p:nvSpPr>
        <p:spPr>
          <a:xfrm>
            <a:off x="7682464" y="2750148"/>
            <a:ext cx="1428261" cy="338554"/>
          </a:xfrm>
          <a:prstGeom prst="rect">
            <a:avLst/>
          </a:prstGeom>
          <a:noFill/>
        </p:spPr>
        <p:txBody>
          <a:bodyPr wrap="square" rtlCol="0">
            <a:spAutoFit/>
          </a:bodyPr>
          <a:lstStyle/>
          <a:p>
            <a:r>
              <a:rPr lang="pt-PT" sz="800" b="1" dirty="0">
                <a:solidFill>
                  <a:srgbClr val="FF7E0D"/>
                </a:solidFill>
                <a:latin typeface="Montserrat" panose="00000500000000000000" pitchFamily="2" charset="0"/>
              </a:rPr>
              <a:t>Successful Outcome</a:t>
            </a:r>
          </a:p>
          <a:p>
            <a:r>
              <a:rPr lang="pt-PT" sz="800" b="1" dirty="0">
                <a:solidFill>
                  <a:srgbClr val="003BA3"/>
                </a:solidFill>
                <a:latin typeface="Montserrat" panose="00000500000000000000" pitchFamily="2" charset="0"/>
              </a:rPr>
              <a:t>Unsuccessful Outcome</a:t>
            </a:r>
          </a:p>
        </p:txBody>
      </p:sp>
    </p:spTree>
    <p:extLst>
      <p:ext uri="{BB962C8B-B14F-4D97-AF65-F5344CB8AC3E}">
        <p14:creationId xmlns:p14="http://schemas.microsoft.com/office/powerpoint/2010/main" val="276168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898" y="3620313"/>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CCAFS SLC-40 and CCAFS LC-40 likely represent the same lauch site.</a:t>
            </a:r>
          </a:p>
          <a:p>
            <a:pPr marL="285750" indent="-285750" algn="l">
              <a:spcAft>
                <a:spcPts val="600"/>
              </a:spcAft>
              <a:buClr>
                <a:schemeClr val="dk1"/>
              </a:buClr>
              <a:buSzPts val="1100"/>
              <a:buFont typeface="Arial" panose="020B0604020202020204" pitchFamily="34" charset="0"/>
              <a:buChar char="•"/>
            </a:pPr>
            <a:r>
              <a:rPr lang="pt-PT" sz="1200" dirty="0"/>
              <a:t>CCAFS SLC-40, KSC LC-39A, VAFB SLC-4E are the 3 unique lauch site locations</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pPr>
            <a:r>
              <a:rPr lang="pt-PT" sz="1600" b="1" dirty="0">
                <a:latin typeface="Montserrat" panose="00000500000000000000" pitchFamily="2" charset="0"/>
              </a:rPr>
              <a:t>Display </a:t>
            </a:r>
            <a:r>
              <a:rPr lang="pt-PT" sz="1600" b="1" i="0" dirty="0">
                <a:effectLst/>
                <a:latin typeface="Montserrat" panose="00000500000000000000" pitchFamily="2" charset="0"/>
              </a:rPr>
              <a:t>the names of the unique launch sites in the space mission</a:t>
            </a:r>
          </a:p>
          <a:p>
            <a:pPr marL="0" indent="0" algn="ctr">
              <a:buClr>
                <a:schemeClr val="dk1"/>
              </a:buClr>
              <a:buSzPts val="1100"/>
              <a:buFont typeface="Arial"/>
              <a:buNone/>
            </a:pPr>
            <a:endParaRPr lang="pt-PT" sz="1600" b="1" dirty="0"/>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tretch>
            <a:fillRect/>
          </a:stretch>
        </p:blipFill>
        <p:spPr>
          <a:xfrm>
            <a:off x="742618" y="1141200"/>
            <a:ext cx="7658764" cy="2446232"/>
          </a:xfrm>
          <a:prstGeom prst="rect">
            <a:avLst/>
          </a:prstGeom>
        </p:spPr>
      </p:pic>
    </p:spTree>
    <p:extLst>
      <p:ext uri="{BB962C8B-B14F-4D97-AF65-F5344CB8AC3E}">
        <p14:creationId xmlns:p14="http://schemas.microsoft.com/office/powerpoint/2010/main" val="399034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pPr>
            <a:r>
              <a:rPr lang="pt-PT" sz="1600" b="1" dirty="0">
                <a:latin typeface="Montserrat" panose="00000500000000000000" pitchFamily="2" charset="0"/>
              </a:rPr>
              <a:t>Display 5 records where launch sites begin with the string 'KSC'</a:t>
            </a:r>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1189177" y="1098277"/>
            <a:ext cx="6765341" cy="3278743"/>
          </a:xfrm>
          <a:prstGeom prst="rect">
            <a:avLst/>
          </a:prstGeom>
        </p:spPr>
      </p:pic>
    </p:spTree>
    <p:extLst>
      <p:ext uri="{BB962C8B-B14F-4D97-AF65-F5344CB8AC3E}">
        <p14:creationId xmlns:p14="http://schemas.microsoft.com/office/powerpoint/2010/main" val="177480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3221910"/>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This query summs up the total payload mass (kg) of launches where NASA was the costumer.</a:t>
            </a:r>
          </a:p>
          <a:p>
            <a:pPr marL="285750" indent="-285750" algn="l">
              <a:spcAft>
                <a:spcPts val="600"/>
              </a:spcAft>
              <a:buClr>
                <a:schemeClr val="dk1"/>
              </a:buClr>
              <a:buSzPts val="1100"/>
              <a:buFont typeface="Arial" panose="020B0604020202020204" pitchFamily="34" charset="0"/>
              <a:buChar char="•"/>
            </a:pPr>
            <a:r>
              <a:rPr lang="pt-PT" sz="1200" dirty="0"/>
              <a:t>CRS (Commercial Resupply Services) meas that these payloads were likely sent to the ISS.</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b="1" i="0" dirty="0">
                <a:effectLst/>
                <a:latin typeface="Montserrat" panose="00000500000000000000" pitchFamily="2" charset="0"/>
              </a:rPr>
              <a:t>Display the total payload mass carried by boosters launched by NASA (CRS)</a:t>
            </a:r>
          </a:p>
          <a:p>
            <a:pPr marL="0" indent="0" algn="ctr">
              <a:buClr>
                <a:schemeClr val="dk1"/>
              </a:buClr>
              <a:buSzPts val="1100"/>
              <a:buFont typeface="Arial"/>
              <a:buNone/>
            </a:pPr>
            <a:endParaRPr lang="pt-PT" sz="1600" b="1" dirty="0"/>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745407" y="1230965"/>
            <a:ext cx="7658764" cy="1562235"/>
          </a:xfrm>
          <a:prstGeom prst="rect">
            <a:avLst/>
          </a:prstGeom>
        </p:spPr>
      </p:pic>
    </p:spTree>
    <p:extLst>
      <p:ext uri="{BB962C8B-B14F-4D97-AF65-F5344CB8AC3E}">
        <p14:creationId xmlns:p14="http://schemas.microsoft.com/office/powerpoint/2010/main" val="359195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49217" y="3124930"/>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This query calculates the average payload mass (kg) carried by rockets using the booster version F9 v1.1 .</a:t>
            </a:r>
          </a:p>
          <a:p>
            <a:pPr marL="285750" indent="-285750" algn="l">
              <a:spcAft>
                <a:spcPts val="600"/>
              </a:spcAft>
              <a:buClr>
                <a:schemeClr val="dk1"/>
              </a:buClr>
              <a:buSzPts val="1100"/>
              <a:buFont typeface="Arial" panose="020B0604020202020204" pitchFamily="34" charset="0"/>
              <a:buChar char="•"/>
            </a:pPr>
            <a:r>
              <a:rPr lang="pt-PT" sz="1200" dirty="0"/>
              <a:t>The average payload value sits on the lower end of the payload mass range, considering other launches can get close to 16000 kg.</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600" b="1" i="0" dirty="0">
                <a:effectLst/>
                <a:latin typeface="Montserrat" panose="00000500000000000000" pitchFamily="2" charset="0"/>
              </a:rPr>
              <a:t>Display average payload mass carried by booster version F9 v1.1</a:t>
            </a:r>
          </a:p>
          <a:p>
            <a:pPr marL="0" indent="0" algn="ctr">
              <a:buClr>
                <a:schemeClr val="dk1"/>
              </a:buClr>
              <a:buSzPts val="1100"/>
              <a:buFont typeface="Arial"/>
              <a:buNone/>
            </a:pPr>
            <a:endParaRPr lang="pt-PT" sz="1600" b="1" dirty="0"/>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749217" y="1230965"/>
            <a:ext cx="7651143" cy="1562235"/>
          </a:xfrm>
          <a:prstGeom prst="rect">
            <a:avLst/>
          </a:prstGeom>
        </p:spPr>
      </p:pic>
    </p:spTree>
    <p:extLst>
      <p:ext uri="{BB962C8B-B14F-4D97-AF65-F5344CB8AC3E}">
        <p14:creationId xmlns:p14="http://schemas.microsoft.com/office/powerpoint/2010/main" val="338450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b="1" i="0" dirty="0">
                <a:effectLst/>
                <a:latin typeface="Montserrat" panose="00000500000000000000" pitchFamily="2" charset="0"/>
              </a:rPr>
              <a:t>List the date where the successful landing outcome in drone ship was acheived</a:t>
            </a:r>
          </a:p>
          <a:p>
            <a:pPr marL="0" indent="0" algn="ctr">
              <a:buClr>
                <a:schemeClr val="dk1"/>
              </a:buClr>
              <a:buSzPts val="1100"/>
              <a:buFont typeface="Arial"/>
              <a:buNone/>
            </a:pPr>
            <a:endParaRPr lang="pt-PT" sz="1600" b="1" dirty="0"/>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749217" y="1231044"/>
            <a:ext cx="7651143" cy="1562076"/>
          </a:xfrm>
          <a:prstGeom prst="rect">
            <a:avLst/>
          </a:prstGeom>
        </p:spPr>
      </p:pic>
      <p:sp>
        <p:nvSpPr>
          <p:cNvPr id="4" name="Google Shape;237;p36">
            <a:extLst>
              <a:ext uri="{FF2B5EF4-FFF2-40B4-BE49-F238E27FC236}">
                <a16:creationId xmlns:a16="http://schemas.microsoft.com/office/drawing/2014/main" id="{78707064-86D1-0750-0AEA-06B2E7FA8C9B}"/>
              </a:ext>
            </a:extLst>
          </p:cNvPr>
          <p:cNvSpPr txBox="1">
            <a:spLocks/>
          </p:cNvSpPr>
          <p:nvPr/>
        </p:nvSpPr>
        <p:spPr>
          <a:xfrm>
            <a:off x="749217" y="3124930"/>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This query returns the date where the first successful drone ship landing was achieved.</a:t>
            </a:r>
          </a:p>
          <a:p>
            <a:pPr marL="285750" indent="-285750" algn="l">
              <a:spcAft>
                <a:spcPts val="600"/>
              </a:spcAft>
              <a:buClr>
                <a:schemeClr val="dk1"/>
              </a:buClr>
              <a:buSzPts val="1100"/>
              <a:buFont typeface="Arial" panose="020B0604020202020204" pitchFamily="34" charset="0"/>
              <a:buChar char="•"/>
            </a:pPr>
            <a:r>
              <a:rPr lang="pt-PT" sz="1200" dirty="0"/>
              <a:t>Despite the first successful landings appeared in 2014, only on the 8th of April 2016 did SpaceX successfully land the first stage in a drone ship.</a:t>
            </a:r>
          </a:p>
        </p:txBody>
      </p:sp>
    </p:spTree>
    <p:extLst>
      <p:ext uri="{BB962C8B-B14F-4D97-AF65-F5344CB8AC3E}">
        <p14:creationId xmlns:p14="http://schemas.microsoft.com/office/powerpoint/2010/main" val="1898541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200" b="1" i="0" dirty="0">
                <a:effectLst/>
                <a:latin typeface="Montserrat" panose="00000500000000000000" pitchFamily="2" charset="0"/>
              </a:rPr>
              <a:t>List the names of the boosters which have success in ground pad and have payload mass greater than 4000 but less than 6000</a:t>
            </a:r>
            <a:endParaRPr lang="pt-PT" b="1" dirty="0">
              <a:latin typeface="Montserrat" panose="00000500000000000000" pitchFamily="2" charset="0"/>
            </a:endParaRPr>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768893" y="1493530"/>
            <a:ext cx="7605909" cy="2156440"/>
          </a:xfrm>
          <a:prstGeom prst="rect">
            <a:avLst/>
          </a:prstGeom>
        </p:spPr>
      </p:pic>
    </p:spTree>
    <p:extLst>
      <p:ext uri="{BB962C8B-B14F-4D97-AF65-F5344CB8AC3E}">
        <p14:creationId xmlns:p14="http://schemas.microsoft.com/office/powerpoint/2010/main" val="102186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5717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Executive Summary</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3408948"/>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SpaceX achieves its mission outcome nearly 99% of the time, which means most the landing failures are intentional or at least expected.</a:t>
            </a:r>
          </a:p>
          <a:p>
            <a:pPr marL="285750" indent="-285750" algn="l">
              <a:spcAft>
                <a:spcPts val="600"/>
              </a:spcAft>
              <a:buClr>
                <a:schemeClr val="dk1"/>
              </a:buClr>
              <a:buSzPts val="1100"/>
              <a:buFont typeface="Arial" panose="020B0604020202020204" pitchFamily="34" charset="0"/>
              <a:buChar char="•"/>
            </a:pPr>
            <a:r>
              <a:rPr lang="pt-PT" sz="1200" dirty="0"/>
              <a:t>As there aren’t 1000 different flights in the database, the 898 ‘none’ values are irrelevant, incorrect and likely a problem with the source database.</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600" b="1" i="0" dirty="0">
                <a:effectLst/>
                <a:latin typeface="Montserrat" panose="00000500000000000000" pitchFamily="2" charset="0"/>
              </a:rPr>
              <a:t>List the total number of successful and failure mission outcomes</a:t>
            </a:r>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1348090" y="1172807"/>
            <a:ext cx="6447820" cy="2189947"/>
          </a:xfrm>
          <a:prstGeom prst="rect">
            <a:avLst/>
          </a:prstGeom>
        </p:spPr>
      </p:pic>
    </p:spTree>
    <p:extLst>
      <p:ext uri="{BB962C8B-B14F-4D97-AF65-F5344CB8AC3E}">
        <p14:creationId xmlns:p14="http://schemas.microsoft.com/office/powerpoint/2010/main" val="190942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3"/>
          <a:srcRect/>
          <a:stretch/>
        </p:blipFill>
        <p:spPr>
          <a:xfrm>
            <a:off x="1838179" y="1307006"/>
            <a:ext cx="5184492" cy="3017839"/>
          </a:xfrm>
          <a:prstGeom prst="rect">
            <a:avLst/>
          </a:prstGeom>
        </p:spPr>
      </p:pic>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3373582" y="1923928"/>
            <a:ext cx="5052417" cy="853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12 different booster version of the F9 B5 B10 variety carried the highest payload mass registered until now with 15600 kg.</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4"/>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5"/>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600" b="1" i="0" dirty="0">
                <a:effectLst/>
                <a:latin typeface="Montserrat" panose="00000500000000000000" pitchFamily="2" charset="0"/>
              </a:rPr>
              <a:t>List the names of the booster_versions which have carried the maximum payload mass. Use a subquery</a:t>
            </a:r>
          </a:p>
        </p:txBody>
      </p:sp>
    </p:spTree>
    <p:extLst>
      <p:ext uri="{BB962C8B-B14F-4D97-AF65-F5344CB8AC3E}">
        <p14:creationId xmlns:p14="http://schemas.microsoft.com/office/powerpoint/2010/main" val="322735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898" y="3505101"/>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For the year 2017, there were successfull landing outcomes in the months of January, February, March, July, August and December, all for different booster versions and across two lauch sites, KSC-LC-39 for the first 5 launches and CCAFS SLC -40  for the last one.</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200" b="1" i="0" dirty="0">
                <a:effectLst/>
                <a:latin typeface="Montserrat" panose="00000500000000000000" pitchFamily="2" charset="0"/>
              </a:rPr>
              <a:t>List the records which will display the month names, succesful landing_outcomes in ground pad ,booster versions, launch_site for the months in year 2017</a:t>
            </a:r>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1520067" y="1198084"/>
            <a:ext cx="6103865" cy="2307116"/>
          </a:xfrm>
          <a:prstGeom prst="rect">
            <a:avLst/>
          </a:prstGeom>
        </p:spPr>
      </p:pic>
    </p:spTree>
    <p:extLst>
      <p:ext uri="{BB962C8B-B14F-4D97-AF65-F5344CB8AC3E}">
        <p14:creationId xmlns:p14="http://schemas.microsoft.com/office/powerpoint/2010/main" val="416297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EDA with SQL</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898" y="3530126"/>
            <a:ext cx="7637900" cy="86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Excluding the ‘Success’ undetailed landing outcomes.</a:t>
            </a:r>
          </a:p>
          <a:p>
            <a:pPr marL="285750" indent="-285750" algn="l">
              <a:spcAft>
                <a:spcPts val="600"/>
              </a:spcAft>
              <a:buClr>
                <a:schemeClr val="dk1"/>
              </a:buClr>
              <a:buSzPts val="1100"/>
              <a:buFont typeface="Arial" panose="020B0604020202020204" pitchFamily="34" charset="0"/>
              <a:buChar char="•"/>
            </a:pPr>
            <a:r>
              <a:rPr lang="pt-PT" sz="1200" dirty="0"/>
              <a:t>There were a total of 15 successful landing outcomes for the given time frame, 8 of them achieve in a drone ship and 7 of them on a ground pad</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https://github.com/diogoolvra/IBMDSfilesdiogo/blob/main/Data%20Science%20and%20Machine%20Learning%20Capstone%20Project/Module%202%20-%20Exploratory%20Data%20Analysis%20(EDA)/jupyter-labs-eda-sql-edx_sqllite.ipynb</a:t>
            </a:r>
            <a:endParaRPr lang="pt-PT" sz="600" dirty="0"/>
          </a:p>
          <a:p>
            <a:pPr marL="0" indent="0" algn="l">
              <a:spcAft>
                <a:spcPts val="1600"/>
              </a:spcAft>
              <a:buClr>
                <a:schemeClr val="dk1"/>
              </a:buClr>
              <a:buSzPts val="1100"/>
            </a:pP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1200" b="1" i="0" dirty="0">
                <a:effectLst/>
                <a:latin typeface="Montserrat" panose="00000500000000000000" pitchFamily="2" charset="0"/>
              </a:rPr>
              <a:t>Rank the count of successful landing_outcomes between the date 04-06-2010 and 20-03-2017 in descending order.</a:t>
            </a:r>
          </a:p>
        </p:txBody>
      </p:sp>
      <p:pic>
        <p:nvPicPr>
          <p:cNvPr id="5" name="Imagem 4">
            <a:extLst>
              <a:ext uri="{FF2B5EF4-FFF2-40B4-BE49-F238E27FC236}">
                <a16:creationId xmlns:a16="http://schemas.microsoft.com/office/drawing/2014/main" id="{D32C87B7-6D73-E621-2A09-164F02592A10}"/>
              </a:ext>
            </a:extLst>
          </p:cNvPr>
          <p:cNvPicPr>
            <a:picLocks noChangeAspect="1"/>
          </p:cNvPicPr>
          <p:nvPr/>
        </p:nvPicPr>
        <p:blipFill>
          <a:blip r:embed="rId5"/>
          <a:srcRect/>
          <a:stretch/>
        </p:blipFill>
        <p:spPr>
          <a:xfrm>
            <a:off x="1013243" y="1230965"/>
            <a:ext cx="7117514" cy="2184583"/>
          </a:xfrm>
          <a:prstGeom prst="rect">
            <a:avLst/>
          </a:prstGeom>
        </p:spPr>
      </p:pic>
    </p:spTree>
    <p:extLst>
      <p:ext uri="{BB962C8B-B14F-4D97-AF65-F5344CB8AC3E}">
        <p14:creationId xmlns:p14="http://schemas.microsoft.com/office/powerpoint/2010/main" val="214086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Interactive Map with Folium</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5132192" y="1166126"/>
            <a:ext cx="3258606" cy="2380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First figure shows the locations of all launch sites.</a:t>
            </a:r>
          </a:p>
          <a:p>
            <a:pPr marL="285750" indent="-285750" algn="l">
              <a:spcAft>
                <a:spcPts val="600"/>
              </a:spcAft>
              <a:buClr>
                <a:schemeClr val="dk1"/>
              </a:buClr>
              <a:buSzPts val="1100"/>
              <a:buFont typeface="Arial" panose="020B0604020202020204" pitchFamily="34" charset="0"/>
              <a:buChar char="•"/>
            </a:pPr>
            <a:r>
              <a:rPr lang="pt-PT" sz="1200" dirty="0"/>
              <a:t>Second figure depicts the locations of the Florida lauch sites.</a:t>
            </a:r>
          </a:p>
          <a:p>
            <a:pPr marL="285750" indent="-285750" algn="l">
              <a:spcAft>
                <a:spcPts val="600"/>
              </a:spcAft>
              <a:buClr>
                <a:schemeClr val="dk1"/>
              </a:buClr>
              <a:buSzPts val="1100"/>
              <a:buFont typeface="Arial" panose="020B0604020202020204" pitchFamily="34" charset="0"/>
              <a:buChar char="•"/>
            </a:pPr>
            <a:r>
              <a:rPr lang="pt-PT" sz="1200" dirty="0"/>
              <a:t>All lauch sites are close to the ocean, as it is safer in case of malfunction.</a:t>
            </a:r>
          </a:p>
          <a:p>
            <a:pPr marL="285750" indent="-285750" algn="l">
              <a:spcAft>
                <a:spcPts val="600"/>
              </a:spcAft>
              <a:buClr>
                <a:schemeClr val="dk1"/>
              </a:buClr>
              <a:buSzPts val="1100"/>
              <a:buFont typeface="Arial" panose="020B0604020202020204" pitchFamily="34" charset="0"/>
              <a:buChar char="•"/>
            </a:pPr>
            <a:r>
              <a:rPr lang="pt-PT" sz="1200" dirty="0"/>
              <a:t>All lauch sites are also far from civilization and inside heavely guarded locations.</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https://github.com/diogoolvra/IBMDSfilesdiogo/blob/main/Data%20Science%20and%20Machine%20Learning%20Capstone%20Project/Module%203%20-%20Interactive%20Visual%20Analytics%20and%20Dashboard/IBM-DS0321EN-SkillsNetwork_labs_module_3_lab_jupyter_launch_site_location.jupyterlite.ipynb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i="0" dirty="0">
                <a:effectLst/>
                <a:latin typeface="Montserrat" panose="00000500000000000000" pitchFamily="2" charset="0"/>
              </a:rPr>
              <a:t>Lauch Site Locations</a:t>
            </a:r>
          </a:p>
        </p:txBody>
      </p:sp>
      <p:pic>
        <p:nvPicPr>
          <p:cNvPr id="6" name="Imagem 5">
            <a:extLst>
              <a:ext uri="{FF2B5EF4-FFF2-40B4-BE49-F238E27FC236}">
                <a16:creationId xmlns:a16="http://schemas.microsoft.com/office/drawing/2014/main" id="{4DDCCA46-C57B-EFC5-B2EB-FE4864353ECD}"/>
              </a:ext>
            </a:extLst>
          </p:cNvPr>
          <p:cNvPicPr>
            <a:picLocks noChangeAspect="1"/>
          </p:cNvPicPr>
          <p:nvPr/>
        </p:nvPicPr>
        <p:blipFill>
          <a:blip r:embed="rId5"/>
          <a:stretch>
            <a:fillRect/>
          </a:stretch>
        </p:blipFill>
        <p:spPr>
          <a:xfrm>
            <a:off x="586996" y="1166127"/>
            <a:ext cx="4414495" cy="1509938"/>
          </a:xfrm>
          <a:prstGeom prst="rect">
            <a:avLst/>
          </a:prstGeom>
        </p:spPr>
      </p:pic>
      <p:pic>
        <p:nvPicPr>
          <p:cNvPr id="7" name="Imagem 6">
            <a:extLst>
              <a:ext uri="{FF2B5EF4-FFF2-40B4-BE49-F238E27FC236}">
                <a16:creationId xmlns:a16="http://schemas.microsoft.com/office/drawing/2014/main" id="{B6E3787F-5ECF-6D79-6DB6-4FE1858D3796}"/>
              </a:ext>
            </a:extLst>
          </p:cNvPr>
          <p:cNvPicPr>
            <a:picLocks noChangeAspect="1"/>
          </p:cNvPicPr>
          <p:nvPr/>
        </p:nvPicPr>
        <p:blipFill>
          <a:blip r:embed="rId6"/>
          <a:srcRect/>
          <a:stretch/>
        </p:blipFill>
        <p:spPr>
          <a:xfrm>
            <a:off x="586995" y="2840323"/>
            <a:ext cx="4414495" cy="1532552"/>
          </a:xfrm>
          <a:prstGeom prst="rect">
            <a:avLst/>
          </a:prstGeom>
        </p:spPr>
      </p:pic>
    </p:spTree>
    <p:extLst>
      <p:ext uri="{BB962C8B-B14F-4D97-AF65-F5344CB8AC3E}">
        <p14:creationId xmlns:p14="http://schemas.microsoft.com/office/powerpoint/2010/main" val="3509180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Interactive Map with Folium</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5132192" y="1166126"/>
            <a:ext cx="3258606" cy="2380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More information was added to the markers, including number of lauches for each launch site and color-coded markers indicating the successfullness of landings for each launch in the specific launch site.</a:t>
            </a:r>
          </a:p>
          <a:p>
            <a:pPr marL="285750" indent="-285750" algn="l">
              <a:spcAft>
                <a:spcPts val="600"/>
              </a:spcAft>
              <a:buClr>
                <a:schemeClr val="dk1"/>
              </a:buClr>
              <a:buSzPts val="1100"/>
              <a:buFont typeface="Arial" panose="020B0604020202020204" pitchFamily="34" charset="0"/>
              <a:buChar char="•"/>
            </a:pPr>
            <a:r>
              <a:rPr lang="pt-PT" sz="1200" dirty="0"/>
              <a:t>As an example, for the launch site CCAFS LC-40 there have been 7 successful landings and 19 unsuccessful landings.</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https://github.com/diogoolvra/IBMDSfilesdiogo/blob/main/Data%20Science%20and%20Machine%20Learning%20Capstone%20Project/Module%203%20-%20Interactive%20Visual%20Analytics%20and%20Dashboard/IBM-DS0321EN-SkillsNetwork_labs_module_3_lab_jupyter_launch_site_location.jupyterlite.ipynb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i="0" dirty="0">
                <a:effectLst/>
                <a:latin typeface="Montserrat" panose="00000500000000000000" pitchFamily="2" charset="0"/>
              </a:rPr>
              <a:t>Color-Coded Launch Markers</a:t>
            </a:r>
          </a:p>
        </p:txBody>
      </p:sp>
      <p:pic>
        <p:nvPicPr>
          <p:cNvPr id="6" name="Imagem 5">
            <a:extLst>
              <a:ext uri="{FF2B5EF4-FFF2-40B4-BE49-F238E27FC236}">
                <a16:creationId xmlns:a16="http://schemas.microsoft.com/office/drawing/2014/main" id="{4DDCCA46-C57B-EFC5-B2EB-FE4864353ECD}"/>
              </a:ext>
            </a:extLst>
          </p:cNvPr>
          <p:cNvPicPr>
            <a:picLocks noChangeAspect="1"/>
          </p:cNvPicPr>
          <p:nvPr/>
        </p:nvPicPr>
        <p:blipFill>
          <a:blip r:embed="rId5"/>
          <a:srcRect/>
          <a:stretch/>
        </p:blipFill>
        <p:spPr>
          <a:xfrm>
            <a:off x="524875" y="1223363"/>
            <a:ext cx="4414495" cy="1407729"/>
          </a:xfrm>
          <a:prstGeom prst="rect">
            <a:avLst/>
          </a:prstGeom>
        </p:spPr>
      </p:pic>
      <p:pic>
        <p:nvPicPr>
          <p:cNvPr id="7" name="Imagem 6">
            <a:extLst>
              <a:ext uri="{FF2B5EF4-FFF2-40B4-BE49-F238E27FC236}">
                <a16:creationId xmlns:a16="http://schemas.microsoft.com/office/drawing/2014/main" id="{B6E3787F-5ECF-6D79-6DB6-4FE1858D3796}"/>
              </a:ext>
            </a:extLst>
          </p:cNvPr>
          <p:cNvPicPr>
            <a:picLocks noChangeAspect="1"/>
          </p:cNvPicPr>
          <p:nvPr/>
        </p:nvPicPr>
        <p:blipFill>
          <a:blip r:embed="rId6"/>
          <a:srcRect/>
          <a:stretch/>
        </p:blipFill>
        <p:spPr>
          <a:xfrm>
            <a:off x="524875" y="2696798"/>
            <a:ext cx="2077394" cy="1612844"/>
          </a:xfrm>
          <a:prstGeom prst="rect">
            <a:avLst/>
          </a:prstGeom>
        </p:spPr>
      </p:pic>
      <p:pic>
        <p:nvPicPr>
          <p:cNvPr id="4" name="Imagem 3">
            <a:extLst>
              <a:ext uri="{FF2B5EF4-FFF2-40B4-BE49-F238E27FC236}">
                <a16:creationId xmlns:a16="http://schemas.microsoft.com/office/drawing/2014/main" id="{0759F5BA-77B0-2DC2-F483-0BBA0265053A}"/>
              </a:ext>
            </a:extLst>
          </p:cNvPr>
          <p:cNvPicPr>
            <a:picLocks noChangeAspect="1"/>
          </p:cNvPicPr>
          <p:nvPr/>
        </p:nvPicPr>
        <p:blipFill>
          <a:blip r:embed="rId7"/>
          <a:srcRect/>
          <a:stretch/>
        </p:blipFill>
        <p:spPr>
          <a:xfrm>
            <a:off x="2701862" y="2680021"/>
            <a:ext cx="2237508" cy="1622620"/>
          </a:xfrm>
          <a:prstGeom prst="rect">
            <a:avLst/>
          </a:prstGeom>
        </p:spPr>
      </p:pic>
    </p:spTree>
    <p:extLst>
      <p:ext uri="{BB962C8B-B14F-4D97-AF65-F5344CB8AC3E}">
        <p14:creationId xmlns:p14="http://schemas.microsoft.com/office/powerpoint/2010/main" val="3617043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Interactive Map with Folium</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35449" y="3612051"/>
            <a:ext cx="7673101" cy="764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The distance to key locations was also plotted in the interactive map for more information.</a:t>
            </a:r>
          </a:p>
          <a:p>
            <a:pPr marL="285750" indent="-285750" algn="l">
              <a:spcAft>
                <a:spcPts val="600"/>
              </a:spcAft>
              <a:buClr>
                <a:schemeClr val="dk1"/>
              </a:buClr>
              <a:buSzPts val="1100"/>
              <a:buFont typeface="Arial" panose="020B0604020202020204" pitchFamily="34" charset="0"/>
              <a:buChar char="•"/>
            </a:pPr>
            <a:r>
              <a:rPr lang="pt-PT" sz="1200" dirty="0"/>
              <a:t>The locations include raylways and highways for supply reasons, the closest city and the coast.</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https://github.com/diogoolvra/IBMDSfilesdiogo/blob/main/Data%20Science%20and%20Machine%20Learning%20Capstone%20Project/Module%203%20-%20Interactive%20Visual%20Analytics%20and%20Dashboard/IBM-DS0321EN-SkillsNetwork_labs_module_3_lab_jupyter_launch_site_location.jupyterlite.ipynb</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i="0" dirty="0">
                <a:effectLst/>
                <a:latin typeface="Montserrat" panose="00000500000000000000" pitchFamily="2" charset="0"/>
              </a:rPr>
              <a:t>Key-Location Proximity</a:t>
            </a:r>
          </a:p>
        </p:txBody>
      </p:sp>
      <p:pic>
        <p:nvPicPr>
          <p:cNvPr id="6" name="Imagem 5">
            <a:extLst>
              <a:ext uri="{FF2B5EF4-FFF2-40B4-BE49-F238E27FC236}">
                <a16:creationId xmlns:a16="http://schemas.microsoft.com/office/drawing/2014/main" id="{4DDCCA46-C57B-EFC5-B2EB-FE4864353ECD}"/>
              </a:ext>
            </a:extLst>
          </p:cNvPr>
          <p:cNvPicPr>
            <a:picLocks noChangeAspect="1"/>
          </p:cNvPicPr>
          <p:nvPr/>
        </p:nvPicPr>
        <p:blipFill>
          <a:blip r:embed="rId5"/>
          <a:srcRect/>
          <a:stretch/>
        </p:blipFill>
        <p:spPr>
          <a:xfrm>
            <a:off x="1805269" y="1230965"/>
            <a:ext cx="5533157" cy="2289583"/>
          </a:xfrm>
          <a:prstGeom prst="rect">
            <a:avLst/>
          </a:prstGeom>
        </p:spPr>
      </p:pic>
    </p:spTree>
    <p:extLst>
      <p:ext uri="{BB962C8B-B14F-4D97-AF65-F5344CB8AC3E}">
        <p14:creationId xmlns:p14="http://schemas.microsoft.com/office/powerpoint/2010/main" val="33203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Plotly Dash Interactive Dashboard</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5132192" y="1166125"/>
            <a:ext cx="3258606" cy="309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First figure depicts the landing success rate for all launch sites.</a:t>
            </a:r>
          </a:p>
          <a:p>
            <a:pPr marL="285750" indent="-285750" algn="l">
              <a:spcAft>
                <a:spcPts val="600"/>
              </a:spcAft>
              <a:buClr>
                <a:schemeClr val="dk1"/>
              </a:buClr>
              <a:buSzPts val="1100"/>
              <a:buFont typeface="Arial" panose="020B0604020202020204" pitchFamily="34" charset="0"/>
              <a:buChar char="•"/>
            </a:pPr>
            <a:r>
              <a:rPr lang="en-GB" sz="1200" dirty="0"/>
              <a:t>KSC LC-39 A had the most successful launches, with 41.7% of the total successful landings.</a:t>
            </a:r>
            <a:endParaRPr lang="pt-PT" sz="1200" dirty="0"/>
          </a:p>
          <a:p>
            <a:pPr marL="285750" indent="-285750" algn="l">
              <a:spcAft>
                <a:spcPts val="600"/>
              </a:spcAft>
              <a:buClr>
                <a:schemeClr val="dk1"/>
              </a:buClr>
              <a:buSzPts val="1100"/>
              <a:buFont typeface="Arial" panose="020B0604020202020204" pitchFamily="34" charset="0"/>
              <a:buChar char="•"/>
            </a:pPr>
            <a:r>
              <a:rPr lang="pt-PT" sz="1200" dirty="0"/>
              <a:t>Second figure depicts the landing success rate of the most successful lauch site KSC LC-39, with 76.9% success rate.</a:t>
            </a:r>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https://github.com/diogoolvra/IBMDSfilesdiogo/blob/main/Data%20Science%20and%20Machine%20Learning%20Capstone%20Project/Module%203%20-%20Interactive%20Visual%20Analytics%20and%20Dashboard/spacex_dash_app.py</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dirty="0">
                <a:latin typeface="Montserrat" panose="00000500000000000000" pitchFamily="2" charset="0"/>
              </a:rPr>
              <a:t>Successful Landing Across Launch Sites</a:t>
            </a:r>
          </a:p>
        </p:txBody>
      </p:sp>
      <p:pic>
        <p:nvPicPr>
          <p:cNvPr id="6" name="Imagem 5">
            <a:extLst>
              <a:ext uri="{FF2B5EF4-FFF2-40B4-BE49-F238E27FC236}">
                <a16:creationId xmlns:a16="http://schemas.microsoft.com/office/drawing/2014/main" id="{4DDCCA46-C57B-EFC5-B2EB-FE4864353ECD}"/>
              </a:ext>
            </a:extLst>
          </p:cNvPr>
          <p:cNvPicPr>
            <a:picLocks noChangeAspect="1"/>
          </p:cNvPicPr>
          <p:nvPr/>
        </p:nvPicPr>
        <p:blipFill>
          <a:blip r:embed="rId5"/>
          <a:srcRect/>
          <a:stretch/>
        </p:blipFill>
        <p:spPr>
          <a:xfrm>
            <a:off x="524875" y="1166127"/>
            <a:ext cx="4419531" cy="1520470"/>
          </a:xfrm>
          <a:prstGeom prst="rect">
            <a:avLst/>
          </a:prstGeom>
        </p:spPr>
      </p:pic>
      <p:pic>
        <p:nvPicPr>
          <p:cNvPr id="7" name="Imagem 6">
            <a:extLst>
              <a:ext uri="{FF2B5EF4-FFF2-40B4-BE49-F238E27FC236}">
                <a16:creationId xmlns:a16="http://schemas.microsoft.com/office/drawing/2014/main" id="{B6E3787F-5ECF-6D79-6DB6-4FE1858D3796}"/>
              </a:ext>
            </a:extLst>
          </p:cNvPr>
          <p:cNvPicPr>
            <a:picLocks noChangeAspect="1"/>
          </p:cNvPicPr>
          <p:nvPr/>
        </p:nvPicPr>
        <p:blipFill>
          <a:blip r:embed="rId6"/>
          <a:srcRect/>
          <a:stretch/>
        </p:blipFill>
        <p:spPr>
          <a:xfrm>
            <a:off x="363605" y="2641292"/>
            <a:ext cx="4502217" cy="1617532"/>
          </a:xfrm>
          <a:prstGeom prst="rect">
            <a:avLst/>
          </a:prstGeom>
        </p:spPr>
      </p:pic>
    </p:spTree>
    <p:extLst>
      <p:ext uri="{BB962C8B-B14F-4D97-AF65-F5344CB8AC3E}">
        <p14:creationId xmlns:p14="http://schemas.microsoft.com/office/powerpoint/2010/main" val="1334266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Results – Plotly Dash Interactive Dashboard</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35449" y="2892506"/>
            <a:ext cx="7673101" cy="1147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Plotly dashboard has a Payload range selector, in this case, from 0-10000 kg. Class indicates 1 for successful landing and 0 for failure. Scatter plot also  accounts for booster version category in color and number of launches in point size.</a:t>
            </a:r>
            <a:endParaRPr lang="en-GB" sz="1200" dirty="0"/>
          </a:p>
          <a:p>
            <a:pPr marL="285750" indent="-285750" algn="l">
              <a:spcAft>
                <a:spcPts val="600"/>
              </a:spcAft>
              <a:buClr>
                <a:schemeClr val="dk1"/>
              </a:buClr>
              <a:buSzPts val="1100"/>
              <a:buFont typeface="Arial" panose="020B0604020202020204" pitchFamily="34" charset="0"/>
              <a:buChar char="•"/>
            </a:pPr>
            <a:r>
              <a:rPr lang="en-GB" sz="1200" dirty="0"/>
              <a:t>Following last slide’s case, KSC LC-39 A, we can now see the payload mass values associated with each lauch and their individual outcome.</a:t>
            </a:r>
          </a:p>
          <a:p>
            <a:pPr marL="285750" indent="-285750" algn="l">
              <a:spcAft>
                <a:spcPts val="600"/>
              </a:spcAft>
              <a:buClr>
                <a:schemeClr val="dk1"/>
              </a:buClr>
              <a:buSzPts val="1100"/>
              <a:buFont typeface="Arial" panose="020B0604020202020204" pitchFamily="34" charset="0"/>
              <a:buChar char="•"/>
            </a:pPr>
            <a:r>
              <a:rPr lang="en-GB" sz="1200" dirty="0"/>
              <a:t>For KSC LC-39 A, we can see that all unsuccessful landings (3) were flights with payload mass above 5500 kg, while all flights below this value were successfully landed (10).</a:t>
            </a:r>
          </a:p>
          <a:p>
            <a:pPr marL="285750" indent="-285750" algn="l">
              <a:spcAft>
                <a:spcPts val="600"/>
              </a:spcAft>
              <a:buClr>
                <a:schemeClr val="dk1"/>
              </a:buClr>
              <a:buSzPts val="1100"/>
              <a:buFont typeface="Arial" panose="020B0604020202020204" pitchFamily="34" charset="0"/>
              <a:buChar char="•"/>
            </a:pPr>
            <a:endParaRPr lang="en-GB" sz="1200" dirty="0"/>
          </a:p>
          <a:p>
            <a:pPr marL="285750" indent="-285750" algn="l">
              <a:spcAft>
                <a:spcPts val="600"/>
              </a:spcAft>
              <a:buClr>
                <a:schemeClr val="dk1"/>
              </a:buClr>
              <a:buSzPts val="1100"/>
              <a:buFont typeface="Arial" panose="020B0604020202020204" pitchFamily="34" charset="0"/>
              <a:buChar char="•"/>
            </a:pPr>
            <a:endParaRPr lang="pt-PT" sz="12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https://github.com/diogoolvra/IBMDSfilesdiogo/blob/main/Data%20Science%20and%20Machine%20Learning%20Capstone%20Project/Module%203%20-%20Interactive%20Visual%20Analytics%20and%20Dashboard/spacex_dash_app.py</a:t>
            </a:r>
            <a:endParaRPr lang="pt-PT" sz="600" dirty="0"/>
          </a:p>
          <a:p>
            <a:pPr marL="0" indent="0" algn="l">
              <a:spcAft>
                <a:spcPts val="1600"/>
              </a:spcAft>
              <a:buClr>
                <a:schemeClr val="dk1"/>
              </a:buClr>
              <a:buSzPts val="1100"/>
            </a:pP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dirty="0">
                <a:latin typeface="Montserrat" panose="00000500000000000000" pitchFamily="2" charset="0"/>
              </a:rPr>
              <a:t>Payload Mass vs. Success vs. Booster Version Category</a:t>
            </a:r>
          </a:p>
        </p:txBody>
      </p:sp>
      <p:pic>
        <p:nvPicPr>
          <p:cNvPr id="6" name="Imagem 5">
            <a:extLst>
              <a:ext uri="{FF2B5EF4-FFF2-40B4-BE49-F238E27FC236}">
                <a16:creationId xmlns:a16="http://schemas.microsoft.com/office/drawing/2014/main" id="{4DDCCA46-C57B-EFC5-B2EB-FE4864353ECD}"/>
              </a:ext>
            </a:extLst>
          </p:cNvPr>
          <p:cNvPicPr>
            <a:picLocks noChangeAspect="1"/>
          </p:cNvPicPr>
          <p:nvPr/>
        </p:nvPicPr>
        <p:blipFill>
          <a:blip r:embed="rId5"/>
          <a:srcRect/>
          <a:stretch/>
        </p:blipFill>
        <p:spPr>
          <a:xfrm>
            <a:off x="1506530" y="1135072"/>
            <a:ext cx="6130636" cy="1847485"/>
          </a:xfrm>
          <a:prstGeom prst="rect">
            <a:avLst/>
          </a:prstGeom>
        </p:spPr>
      </p:pic>
    </p:spTree>
    <p:extLst>
      <p:ext uri="{BB962C8B-B14F-4D97-AF65-F5344CB8AC3E}">
        <p14:creationId xmlns:p14="http://schemas.microsoft.com/office/powerpoint/2010/main" val="690092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r>
              <a:rPr lang="en" sz="2400" dirty="0"/>
              <a:t>Results – </a:t>
            </a:r>
            <a:r>
              <a:rPr lang="pt-PT" sz="2400" b="1" dirty="0">
                <a:latin typeface="Montserrat" panose="00000500000000000000" pitchFamily="2" charset="0"/>
              </a:rPr>
              <a:t>Predictive Analysis (Classification)</a:t>
            </a:r>
            <a:br>
              <a:rPr lang="pt-PT" sz="2400" b="1" dirty="0">
                <a:latin typeface="Montserrat" panose="00000500000000000000" pitchFamily="2" charset="0"/>
              </a:rPr>
            </a:b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35449" y="3162670"/>
            <a:ext cx="7673101" cy="1147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All models have the same accuracy score on the test sample, with 83.33%.</a:t>
            </a:r>
          </a:p>
          <a:p>
            <a:pPr marL="285750" indent="-285750" algn="l">
              <a:spcAft>
                <a:spcPts val="600"/>
              </a:spcAft>
              <a:buClr>
                <a:schemeClr val="dk1"/>
              </a:buClr>
              <a:buSzPts val="1100"/>
              <a:buFont typeface="Arial" panose="020B0604020202020204" pitchFamily="34" charset="0"/>
              <a:buChar char="•"/>
            </a:pPr>
            <a:r>
              <a:rPr lang="pt-PT" sz="1200" dirty="0"/>
              <a:t>These results lose relevance considering that the test sample size is only 18.</a:t>
            </a:r>
          </a:p>
          <a:p>
            <a:pPr marL="285750" indent="-285750" algn="l">
              <a:spcAft>
                <a:spcPts val="600"/>
              </a:spcAft>
              <a:buClr>
                <a:schemeClr val="dk1"/>
              </a:buClr>
              <a:buSzPts val="1100"/>
              <a:buFont typeface="Arial" panose="020B0604020202020204" pitchFamily="34" charset="0"/>
              <a:buChar char="•"/>
            </a:pPr>
            <a:r>
              <a:rPr lang="pt-PT" sz="1200" dirty="0"/>
              <a:t>For more definitive results a larger test sample is needed.</a:t>
            </a:r>
            <a:endParaRPr lang="en-GB" sz="1200" dirty="0"/>
          </a:p>
          <a:p>
            <a:pPr marL="285750" indent="-285750" algn="l">
              <a:spcAft>
                <a:spcPts val="600"/>
              </a:spcAft>
              <a:buClr>
                <a:schemeClr val="dk1"/>
              </a:buClr>
              <a:buSzPts val="1100"/>
              <a:buFont typeface="Arial" panose="020B0604020202020204" pitchFamily="34" charset="0"/>
              <a:buChar char="•"/>
            </a:pPr>
            <a:endParaRPr lang="en-GB" sz="1200" dirty="0"/>
          </a:p>
          <a:p>
            <a:pPr marL="285750" indent="-285750" algn="l">
              <a:spcAft>
                <a:spcPts val="600"/>
              </a:spcAft>
              <a:buClr>
                <a:schemeClr val="dk1"/>
              </a:buClr>
              <a:buSzPts val="1100"/>
              <a:buFont typeface="Arial" panose="020B0604020202020204" pitchFamily="34" charset="0"/>
              <a:buChar char="•"/>
            </a:pPr>
            <a:endParaRPr lang="pt-PT" sz="12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https://github.com/diogoolvra/IBMDSfilesdiogo/blob/main/Data%20Science%20and%20Machine%20Learning%20Capstone%20Project/Module%204%20-%20Predictive%20Analysis%20(Classification)/IBM-DS0321EN-SkillsNetwork_labs_module_4_SpaceX_Machine_Learning_Prediction_Part_5.jupyterlite.ipynb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dirty="0">
                <a:latin typeface="Montserrat" panose="00000500000000000000" pitchFamily="2" charset="0"/>
              </a:rPr>
              <a:t>Classification Accuracy</a:t>
            </a:r>
          </a:p>
          <a:p>
            <a:pPr algn="ctr"/>
            <a:endParaRPr lang="pt-PT" sz="2000" b="1" dirty="0">
              <a:latin typeface="Montserrat" panose="00000500000000000000" pitchFamily="2" charset="0"/>
            </a:endParaRPr>
          </a:p>
        </p:txBody>
      </p:sp>
      <p:graphicFrame>
        <p:nvGraphicFramePr>
          <p:cNvPr id="4" name="Tabela 4">
            <a:extLst>
              <a:ext uri="{FF2B5EF4-FFF2-40B4-BE49-F238E27FC236}">
                <a16:creationId xmlns:a16="http://schemas.microsoft.com/office/drawing/2014/main" id="{E4D43542-C817-F355-7DC5-CCA1AE09A5CA}"/>
              </a:ext>
            </a:extLst>
          </p:cNvPr>
          <p:cNvGraphicFramePr>
            <a:graphicFrameLocks noGrp="1"/>
          </p:cNvGraphicFramePr>
          <p:nvPr>
            <p:extLst>
              <p:ext uri="{D42A27DB-BD31-4B8C-83A1-F6EECF244321}">
                <p14:modId xmlns:p14="http://schemas.microsoft.com/office/powerpoint/2010/main" val="1017139086"/>
              </p:ext>
            </p:extLst>
          </p:nvPr>
        </p:nvGraphicFramePr>
        <p:xfrm>
          <a:off x="1603511" y="1343556"/>
          <a:ext cx="5936674" cy="1604370"/>
        </p:xfrm>
        <a:graphic>
          <a:graphicData uri="http://schemas.openxmlformats.org/drawingml/2006/table">
            <a:tbl>
              <a:tblPr firstRow="1" bandRow="1">
                <a:tableStyleId>{69C7853C-536D-4A76-A0AE-DD22124D55A5}</a:tableStyleId>
              </a:tblPr>
              <a:tblGrid>
                <a:gridCol w="2968337">
                  <a:extLst>
                    <a:ext uri="{9D8B030D-6E8A-4147-A177-3AD203B41FA5}">
                      <a16:colId xmlns:a16="http://schemas.microsoft.com/office/drawing/2014/main" val="1324487932"/>
                    </a:ext>
                  </a:extLst>
                </a:gridCol>
                <a:gridCol w="2968337">
                  <a:extLst>
                    <a:ext uri="{9D8B030D-6E8A-4147-A177-3AD203B41FA5}">
                      <a16:colId xmlns:a16="http://schemas.microsoft.com/office/drawing/2014/main" val="2920953829"/>
                    </a:ext>
                  </a:extLst>
                </a:gridCol>
              </a:tblGrid>
              <a:tr h="320874">
                <a:tc>
                  <a:txBody>
                    <a:bodyPr/>
                    <a:lstStyle/>
                    <a:p>
                      <a:pPr algn="ctr"/>
                      <a:r>
                        <a:rPr lang="pt-PT" dirty="0"/>
                        <a:t>Algorithm</a:t>
                      </a:r>
                      <a:endParaRPr lang="pt-PT" dirty="0">
                        <a:latin typeface="Montserrat" panose="00000500000000000000" pitchFamily="2" charset="0"/>
                      </a:endParaRPr>
                    </a:p>
                  </a:txBody>
                  <a:tcPr anchor="ctr"/>
                </a:tc>
                <a:tc>
                  <a:txBody>
                    <a:bodyPr/>
                    <a:lstStyle/>
                    <a:p>
                      <a:pPr algn="ctr"/>
                      <a:r>
                        <a:rPr lang="pt-PT" dirty="0"/>
                        <a:t>Accuracy Score (%)</a:t>
                      </a:r>
                      <a:endParaRPr lang="pt-PT" dirty="0">
                        <a:latin typeface="Montserrat" panose="00000500000000000000" pitchFamily="2" charset="0"/>
                      </a:endParaRPr>
                    </a:p>
                  </a:txBody>
                  <a:tcPr anchor="ctr"/>
                </a:tc>
                <a:extLst>
                  <a:ext uri="{0D108BD9-81ED-4DB2-BD59-A6C34878D82A}">
                    <a16:rowId xmlns:a16="http://schemas.microsoft.com/office/drawing/2014/main" val="84885911"/>
                  </a:ext>
                </a:extLst>
              </a:tr>
              <a:tr h="320874">
                <a:tc>
                  <a:txBody>
                    <a:bodyPr/>
                    <a:lstStyle/>
                    <a:p>
                      <a:pPr algn="ctr"/>
                      <a:r>
                        <a:rPr lang="pt-PT" dirty="0"/>
                        <a:t>Logistic Regression</a:t>
                      </a:r>
                      <a:endParaRPr lang="pt-PT" dirty="0">
                        <a:latin typeface="Montserrat" panose="00000500000000000000" pitchFamily="2" charset="0"/>
                      </a:endParaRPr>
                    </a:p>
                  </a:txBody>
                  <a:tcPr anchor="ctr"/>
                </a:tc>
                <a:tc>
                  <a:txBody>
                    <a:bodyPr/>
                    <a:lstStyle/>
                    <a:p>
                      <a:pPr algn="ctr"/>
                      <a:r>
                        <a:rPr lang="pt-PT" dirty="0">
                          <a:latin typeface="Montserrat" panose="00000500000000000000" pitchFamily="2" charset="0"/>
                        </a:rPr>
                        <a:t>83.33 %</a:t>
                      </a:r>
                    </a:p>
                  </a:txBody>
                  <a:tcPr anchor="ctr"/>
                </a:tc>
                <a:extLst>
                  <a:ext uri="{0D108BD9-81ED-4DB2-BD59-A6C34878D82A}">
                    <a16:rowId xmlns:a16="http://schemas.microsoft.com/office/drawing/2014/main" val="1979869800"/>
                  </a:ext>
                </a:extLst>
              </a:tr>
              <a:tr h="320874">
                <a:tc>
                  <a:txBody>
                    <a:bodyPr/>
                    <a:lstStyle/>
                    <a:p>
                      <a:pPr algn="ctr"/>
                      <a:r>
                        <a:rPr lang="pt-PT" dirty="0"/>
                        <a:t>Support Vector Machine</a:t>
                      </a:r>
                      <a:endParaRPr lang="pt-PT" dirty="0">
                        <a:latin typeface="Montserrat"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dirty="0">
                          <a:latin typeface="Montserrat" panose="00000500000000000000" pitchFamily="2" charset="0"/>
                        </a:rPr>
                        <a:t>83.33 %</a:t>
                      </a:r>
                    </a:p>
                  </a:txBody>
                  <a:tcPr anchor="ctr"/>
                </a:tc>
                <a:extLst>
                  <a:ext uri="{0D108BD9-81ED-4DB2-BD59-A6C34878D82A}">
                    <a16:rowId xmlns:a16="http://schemas.microsoft.com/office/drawing/2014/main" val="2128053488"/>
                  </a:ext>
                </a:extLst>
              </a:tr>
              <a:tr h="320874">
                <a:tc>
                  <a:txBody>
                    <a:bodyPr/>
                    <a:lstStyle/>
                    <a:p>
                      <a:pPr algn="ctr"/>
                      <a:r>
                        <a:rPr lang="pt-PT" dirty="0"/>
                        <a:t>Decision Tree</a:t>
                      </a:r>
                      <a:endParaRPr lang="pt-PT" dirty="0">
                        <a:latin typeface="Montserrat"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dirty="0">
                          <a:latin typeface="Montserrat" panose="00000500000000000000" pitchFamily="2" charset="0"/>
                        </a:rPr>
                        <a:t>83.33 %</a:t>
                      </a:r>
                    </a:p>
                  </a:txBody>
                  <a:tcPr anchor="ctr"/>
                </a:tc>
                <a:extLst>
                  <a:ext uri="{0D108BD9-81ED-4DB2-BD59-A6C34878D82A}">
                    <a16:rowId xmlns:a16="http://schemas.microsoft.com/office/drawing/2014/main" val="1087869113"/>
                  </a:ext>
                </a:extLst>
              </a:tr>
              <a:tr h="320874">
                <a:tc>
                  <a:txBody>
                    <a:bodyPr/>
                    <a:lstStyle/>
                    <a:p>
                      <a:pPr algn="ctr"/>
                      <a:r>
                        <a:rPr lang="pt-PT" dirty="0"/>
                        <a:t>K Nearest Neighbours</a:t>
                      </a:r>
                      <a:endParaRPr lang="pt-PT" dirty="0">
                        <a:latin typeface="Montserrat"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dirty="0">
                          <a:latin typeface="Montserrat" panose="00000500000000000000" pitchFamily="2" charset="0"/>
                        </a:rPr>
                        <a:t>83.33 %</a:t>
                      </a:r>
                    </a:p>
                  </a:txBody>
                  <a:tcPr anchor="ctr"/>
                </a:tc>
                <a:extLst>
                  <a:ext uri="{0D108BD9-81ED-4DB2-BD59-A6C34878D82A}">
                    <a16:rowId xmlns:a16="http://schemas.microsoft.com/office/drawing/2014/main" val="2816047060"/>
                  </a:ext>
                </a:extLst>
              </a:tr>
            </a:tbl>
          </a:graphicData>
        </a:graphic>
      </p:graphicFrame>
    </p:spTree>
    <p:extLst>
      <p:ext uri="{BB962C8B-B14F-4D97-AF65-F5344CB8AC3E}">
        <p14:creationId xmlns:p14="http://schemas.microsoft.com/office/powerpoint/2010/main" val="34296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984975" y="636820"/>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Executive Summary</a:t>
            </a:r>
            <a:endParaRPr dirty="0"/>
          </a:p>
        </p:txBody>
      </p:sp>
      <p:sp>
        <p:nvSpPr>
          <p:cNvPr id="230" name="Google Shape;230;p35"/>
          <p:cNvSpPr txBox="1">
            <a:spLocks noGrp="1"/>
          </p:cNvSpPr>
          <p:nvPr>
            <p:ph type="subTitle" idx="1"/>
          </p:nvPr>
        </p:nvSpPr>
        <p:spPr>
          <a:xfrm>
            <a:off x="2687782" y="1339036"/>
            <a:ext cx="5874327" cy="3167644"/>
          </a:xfrm>
          <a:prstGeom prst="rect">
            <a:avLst/>
          </a:prstGeom>
        </p:spPr>
        <p:txBody>
          <a:bodyPr spcFirstLastPara="1" wrap="square" lIns="91425" tIns="91425" rIns="91425" bIns="91425" anchor="t" anchorCtr="0">
            <a:noAutofit/>
          </a:bodyPr>
          <a:lstStyle/>
          <a:p>
            <a:pPr marL="0" indent="0" algn="l">
              <a:buSzPts val="1100"/>
            </a:pPr>
            <a:r>
              <a:rPr lang="pt-PT" dirty="0"/>
              <a:t>The following </a:t>
            </a:r>
            <a:r>
              <a:rPr lang="pt-PT" b="1" dirty="0">
                <a:solidFill>
                  <a:schemeClr val="accent1"/>
                </a:solidFill>
              </a:rPr>
              <a:t>Methodology</a:t>
            </a:r>
            <a:r>
              <a:rPr lang="pt-PT" dirty="0"/>
              <a:t> steps were followed:</a:t>
            </a:r>
          </a:p>
          <a:p>
            <a:pPr marL="171450" indent="-171450" algn="l">
              <a:buSzPts val="1100"/>
              <a:buFont typeface="Arial" panose="020B0604020202020204" pitchFamily="34" charset="0"/>
              <a:buChar char="•"/>
            </a:pPr>
            <a:r>
              <a:rPr lang="pt-PT" dirty="0"/>
              <a:t>Data Collection</a:t>
            </a:r>
          </a:p>
          <a:p>
            <a:pPr marL="171450" indent="-171450" algn="l">
              <a:buSzPts val="1100"/>
              <a:buFont typeface="Arial" panose="020B0604020202020204" pitchFamily="34" charset="0"/>
              <a:buChar char="•"/>
            </a:pPr>
            <a:r>
              <a:rPr lang="pt-PT" dirty="0"/>
              <a:t>Data Wrangling</a:t>
            </a:r>
          </a:p>
          <a:p>
            <a:pPr marL="171450" indent="-171450" algn="l">
              <a:buSzPts val="1100"/>
              <a:buFont typeface="Arial" panose="020B0604020202020204" pitchFamily="34" charset="0"/>
              <a:buChar char="•"/>
            </a:pPr>
            <a:r>
              <a:rPr lang="pt-PT" dirty="0"/>
              <a:t>Exploratory Data Analysis (EDA)</a:t>
            </a:r>
          </a:p>
          <a:p>
            <a:pPr marL="171450" indent="-171450" algn="l">
              <a:buSzPts val="1100"/>
              <a:buFont typeface="Arial" panose="020B0604020202020204" pitchFamily="34" charset="0"/>
              <a:buChar char="•"/>
            </a:pPr>
            <a:r>
              <a:rPr lang="pt-PT" dirty="0"/>
              <a:t>Interactive Visual Analytics</a:t>
            </a:r>
          </a:p>
          <a:p>
            <a:pPr marL="171450" indent="-171450" algn="l">
              <a:buSzPts val="1100"/>
              <a:buFont typeface="Arial" panose="020B0604020202020204" pitchFamily="34" charset="0"/>
              <a:buChar char="•"/>
            </a:pPr>
            <a:r>
              <a:rPr lang="pt-PT" dirty="0"/>
              <a:t>Predictive Analysis (Classification)</a:t>
            </a:r>
          </a:p>
          <a:p>
            <a:pPr marL="171450" indent="-171450" algn="l">
              <a:buSzPts val="1100"/>
              <a:buFont typeface="Arial" panose="020B0604020202020204" pitchFamily="34" charset="0"/>
              <a:buChar char="•"/>
            </a:pPr>
            <a:endParaRPr lang="pt-PT" dirty="0"/>
          </a:p>
          <a:p>
            <a:pPr marL="0" indent="0" algn="l">
              <a:buSzPts val="1100"/>
            </a:pPr>
            <a:r>
              <a:rPr lang="pt-PT" dirty="0"/>
              <a:t>The following </a:t>
            </a:r>
            <a:r>
              <a:rPr lang="pt-PT" b="1" dirty="0">
                <a:solidFill>
                  <a:schemeClr val="accent1"/>
                </a:solidFill>
              </a:rPr>
              <a:t>Results</a:t>
            </a:r>
            <a:r>
              <a:rPr lang="pt-PT" dirty="0"/>
              <a:t> were produced:</a:t>
            </a:r>
          </a:p>
          <a:p>
            <a:pPr marL="171450" indent="-171450" algn="l">
              <a:buSzPts val="1100"/>
              <a:buFont typeface="Arial" panose="020B0604020202020204" pitchFamily="34" charset="0"/>
              <a:buChar char="•"/>
            </a:pPr>
            <a:r>
              <a:rPr lang="pt-PT" dirty="0"/>
              <a:t>Exploratory Data Analysis (EDA) results</a:t>
            </a:r>
          </a:p>
          <a:p>
            <a:pPr marL="171450" indent="-171450" algn="l">
              <a:buSzPts val="1100"/>
              <a:buFont typeface="Arial" panose="020B0604020202020204" pitchFamily="34" charset="0"/>
              <a:buChar char="•"/>
            </a:pPr>
            <a:r>
              <a:rPr lang="pt-PT" dirty="0"/>
              <a:t>Geospatial Analytics</a:t>
            </a:r>
          </a:p>
          <a:p>
            <a:pPr marL="171450" indent="-171450" algn="l">
              <a:buSzPts val="1100"/>
              <a:buFont typeface="Arial" panose="020B0604020202020204" pitchFamily="34" charset="0"/>
              <a:buChar char="•"/>
            </a:pPr>
            <a:r>
              <a:rPr lang="pt-PT" dirty="0"/>
              <a:t>Interactive Dashboard</a:t>
            </a:r>
          </a:p>
          <a:p>
            <a:pPr marL="171450" indent="-171450" algn="l">
              <a:buSzPts val="1100"/>
              <a:buFont typeface="Arial" panose="020B0604020202020204" pitchFamily="34" charset="0"/>
              <a:buChar char="•"/>
            </a:pPr>
            <a:r>
              <a:rPr lang="pt-PT" dirty="0"/>
              <a:t>Predictive Analysis of Classification Models</a:t>
            </a:r>
          </a:p>
          <a:p>
            <a:pPr marL="171450" indent="-171450" algn="l">
              <a:buSzPts val="1100"/>
              <a:buFont typeface="Arial" panose="020B0604020202020204" pitchFamily="34" charset="0"/>
              <a:buChar char="•"/>
            </a:pPr>
            <a:endParaRPr lang="pt-PT" sz="1200" dirty="0"/>
          </a:p>
          <a:p>
            <a:pPr marL="0" lvl="0" indent="0" algn="r" rtl="0">
              <a:spcBef>
                <a:spcPts val="0"/>
              </a:spcBef>
              <a:spcAft>
                <a:spcPts val="0"/>
              </a:spcAft>
              <a:buClr>
                <a:schemeClr val="dk1"/>
              </a:buClr>
              <a:buSzPts val="1100"/>
              <a:buFont typeface="Arial"/>
              <a:buNone/>
            </a:pPr>
            <a:endParaRPr lang="pt-P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12406"/>
            <a:ext cx="7708200" cy="572700"/>
          </a:xfrm>
          <a:prstGeom prst="rect">
            <a:avLst/>
          </a:prstGeom>
        </p:spPr>
        <p:txBody>
          <a:bodyPr spcFirstLastPara="1" wrap="square" lIns="91425" tIns="91425" rIns="91425" bIns="91425" anchor="t" anchorCtr="0">
            <a:noAutofit/>
          </a:bodyPr>
          <a:lstStyle/>
          <a:p>
            <a:r>
              <a:rPr lang="en" sz="2400" dirty="0"/>
              <a:t>Results – </a:t>
            </a:r>
            <a:r>
              <a:rPr lang="pt-PT" sz="2400" b="1" dirty="0">
                <a:latin typeface="Montserrat" panose="00000500000000000000" pitchFamily="2" charset="0"/>
              </a:rPr>
              <a:t>Predictive Analysis (Classification)</a:t>
            </a:r>
            <a:br>
              <a:rPr lang="pt-PT" sz="2400" b="1" dirty="0">
                <a:latin typeface="Montserrat" panose="00000500000000000000" pitchFamily="2" charset="0"/>
              </a:rPr>
            </a:b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4749714" y="1196685"/>
            <a:ext cx="3658836" cy="31132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600"/>
              </a:spcAft>
              <a:buClr>
                <a:schemeClr val="dk1"/>
              </a:buClr>
              <a:buSzPts val="1100"/>
              <a:buFont typeface="Arial" panose="020B0604020202020204" pitchFamily="34" charset="0"/>
              <a:buChar char="•"/>
            </a:pPr>
            <a:r>
              <a:rPr lang="pt-PT" sz="1200" dirty="0"/>
              <a:t>The confusion matrix is the same across all models.</a:t>
            </a:r>
          </a:p>
          <a:p>
            <a:pPr marL="285750" indent="-285750" algn="l">
              <a:spcAft>
                <a:spcPts val="600"/>
              </a:spcAft>
              <a:buClr>
                <a:schemeClr val="dk1"/>
              </a:buClr>
              <a:buSzPts val="1100"/>
              <a:buFont typeface="Arial" panose="020B0604020202020204" pitchFamily="34" charset="0"/>
              <a:buChar char="•"/>
            </a:pPr>
            <a:r>
              <a:rPr lang="pt-PT" sz="1200" dirty="0"/>
              <a:t>The algorith models successfully predicted 12 successful outcomes, or true positives.</a:t>
            </a:r>
          </a:p>
          <a:p>
            <a:pPr marL="285750" indent="-285750" algn="l">
              <a:spcAft>
                <a:spcPts val="600"/>
              </a:spcAft>
              <a:buClr>
                <a:schemeClr val="dk1"/>
              </a:buClr>
              <a:buSzPts val="1100"/>
              <a:buFont typeface="Arial" panose="020B0604020202020204" pitchFamily="34" charset="0"/>
              <a:buChar char="•"/>
            </a:pPr>
            <a:r>
              <a:rPr lang="pt-PT" sz="1200" dirty="0"/>
              <a:t>The algorith models successfully predicted 3 unsuccessful landings, or true negatives.</a:t>
            </a:r>
          </a:p>
          <a:p>
            <a:pPr marL="285750" indent="-285750" algn="l">
              <a:spcAft>
                <a:spcPts val="600"/>
              </a:spcAft>
              <a:buClr>
                <a:schemeClr val="dk1"/>
              </a:buClr>
              <a:buSzPts val="1100"/>
              <a:buFont typeface="Arial" panose="020B0604020202020204" pitchFamily="34" charset="0"/>
              <a:buChar char="•"/>
            </a:pPr>
            <a:r>
              <a:rPr lang="pt-PT" sz="1200" dirty="0"/>
              <a:t>The algorith models unsuccessfully predicted 3 unsuccessful landings as successful landings, or false positives.</a:t>
            </a:r>
          </a:p>
          <a:p>
            <a:pPr marL="285750" indent="-285750" algn="l">
              <a:spcAft>
                <a:spcPts val="600"/>
              </a:spcAft>
              <a:buClr>
                <a:schemeClr val="dk1"/>
              </a:buClr>
              <a:buSzPts val="1100"/>
              <a:buFont typeface="Arial" panose="020B0604020202020204" pitchFamily="34" charset="0"/>
              <a:buChar char="•"/>
            </a:pPr>
            <a:r>
              <a:rPr lang="pt-PT" sz="1200" dirty="0"/>
              <a:t>The models overpredict successful landings.</a:t>
            </a:r>
            <a:endParaRPr lang="en-GB" sz="1200" dirty="0"/>
          </a:p>
          <a:p>
            <a:pPr marL="285750" indent="-285750" algn="l">
              <a:spcAft>
                <a:spcPts val="600"/>
              </a:spcAft>
              <a:buClr>
                <a:schemeClr val="dk1"/>
              </a:buClr>
              <a:buSzPts val="1100"/>
              <a:buFont typeface="Arial" panose="020B0604020202020204" pitchFamily="34" charset="0"/>
              <a:buChar char="•"/>
            </a:pPr>
            <a:endParaRPr lang="en-GB" sz="1200" dirty="0"/>
          </a:p>
          <a:p>
            <a:pPr marL="285750" indent="-285750" algn="l">
              <a:spcAft>
                <a:spcPts val="600"/>
              </a:spcAft>
              <a:buClr>
                <a:schemeClr val="dk1"/>
              </a:buClr>
              <a:buSzPts val="1100"/>
              <a:buFont typeface="Arial" panose="020B0604020202020204" pitchFamily="34" charset="0"/>
              <a:buChar char="•"/>
            </a:pPr>
            <a:endParaRPr lang="en-GB" sz="1200" dirty="0"/>
          </a:p>
          <a:p>
            <a:pPr marL="285750" indent="-285750" algn="l">
              <a:spcAft>
                <a:spcPts val="600"/>
              </a:spcAft>
              <a:buClr>
                <a:schemeClr val="dk1"/>
              </a:buClr>
              <a:buSzPts val="1100"/>
              <a:buFont typeface="Arial" panose="020B0604020202020204" pitchFamily="34" charset="0"/>
              <a:buChar char="•"/>
            </a:pPr>
            <a:endParaRPr lang="en-GB" sz="1200" dirty="0"/>
          </a:p>
          <a:p>
            <a:pPr marL="285750" indent="-285750" algn="l">
              <a:spcAft>
                <a:spcPts val="600"/>
              </a:spcAft>
              <a:buClr>
                <a:schemeClr val="dk1"/>
              </a:buClr>
              <a:buSzPts val="1100"/>
              <a:buFont typeface="Arial" panose="020B0604020202020204" pitchFamily="34" charset="0"/>
              <a:buChar char="•"/>
            </a:pPr>
            <a:endParaRPr lang="pt-PT" sz="1200" dirty="0"/>
          </a:p>
        </p:txBody>
      </p:sp>
      <p:sp>
        <p:nvSpPr>
          <p:cNvPr id="17" name="Google Shape;237;p36">
            <a:extLst>
              <a:ext uri="{FF2B5EF4-FFF2-40B4-BE49-F238E27FC236}">
                <a16:creationId xmlns:a16="http://schemas.microsoft.com/office/drawing/2014/main" id="{C6D677EA-0623-9911-4F68-1D05D765FB37}"/>
              </a:ext>
            </a:extLst>
          </p:cNvPr>
          <p:cNvSpPr txBox="1">
            <a:spLocks/>
          </p:cNvSpPr>
          <p:nvPr/>
        </p:nvSpPr>
        <p:spPr>
          <a:xfrm>
            <a:off x="1838179" y="4409902"/>
            <a:ext cx="582307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https://github.com/diogoolvra/IBMDSfilesdiogo/blob/main/Data%20Science%20and%20Machine%20Learning%20Capstone%20Project/Module%204%20-%20Predictive%20Analysis%20(Classification)/IBM-DS0321EN-SkillsNetwork_labs_module_4_SpaceX_Machine_Learning_Prediction_Part_5.jupyterlite.ipynb</a:t>
            </a:r>
            <a:endParaRPr lang="pt-PT" sz="600" dirty="0"/>
          </a:p>
        </p:txBody>
      </p:sp>
      <p:pic>
        <p:nvPicPr>
          <p:cNvPr id="18" name="Imagem 17">
            <a:extLst>
              <a:ext uri="{FF2B5EF4-FFF2-40B4-BE49-F238E27FC236}">
                <a16:creationId xmlns:a16="http://schemas.microsoft.com/office/drawing/2014/main" id="{E7DF4E92-EE6C-996A-0C21-803CEF4BC178}"/>
              </a:ext>
            </a:extLst>
          </p:cNvPr>
          <p:cNvPicPr>
            <a:picLocks noChangeAspect="1"/>
          </p:cNvPicPr>
          <p:nvPr/>
        </p:nvPicPr>
        <p:blipFill>
          <a:blip r:embed="rId4"/>
          <a:stretch>
            <a:fillRect/>
          </a:stretch>
        </p:blipFill>
        <p:spPr>
          <a:xfrm>
            <a:off x="1482750" y="4442783"/>
            <a:ext cx="355429" cy="355429"/>
          </a:xfrm>
          <a:prstGeom prst="rect">
            <a:avLst/>
          </a:prstGeom>
        </p:spPr>
      </p:pic>
      <p:sp>
        <p:nvSpPr>
          <p:cNvPr id="2" name="Google Shape;461;p48">
            <a:extLst>
              <a:ext uri="{FF2B5EF4-FFF2-40B4-BE49-F238E27FC236}">
                <a16:creationId xmlns:a16="http://schemas.microsoft.com/office/drawing/2014/main" id="{3BCB25AC-DA22-4CD6-D2AE-2DD2EDA70FA8}"/>
              </a:ext>
            </a:extLst>
          </p:cNvPr>
          <p:cNvSpPr txBox="1">
            <a:spLocks/>
          </p:cNvSpPr>
          <p:nvPr/>
        </p:nvSpPr>
        <p:spPr>
          <a:xfrm>
            <a:off x="717698" y="734307"/>
            <a:ext cx="7708301"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ctr"/>
            <a:r>
              <a:rPr lang="pt-PT" sz="2000" b="1" dirty="0">
                <a:latin typeface="Montserrat" panose="00000500000000000000" pitchFamily="2" charset="0"/>
              </a:rPr>
              <a:t>Confusion Matrix</a:t>
            </a:r>
          </a:p>
          <a:p>
            <a:pPr algn="ctr"/>
            <a:endParaRPr lang="pt-PT" sz="2000" b="1" dirty="0">
              <a:latin typeface="Montserrat" panose="00000500000000000000" pitchFamily="2" charset="0"/>
            </a:endParaRPr>
          </a:p>
        </p:txBody>
      </p:sp>
      <p:pic>
        <p:nvPicPr>
          <p:cNvPr id="6" name="Imagem 5">
            <a:extLst>
              <a:ext uri="{FF2B5EF4-FFF2-40B4-BE49-F238E27FC236}">
                <a16:creationId xmlns:a16="http://schemas.microsoft.com/office/drawing/2014/main" id="{B0B911EF-08E3-9D89-0BE2-946B531FC0B4}"/>
              </a:ext>
            </a:extLst>
          </p:cNvPr>
          <p:cNvPicPr>
            <a:picLocks noChangeAspect="1"/>
          </p:cNvPicPr>
          <p:nvPr/>
        </p:nvPicPr>
        <p:blipFill>
          <a:blip r:embed="rId5"/>
          <a:stretch>
            <a:fillRect/>
          </a:stretch>
        </p:blipFill>
        <p:spPr>
          <a:xfrm>
            <a:off x="598737" y="1196685"/>
            <a:ext cx="4150977" cy="3113233"/>
          </a:xfrm>
          <a:prstGeom prst="rect">
            <a:avLst/>
          </a:prstGeom>
        </p:spPr>
      </p:pic>
    </p:spTree>
    <p:extLst>
      <p:ext uri="{BB962C8B-B14F-4D97-AF65-F5344CB8AC3E}">
        <p14:creationId xmlns:p14="http://schemas.microsoft.com/office/powerpoint/2010/main" val="3234239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5717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938580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209993"/>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Conclusions</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772648"/>
            <a:ext cx="7637900" cy="3827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285750" algn="l">
              <a:spcAft>
                <a:spcPts val="1600"/>
              </a:spcAft>
              <a:buClr>
                <a:schemeClr val="dk1"/>
              </a:buClr>
              <a:buSzPts val="1100"/>
              <a:buFont typeface="Arial" panose="020B0604020202020204" pitchFamily="34" charset="0"/>
              <a:buChar char="•"/>
            </a:pPr>
            <a:r>
              <a:rPr lang="pt-PT" sz="1200" dirty="0"/>
              <a:t>Our task was to develop a machine learning model for SpaceY who wants to bid against SpaceX in rocket launches.</a:t>
            </a:r>
          </a:p>
          <a:p>
            <a:pPr marL="285750" indent="-285750" algn="l">
              <a:spcAft>
                <a:spcPts val="1600"/>
              </a:spcAft>
              <a:buClr>
                <a:schemeClr val="dk1"/>
              </a:buClr>
              <a:buSzPts val="1100"/>
              <a:buFont typeface="Arial" panose="020B0604020202020204" pitchFamily="34" charset="0"/>
              <a:buChar char="•"/>
            </a:pPr>
            <a:r>
              <a:rPr lang="pt-PT" sz="1200" dirty="0"/>
              <a:t>The goal of model is to predict when Stage 1 will successfully land to save ~$100 million USD.</a:t>
            </a:r>
          </a:p>
          <a:p>
            <a:pPr marL="285750" indent="-285750" algn="l">
              <a:spcAft>
                <a:spcPts val="1600"/>
              </a:spcAft>
              <a:buClr>
                <a:schemeClr val="dk1"/>
              </a:buClr>
              <a:buSzPts val="1100"/>
              <a:buFont typeface="Arial" panose="020B0604020202020204" pitchFamily="34" charset="0"/>
              <a:buChar char="•"/>
            </a:pPr>
            <a:r>
              <a:rPr lang="pt-PT" sz="1200" dirty="0"/>
              <a:t>Used data from a public SpaceX API and web scraping SpaceX Wikipedia page.</a:t>
            </a:r>
          </a:p>
          <a:p>
            <a:pPr marL="285750" indent="-285750" algn="l">
              <a:spcAft>
                <a:spcPts val="1600"/>
              </a:spcAft>
              <a:buClr>
                <a:schemeClr val="dk1"/>
              </a:buClr>
              <a:buSzPts val="1100"/>
              <a:buFont typeface="Arial" panose="020B0604020202020204" pitchFamily="34" charset="0"/>
              <a:buChar char="•"/>
            </a:pPr>
            <a:r>
              <a:rPr lang="pt-PT" sz="1200" dirty="0"/>
              <a:t>Created data labels and stored data into a DB2 SQL database.</a:t>
            </a:r>
          </a:p>
          <a:p>
            <a:pPr marL="285750" indent="-285750" algn="l">
              <a:spcAft>
                <a:spcPts val="1600"/>
              </a:spcAft>
              <a:buClr>
                <a:schemeClr val="dk1"/>
              </a:buClr>
              <a:buSzPts val="1100"/>
              <a:buFont typeface="Arial" panose="020B0604020202020204" pitchFamily="34" charset="0"/>
              <a:buChar char="•"/>
            </a:pPr>
            <a:r>
              <a:rPr lang="pt-PT" sz="1200" dirty="0"/>
              <a:t>Created a dashboard for visualization.</a:t>
            </a:r>
          </a:p>
          <a:p>
            <a:pPr marL="285750" indent="-285750" algn="l">
              <a:spcAft>
                <a:spcPts val="1600"/>
              </a:spcAft>
              <a:buClr>
                <a:schemeClr val="dk1"/>
              </a:buClr>
              <a:buSzPts val="1100"/>
              <a:buFont typeface="Arial" panose="020B0604020202020204" pitchFamily="34" charset="0"/>
              <a:buChar char="•"/>
            </a:pPr>
            <a:r>
              <a:rPr lang="pt-PT" sz="1200" dirty="0"/>
              <a:t>Created machine learning models using different algorithms, all with an accuracy of 83% on testing data.</a:t>
            </a:r>
          </a:p>
          <a:p>
            <a:pPr marL="285750" indent="-285750" algn="l">
              <a:spcAft>
                <a:spcPts val="1600"/>
              </a:spcAft>
              <a:buClr>
                <a:schemeClr val="dk1"/>
              </a:buClr>
              <a:buSzPts val="1100"/>
              <a:buFont typeface="Arial" panose="020B0604020202020204" pitchFamily="34" charset="0"/>
              <a:buChar char="•"/>
            </a:pPr>
            <a:r>
              <a:rPr lang="pt-PT" sz="1200" dirty="0"/>
              <a:t>Allon Mask of SpaceY can use this model to predict with relatively high accuracy whether a  launch will have a successful Stage 1 landing before launch.</a:t>
            </a:r>
          </a:p>
          <a:p>
            <a:pPr marL="285750" indent="-285750" algn="l">
              <a:spcAft>
                <a:spcPts val="1600"/>
              </a:spcAft>
              <a:buClr>
                <a:schemeClr val="dk1"/>
              </a:buClr>
              <a:buSzPts val="1100"/>
              <a:buFont typeface="Arial" panose="020B0604020202020204" pitchFamily="34" charset="0"/>
              <a:buChar char="•"/>
            </a:pPr>
            <a:r>
              <a:rPr lang="pt-PT" sz="1200" dirty="0"/>
              <a:t>To get more definitive results, more data should be collected to better determine the best machine learning model and improve overall accuracy.</a:t>
            </a:r>
          </a:p>
          <a:p>
            <a:pPr marL="285750" indent="-285750" algn="l">
              <a:spcAft>
                <a:spcPts val="1600"/>
              </a:spcAft>
              <a:buClr>
                <a:schemeClr val="dk1"/>
              </a:buClr>
              <a:buSzPts val="1100"/>
              <a:buFont typeface="Arial" panose="020B0604020202020204" pitchFamily="34" charset="0"/>
              <a:buChar char="•"/>
            </a:pPr>
            <a:endParaRPr lang="pt-PT" dirty="0"/>
          </a:p>
          <a:p>
            <a:pPr marL="285750" indent="-285750" algn="l">
              <a:spcAft>
                <a:spcPts val="1600"/>
              </a:spcAft>
              <a:buClr>
                <a:schemeClr val="dk1"/>
              </a:buClr>
              <a:buSzPts val="1100"/>
              <a:buFont typeface="Arial" panose="020B0604020202020204" pitchFamily="34" charset="0"/>
              <a:buChar char="•"/>
            </a:pPr>
            <a:endParaRPr lang="pt-PT" dirty="0"/>
          </a:p>
          <a:p>
            <a:pPr marL="0" indent="0" algn="l">
              <a:spcAft>
                <a:spcPts val="1600"/>
              </a:spcAft>
              <a:buClr>
                <a:schemeClr val="dk1"/>
              </a:buClr>
              <a:buSzPts val="1100"/>
            </a:pPr>
            <a:endParaRPr lang="pt-PT" dirty="0"/>
          </a:p>
        </p:txBody>
      </p:sp>
    </p:spTree>
    <p:extLst>
      <p:ext uri="{BB962C8B-B14F-4D97-AF65-F5344CB8AC3E}">
        <p14:creationId xmlns:p14="http://schemas.microsoft.com/office/powerpoint/2010/main" val="2710247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Appendix</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2936519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209993"/>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Appendix</a:t>
            </a:r>
            <a:endParaRPr sz="2400" dirty="0"/>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2950" y="772649"/>
            <a:ext cx="7637900" cy="11877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GitHub repository link:</a:t>
            </a:r>
          </a:p>
          <a:p>
            <a:pPr marL="0" indent="0" algn="l">
              <a:spcAft>
                <a:spcPts val="1600"/>
              </a:spcAft>
              <a:buClr>
                <a:schemeClr val="dk1"/>
              </a:buClr>
              <a:buSzPts val="1100"/>
            </a:pPr>
            <a:r>
              <a:rPr lang="pt-PT" dirty="0">
                <a:hlinkClick r:id="rId3"/>
              </a:rPr>
              <a:t>https://github.com/diogoolvra/IBMDSfilesdiogo/tree/main/Data%20Science%20and%20Machine%20Learning%20Capstone%20Project</a:t>
            </a:r>
            <a:endParaRPr lang="pt-PT" dirty="0"/>
          </a:p>
          <a:p>
            <a:pPr marL="0" indent="0" algn="l">
              <a:spcAft>
                <a:spcPts val="1600"/>
              </a:spcAft>
              <a:buClr>
                <a:schemeClr val="dk1"/>
              </a:buClr>
              <a:buSzPts val="1100"/>
            </a:pPr>
            <a:endParaRPr lang="pt-PT" dirty="0"/>
          </a:p>
          <a:p>
            <a:pPr marL="285750" indent="-285750" algn="l">
              <a:spcAft>
                <a:spcPts val="1600"/>
              </a:spcAft>
              <a:buClr>
                <a:schemeClr val="dk1"/>
              </a:buClr>
              <a:buSzPts val="1100"/>
              <a:buFont typeface="Arial" panose="020B0604020202020204" pitchFamily="34" charset="0"/>
              <a:buChar char="•"/>
            </a:pPr>
            <a:endParaRPr lang="pt-PT" dirty="0"/>
          </a:p>
          <a:p>
            <a:pPr marL="0" indent="0" algn="l">
              <a:spcAft>
                <a:spcPts val="1600"/>
              </a:spcAft>
              <a:buClr>
                <a:schemeClr val="dk1"/>
              </a:buClr>
              <a:buSzPts val="1100"/>
            </a:pPr>
            <a:endParaRPr lang="pt-PT" dirty="0"/>
          </a:p>
        </p:txBody>
      </p:sp>
    </p:spTree>
    <p:extLst>
      <p:ext uri="{BB962C8B-B14F-4D97-AF65-F5344CB8AC3E}">
        <p14:creationId xmlns:p14="http://schemas.microsoft.com/office/powerpoint/2010/main" val="337381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 name="Subtítulo 2">
            <a:extLst>
              <a:ext uri="{FF2B5EF4-FFF2-40B4-BE49-F238E27FC236}">
                <a16:creationId xmlns:a16="http://schemas.microsoft.com/office/drawing/2014/main" id="{F559E13C-7AD0-AD17-133F-E81AAE3A34DE}"/>
              </a:ext>
            </a:extLst>
          </p:cNvPr>
          <p:cNvSpPr>
            <a:spLocks noGrp="1"/>
          </p:cNvSpPr>
          <p:nvPr>
            <p:ph type="subTitle" idx="1"/>
          </p:nvPr>
        </p:nvSpPr>
        <p:spPr/>
        <p:txBody>
          <a:bodyPr/>
          <a:lstStyle/>
          <a:p>
            <a:endParaRPr lang="pt-P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685471" y="329019"/>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15" name="Google Shape;215;p33"/>
          <p:cNvSpPr txBox="1">
            <a:spLocks noGrp="1"/>
          </p:cNvSpPr>
          <p:nvPr>
            <p:ph type="body" idx="1"/>
          </p:nvPr>
        </p:nvSpPr>
        <p:spPr>
          <a:xfrm>
            <a:off x="685471" y="1084718"/>
            <a:ext cx="4827454" cy="2552099"/>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pt-PT" dirty="0"/>
              <a:t>SpaceX advertises Falcon 9 rocket launches on its website with a cost of 62 million dollars, while other providers cost upward of 165 million dollars each</a:t>
            </a:r>
          </a:p>
          <a:p>
            <a:pPr marL="285750" indent="-285750">
              <a:buClr>
                <a:schemeClr val="dk1"/>
              </a:buClr>
              <a:buSzPts val="1100"/>
            </a:pPr>
            <a:r>
              <a:rPr lang="pt-PT" dirty="0"/>
              <a:t>Difference is due to the ability to reuse part of the rocket (Stage 1)</a:t>
            </a:r>
          </a:p>
          <a:p>
            <a:pPr marL="285750" indent="-285750">
              <a:buClr>
                <a:schemeClr val="dk1"/>
              </a:buClr>
              <a:buSzPts val="1100"/>
            </a:pPr>
            <a:r>
              <a:rPr lang="pt-PT" dirty="0"/>
              <a:t>To bid against SpaceX for a rocket launch, it is necessary to determine if the first stage will land successfully</a:t>
            </a:r>
          </a:p>
          <a:p>
            <a:pPr marL="285750" indent="-285750">
              <a:buClr>
                <a:schemeClr val="dk1"/>
              </a:buClr>
              <a:buSzPts val="1100"/>
            </a:pPr>
            <a:r>
              <a:rPr lang="pt-PT" dirty="0"/>
              <a:t>The company SpaceY wants to compete with SpaceX</a:t>
            </a:r>
          </a:p>
          <a:p>
            <a:pPr marL="0" indent="0">
              <a:buClr>
                <a:schemeClr val="dk1"/>
              </a:buClr>
              <a:buSzPts val="1100"/>
              <a:buNone/>
            </a:pPr>
            <a:endParaRPr lang="pt-PT"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ESA - Copernicus Sentinel-6 lifts off on a SpaceX Falcon 9 rocket">
            <a:extLst>
              <a:ext uri="{FF2B5EF4-FFF2-40B4-BE49-F238E27FC236}">
                <a16:creationId xmlns:a16="http://schemas.microsoft.com/office/drawing/2014/main" id="{E133285F-BC6B-FBCC-DCE1-8277E2D39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984" y="848441"/>
            <a:ext cx="2296482" cy="344631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15;p33">
            <a:extLst>
              <a:ext uri="{FF2B5EF4-FFF2-40B4-BE49-F238E27FC236}">
                <a16:creationId xmlns:a16="http://schemas.microsoft.com/office/drawing/2014/main" id="{B8C180B0-D0A2-F2FE-7CCC-F5B303FBF912}"/>
              </a:ext>
            </a:extLst>
          </p:cNvPr>
          <p:cNvSpPr txBox="1">
            <a:spLocks/>
          </p:cNvSpPr>
          <p:nvPr/>
        </p:nvSpPr>
        <p:spPr>
          <a:xfrm>
            <a:off x="6095759" y="4217427"/>
            <a:ext cx="2921424" cy="501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ontserrat"/>
              <a:buChar char="●"/>
              <a:defRPr sz="1400" b="0" i="0" u="none" strike="noStrike" cap="none">
                <a:solidFill>
                  <a:schemeClr val="accent2"/>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9pPr>
          </a:lstStyle>
          <a:p>
            <a:pPr marL="0" indent="0">
              <a:buClr>
                <a:schemeClr val="dk1"/>
              </a:buClr>
              <a:buSzPts val="1100"/>
              <a:buNone/>
            </a:pPr>
            <a:r>
              <a:rPr lang="pt-PT" sz="900" dirty="0"/>
              <a:t>SpaceX Falcon 9 Rocket - ESA</a:t>
            </a:r>
          </a:p>
        </p:txBody>
      </p:sp>
      <p:sp>
        <p:nvSpPr>
          <p:cNvPr id="3" name="Google Shape;214;p33">
            <a:extLst>
              <a:ext uri="{FF2B5EF4-FFF2-40B4-BE49-F238E27FC236}">
                <a16:creationId xmlns:a16="http://schemas.microsoft.com/office/drawing/2014/main" id="{F1891B3D-9E47-7634-176D-7294BB304CDC}"/>
              </a:ext>
            </a:extLst>
          </p:cNvPr>
          <p:cNvSpPr txBox="1">
            <a:spLocks/>
          </p:cNvSpPr>
          <p:nvPr/>
        </p:nvSpPr>
        <p:spPr>
          <a:xfrm>
            <a:off x="685471" y="3795463"/>
            <a:ext cx="4232100" cy="4219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pt-PT" sz="2000" dirty="0">
                <a:solidFill>
                  <a:srgbClr val="4A8CFF"/>
                </a:solidFill>
              </a:rPr>
              <a:t>Problem</a:t>
            </a:r>
            <a:endParaRPr lang="pt-PT" sz="2400" dirty="0">
              <a:solidFill>
                <a:srgbClr val="4A8CFF"/>
              </a:solidFill>
            </a:endParaRPr>
          </a:p>
        </p:txBody>
      </p:sp>
      <p:sp>
        <p:nvSpPr>
          <p:cNvPr id="4" name="Google Shape;215;p33">
            <a:extLst>
              <a:ext uri="{FF2B5EF4-FFF2-40B4-BE49-F238E27FC236}">
                <a16:creationId xmlns:a16="http://schemas.microsoft.com/office/drawing/2014/main" id="{661B1B0C-F476-11F7-CBE0-49AFC0A67662}"/>
              </a:ext>
            </a:extLst>
          </p:cNvPr>
          <p:cNvSpPr txBox="1">
            <a:spLocks/>
          </p:cNvSpPr>
          <p:nvPr/>
        </p:nvSpPr>
        <p:spPr>
          <a:xfrm>
            <a:off x="684287" y="4058781"/>
            <a:ext cx="4827454" cy="694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ontserrat"/>
              <a:buChar char="●"/>
              <a:defRPr sz="1400" b="0" i="0" u="none" strike="noStrike" cap="none">
                <a:solidFill>
                  <a:schemeClr val="accent2"/>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9pPr>
          </a:lstStyle>
          <a:p>
            <a:pPr marL="0" indent="0">
              <a:buClr>
                <a:schemeClr val="dk1"/>
              </a:buClr>
              <a:buSzPts val="1100"/>
              <a:buNone/>
            </a:pPr>
            <a:r>
              <a:rPr lang="pt-PT" dirty="0"/>
              <a:t>SpaceY employs us to train a Machine Learning Model to predict successful Stage 1 landing and recovery.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112561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Methodology</a:t>
            </a:r>
            <a:endParaRPr dirty="0"/>
          </a:p>
        </p:txBody>
      </p:sp>
      <p:sp>
        <p:nvSpPr>
          <p:cNvPr id="224" name="Google Shape;224;p34"/>
          <p:cNvSpPr txBox="1">
            <a:spLocks noGrp="1"/>
          </p:cNvSpPr>
          <p:nvPr>
            <p:ph type="title" idx="2"/>
          </p:nvPr>
        </p:nvSpPr>
        <p:spPr>
          <a:xfrm>
            <a:off x="3968350" y="237090"/>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2" name="Google Shape;461;p48">
            <a:extLst>
              <a:ext uri="{FF2B5EF4-FFF2-40B4-BE49-F238E27FC236}">
                <a16:creationId xmlns:a16="http://schemas.microsoft.com/office/drawing/2014/main" id="{F3EB7026-F094-45BC-113F-F99F3BC357A6}"/>
              </a:ext>
            </a:extLst>
          </p:cNvPr>
          <p:cNvSpPr txBox="1">
            <a:spLocks/>
          </p:cNvSpPr>
          <p:nvPr/>
        </p:nvSpPr>
        <p:spPr>
          <a:xfrm>
            <a:off x="4124159" y="1915433"/>
            <a:ext cx="3031714" cy="463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pt-PT" dirty="0"/>
              <a:t>Review of the methods used in: </a:t>
            </a:r>
          </a:p>
        </p:txBody>
      </p:sp>
      <p:sp>
        <p:nvSpPr>
          <p:cNvPr id="4" name="CaixaDeTexto 3">
            <a:extLst>
              <a:ext uri="{FF2B5EF4-FFF2-40B4-BE49-F238E27FC236}">
                <a16:creationId xmlns:a16="http://schemas.microsoft.com/office/drawing/2014/main" id="{7F6F9AB3-4864-42EB-E27F-DAD4FA9ECAB7}"/>
              </a:ext>
            </a:extLst>
          </p:cNvPr>
          <p:cNvSpPr txBox="1"/>
          <p:nvPr/>
        </p:nvSpPr>
        <p:spPr>
          <a:xfrm>
            <a:off x="4124159" y="2267415"/>
            <a:ext cx="4572000" cy="1169551"/>
          </a:xfrm>
          <a:prstGeom prst="rect">
            <a:avLst/>
          </a:prstGeom>
          <a:noFill/>
        </p:spPr>
        <p:txBody>
          <a:bodyPr wrap="square">
            <a:spAutoFit/>
          </a:bodyPr>
          <a:lstStyle/>
          <a:p>
            <a:pPr marL="285750" indent="-285750" algn="l">
              <a:buSzPts val="1100"/>
              <a:buFont typeface="Arial" panose="020B0604020202020204" pitchFamily="34" charset="0"/>
              <a:buChar char="•"/>
            </a:pPr>
            <a:r>
              <a:rPr lang="pt-PT" dirty="0"/>
              <a:t>Data Collection</a:t>
            </a:r>
          </a:p>
          <a:p>
            <a:pPr marL="285750" indent="-285750" algn="l">
              <a:buSzPts val="1100"/>
              <a:buFont typeface="Arial" panose="020B0604020202020204" pitchFamily="34" charset="0"/>
              <a:buChar char="•"/>
            </a:pPr>
            <a:r>
              <a:rPr lang="pt-PT" dirty="0"/>
              <a:t>Data Wrangling</a:t>
            </a:r>
          </a:p>
          <a:p>
            <a:pPr marL="285750" indent="-285750" algn="l">
              <a:buSzPts val="1100"/>
              <a:buFont typeface="Arial" panose="020B0604020202020204" pitchFamily="34" charset="0"/>
              <a:buChar char="•"/>
            </a:pPr>
            <a:r>
              <a:rPr lang="pt-PT" dirty="0"/>
              <a:t>Exploratory Data Analysis (EDA)</a:t>
            </a:r>
          </a:p>
          <a:p>
            <a:pPr marL="285750" indent="-285750" algn="l">
              <a:buSzPts val="1100"/>
              <a:buFont typeface="Arial" panose="020B0604020202020204" pitchFamily="34" charset="0"/>
              <a:buChar char="•"/>
            </a:pPr>
            <a:r>
              <a:rPr lang="pt-PT" dirty="0"/>
              <a:t>Interactive Visual Analytics</a:t>
            </a:r>
          </a:p>
          <a:p>
            <a:pPr marL="285750" indent="-285750" algn="l">
              <a:buSzPts val="1100"/>
              <a:buFont typeface="Arial" panose="020B0604020202020204" pitchFamily="34" charset="0"/>
              <a:buChar char="•"/>
            </a:pPr>
            <a:r>
              <a:rPr lang="pt-PT" dirty="0"/>
              <a:t>Predictive Analysis (Classification)</a:t>
            </a:r>
          </a:p>
        </p:txBody>
      </p:sp>
    </p:spTree>
    <p:extLst>
      <p:ext uri="{BB962C8B-B14F-4D97-AF65-F5344CB8AC3E}">
        <p14:creationId xmlns:p14="http://schemas.microsoft.com/office/powerpoint/2010/main" val="385458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 Data Collection</a:t>
            </a:r>
            <a:endParaRPr dirty="0"/>
          </a:p>
        </p:txBody>
      </p:sp>
      <p:sp>
        <p:nvSpPr>
          <p:cNvPr id="236" name="Google Shape;236;p36"/>
          <p:cNvSpPr txBox="1">
            <a:spLocks noGrp="1"/>
          </p:cNvSpPr>
          <p:nvPr>
            <p:ph type="subTitle" idx="1"/>
          </p:nvPr>
        </p:nvSpPr>
        <p:spPr>
          <a:xfrm>
            <a:off x="741314" y="2975126"/>
            <a:ext cx="3435928"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SpaceX API Data Columns</a:t>
            </a:r>
            <a:endParaRPr dirty="0"/>
          </a:p>
        </p:txBody>
      </p:sp>
      <p:sp>
        <p:nvSpPr>
          <p:cNvPr id="237" name="Google Shape;237;p36"/>
          <p:cNvSpPr txBox="1">
            <a:spLocks noGrp="1"/>
          </p:cNvSpPr>
          <p:nvPr>
            <p:ph type="subTitle" idx="2"/>
          </p:nvPr>
        </p:nvSpPr>
        <p:spPr>
          <a:xfrm>
            <a:off x="788102" y="3109503"/>
            <a:ext cx="3389140" cy="723900"/>
          </a:xfrm>
          <a:prstGeom prst="rect">
            <a:avLst/>
          </a:prstGeom>
        </p:spPr>
        <p:txBody>
          <a:bodyPr spcFirstLastPara="1" wrap="square" lIns="91425" tIns="91425" rIns="91425" bIns="91425" anchor="t" anchorCtr="0">
            <a:noAutofit/>
          </a:bodyPr>
          <a:lstStyle/>
          <a:p>
            <a:pPr marL="12700">
              <a:lnSpc>
                <a:spcPts val="2300"/>
              </a:lnSpc>
              <a:spcBef>
                <a:spcPts val="1200"/>
              </a:spcBef>
            </a:pPr>
            <a:r>
              <a:rPr lang="pt-PT" sz="1100" dirty="0"/>
              <a:t>FlightNumber, Date, BoosterVersion, PayloadMass, Orbit, LaunchSite, Outcome, Flights, GridFins,</a:t>
            </a:r>
          </a:p>
          <a:p>
            <a:pPr marL="12700">
              <a:lnSpc>
                <a:spcPts val="2300"/>
              </a:lnSpc>
            </a:pPr>
            <a:r>
              <a:rPr lang="pt-PT" sz="1100" dirty="0"/>
              <a:t>Reused, Legs, LandingPad, Block, ReusedCount, Serial, Longitude, Latitude</a:t>
            </a:r>
          </a:p>
        </p:txBody>
      </p:sp>
      <p:sp>
        <p:nvSpPr>
          <p:cNvPr id="240" name="Google Shape;240;p36"/>
          <p:cNvSpPr txBox="1">
            <a:spLocks noGrp="1"/>
          </p:cNvSpPr>
          <p:nvPr>
            <p:ph type="subTitle" idx="5"/>
          </p:nvPr>
        </p:nvSpPr>
        <p:spPr>
          <a:xfrm>
            <a:off x="4445482" y="2972508"/>
            <a:ext cx="4581364"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Wikipedia Webscape Data Columns</a:t>
            </a:r>
            <a:endParaRPr dirty="0"/>
          </a:p>
        </p:txBody>
      </p:sp>
      <p:sp>
        <p:nvSpPr>
          <p:cNvPr id="241" name="Google Shape;241;p36"/>
          <p:cNvSpPr txBox="1">
            <a:spLocks noGrp="1"/>
          </p:cNvSpPr>
          <p:nvPr>
            <p:ph type="subTitle" idx="6"/>
          </p:nvPr>
        </p:nvSpPr>
        <p:spPr>
          <a:xfrm>
            <a:off x="4966760" y="3109503"/>
            <a:ext cx="3459240" cy="723900"/>
          </a:xfrm>
          <a:prstGeom prst="rect">
            <a:avLst/>
          </a:prstGeom>
        </p:spPr>
        <p:txBody>
          <a:bodyPr spcFirstLastPara="1" wrap="square" lIns="91425" tIns="91425" rIns="91425" bIns="91425" anchor="t" anchorCtr="0">
            <a:noAutofit/>
          </a:bodyPr>
          <a:lstStyle/>
          <a:p>
            <a:pPr marL="12700">
              <a:lnSpc>
                <a:spcPts val="2300"/>
              </a:lnSpc>
              <a:spcBef>
                <a:spcPts val="1440"/>
              </a:spcBef>
            </a:pPr>
            <a:r>
              <a:rPr lang="pt-PT" sz="1100" dirty="0"/>
              <a:t>Flight No., Launch site, Payload, PayloadMass, Orbit, Customer, Launch outcome, Version  Booster, Booster landing, Date, Time</a:t>
            </a:r>
          </a:p>
        </p:txBody>
      </p:sp>
      <p:sp>
        <p:nvSpPr>
          <p:cNvPr id="3" name="Google Shape;237;p36">
            <a:extLst>
              <a:ext uri="{FF2B5EF4-FFF2-40B4-BE49-F238E27FC236}">
                <a16:creationId xmlns:a16="http://schemas.microsoft.com/office/drawing/2014/main" id="{47F0ADE7-71B8-B95C-C490-E879A818A01B}"/>
              </a:ext>
            </a:extLst>
          </p:cNvPr>
          <p:cNvSpPr txBox="1">
            <a:spLocks/>
          </p:cNvSpPr>
          <p:nvPr/>
        </p:nvSpPr>
        <p:spPr>
          <a:xfrm>
            <a:off x="753050" y="960332"/>
            <a:ext cx="7637900" cy="131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dirty="0"/>
              <a:t>A combination of API requests and Webscraping was used to collect the data for the next steps of the task.</a:t>
            </a:r>
          </a:p>
          <a:p>
            <a:pPr marL="0" indent="0" algn="l">
              <a:spcAft>
                <a:spcPts val="1600"/>
              </a:spcAft>
              <a:buClr>
                <a:schemeClr val="dk1"/>
              </a:buClr>
              <a:buSzPts val="1100"/>
            </a:pPr>
            <a:r>
              <a:rPr lang="pt-PT" dirty="0"/>
              <a:t>The following slides will show flowcharts of the data collection process for both methods mentioned above.</a:t>
            </a:r>
          </a:p>
          <a:p>
            <a:pPr marL="0" indent="0">
              <a:spcAft>
                <a:spcPts val="1600"/>
              </a:spcAft>
              <a:buClr>
                <a:schemeClr val="dk1"/>
              </a:buClr>
              <a:buSzPts val="1100"/>
            </a:pPr>
            <a:r>
              <a:rPr lang="pt-PT" dirty="0"/>
              <a:t>Data available from each of the collection methods:</a:t>
            </a:r>
          </a:p>
        </p:txBody>
      </p:sp>
      <p:grpSp>
        <p:nvGrpSpPr>
          <p:cNvPr id="4" name="Google Shape;9003;p75">
            <a:extLst>
              <a:ext uri="{FF2B5EF4-FFF2-40B4-BE49-F238E27FC236}">
                <a16:creationId xmlns:a16="http://schemas.microsoft.com/office/drawing/2014/main" id="{2BFA24B3-6EAC-389B-7347-3F9692D5925C}"/>
              </a:ext>
            </a:extLst>
          </p:cNvPr>
          <p:cNvGrpSpPr/>
          <p:nvPr/>
        </p:nvGrpSpPr>
        <p:grpSpPr>
          <a:xfrm>
            <a:off x="6488352" y="2617859"/>
            <a:ext cx="495624" cy="408600"/>
            <a:chOff x="5049750" y="832600"/>
            <a:chExt cx="505100" cy="483100"/>
          </a:xfrm>
          <a:solidFill>
            <a:srgbClr val="4A8CFF"/>
          </a:solidFill>
        </p:grpSpPr>
        <p:sp>
          <p:nvSpPr>
            <p:cNvPr id="5" name="Google Shape;9004;p75">
              <a:extLst>
                <a:ext uri="{FF2B5EF4-FFF2-40B4-BE49-F238E27FC236}">
                  <a16:creationId xmlns:a16="http://schemas.microsoft.com/office/drawing/2014/main" id="{C16B46D1-A5C5-E750-D317-3C3AFEB0E990}"/>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A8CFF"/>
                </a:solidFill>
              </a:endParaRPr>
            </a:p>
          </p:txBody>
        </p:sp>
        <p:sp>
          <p:nvSpPr>
            <p:cNvPr id="6" name="Google Shape;9005;p75">
              <a:extLst>
                <a:ext uri="{FF2B5EF4-FFF2-40B4-BE49-F238E27FC236}">
                  <a16:creationId xmlns:a16="http://schemas.microsoft.com/office/drawing/2014/main" id="{135EEAAB-439D-00FA-C7BE-192F9268A601}"/>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A8CFF"/>
                </a:solidFill>
              </a:endParaRPr>
            </a:p>
          </p:txBody>
        </p:sp>
      </p:grpSp>
      <p:grpSp>
        <p:nvGrpSpPr>
          <p:cNvPr id="7" name="Google Shape;9319;p76">
            <a:extLst>
              <a:ext uri="{FF2B5EF4-FFF2-40B4-BE49-F238E27FC236}">
                <a16:creationId xmlns:a16="http://schemas.microsoft.com/office/drawing/2014/main" id="{D5319F33-9CCA-D273-288B-DDB8A8D4AB59}"/>
              </a:ext>
            </a:extLst>
          </p:cNvPr>
          <p:cNvGrpSpPr/>
          <p:nvPr/>
        </p:nvGrpSpPr>
        <p:grpSpPr>
          <a:xfrm>
            <a:off x="2211466" y="2617859"/>
            <a:ext cx="495625" cy="408600"/>
            <a:chOff x="-41694200" y="2382950"/>
            <a:chExt cx="317425" cy="248900"/>
          </a:xfrm>
          <a:solidFill>
            <a:srgbClr val="4A8CFF"/>
          </a:solidFill>
        </p:grpSpPr>
        <p:sp>
          <p:nvSpPr>
            <p:cNvPr id="8" name="Google Shape;9320;p76">
              <a:extLst>
                <a:ext uri="{FF2B5EF4-FFF2-40B4-BE49-F238E27FC236}">
                  <a16:creationId xmlns:a16="http://schemas.microsoft.com/office/drawing/2014/main" id="{F1DD8959-7FDD-2A19-E59E-CA44CD7DD71B}"/>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321;p76">
              <a:extLst>
                <a:ext uri="{FF2B5EF4-FFF2-40B4-BE49-F238E27FC236}">
                  <a16:creationId xmlns:a16="http://schemas.microsoft.com/office/drawing/2014/main" id="{045B11CF-9EA4-E3A3-2CC7-42C6A8CCF427}"/>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0"/>
          <p:cNvSpPr txBox="1">
            <a:spLocks noGrp="1"/>
          </p:cNvSpPr>
          <p:nvPr>
            <p:ph type="title"/>
          </p:nvPr>
        </p:nvSpPr>
        <p:spPr>
          <a:xfrm>
            <a:off x="717800" y="99157"/>
            <a:ext cx="7708200" cy="732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 – SpaceX REST API</a:t>
            </a:r>
            <a:endParaRPr dirty="0"/>
          </a:p>
        </p:txBody>
      </p:sp>
      <p:sp>
        <p:nvSpPr>
          <p:cNvPr id="6" name="Google Shape;814;p69" descr="Timeline background shape">
            <a:extLst>
              <a:ext uri="{FF2B5EF4-FFF2-40B4-BE49-F238E27FC236}">
                <a16:creationId xmlns:a16="http://schemas.microsoft.com/office/drawing/2014/main" id="{46BD48A7-7709-5145-9C42-CB28F5648301}"/>
              </a:ext>
            </a:extLst>
          </p:cNvPr>
          <p:cNvSpPr/>
          <p:nvPr/>
        </p:nvSpPr>
        <p:spPr>
          <a:xfrm>
            <a:off x="809172" y="832748"/>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Request (SpaceX Rest API)</a:t>
            </a:r>
            <a:endParaRPr sz="1200" dirty="0">
              <a:latin typeface="Montserrat" panose="00000500000000000000" pitchFamily="2" charset="0"/>
            </a:endParaRPr>
          </a:p>
        </p:txBody>
      </p:sp>
      <p:sp>
        <p:nvSpPr>
          <p:cNvPr id="7" name="Google Shape;814;p69" descr="Timeline background shape">
            <a:extLst>
              <a:ext uri="{FF2B5EF4-FFF2-40B4-BE49-F238E27FC236}">
                <a16:creationId xmlns:a16="http://schemas.microsoft.com/office/drawing/2014/main" id="{46594C13-4C55-D2C5-3B76-BC2F51CACC2D}"/>
              </a:ext>
            </a:extLst>
          </p:cNvPr>
          <p:cNvSpPr/>
          <p:nvPr/>
        </p:nvSpPr>
        <p:spPr>
          <a:xfrm>
            <a:off x="809172" y="1432988"/>
            <a:ext cx="7525655" cy="355430"/>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Convert the response to a .JSON file and then to a Pandas DataFrame using .json_normalize()</a:t>
            </a:r>
            <a:endParaRPr sz="1200" dirty="0">
              <a:latin typeface="Montserrat" panose="00000500000000000000" pitchFamily="2" charset="0"/>
            </a:endParaRPr>
          </a:p>
        </p:txBody>
      </p:sp>
      <p:sp>
        <p:nvSpPr>
          <p:cNvPr id="9" name="Google Shape;814;p69" descr="Timeline background shape">
            <a:extLst>
              <a:ext uri="{FF2B5EF4-FFF2-40B4-BE49-F238E27FC236}">
                <a16:creationId xmlns:a16="http://schemas.microsoft.com/office/drawing/2014/main" id="{0CC7655C-B0E4-AE97-777E-3DAF8E336DFC}"/>
              </a:ext>
            </a:extLst>
          </p:cNvPr>
          <p:cNvSpPr/>
          <p:nvPr/>
        </p:nvSpPr>
        <p:spPr>
          <a:xfrm>
            <a:off x="809071" y="2038042"/>
            <a:ext cx="7525655" cy="355430"/>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algn="ctr"/>
            <a:r>
              <a:rPr lang="pt-PT" sz="1200" dirty="0">
                <a:latin typeface="Montserrat" panose="00000500000000000000" pitchFamily="2" charset="0"/>
              </a:rPr>
              <a:t>Dictionary relevant data</a:t>
            </a:r>
          </a:p>
        </p:txBody>
      </p:sp>
      <p:sp>
        <p:nvSpPr>
          <p:cNvPr id="12" name="Google Shape;814;p69" descr="Timeline background shape">
            <a:extLst>
              <a:ext uri="{FF2B5EF4-FFF2-40B4-BE49-F238E27FC236}">
                <a16:creationId xmlns:a16="http://schemas.microsoft.com/office/drawing/2014/main" id="{F19E1CF4-71B4-AA1C-6BBB-00483FCC4202}"/>
              </a:ext>
            </a:extLst>
          </p:cNvPr>
          <p:cNvSpPr/>
          <p:nvPr/>
        </p:nvSpPr>
        <p:spPr>
          <a:xfrm>
            <a:off x="809070" y="2645503"/>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Create a Pandas DataFrame from the Dictionary Dataset</a:t>
            </a:r>
          </a:p>
        </p:txBody>
      </p:sp>
      <p:sp>
        <p:nvSpPr>
          <p:cNvPr id="13" name="Google Shape;814;p69" descr="Timeline background shape">
            <a:extLst>
              <a:ext uri="{FF2B5EF4-FFF2-40B4-BE49-F238E27FC236}">
                <a16:creationId xmlns:a16="http://schemas.microsoft.com/office/drawing/2014/main" id="{036DD212-5479-5E79-406E-1C5C6264C83D}"/>
              </a:ext>
            </a:extLst>
          </p:cNvPr>
          <p:cNvSpPr/>
          <p:nvPr/>
        </p:nvSpPr>
        <p:spPr>
          <a:xfrm>
            <a:off x="809172" y="3248150"/>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Filter DataFrame to only include Falcon 9 launches</a:t>
            </a:r>
            <a:endParaRPr sz="1200" dirty="0">
              <a:latin typeface="Montserrat" panose="00000500000000000000" pitchFamily="2" charset="0"/>
            </a:endParaRPr>
          </a:p>
        </p:txBody>
      </p:sp>
      <p:sp>
        <p:nvSpPr>
          <p:cNvPr id="14" name="Google Shape;814;p69" descr="Timeline background shape">
            <a:extLst>
              <a:ext uri="{FF2B5EF4-FFF2-40B4-BE49-F238E27FC236}">
                <a16:creationId xmlns:a16="http://schemas.microsoft.com/office/drawing/2014/main" id="{45368D04-A4E6-0A1D-AAE3-EFFDD41A2D19}"/>
              </a:ext>
            </a:extLst>
          </p:cNvPr>
          <p:cNvSpPr/>
          <p:nvPr/>
        </p:nvSpPr>
        <p:spPr>
          <a:xfrm>
            <a:off x="809069" y="3850797"/>
            <a:ext cx="7525655" cy="355429"/>
          </a:xfrm>
          <a:prstGeom prst="homePlate">
            <a:avLst>
              <a:gd name="adj" fmla="val 50000"/>
            </a:avLst>
          </a:prstGeom>
          <a:solidFill>
            <a:schemeClr val="accent4"/>
          </a:solidFill>
          <a:ln w="19050" cap="flat" cmpd="sng">
            <a:solidFill>
              <a:srgbClr val="667E9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pt-PT" sz="1200" dirty="0">
                <a:latin typeface="Montserrat" panose="00000500000000000000" pitchFamily="2" charset="0"/>
              </a:rPr>
              <a:t>Replace missing Payload Mass values with mean</a:t>
            </a:r>
            <a:endParaRPr sz="1200" dirty="0">
              <a:latin typeface="Montserrat" panose="00000500000000000000" pitchFamily="2" charset="0"/>
            </a:endParaRPr>
          </a:p>
        </p:txBody>
      </p:sp>
      <p:sp>
        <p:nvSpPr>
          <p:cNvPr id="15" name="Google Shape;237;p36">
            <a:extLst>
              <a:ext uri="{FF2B5EF4-FFF2-40B4-BE49-F238E27FC236}">
                <a16:creationId xmlns:a16="http://schemas.microsoft.com/office/drawing/2014/main" id="{C7A4341E-7155-3005-AC0B-2399BA8F5AEC}"/>
              </a:ext>
            </a:extLst>
          </p:cNvPr>
          <p:cNvSpPr txBox="1">
            <a:spLocks/>
          </p:cNvSpPr>
          <p:nvPr/>
        </p:nvSpPr>
        <p:spPr>
          <a:xfrm>
            <a:off x="1838179" y="4340630"/>
            <a:ext cx="5467641" cy="421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l">
              <a:spcAft>
                <a:spcPts val="1600"/>
              </a:spcAft>
              <a:buClr>
                <a:schemeClr val="dk1"/>
              </a:buClr>
              <a:buSzPts val="1100"/>
            </a:pPr>
            <a:r>
              <a:rPr lang="pt-PT" sz="600" dirty="0">
                <a:hlinkClick r:id="rId3"/>
              </a:rPr>
              <a:t>https://github.com/diogoolvra/IBMDSfilesdiogo/blob/main/Data%20Science%20and%20Machine%20Learning%20Capstone%20Project/Module%201%20-%20Capstone%20Introduction%20and%20Understanding%20the%20Datasets/jupyter-labs-spacex-data-collection-api.ipynb</a:t>
            </a:r>
            <a:endParaRPr lang="pt-PT" sz="600" dirty="0"/>
          </a:p>
          <a:p>
            <a:pPr marL="0" indent="0" algn="l">
              <a:spcAft>
                <a:spcPts val="1600"/>
              </a:spcAft>
              <a:buClr>
                <a:schemeClr val="dk1"/>
              </a:buClr>
              <a:buSzPts val="1100"/>
            </a:pPr>
            <a:endParaRPr lang="pt-PT" dirty="0"/>
          </a:p>
        </p:txBody>
      </p:sp>
      <p:pic>
        <p:nvPicPr>
          <p:cNvPr id="17" name="Imagem 16">
            <a:extLst>
              <a:ext uri="{FF2B5EF4-FFF2-40B4-BE49-F238E27FC236}">
                <a16:creationId xmlns:a16="http://schemas.microsoft.com/office/drawing/2014/main" id="{761247E6-EEB3-9303-F975-6F7475744A8A}"/>
              </a:ext>
            </a:extLst>
          </p:cNvPr>
          <p:cNvPicPr>
            <a:picLocks noChangeAspect="1"/>
          </p:cNvPicPr>
          <p:nvPr/>
        </p:nvPicPr>
        <p:blipFill>
          <a:blip r:embed="rId4"/>
          <a:stretch>
            <a:fillRect/>
          </a:stretch>
        </p:blipFill>
        <p:spPr>
          <a:xfrm>
            <a:off x="1482750" y="4373511"/>
            <a:ext cx="355429" cy="355429"/>
          </a:xfrm>
          <a:prstGeom prst="rect">
            <a:avLst/>
          </a:prstGeom>
        </p:spPr>
      </p:pic>
      <p:sp>
        <p:nvSpPr>
          <p:cNvPr id="18" name="Google Shape;929;p69">
            <a:extLst>
              <a:ext uri="{FF2B5EF4-FFF2-40B4-BE49-F238E27FC236}">
                <a16:creationId xmlns:a16="http://schemas.microsoft.com/office/drawing/2014/main" id="{7DB5D12A-7FC6-9B9A-2559-CADEC1C69DFD}"/>
              </a:ext>
            </a:extLst>
          </p:cNvPr>
          <p:cNvSpPr/>
          <p:nvPr/>
        </p:nvSpPr>
        <p:spPr>
          <a:xfrm rot="5400000">
            <a:off x="4521795" y="1241242"/>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9;p69">
            <a:extLst>
              <a:ext uri="{FF2B5EF4-FFF2-40B4-BE49-F238E27FC236}">
                <a16:creationId xmlns:a16="http://schemas.microsoft.com/office/drawing/2014/main" id="{BBA3453B-4C94-BB61-E98F-43740435C6BC}"/>
              </a:ext>
            </a:extLst>
          </p:cNvPr>
          <p:cNvSpPr/>
          <p:nvPr/>
        </p:nvSpPr>
        <p:spPr>
          <a:xfrm rot="5400000">
            <a:off x="4521691" y="1836738"/>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9;p69">
            <a:extLst>
              <a:ext uri="{FF2B5EF4-FFF2-40B4-BE49-F238E27FC236}">
                <a16:creationId xmlns:a16="http://schemas.microsoft.com/office/drawing/2014/main" id="{C85E6755-DB93-9261-9A0E-D9D9DAE54544}"/>
              </a:ext>
            </a:extLst>
          </p:cNvPr>
          <p:cNvSpPr/>
          <p:nvPr/>
        </p:nvSpPr>
        <p:spPr>
          <a:xfrm rot="5400000">
            <a:off x="4521690" y="2447206"/>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9;p69">
            <a:extLst>
              <a:ext uri="{FF2B5EF4-FFF2-40B4-BE49-F238E27FC236}">
                <a16:creationId xmlns:a16="http://schemas.microsoft.com/office/drawing/2014/main" id="{1DCA7F66-B41E-F2C6-A1C0-0E2ABD175DA9}"/>
              </a:ext>
            </a:extLst>
          </p:cNvPr>
          <p:cNvSpPr/>
          <p:nvPr/>
        </p:nvSpPr>
        <p:spPr>
          <a:xfrm rot="5400000">
            <a:off x="4521689" y="3056729"/>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69">
            <a:extLst>
              <a:ext uri="{FF2B5EF4-FFF2-40B4-BE49-F238E27FC236}">
                <a16:creationId xmlns:a16="http://schemas.microsoft.com/office/drawing/2014/main" id="{C1F270F6-1A6D-7A2E-78A8-68E2A800DD04}"/>
              </a:ext>
            </a:extLst>
          </p:cNvPr>
          <p:cNvSpPr/>
          <p:nvPr/>
        </p:nvSpPr>
        <p:spPr>
          <a:xfrm rot="5400000">
            <a:off x="4521795" y="3659376"/>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4"/>
          </a:solidFill>
          <a:ln w="12700" cap="flat"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4188</Words>
  <Application>Microsoft Office PowerPoint</Application>
  <PresentationFormat>Apresentação no Ecrã (16:9)</PresentationFormat>
  <Paragraphs>302</Paragraphs>
  <Slides>44</Slides>
  <Notes>44</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44</vt:i4>
      </vt:variant>
    </vt:vector>
  </HeadingPairs>
  <TitlesOfParts>
    <vt:vector size="48" baseType="lpstr">
      <vt:lpstr>Arial</vt:lpstr>
      <vt:lpstr>Montserrat</vt:lpstr>
      <vt:lpstr>Fira Sans Extra Condensed Medium</vt:lpstr>
      <vt:lpstr>Management Consulting Toolkit by Slidesgo</vt:lpstr>
      <vt:lpstr>Data Science Capstone Project IBM Data Science</vt:lpstr>
      <vt:lpstr>Outline</vt:lpstr>
      <vt:lpstr>Executive Summary</vt:lpstr>
      <vt:lpstr>Executive Summary</vt:lpstr>
      <vt:lpstr>Introduction</vt:lpstr>
      <vt:lpstr>Introduction</vt:lpstr>
      <vt:lpstr>Methodology</vt:lpstr>
      <vt:lpstr>Methodology – Data Collection</vt:lpstr>
      <vt:lpstr>Data Collection – SpaceX REST API</vt:lpstr>
      <vt:lpstr>Data Collection – SpaceX Wikipedia Webscraping</vt:lpstr>
      <vt:lpstr>Methodology – Data Wrangling</vt:lpstr>
      <vt:lpstr>Methodology – EDA with Data Visualization</vt:lpstr>
      <vt:lpstr>Methodology – EDA with SQL</vt:lpstr>
      <vt:lpstr>Methodology – Folium Interactive Analytics</vt:lpstr>
      <vt:lpstr>Methodology – Plotly Dash Interactive Dashboard</vt:lpstr>
      <vt:lpstr>Methodology – Predictive Analysis (Classification)</vt:lpstr>
      <vt:lpstr>Results</vt:lpstr>
      <vt:lpstr>Results – EDA with Visualization</vt:lpstr>
      <vt:lpstr>Results – EDA with Visualization</vt:lpstr>
      <vt:lpstr>Results – EDA with Visualization</vt:lpstr>
      <vt:lpstr>Results – EDA with Visualization</vt:lpstr>
      <vt:lpstr>Results – EDA with Visualization</vt:lpstr>
      <vt:lpstr>Results – EDA with Visualization</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EDA with SQL</vt:lpstr>
      <vt:lpstr>Results – Interactive Map with Folium</vt:lpstr>
      <vt:lpstr>Results – Interactive Map with Folium</vt:lpstr>
      <vt:lpstr>Results – Interactive Map with Folium</vt:lpstr>
      <vt:lpstr>Results – Plotly Dash Interactive Dashboard</vt:lpstr>
      <vt:lpstr>Results – Plotly Dash Interactive Dashboard</vt:lpstr>
      <vt:lpstr>Results – Predictive Analysis (Classification) </vt:lpstr>
      <vt:lpstr>Results – Predictive Analysis (Classification) </vt:lpstr>
      <vt:lpstr>Conclusions</vt:lpstr>
      <vt:lpstr>Conclusions</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IBM Data Science</dc:title>
  <dc:creator>Diogo Oliveira</dc:creator>
  <cp:lastModifiedBy>Diogo Oliveira</cp:lastModifiedBy>
  <cp:revision>1</cp:revision>
  <dcterms:modified xsi:type="dcterms:W3CDTF">2023-05-18T23:48:16Z</dcterms:modified>
</cp:coreProperties>
</file>