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35CC0-9D13-4ECE-8B98-09E0D1D111FD}" v="8" dt="2025-06-05T13:17:10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85490" autoAdjust="0"/>
  </p:normalViewPr>
  <p:slideViewPr>
    <p:cSldViewPr snapToGrid="0">
      <p:cViewPr>
        <p:scale>
          <a:sx n="75" d="100"/>
          <a:sy n="75" d="100"/>
        </p:scale>
        <p:origin x="12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Pinto" userId="6cba748f-53c4-4286-8031-a14504b2831b" providerId="ADAL" clId="{11135CC0-9D13-4ECE-8B98-09E0D1D111FD}"/>
    <pc:docChg chg="undo custSel addSld modSld">
      <pc:chgData name="Diogo Pinto" userId="6cba748f-53c4-4286-8031-a14504b2831b" providerId="ADAL" clId="{11135CC0-9D13-4ECE-8B98-09E0D1D111FD}" dt="2025-06-05T13:20:29.041" v="3056" actId="20577"/>
      <pc:docMkLst>
        <pc:docMk/>
      </pc:docMkLst>
      <pc:sldChg chg="modSp mod">
        <pc:chgData name="Diogo Pinto" userId="6cba748f-53c4-4286-8031-a14504b2831b" providerId="ADAL" clId="{11135CC0-9D13-4ECE-8B98-09E0D1D111FD}" dt="2025-06-05T13:20:29.041" v="3056" actId="20577"/>
        <pc:sldMkLst>
          <pc:docMk/>
          <pc:sldMk cId="280216969" sldId="257"/>
        </pc:sldMkLst>
        <pc:spChg chg="mod">
          <ac:chgData name="Diogo Pinto" userId="6cba748f-53c4-4286-8031-a14504b2831b" providerId="ADAL" clId="{11135CC0-9D13-4ECE-8B98-09E0D1D111FD}" dt="2025-06-05T13:20:29.041" v="3056" actId="20577"/>
          <ac:spMkLst>
            <pc:docMk/>
            <pc:sldMk cId="280216969" sldId="257"/>
            <ac:spMk id="3" creationId="{3A3ED385-2EDA-EB38-02E3-A7B26B0315E0}"/>
          </ac:spMkLst>
        </pc:spChg>
      </pc:sldChg>
      <pc:sldChg chg="modSp mod">
        <pc:chgData name="Diogo Pinto" userId="6cba748f-53c4-4286-8031-a14504b2831b" providerId="ADAL" clId="{11135CC0-9D13-4ECE-8B98-09E0D1D111FD}" dt="2025-06-05T12:16:23.058" v="3039" actId="313"/>
        <pc:sldMkLst>
          <pc:docMk/>
          <pc:sldMk cId="766904397" sldId="258"/>
        </pc:sldMkLst>
        <pc:spChg chg="mod">
          <ac:chgData name="Diogo Pinto" userId="6cba748f-53c4-4286-8031-a14504b2831b" providerId="ADAL" clId="{11135CC0-9D13-4ECE-8B98-09E0D1D111FD}" dt="2025-06-05T12:16:23.058" v="3039" actId="313"/>
          <ac:spMkLst>
            <pc:docMk/>
            <pc:sldMk cId="766904397" sldId="258"/>
            <ac:spMk id="3" creationId="{9DA2C723-309E-EF0E-C13B-BB8059D53EC4}"/>
          </ac:spMkLst>
        </pc:spChg>
        <pc:spChg chg="mod">
          <ac:chgData name="Diogo Pinto" userId="6cba748f-53c4-4286-8031-a14504b2831b" providerId="ADAL" clId="{11135CC0-9D13-4ECE-8B98-09E0D1D111FD}" dt="2025-06-05T09:24:33.789" v="2897" actId="313"/>
          <ac:spMkLst>
            <pc:docMk/>
            <pc:sldMk cId="766904397" sldId="258"/>
            <ac:spMk id="4" creationId="{6E500AD5-804A-F02E-06C7-BF12158B4B0D}"/>
          </ac:spMkLst>
        </pc:spChg>
      </pc:sldChg>
      <pc:sldChg chg="addSp delSp modSp mod">
        <pc:chgData name="Diogo Pinto" userId="6cba748f-53c4-4286-8031-a14504b2831b" providerId="ADAL" clId="{11135CC0-9D13-4ECE-8B98-09E0D1D111FD}" dt="2025-05-31T09:01:53.781" v="227" actId="20577"/>
        <pc:sldMkLst>
          <pc:docMk/>
          <pc:sldMk cId="4154522554" sldId="259"/>
        </pc:sldMkLst>
        <pc:spChg chg="mod">
          <ac:chgData name="Diogo Pinto" userId="6cba748f-53c4-4286-8031-a14504b2831b" providerId="ADAL" clId="{11135CC0-9D13-4ECE-8B98-09E0D1D111FD}" dt="2025-05-31T09:01:53.781" v="227" actId="20577"/>
          <ac:spMkLst>
            <pc:docMk/>
            <pc:sldMk cId="4154522554" sldId="259"/>
            <ac:spMk id="2" creationId="{6CCD55CF-EC15-493A-B3B9-5B5933F6EAAB}"/>
          </ac:spMkLst>
        </pc:spChg>
        <pc:spChg chg="mod">
          <ac:chgData name="Diogo Pinto" userId="6cba748f-53c4-4286-8031-a14504b2831b" providerId="ADAL" clId="{11135CC0-9D13-4ECE-8B98-09E0D1D111FD}" dt="2025-05-31T08:58:58.325" v="75" actId="14100"/>
          <ac:spMkLst>
            <pc:docMk/>
            <pc:sldMk cId="4154522554" sldId="259"/>
            <ac:spMk id="3" creationId="{29C20575-45EE-FD36-2A3D-F17946F359B1}"/>
          </ac:spMkLst>
        </pc:spChg>
        <pc:spChg chg="add del">
          <ac:chgData name="Diogo Pinto" userId="6cba748f-53c4-4286-8031-a14504b2831b" providerId="ADAL" clId="{11135CC0-9D13-4ECE-8B98-09E0D1D111FD}" dt="2025-05-31T08:58:59.258" v="77" actId="478"/>
          <ac:spMkLst>
            <pc:docMk/>
            <pc:sldMk cId="4154522554" sldId="259"/>
            <ac:spMk id="5" creationId="{CAEC8805-1420-D217-D477-612517751E59}"/>
          </ac:spMkLst>
        </pc:spChg>
        <pc:spChg chg="add del">
          <ac:chgData name="Diogo Pinto" userId="6cba748f-53c4-4286-8031-a14504b2831b" providerId="ADAL" clId="{11135CC0-9D13-4ECE-8B98-09E0D1D111FD}" dt="2025-05-31T08:58:58.683" v="76" actId="478"/>
          <ac:spMkLst>
            <pc:docMk/>
            <pc:sldMk cId="4154522554" sldId="259"/>
            <ac:spMk id="6" creationId="{2B9B5F01-B624-9CEE-2757-F2959101F514}"/>
          </ac:spMkLst>
        </pc:spChg>
      </pc:sldChg>
      <pc:sldChg chg="addSp delSp modSp add mod modNotesTx">
        <pc:chgData name="Diogo Pinto" userId="6cba748f-53c4-4286-8031-a14504b2831b" providerId="ADAL" clId="{11135CC0-9D13-4ECE-8B98-09E0D1D111FD}" dt="2025-06-05T10:14:58.737" v="2899" actId="1076"/>
        <pc:sldMkLst>
          <pc:docMk/>
          <pc:sldMk cId="1825340984" sldId="260"/>
        </pc:sldMkLst>
        <pc:spChg chg="mod">
          <ac:chgData name="Diogo Pinto" userId="6cba748f-53c4-4286-8031-a14504b2831b" providerId="ADAL" clId="{11135CC0-9D13-4ECE-8B98-09E0D1D111FD}" dt="2025-05-31T10:16:51.379" v="790" actId="1035"/>
          <ac:spMkLst>
            <pc:docMk/>
            <pc:sldMk cId="1825340984" sldId="260"/>
            <ac:spMk id="2" creationId="{30109570-68D7-4059-C6BB-D42AC8436210}"/>
          </ac:spMkLst>
        </pc:spChg>
        <pc:spChg chg="mod">
          <ac:chgData name="Diogo Pinto" userId="6cba748f-53c4-4286-8031-a14504b2831b" providerId="ADAL" clId="{11135CC0-9D13-4ECE-8B98-09E0D1D111FD}" dt="2025-05-31T11:20:30.648" v="2379" actId="20577"/>
          <ac:spMkLst>
            <pc:docMk/>
            <pc:sldMk cId="1825340984" sldId="260"/>
            <ac:spMk id="3" creationId="{76997708-220C-2827-C9B0-02E7FFDB34EE}"/>
          </ac:spMkLst>
        </pc:spChg>
        <pc:spChg chg="mod">
          <ac:chgData name="Diogo Pinto" userId="6cba748f-53c4-4286-8031-a14504b2831b" providerId="ADAL" clId="{11135CC0-9D13-4ECE-8B98-09E0D1D111FD}" dt="2025-05-31T10:16:59.816" v="800" actId="1035"/>
          <ac:spMkLst>
            <pc:docMk/>
            <pc:sldMk cId="1825340984" sldId="260"/>
            <ac:spMk id="4" creationId="{2F2CE841-7C21-EF69-0F44-994F627FB7E7}"/>
          </ac:spMkLst>
        </pc:spChg>
        <pc:cxnChg chg="add mod">
          <ac:chgData name="Diogo Pinto" userId="6cba748f-53c4-4286-8031-a14504b2831b" providerId="ADAL" clId="{11135CC0-9D13-4ECE-8B98-09E0D1D111FD}" dt="2025-06-05T10:14:58.737" v="2899" actId="1076"/>
          <ac:cxnSpMkLst>
            <pc:docMk/>
            <pc:sldMk cId="1825340984" sldId="260"/>
            <ac:cxnSpMk id="8" creationId="{E92D1B6B-9576-033E-B285-4F8A8134E036}"/>
          </ac:cxnSpMkLst>
        </pc:cxnChg>
      </pc:sldChg>
      <pc:sldChg chg="addSp delSp modSp add mod">
        <pc:chgData name="Diogo Pinto" userId="6cba748f-53c4-4286-8031-a14504b2831b" providerId="ADAL" clId="{11135CC0-9D13-4ECE-8B98-09E0D1D111FD}" dt="2025-06-05T13:17:14.264" v="3055" actId="27636"/>
        <pc:sldMkLst>
          <pc:docMk/>
          <pc:sldMk cId="2179662719" sldId="261"/>
        </pc:sldMkLst>
        <pc:spChg chg="add del mod">
          <ac:chgData name="Diogo Pinto" userId="6cba748f-53c4-4286-8031-a14504b2831b" providerId="ADAL" clId="{11135CC0-9D13-4ECE-8B98-09E0D1D111FD}" dt="2025-06-05T13:17:14.264" v="3055" actId="27636"/>
          <ac:spMkLst>
            <pc:docMk/>
            <pc:sldMk cId="2179662719" sldId="261"/>
            <ac:spMk id="3" creationId="{E5069386-D2B2-7F71-CACB-7B338EAF07BC}"/>
          </ac:spMkLst>
        </pc:spChg>
        <pc:spChg chg="mod">
          <ac:chgData name="Diogo Pinto" userId="6cba748f-53c4-4286-8031-a14504b2831b" providerId="ADAL" clId="{11135CC0-9D13-4ECE-8B98-09E0D1D111FD}" dt="2025-05-31T10:55:49.382" v="1703" actId="20577"/>
          <ac:spMkLst>
            <pc:docMk/>
            <pc:sldMk cId="2179662719" sldId="261"/>
            <ac:spMk id="4" creationId="{551C9396-2FFA-471C-45B2-3BAC759DA101}"/>
          </ac:spMkLst>
        </pc:spChg>
        <pc:spChg chg="add">
          <ac:chgData name="Diogo Pinto" userId="6cba748f-53c4-4286-8031-a14504b2831b" providerId="ADAL" clId="{11135CC0-9D13-4ECE-8B98-09E0D1D111FD}" dt="2025-06-05T13:16:06.642" v="3042"/>
          <ac:spMkLst>
            <pc:docMk/>
            <pc:sldMk cId="2179662719" sldId="261"/>
            <ac:spMk id="5" creationId="{39F70745-B716-933E-2C37-E58D16ECF31D}"/>
          </ac:spMkLst>
        </pc:spChg>
        <pc:spChg chg="add">
          <ac:chgData name="Diogo Pinto" userId="6cba748f-53c4-4286-8031-a14504b2831b" providerId="ADAL" clId="{11135CC0-9D13-4ECE-8B98-09E0D1D111FD}" dt="2025-06-05T13:16:13.675" v="3044"/>
          <ac:spMkLst>
            <pc:docMk/>
            <pc:sldMk cId="2179662719" sldId="261"/>
            <ac:spMk id="6" creationId="{18125804-16A6-2C44-8F5B-2C7536BBAC03}"/>
          </ac:spMkLst>
        </pc:spChg>
      </pc:sldChg>
      <pc:sldChg chg="modSp add mod">
        <pc:chgData name="Diogo Pinto" userId="6cba748f-53c4-4286-8031-a14504b2831b" providerId="ADAL" clId="{11135CC0-9D13-4ECE-8B98-09E0D1D111FD}" dt="2025-05-31T12:15:21.553" v="2785" actId="113"/>
        <pc:sldMkLst>
          <pc:docMk/>
          <pc:sldMk cId="1018055108" sldId="262"/>
        </pc:sldMkLst>
        <pc:spChg chg="mod">
          <ac:chgData name="Diogo Pinto" userId="6cba748f-53c4-4286-8031-a14504b2831b" providerId="ADAL" clId="{11135CC0-9D13-4ECE-8B98-09E0D1D111FD}" dt="2025-05-31T12:15:21.553" v="2785" actId="113"/>
          <ac:spMkLst>
            <pc:docMk/>
            <pc:sldMk cId="1018055108" sldId="262"/>
            <ac:spMk id="3" creationId="{CDD3FA8E-ECC9-9537-FCF0-73B606385441}"/>
          </ac:spMkLst>
        </pc:spChg>
        <pc:spChg chg="mod">
          <ac:chgData name="Diogo Pinto" userId="6cba748f-53c4-4286-8031-a14504b2831b" providerId="ADAL" clId="{11135CC0-9D13-4ECE-8B98-09E0D1D111FD}" dt="2025-05-31T11:23:28.802" v="2726" actId="12"/>
          <ac:spMkLst>
            <pc:docMk/>
            <pc:sldMk cId="1018055108" sldId="262"/>
            <ac:spMk id="4" creationId="{936999A8-B350-F60F-71DB-6A17647ADBF7}"/>
          </ac:spMkLst>
        </pc:spChg>
      </pc:sldChg>
      <pc:sldChg chg="addSp modSp new mod">
        <pc:chgData name="Diogo Pinto" userId="6cba748f-53c4-4286-8031-a14504b2831b" providerId="ADAL" clId="{11135CC0-9D13-4ECE-8B98-09E0D1D111FD}" dt="2025-06-05T12:04:25.053" v="3038"/>
        <pc:sldMkLst>
          <pc:docMk/>
          <pc:sldMk cId="2442900054" sldId="263"/>
        </pc:sldMkLst>
        <pc:spChg chg="mod">
          <ac:chgData name="Diogo Pinto" userId="6cba748f-53c4-4286-8031-a14504b2831b" providerId="ADAL" clId="{11135CC0-9D13-4ECE-8B98-09E0D1D111FD}" dt="2025-05-31T12:23:50.516" v="2828" actId="20577"/>
          <ac:spMkLst>
            <pc:docMk/>
            <pc:sldMk cId="2442900054" sldId="263"/>
            <ac:spMk id="2" creationId="{014215E4-0C11-C4AA-271C-A5CE95299CD1}"/>
          </ac:spMkLst>
        </pc:spChg>
        <pc:spChg chg="mod">
          <ac:chgData name="Diogo Pinto" userId="6cba748f-53c4-4286-8031-a14504b2831b" providerId="ADAL" clId="{11135CC0-9D13-4ECE-8B98-09E0D1D111FD}" dt="2025-06-05T12:04:25.053" v="3038"/>
          <ac:spMkLst>
            <pc:docMk/>
            <pc:sldMk cId="2442900054" sldId="263"/>
            <ac:spMk id="3" creationId="{110FABF0-F079-905C-671A-1F0E0A0A012D}"/>
          </ac:spMkLst>
        </pc:spChg>
        <pc:spChg chg="add">
          <ac:chgData name="Diogo Pinto" userId="6cba748f-53c4-4286-8031-a14504b2831b" providerId="ADAL" clId="{11135CC0-9D13-4ECE-8B98-09E0D1D111FD}" dt="2025-05-31T12:23:22.211" v="2824"/>
          <ac:spMkLst>
            <pc:docMk/>
            <pc:sldMk cId="2442900054" sldId="263"/>
            <ac:spMk id="5" creationId="{BCCC50E4-70C3-73DF-AE79-6146D24FE16E}"/>
          </ac:spMkLst>
        </pc:spChg>
        <pc:spChg chg="add mod">
          <ac:chgData name="Diogo Pinto" userId="6cba748f-53c4-4286-8031-a14504b2831b" providerId="ADAL" clId="{11135CC0-9D13-4ECE-8B98-09E0D1D111FD}" dt="2025-06-05T12:03:43.812" v="3035"/>
          <ac:spMkLst>
            <pc:docMk/>
            <pc:sldMk cId="2442900054" sldId="263"/>
            <ac:spMk id="6" creationId="{EF8AF888-AFB5-3BE5-5A24-F3041349BEB5}"/>
          </ac:spMkLst>
        </pc:spChg>
      </pc:sldChg>
      <pc:sldChg chg="addSp delSp modSp new mod">
        <pc:chgData name="Diogo Pinto" userId="6cba748f-53c4-4286-8031-a14504b2831b" providerId="ADAL" clId="{11135CC0-9D13-4ECE-8B98-09E0D1D111FD}" dt="2025-06-05T12:00:33.243" v="3032" actId="20577"/>
        <pc:sldMkLst>
          <pc:docMk/>
          <pc:sldMk cId="2921903321" sldId="264"/>
        </pc:sldMkLst>
        <pc:spChg chg="mod">
          <ac:chgData name="Diogo Pinto" userId="6cba748f-53c4-4286-8031-a14504b2831b" providerId="ADAL" clId="{11135CC0-9D13-4ECE-8B98-09E0D1D111FD}" dt="2025-05-31T12:36:09.585" v="2896" actId="20577"/>
          <ac:spMkLst>
            <pc:docMk/>
            <pc:sldMk cId="2921903321" sldId="264"/>
            <ac:spMk id="2" creationId="{84C81051-36B8-C7B5-A482-0965EFB76FA5}"/>
          </ac:spMkLst>
        </pc:spChg>
        <pc:spChg chg="del">
          <ac:chgData name="Diogo Pinto" userId="6cba748f-53c4-4286-8031-a14504b2831b" providerId="ADAL" clId="{11135CC0-9D13-4ECE-8B98-09E0D1D111FD}" dt="2025-06-05T11:53:37.913" v="2909" actId="3680"/>
          <ac:spMkLst>
            <pc:docMk/>
            <pc:sldMk cId="2921903321" sldId="264"/>
            <ac:spMk id="3" creationId="{393D8E00-0F95-C588-C121-E5042B003080}"/>
          </ac:spMkLst>
        </pc:spChg>
        <pc:graphicFrameChg chg="add mod ord modGraphic">
          <ac:chgData name="Diogo Pinto" userId="6cba748f-53c4-4286-8031-a14504b2831b" providerId="ADAL" clId="{11135CC0-9D13-4ECE-8B98-09E0D1D111FD}" dt="2025-06-05T12:00:33.243" v="3032" actId="20577"/>
          <ac:graphicFrameMkLst>
            <pc:docMk/>
            <pc:sldMk cId="2921903321" sldId="264"/>
            <ac:graphicFrameMk id="4" creationId="{B37BFF1B-239B-C1F0-3662-BEBBDA020DD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5DED9-8FB5-41F7-8B20-588C3A6EEE26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2EDDF-1136-4B5D-AA60-D89653E0B6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22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project was to build a movie recommendation system that identifies similar movies based on the preferences of users.</a:t>
            </a:r>
            <a:br>
              <a:rPr lang="en-US" dirty="0"/>
            </a:br>
            <a:r>
              <a:rPr lang="en-US" dirty="0"/>
              <a:t>Since we’re dealing with implicit feedback — such as ratings or interactions without explicit similarities — we chose to apply </a:t>
            </a:r>
            <a:r>
              <a:rPr lang="en-US" dirty="0" err="1"/>
              <a:t>MinHash</a:t>
            </a:r>
            <a:r>
              <a:rPr lang="en-US" dirty="0"/>
              <a:t> and Locality Sensitive Hashing to estimate item similarity efficiently.</a:t>
            </a:r>
            <a:br>
              <a:rPr lang="en-US" dirty="0"/>
            </a:br>
            <a:r>
              <a:rPr lang="en-US" dirty="0"/>
              <a:t>Given the large size of the data in some cases, </a:t>
            </a:r>
            <a:r>
              <a:rPr lang="en-US" dirty="0" err="1"/>
              <a:t>PySpark</a:t>
            </a:r>
            <a:r>
              <a:rPr lang="en-US" dirty="0"/>
              <a:t> was used to ensure scalability and performance.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2EDDF-1136-4B5D-AA60-D89653E0B61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06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naive approach of comparing every pair of movies based on user sets becomes computationally infeasible as data grows.</a:t>
            </a:r>
            <a:br>
              <a:rPr lang="en-US" dirty="0"/>
            </a:br>
            <a:r>
              <a:rPr lang="en-US" dirty="0"/>
              <a:t>To overcome this, we use </a:t>
            </a:r>
            <a:r>
              <a:rPr lang="en-US" dirty="0" err="1"/>
              <a:t>MinHash</a:t>
            </a:r>
            <a:r>
              <a:rPr lang="en-US" dirty="0"/>
              <a:t>, which approximates the Jaccard similarity by hashing sets into fixed-size signature vectors.</a:t>
            </a:r>
            <a:br>
              <a:rPr lang="en-US" dirty="0"/>
            </a:br>
            <a:r>
              <a:rPr lang="en-US" dirty="0"/>
              <a:t>Then, LSH groups similar signatures into the same buckets, ensuring we only compare movies that are likely to be similar. This gives us a scalable way to find neighbors.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2EDDF-1136-4B5D-AA60-D89653E0B61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1022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5CACC-D9D0-DB7A-6187-209143358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6B2205D-6FEB-5CBA-DC2E-7F1BD07ED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C14DB3F-8CD0-FFFC-A571-3F7961AEE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5FB682B-1680-B8E7-46AB-2BCE29656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2EDDF-1136-4B5D-AA60-D89653E0B61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24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C5BB-AB6F-129C-42AE-AAA1E5B3C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15A551C-964C-0300-3082-DA9BBA2A1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6EA8489-AE7B-BD2C-55F2-710B4C638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D1BB4E3-DC02-C1B1-8679-6EDAA59DC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2EDDF-1136-4B5D-AA60-D89653E0B61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9740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5BF6A-82A8-BFEE-08AE-A06CF072A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82892AB-DA88-9171-2AC7-8635F293B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2138638-527F-4FD5-A18A-61A80EDCC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1D57642-6578-1040-7E82-F6E51B2C5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2EDDF-1136-4B5D-AA60-D89653E0B61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75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8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6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8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4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4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1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4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sta superior de um fundo splashed com cores">
            <a:extLst>
              <a:ext uri="{FF2B5EF4-FFF2-40B4-BE49-F238E27FC236}">
                <a16:creationId xmlns:a16="http://schemas.microsoft.com/office/drawing/2014/main" id="{4D3D59DB-0BA2-C9DC-F0B0-E06FAED9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665386-96CC-F6DF-7FC7-A0EF797EA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n-US" noProof="0" dirty="0"/>
              <a:t>Locality Sensitive Hashing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1513D0-D8DC-43D2-A82F-38CF125F1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0"/>
            <a:ext cx="4358208" cy="793875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/>
              <a:t>Diogo Pinto – 110341</a:t>
            </a:r>
          </a:p>
          <a:p>
            <a:r>
              <a:rPr lang="en-US" noProof="0" dirty="0"/>
              <a:t>Large Scale Data Mining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05C28-6EDB-7850-D76B-A226CBE2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3ED385-2EDA-EB38-02E3-A7B26B03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1. </a:t>
            </a:r>
            <a:r>
              <a:rPr lang="en-US" dirty="0"/>
              <a:t>Objective of the project, Tools and Technologies used</a:t>
            </a:r>
          </a:p>
          <a:p>
            <a:pPr marL="0" indent="0">
              <a:buNone/>
            </a:pPr>
            <a:r>
              <a:rPr lang="en-US" b="1" i="1" noProof="0" dirty="0"/>
              <a:t>2. </a:t>
            </a:r>
            <a:r>
              <a:rPr lang="en-US" noProof="0" dirty="0"/>
              <a:t>Approach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/>
              <a:t>2.1. </a:t>
            </a:r>
            <a:r>
              <a:rPr lang="en-US" dirty="0"/>
              <a:t>High level idea of </a:t>
            </a:r>
            <a:r>
              <a:rPr lang="en-US" dirty="0" err="1"/>
              <a:t>MinHash</a:t>
            </a:r>
            <a:r>
              <a:rPr lang="en-US" dirty="0"/>
              <a:t> and LSH</a:t>
            </a:r>
          </a:p>
          <a:p>
            <a:pPr marL="0" indent="0">
              <a:buNone/>
            </a:pPr>
            <a:r>
              <a:rPr lang="en-US" noProof="0" dirty="0"/>
              <a:t>	</a:t>
            </a:r>
            <a:r>
              <a:rPr lang="en-US" b="1" i="1" noProof="0" dirty="0"/>
              <a:t>2.2. </a:t>
            </a:r>
            <a:r>
              <a:rPr lang="en-US" noProof="0" dirty="0"/>
              <a:t>Steps taken for the 100k dataset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/>
              <a:t>2.3. </a:t>
            </a:r>
            <a:r>
              <a:rPr lang="en-US" dirty="0"/>
              <a:t>Changes and optimizations for larger datasets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 i="1"/>
              <a:t>2.4.</a:t>
            </a:r>
            <a:r>
              <a:rPr lang="en-US"/>
              <a:t> </a:t>
            </a:r>
            <a:r>
              <a:rPr lang="en-US" dirty="0"/>
              <a:t>Evaluation</a:t>
            </a:r>
          </a:p>
          <a:p>
            <a:pPr marL="0" indent="0">
              <a:buNone/>
            </a:pPr>
            <a:r>
              <a:rPr lang="en-US" b="1" i="1" dirty="0"/>
              <a:t>3. </a:t>
            </a:r>
            <a:r>
              <a:rPr lang="en-US" dirty="0"/>
              <a:t>Results and Observations</a:t>
            </a:r>
          </a:p>
          <a:p>
            <a:pPr marL="0" indent="0">
              <a:buNone/>
            </a:pPr>
            <a:r>
              <a:rPr lang="en-US" b="1" i="1" dirty="0"/>
              <a:t>4</a:t>
            </a:r>
            <a:r>
              <a:rPr lang="en-US" b="1" i="1" noProof="0" dirty="0"/>
              <a:t>. </a:t>
            </a:r>
            <a:r>
              <a:rPr lang="en-US" noProof="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8021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A7F12-6BBF-255C-6772-4A7AF821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objective of the project</a:t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A2C723-309E-EF0E-C13B-BB8059D5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455920" cy="3566160"/>
          </a:xfrm>
        </p:spPr>
        <p:txBody>
          <a:bodyPr/>
          <a:lstStyle/>
          <a:p>
            <a:pPr marL="0" indent="0">
              <a:buNone/>
            </a:pPr>
            <a:r>
              <a:rPr lang="pt-PT" b="1" i="1" dirty="0" err="1"/>
              <a:t>Objective</a:t>
            </a:r>
            <a:r>
              <a:rPr lang="pt-PT" b="1" i="1" dirty="0"/>
              <a:t> of </a:t>
            </a:r>
            <a:r>
              <a:rPr lang="pt-PT" b="1" i="1" dirty="0" err="1"/>
              <a:t>the</a:t>
            </a:r>
            <a:r>
              <a:rPr lang="pt-PT" b="1" i="1" dirty="0"/>
              <a:t> </a:t>
            </a:r>
            <a:r>
              <a:rPr lang="pt-PT" b="1" i="1" dirty="0" err="1"/>
              <a:t>project</a:t>
            </a:r>
            <a:endParaRPr lang="pt-PT" b="1" i="1" dirty="0"/>
          </a:p>
          <a:p>
            <a:r>
              <a:rPr lang="en-US" noProof="0" dirty="0"/>
              <a:t>Build a movie recommendation system using collaborative filtering</a:t>
            </a:r>
          </a:p>
          <a:p>
            <a:r>
              <a:rPr lang="en-US" noProof="0" dirty="0"/>
              <a:t>Focus on finding similar movies based on user interactions </a:t>
            </a:r>
          </a:p>
          <a:p>
            <a:r>
              <a:rPr lang="en-US" noProof="0" dirty="0"/>
              <a:t>Explore scalable techniques for large datasets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E500AD5-804A-F02E-06C7-BF12158B4B0D}"/>
              </a:ext>
            </a:extLst>
          </p:cNvPr>
          <p:cNvSpPr txBox="1">
            <a:spLocks/>
          </p:cNvSpPr>
          <p:nvPr/>
        </p:nvSpPr>
        <p:spPr>
          <a:xfrm>
            <a:off x="6096000" y="2633472"/>
            <a:ext cx="5967663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b="1" i="1" dirty="0" err="1"/>
              <a:t>Tools</a:t>
            </a:r>
            <a:r>
              <a:rPr lang="pt-PT" b="1" i="1" dirty="0"/>
              <a:t> &amp; </a:t>
            </a:r>
            <a:r>
              <a:rPr lang="pt-PT" b="1" i="1" dirty="0" err="1"/>
              <a:t>Tecnologies</a:t>
            </a:r>
            <a:r>
              <a:rPr lang="pt-PT" b="1" i="1" dirty="0"/>
              <a:t> </a:t>
            </a:r>
          </a:p>
          <a:p>
            <a:r>
              <a:rPr lang="en-US" b="1" noProof="0" dirty="0"/>
              <a:t>Python &amp; </a:t>
            </a:r>
            <a:r>
              <a:rPr lang="en-US" b="1" noProof="0" dirty="0" err="1"/>
              <a:t>PySpark</a:t>
            </a:r>
            <a:r>
              <a:rPr lang="en-US" noProof="0" dirty="0"/>
              <a:t> – Programming language &amp; Distributed processing and data handling</a:t>
            </a:r>
          </a:p>
          <a:p>
            <a:r>
              <a:rPr lang="en-US" b="1" noProof="0" dirty="0" err="1"/>
              <a:t>MinHash</a:t>
            </a:r>
            <a:r>
              <a:rPr lang="en-US" noProof="0" dirty="0"/>
              <a:t> – For efficient estimation of Jaccard Similarity </a:t>
            </a:r>
          </a:p>
          <a:p>
            <a:r>
              <a:rPr lang="en-US" b="1" noProof="0" dirty="0"/>
              <a:t>LSH</a:t>
            </a:r>
            <a:r>
              <a:rPr lang="en-US" noProof="0" dirty="0"/>
              <a:t> – To scale neighbor search to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76690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D55CF-EC15-493A-B3B9-5B5933F6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63054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Approach</a:t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C20575-45EE-FD36-2A3D-F17946F3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10911841" cy="1248717"/>
          </a:xfrm>
        </p:spPr>
        <p:txBody>
          <a:bodyPr/>
          <a:lstStyle/>
          <a:p>
            <a:pPr marL="0" indent="0">
              <a:buNone/>
            </a:pPr>
            <a:r>
              <a:rPr lang="en-US" sz="2200" b="1" i="1" noProof="0" dirty="0"/>
              <a:t>Main Problem</a:t>
            </a:r>
          </a:p>
          <a:p>
            <a:r>
              <a:rPr lang="en-US" noProof="0" dirty="0"/>
              <a:t>Computing exact </a:t>
            </a:r>
            <a:r>
              <a:rPr lang="en-US" b="1" noProof="0" dirty="0"/>
              <a:t>Jaccard Similarity</a:t>
            </a:r>
            <a:r>
              <a:rPr lang="en-US" noProof="0" dirty="0"/>
              <a:t> between items is expensive for large datasets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8D915B-19BA-F4D7-70B1-ED3E2632D497}"/>
              </a:ext>
            </a:extLst>
          </p:cNvPr>
          <p:cNvSpPr txBox="1">
            <a:spLocks/>
          </p:cNvSpPr>
          <p:nvPr/>
        </p:nvSpPr>
        <p:spPr>
          <a:xfrm>
            <a:off x="640078" y="1722407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i="1" dirty="0" err="1"/>
              <a:t>High</a:t>
            </a:r>
            <a:r>
              <a:rPr lang="pt-PT" sz="2600" b="1" i="1" dirty="0"/>
              <a:t>–</a:t>
            </a:r>
            <a:r>
              <a:rPr lang="pt-PT" sz="2600" b="1" i="1" dirty="0" err="1"/>
              <a:t>Level</a:t>
            </a:r>
            <a:r>
              <a:rPr lang="pt-PT" sz="2600" b="1" i="1" dirty="0"/>
              <a:t> </a:t>
            </a:r>
            <a:r>
              <a:rPr lang="pt-PT" sz="2600" b="1" i="1" dirty="0" err="1"/>
              <a:t>Idea</a:t>
            </a:r>
            <a:r>
              <a:rPr lang="pt-PT" sz="2600" b="1" i="1" dirty="0"/>
              <a:t> of </a:t>
            </a:r>
            <a:r>
              <a:rPr lang="pt-PT" sz="2600" b="1" i="1" dirty="0" err="1"/>
              <a:t>MinHash</a:t>
            </a:r>
            <a:r>
              <a:rPr lang="pt-PT" sz="2600" b="1" i="1" dirty="0"/>
              <a:t> </a:t>
            </a:r>
            <a:r>
              <a:rPr lang="pt-PT" sz="2600" b="1" i="1" dirty="0" err="1"/>
              <a:t>and</a:t>
            </a:r>
            <a:r>
              <a:rPr lang="pt-PT" sz="2600" b="1" i="1" dirty="0"/>
              <a:t> LSH</a:t>
            </a:r>
          </a:p>
          <a:p>
            <a:endParaRPr lang="pt-PT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AEC8805-1420-D217-D477-612517751E59}"/>
              </a:ext>
            </a:extLst>
          </p:cNvPr>
          <p:cNvSpPr txBox="1">
            <a:spLocks/>
          </p:cNvSpPr>
          <p:nvPr/>
        </p:nvSpPr>
        <p:spPr>
          <a:xfrm>
            <a:off x="640079" y="4038314"/>
            <a:ext cx="5696553" cy="251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/>
              <a:t>LSH</a:t>
            </a:r>
          </a:p>
          <a:p>
            <a:r>
              <a:rPr lang="en-US" dirty="0"/>
              <a:t>Hash similar signatures into the same buckets</a:t>
            </a:r>
          </a:p>
          <a:p>
            <a:r>
              <a:rPr lang="en-US" dirty="0"/>
              <a:t>Only compares items within the same bucket</a:t>
            </a:r>
          </a:p>
          <a:p>
            <a:r>
              <a:rPr lang="en-US" dirty="0"/>
              <a:t>Greatly reduces the number of comparisons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2B9B5F01-B624-9CEE-2757-F2959101F514}"/>
              </a:ext>
            </a:extLst>
          </p:cNvPr>
          <p:cNvSpPr txBox="1">
            <a:spLocks/>
          </p:cNvSpPr>
          <p:nvPr/>
        </p:nvSpPr>
        <p:spPr>
          <a:xfrm>
            <a:off x="6290853" y="4038314"/>
            <a:ext cx="5696553" cy="281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 err="1"/>
              <a:t>MinHashing</a:t>
            </a:r>
            <a:endParaRPr lang="en-US" sz="2200" b="1" i="1" dirty="0"/>
          </a:p>
          <a:p>
            <a:r>
              <a:rPr lang="en-US" dirty="0"/>
              <a:t>Technique to estimate Jaccard Similarity two sets efficiently </a:t>
            </a:r>
          </a:p>
          <a:p>
            <a:r>
              <a:rPr lang="en-US" dirty="0"/>
              <a:t>Transforms large sets into small signature vectors using multiple hash functions </a:t>
            </a:r>
          </a:p>
          <a:p>
            <a:r>
              <a:rPr lang="en-US" dirty="0"/>
              <a:t>Similar items will have similar signatures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452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DA28E-2FEB-7138-CE1B-DB4677C09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09570-68D7-4059-C6BB-D42AC843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41134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Approach</a:t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997708-220C-2827-C9B0-02E7FFDB3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38414"/>
            <a:ext cx="10911841" cy="47195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1" dirty="0"/>
              <a:t>1. </a:t>
            </a:r>
            <a:r>
              <a:rPr lang="en-US" dirty="0"/>
              <a:t>Read and process data</a:t>
            </a:r>
            <a:endParaRPr lang="en-US" noProof="0" dirty="0"/>
          </a:p>
          <a:p>
            <a:pPr marL="0" indent="0">
              <a:buNone/>
            </a:pPr>
            <a:r>
              <a:rPr lang="en-US" b="1" i="1" dirty="0"/>
              <a:t>2</a:t>
            </a:r>
            <a:r>
              <a:rPr lang="en-US" b="1" i="1" noProof="0" dirty="0"/>
              <a:t>. </a:t>
            </a:r>
            <a:r>
              <a:rPr lang="en-US" noProof="0" dirty="0"/>
              <a:t>User-item matrix construction </a:t>
            </a:r>
          </a:p>
          <a:p>
            <a:pPr marL="0" indent="0">
              <a:buNone/>
            </a:pPr>
            <a:r>
              <a:rPr lang="en-US" noProof="0" dirty="0"/>
              <a:t>	2.1. Grouped users per movie (movie       set of users)</a:t>
            </a:r>
          </a:p>
          <a:p>
            <a:pPr marL="0" indent="0">
              <a:buNone/>
            </a:pPr>
            <a:r>
              <a:rPr lang="en-US" noProof="0" dirty="0"/>
              <a:t>	2.2. Converted users lists to binary vectors using </a:t>
            </a:r>
            <a:r>
              <a:rPr lang="en-US" b="1" noProof="0" dirty="0" err="1"/>
              <a:t>CountVectorizer</a:t>
            </a:r>
            <a:endParaRPr lang="en-US" b="1" noProof="0" dirty="0"/>
          </a:p>
          <a:p>
            <a:pPr marL="0" indent="0">
              <a:buNone/>
            </a:pPr>
            <a:r>
              <a:rPr lang="en-US" b="1" i="1" dirty="0"/>
              <a:t>3</a:t>
            </a:r>
            <a:r>
              <a:rPr lang="en-US" b="1" i="1" noProof="0" dirty="0"/>
              <a:t>. </a:t>
            </a:r>
            <a:r>
              <a:rPr lang="en-US" noProof="0" dirty="0"/>
              <a:t>Find nearest neighbors</a:t>
            </a:r>
          </a:p>
          <a:p>
            <a:pPr marL="0" indent="0">
              <a:buNone/>
            </a:pPr>
            <a:r>
              <a:rPr lang="en-US" noProof="0" dirty="0"/>
              <a:t>	3.1. Used </a:t>
            </a:r>
            <a:r>
              <a:rPr lang="en-US" b="1" noProof="0" dirty="0" err="1"/>
              <a:t>MinHash</a:t>
            </a:r>
            <a:r>
              <a:rPr lang="en-US" noProof="0" dirty="0"/>
              <a:t> LSH to compute Jaccard similarity between movie vectors</a:t>
            </a:r>
          </a:p>
          <a:p>
            <a:pPr marL="0" indent="0">
              <a:buNone/>
            </a:pPr>
            <a:r>
              <a:rPr lang="en-US" noProof="0" dirty="0"/>
              <a:t>	3.2. Applied </a:t>
            </a:r>
            <a:r>
              <a:rPr lang="en-US" b="1" noProof="0" dirty="0" err="1"/>
              <a:t>approxSimilarityJoin</a:t>
            </a:r>
            <a:r>
              <a:rPr lang="en-US" noProof="0" dirty="0"/>
              <a:t> to get top similar movie pairs</a:t>
            </a:r>
          </a:p>
          <a:p>
            <a:pPr marL="0" indent="0">
              <a:buNone/>
            </a:pPr>
            <a:r>
              <a:rPr lang="en-US" b="1" i="1" dirty="0"/>
              <a:t>4</a:t>
            </a:r>
            <a:r>
              <a:rPr lang="en-US" b="1" i="1" noProof="0" dirty="0"/>
              <a:t>. </a:t>
            </a:r>
            <a:r>
              <a:rPr lang="en-US" noProof="0" dirty="0"/>
              <a:t>Generate candidates</a:t>
            </a:r>
          </a:p>
          <a:p>
            <a:pPr marL="0" indent="0">
              <a:buNone/>
            </a:pPr>
            <a:r>
              <a:rPr lang="en-US" noProof="0" dirty="0"/>
              <a:t>	4.1. Created all possible </a:t>
            </a:r>
            <a:r>
              <a:rPr lang="en-US" b="1" noProof="0" dirty="0"/>
              <a:t>(user, movie) </a:t>
            </a:r>
            <a:r>
              <a:rPr lang="en-US" noProof="0" dirty="0"/>
              <a:t>pairs</a:t>
            </a:r>
          </a:p>
          <a:p>
            <a:pPr marL="0" indent="0">
              <a:buNone/>
            </a:pPr>
            <a:r>
              <a:rPr lang="en-US" noProof="0" dirty="0"/>
              <a:t>	4.2. Removed known ratings to retain only unseen user-movie combinations</a:t>
            </a:r>
          </a:p>
          <a:p>
            <a:pPr marL="0" indent="0">
              <a:buNone/>
            </a:pPr>
            <a:r>
              <a:rPr lang="en-US" b="1" i="1" dirty="0"/>
              <a:t>5</a:t>
            </a:r>
            <a:r>
              <a:rPr lang="en-US" b="1" i="1" noProof="0" dirty="0"/>
              <a:t>. </a:t>
            </a:r>
            <a:r>
              <a:rPr lang="en-US" noProof="0" dirty="0"/>
              <a:t>Predict ratings</a:t>
            </a:r>
          </a:p>
          <a:p>
            <a:pPr marL="0" indent="0">
              <a:buNone/>
            </a:pPr>
            <a:r>
              <a:rPr lang="en-US" noProof="0" dirty="0"/>
              <a:t>	5.1. For each (user, movie)</a:t>
            </a:r>
          </a:p>
          <a:p>
            <a:pPr marL="0" indent="0">
              <a:buNone/>
            </a:pPr>
            <a:r>
              <a:rPr lang="en-US" noProof="0" dirty="0"/>
              <a:t>		5.1.1. Found movies similar to the target movie</a:t>
            </a:r>
          </a:p>
          <a:p>
            <a:pPr marL="0" indent="0">
              <a:buNone/>
            </a:pPr>
            <a:r>
              <a:rPr lang="en-US" noProof="0" dirty="0"/>
              <a:t>		5.1.2. Predicted rating = weighted average of ratings the user gave to those similar movies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F2CE841-7C21-EF69-0F44-994F627FB7E7}"/>
              </a:ext>
            </a:extLst>
          </p:cNvPr>
          <p:cNvSpPr txBox="1">
            <a:spLocks/>
          </p:cNvSpPr>
          <p:nvPr/>
        </p:nvSpPr>
        <p:spPr>
          <a:xfrm>
            <a:off x="640078" y="1600487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i="1" dirty="0"/>
              <a:t>Steps </a:t>
            </a:r>
            <a:r>
              <a:rPr lang="pt-PT" sz="2600" i="1" dirty="0" err="1"/>
              <a:t>taken</a:t>
            </a:r>
            <a:r>
              <a:rPr lang="pt-PT" sz="2600" i="1" dirty="0"/>
              <a:t> for </a:t>
            </a:r>
            <a:r>
              <a:rPr lang="pt-PT" sz="2600" i="1" dirty="0" err="1"/>
              <a:t>the</a:t>
            </a:r>
            <a:r>
              <a:rPr lang="pt-PT" sz="2600" i="1" dirty="0"/>
              <a:t> 100k </a:t>
            </a:r>
            <a:r>
              <a:rPr lang="pt-PT" sz="2600" i="1" dirty="0" err="1"/>
              <a:t>dataset</a:t>
            </a:r>
            <a:endParaRPr lang="pt-PT" sz="2600" b="1" i="1" dirty="0"/>
          </a:p>
          <a:p>
            <a:endParaRPr lang="pt-PT" dirty="0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E92D1B6B-9576-033E-B285-4F8A8134E036}"/>
              </a:ext>
            </a:extLst>
          </p:cNvPr>
          <p:cNvCxnSpPr>
            <a:cxnSpLocks/>
          </p:cNvCxnSpPr>
          <p:nvPr/>
        </p:nvCxnSpPr>
        <p:spPr>
          <a:xfrm>
            <a:off x="4365925" y="2961132"/>
            <a:ext cx="175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4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A42E0-1027-CEC9-944D-7E6EAFF1B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96C38-45D7-28AF-EA62-7A5EF8A8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41134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Approach</a:t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069386-D2B2-7F71-CACB-7B338EAF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7" y="2138414"/>
            <a:ext cx="10911841" cy="4719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1. Changed candidate generation</a:t>
            </a:r>
          </a:p>
          <a:p>
            <a:r>
              <a:rPr lang="en-US" dirty="0"/>
              <a:t>Instead of generating all possible </a:t>
            </a:r>
            <a:r>
              <a:rPr lang="en-US" b="1" dirty="0"/>
              <a:t>(user, movie) </a:t>
            </a:r>
            <a:r>
              <a:rPr lang="en-US" dirty="0"/>
              <a:t>pairs, the system only starts from the movies that the user has already rated.</a:t>
            </a:r>
            <a:endParaRPr lang="pt-PT" dirty="0"/>
          </a:p>
          <a:p>
            <a:r>
              <a:rPr lang="en-US" dirty="0"/>
              <a:t>For each </a:t>
            </a:r>
            <a:r>
              <a:rPr lang="en-US" b="1" dirty="0"/>
              <a:t>(user, movie) </a:t>
            </a:r>
            <a:r>
              <a:rPr lang="en-US" dirty="0"/>
              <a:t>that was actually rated, found movies similar to that one</a:t>
            </a:r>
          </a:p>
          <a:p>
            <a:r>
              <a:rPr lang="en-US" noProof="0" dirty="0"/>
              <a:t>Only predicted ratings for t</a:t>
            </a:r>
            <a:r>
              <a:rPr lang="en-US" dirty="0"/>
              <a:t>hose “similar” candidate movies, reducing computation dramatically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b="1" i="1" dirty="0"/>
              <a:t>2</a:t>
            </a:r>
            <a:r>
              <a:rPr lang="en-US" b="1" i="1" noProof="0" dirty="0"/>
              <a:t>. Efficiency optimizations</a:t>
            </a:r>
          </a:p>
          <a:p>
            <a:r>
              <a:rPr lang="en-US" noProof="0" dirty="0"/>
              <a:t>Used </a:t>
            </a:r>
            <a:r>
              <a:rPr lang="en-US" b="1" i="1" noProof="0" dirty="0"/>
              <a:t>.cache() </a:t>
            </a:r>
            <a:r>
              <a:rPr lang="en-US" noProof="0" dirty="0"/>
              <a:t>for reused </a:t>
            </a:r>
            <a:r>
              <a:rPr lang="en-US" noProof="0" dirty="0" err="1"/>
              <a:t>DataFrames</a:t>
            </a:r>
            <a:endParaRPr lang="en-US" noProof="0" dirty="0"/>
          </a:p>
          <a:p>
            <a:r>
              <a:rPr lang="en-US" dirty="0"/>
              <a:t>Broadcast small tables</a:t>
            </a:r>
            <a:endParaRPr lang="en-US" noProof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51C9396-2FFA-471C-45B2-3BAC759DA101}"/>
              </a:ext>
            </a:extLst>
          </p:cNvPr>
          <p:cNvSpPr txBox="1">
            <a:spLocks/>
          </p:cNvSpPr>
          <p:nvPr/>
        </p:nvSpPr>
        <p:spPr>
          <a:xfrm>
            <a:off x="640078" y="1600487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i="1" noProof="0" dirty="0"/>
              <a:t>Changes and Optimizations for larger datasets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966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B9A28-618F-B132-27FD-3EAE24AC6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5EA4A-7611-DE00-27CE-41F04C41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41134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Approach</a:t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D3FA8E-ECC9-9537-FCF0-73B60638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7" y="2138414"/>
            <a:ext cx="10911841" cy="4719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evaluate the recommendation model, it was used the validation set (</a:t>
            </a:r>
            <a:r>
              <a:rPr lang="en-US" b="1" dirty="0"/>
              <a:t>10%</a:t>
            </a:r>
            <a:r>
              <a:rPr lang="en-US" dirty="0"/>
              <a:t> of the data split </a:t>
            </a:r>
            <a:r>
              <a:rPr lang="en-US" b="1" dirty="0"/>
              <a:t>randomly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each </a:t>
            </a:r>
            <a:r>
              <a:rPr lang="en-US" b="1" dirty="0"/>
              <a:t>(user, movie) </a:t>
            </a:r>
            <a:r>
              <a:rPr lang="en-US" dirty="0"/>
              <a:t>in the validation set:</a:t>
            </a:r>
          </a:p>
          <a:p>
            <a:r>
              <a:rPr lang="en-US" dirty="0"/>
              <a:t>Found movies similar to the target movie using Jaccard similarity.</a:t>
            </a:r>
          </a:p>
          <a:p>
            <a:r>
              <a:rPr lang="en-US" dirty="0"/>
              <a:t>If the user had rated any of those similar movies, it was predicted the rating for the target movie as a weighted average of those ratings, weighted by similarity. </a:t>
            </a:r>
          </a:p>
          <a:p>
            <a:pPr marL="0" indent="0">
              <a:buNone/>
            </a:pPr>
            <a:r>
              <a:rPr lang="en-US" dirty="0"/>
              <a:t>Then, it was compared the predicted ratings to the actual ones and computed two metrics:</a:t>
            </a:r>
          </a:p>
          <a:p>
            <a:r>
              <a:rPr lang="en-US" b="1" i="1" dirty="0"/>
              <a:t>MAE (Mean Absolute Error) </a:t>
            </a:r>
            <a:r>
              <a:rPr lang="en-US" dirty="0"/>
              <a:t>– Measures average absolute difference.</a:t>
            </a:r>
          </a:p>
          <a:p>
            <a:r>
              <a:rPr lang="en-US" b="1" i="1" dirty="0"/>
              <a:t>RMSE (Root Mean Squared Error) </a:t>
            </a:r>
            <a:r>
              <a:rPr lang="en-US" dirty="0"/>
              <a:t>– Penalizes larger errors more heavily. These metrics help us understand how close our predictions are to the real ratings.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36999A8-B350-F60F-71DB-6A17647ADBF7}"/>
              </a:ext>
            </a:extLst>
          </p:cNvPr>
          <p:cNvSpPr txBox="1">
            <a:spLocks/>
          </p:cNvSpPr>
          <p:nvPr/>
        </p:nvSpPr>
        <p:spPr>
          <a:xfrm>
            <a:off x="640078" y="1600487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i="1" dirty="0"/>
              <a:t>Evaluation</a:t>
            </a:r>
            <a:endParaRPr lang="en-US" sz="2600" b="1" i="1" noProof="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805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81051-36B8-C7B5-A482-0965EFB7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B37BFF1B-239B-C1F0-3662-BEBBDA020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27627"/>
              </p:ext>
            </p:extLst>
          </p:nvPr>
        </p:nvGraphicFramePr>
        <p:xfrm>
          <a:off x="639763" y="2633663"/>
          <a:ext cx="10891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12">
                  <a:extLst>
                    <a:ext uri="{9D8B030D-6E8A-4147-A177-3AD203B41FA5}">
                      <a16:colId xmlns:a16="http://schemas.microsoft.com/office/drawing/2014/main" val="494333633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817872924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111287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Dataset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4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100K </a:t>
                      </a:r>
                      <a:r>
                        <a:rPr lang="pt-PT" dirty="0" err="1"/>
                        <a:t>Dataset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0.9319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0.7083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7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1M </a:t>
                      </a:r>
                      <a:r>
                        <a:rPr lang="pt-PT" dirty="0" err="1"/>
                        <a:t>Dataset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0.9863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0.7749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10M </a:t>
                      </a:r>
                      <a:r>
                        <a:rPr lang="pt-PT" dirty="0" err="1"/>
                        <a:t>Dataset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0.9549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0.7356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0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215E4-0C11-C4AA-271C-A5CE9529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Conclusions and future </a:t>
            </a:r>
            <a:r>
              <a:rPr lang="en-US" dirty="0"/>
              <a:t>w</a:t>
            </a:r>
            <a:r>
              <a:rPr lang="en-US" noProof="0" dirty="0"/>
              <a:t>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0FABF0-F079-905C-671A-1F0E0A0A0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588000" cy="356616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Conclusions</a:t>
            </a:r>
          </a:p>
          <a:p>
            <a:r>
              <a:rPr lang="en-US" dirty="0"/>
              <a:t>Successfully implemented a scalable approach to find similar movies using </a:t>
            </a:r>
            <a:r>
              <a:rPr lang="en-US" b="1" dirty="0" err="1"/>
              <a:t>MinHash</a:t>
            </a:r>
            <a:r>
              <a:rPr lang="en-US" b="1" dirty="0"/>
              <a:t> + LSH</a:t>
            </a:r>
            <a:r>
              <a:rPr lang="en-US" dirty="0"/>
              <a:t>.</a:t>
            </a:r>
          </a:p>
          <a:p>
            <a:r>
              <a:rPr lang="en-US" dirty="0"/>
              <a:t>Evaluation with MAE and RMSE showed that the model makes reasonably accurate predictions based on user history and item similarity.</a:t>
            </a:r>
            <a:endParaRPr lang="pt-P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CC50E4-70C3-73DF-AE79-6146D24F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 with </a:t>
            </a:r>
            <a:r>
              <a:rPr kumimoji="0" lang="pt-PT" altLang="pt-P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alternative similarity metrics</a:t>
            </a: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Cosine, Pearson).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EF8AF888-AFB5-3BE5-5A24-F3041349BEB5}"/>
              </a:ext>
            </a:extLst>
          </p:cNvPr>
          <p:cNvSpPr txBox="1">
            <a:spLocks/>
          </p:cNvSpPr>
          <p:nvPr/>
        </p:nvSpPr>
        <p:spPr>
          <a:xfrm>
            <a:off x="6228080" y="2633472"/>
            <a:ext cx="5588000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Future Work</a:t>
            </a:r>
          </a:p>
          <a:p>
            <a:r>
              <a:rPr lang="en-US" dirty="0"/>
              <a:t>Experiment with alternative similarity metrics (e.g., </a:t>
            </a:r>
            <a:r>
              <a:rPr lang="en-US" b="1" i="1" dirty="0"/>
              <a:t>Cosine</a:t>
            </a:r>
            <a:r>
              <a:rPr lang="en-US" dirty="0"/>
              <a:t>).</a:t>
            </a:r>
          </a:p>
          <a:p>
            <a:r>
              <a:rPr lang="en-US" b="1" dirty="0"/>
              <a:t>Parameter Tuning:</a:t>
            </a:r>
            <a:r>
              <a:rPr lang="en-US" dirty="0"/>
              <a:t> Optimize the number of hash tables and similarity thresholds in LSH for better precision.</a:t>
            </a:r>
          </a:p>
        </p:txBody>
      </p:sp>
    </p:spTree>
    <p:extLst>
      <p:ext uri="{BB962C8B-B14F-4D97-AF65-F5344CB8AC3E}">
        <p14:creationId xmlns:p14="http://schemas.microsoft.com/office/powerpoint/2010/main" val="244290005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828</Words>
  <Application>Microsoft Office PowerPoint</Application>
  <PresentationFormat>Ecrã Panorâmico</PresentationFormat>
  <Paragraphs>98</Paragraphs>
  <Slides>9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Aptos</vt:lpstr>
      <vt:lpstr>Arial</vt:lpstr>
      <vt:lpstr>Grandview Display</vt:lpstr>
      <vt:lpstr>DashVTI</vt:lpstr>
      <vt:lpstr>Locality Sensitive Hashing</vt:lpstr>
      <vt:lpstr>Introduction</vt:lpstr>
      <vt:lpstr>Main objective of the project </vt:lpstr>
      <vt:lpstr>Approach </vt:lpstr>
      <vt:lpstr>Approach </vt:lpstr>
      <vt:lpstr>Approach </vt:lpstr>
      <vt:lpstr>Approach </vt:lpstr>
      <vt:lpstr>Results 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Pinto</dc:creator>
  <cp:lastModifiedBy>Diogo Pinto</cp:lastModifiedBy>
  <cp:revision>1</cp:revision>
  <dcterms:created xsi:type="dcterms:W3CDTF">2025-05-30T16:02:56Z</dcterms:created>
  <dcterms:modified xsi:type="dcterms:W3CDTF">2025-06-05T13:20:39Z</dcterms:modified>
</cp:coreProperties>
</file>