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3_D6634E5A.xml" ContentType="application/vnd.ms-powerpoint.comment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3" r:id="rId21"/>
    <p:sldId id="274" r:id="rId22"/>
    <p:sldId id="275" r:id="rId23"/>
    <p:sldId id="278" r:id="rId24"/>
    <p:sldId id="279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D2DF1C1-8772-BBCE-A5D0-4FDCA007D942}" name="Paulo Miguel Freitas Oliveira" initials="PO" userId="S::a93222@uminho.pt::66d5a8ef-3bda-4b0b-83e7-da1ca623f7d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A1C"/>
    <a:srgbClr val="009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FB90D-0C96-4438-8E6E-13B1F2EBEB63}" v="35" dt="2023-11-06T19:10:50.774"/>
    <p1510:client id="{1E009238-89F1-5743-B6C5-44079F9D87CF}" v="290" dt="2023-11-07T12:50:59.088"/>
    <p1510:client id="{2B4CED82-0C0C-F3D0-015A-14487EA45B4C}" v="5" dt="2023-11-06T18:17:45.422"/>
    <p1510:client id="{82C3D9BB-CDBF-0241-9F6F-59E5C72F94DC}" v="105" dt="2023-11-07T18:37:54.774"/>
    <p1510:client id="{A8A48F95-CE78-46B2-5090-78D427787791}" v="521" dt="2023-11-07T14:02:28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6"/>
  </p:normalViewPr>
  <p:slideViewPr>
    <p:cSldViewPr snapToGrid="0">
      <p:cViewPr varScale="1">
        <p:scale>
          <a:sx n="135" d="100"/>
          <a:sy n="135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3_D6634E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C5B551-CB66-40BC-93DF-AEE014D475A4}" authorId="{BD2DF1C1-8772-BBCE-A5D0-4FDCA007D942}" created="2023-11-06T18:27:04.157">
    <pc:sldMkLst xmlns:pc="http://schemas.microsoft.com/office/powerpoint/2013/main/command">
      <pc:docMk/>
      <pc:sldMk cId="3596832346" sldId="259"/>
    </pc:sldMkLst>
    <p188:txBody>
      <a:bodyPr/>
      <a:lstStyle/>
      <a:p>
        <a:r>
          <a:rPr lang="pt-PT"/>
          <a:t>Alcance Global: Permitiria à empresa alcançar uma localização física específica para a realização de leilões
Disponibilidade 24/7: Os usuários podem participar de leilões a qualquer hora e em qualquer  lugar, tornando-os muito mais acessíveis do pondo de vista geográfico
Funcionalidades inovadoras: Serão implementadas novas funcionalidades como leilões em tempo real, um sistema de exclusividade para os utilizadores com maior participação nos leiloes e um calendário com os eventos presenciais exclusivos
Eficiência Operacional: Reduz os custos operacionais associados à gestão de leilões presenciais e permite à empresa focar na melhoria das funções da aplicação e do atendimento ao cliente
Dados Analíticos: Abundância de dados analíticos, como o número de usuários ativos, as preferências dos usuários e a frequência de uso, que podem ser utilizados para aprimorar serviços e estratégias de marketing
Segunraça: Proporcionar um ambiente de leilão seguro, já que os pagamentos poderiam ser processados através de sistemas de pagamento seguros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A85D1-A35F-3B4A-B338-657B5E29469C}" type="datetimeFigureOut">
              <a:rPr lang="pt-PT" smtClean="0"/>
              <a:t>07/11/23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EDBA1-1BC7-244C-A734-47F0288855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530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EDBA1-1BC7-244C-A734-47F0288855A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10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BC000-CCD2-A112-5D58-A9E90BA22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D4DE54-4814-DD3D-F427-74B994A49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252B66-F414-6109-A6D2-B5DCBBA9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1EE5-4A1C-4A4F-BC57-149103A70FFA}" type="datetimeFigureOut">
              <a:rPr lang="pt-PT" smtClean="0"/>
              <a:t>07/11/23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A5ADBF-4076-1AF8-97AE-D0532FC7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219293-19D9-E8F7-4D0E-629CC7E8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A9EC-8898-EB44-A658-6C85F1817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515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D4BA7-6E09-60EC-3032-7CA16648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1AFA363-038A-D12F-418D-2EEF3CDBA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514C5A-53E2-3D34-AE15-B2254F0C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1EE5-4A1C-4A4F-BC57-149103A70FFA}" type="datetimeFigureOut">
              <a:rPr lang="pt-PT" smtClean="0"/>
              <a:t>07/11/23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D0D7AF-5686-CCC8-2EE8-32E376E9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63BEE46-6519-25E8-6862-06E26693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A9EC-8898-EB44-A658-6C85F1817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984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14DBC5-8EF6-7801-B658-C2736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F4FF668-8C07-BCD0-2E2C-3E65870C7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CB14F3-897F-085C-94D9-2EECEE04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1EE5-4A1C-4A4F-BC57-149103A70FFA}" type="datetimeFigureOut">
              <a:rPr lang="pt-PT" smtClean="0"/>
              <a:t>07/11/23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F84589-9FE3-89FF-00E9-B6904945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2B6CFA-31BC-041D-7911-F4FB6E10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A9EC-8898-EB44-A658-6C85F1817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70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FB22E-C3F1-0B45-7D10-0BFBED95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AA066B-DFA0-161C-D1D6-94B2C580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AFFE66-D7DF-8AE1-1151-DDFC2414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1EE5-4A1C-4A4F-BC57-149103A70FFA}" type="datetimeFigureOut">
              <a:rPr lang="pt-PT" smtClean="0"/>
              <a:t>07/11/23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64D867-71F0-3233-7226-98A37261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3A15D1-3995-A1CE-D35A-EB9BC81F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A9EC-8898-EB44-A658-6C85F1817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68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AB11A-45D8-B10E-4488-BEED6CE4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1CB1455-4C00-23EB-A1CA-77D097733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AE6763-CF39-3300-A005-416E5453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1EE5-4A1C-4A4F-BC57-149103A70FFA}" type="datetimeFigureOut">
              <a:rPr lang="pt-PT" smtClean="0"/>
              <a:t>07/11/23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C9B5D2-FFAA-8376-096E-BA60656F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153382-722E-A240-84C6-0BA4B51E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A9EC-8898-EB44-A658-6C85F1817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260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028E3-B398-FD98-CEB4-B94723E7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A6632B-A95B-0D0B-20E2-1375DE117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0EA7188-96CC-9AF3-415F-F436177E0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FD11AD-F84E-E4D6-C398-F65F0FA9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1EE5-4A1C-4A4F-BC57-149103A70FFA}" type="datetimeFigureOut">
              <a:rPr lang="pt-PT" smtClean="0"/>
              <a:t>07/11/23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44ADC09-DCF7-530F-F384-653CB889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AA7E785-B535-3F51-A0A6-C21DBEA6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A9EC-8898-EB44-A658-6C85F1817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600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BD769-E84B-F79C-8209-C95B67B2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490631-1105-C884-01DA-E09F8BF5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1340D2B-1F92-371D-4B63-872F021FF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C7307B2-A8C5-E81D-DD5C-61AE17494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0E904B0-F126-A254-2C1E-50D0EB9D3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8A3193A-9A49-9191-F06B-11A44B77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1EE5-4A1C-4A4F-BC57-149103A70FFA}" type="datetimeFigureOut">
              <a:rPr lang="pt-PT" smtClean="0"/>
              <a:t>07/11/23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C60C221-9AC2-831F-4DAB-982034D8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AF3AEF8-9F04-05A7-8BF2-171CB00D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A9EC-8898-EB44-A658-6C85F1817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99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57EE4-E1B1-A260-09D8-DB52C00B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EE490AE-6232-AF61-00D3-638DA384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1EE5-4A1C-4A4F-BC57-149103A70FFA}" type="datetimeFigureOut">
              <a:rPr lang="pt-PT" smtClean="0"/>
              <a:t>07/11/23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198D0B8-A664-E095-9D6C-BC2038C6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32FD03-4DF7-8649-C401-65661D6F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A9EC-8898-EB44-A658-6C85F1817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17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57873F3-6007-4B67-448C-841BAF1B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1EE5-4A1C-4A4F-BC57-149103A70FFA}" type="datetimeFigureOut">
              <a:rPr lang="pt-PT" smtClean="0"/>
              <a:t>07/11/23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A9F7C67-FFF7-4595-F0FC-72BEE632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4F760B6-4A9B-71CB-ABF2-76CF3F37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A9EC-8898-EB44-A658-6C85F1817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699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A5FB-A834-9751-0A8E-77000792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BFCF89-4DB4-713B-232D-84D68080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3C77AA9-79D9-ABAA-42FB-DBC0E90FD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FCEF3A7-D308-C02A-EBE1-76498480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1EE5-4A1C-4A4F-BC57-149103A70FFA}" type="datetimeFigureOut">
              <a:rPr lang="pt-PT" smtClean="0"/>
              <a:t>07/11/23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C806B0-1D8A-918D-2E2A-1129A776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449483-3AF6-5F9D-CA0C-02CDBAA5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A9EC-8898-EB44-A658-6C85F1817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90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DFA15-2680-CD22-D58F-F38686F5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0CC9BFC-D535-0A78-838C-B5949802E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BA0BFF2-CCB7-44E4-8866-CC4626625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7044A22-7DCC-BF8B-7674-C4E5FFCC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1EE5-4A1C-4A4F-BC57-149103A70FFA}" type="datetimeFigureOut">
              <a:rPr lang="pt-PT" smtClean="0"/>
              <a:t>07/11/23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95CBB6-EC61-89D3-E368-8064F471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CB26E4C-5CC5-ABBB-B6E3-FF999841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A9EC-8898-EB44-A658-6C85F1817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61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500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9642EDA-8528-DDD0-B771-0223AEB5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BCFF3D-437D-8A81-E6E2-077C117F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2043F2-1471-AF93-3AD8-18C3D7396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1EE5-4A1C-4A4F-BC57-149103A70FFA}" type="datetimeFigureOut">
              <a:rPr lang="pt-PT" smtClean="0"/>
              <a:t>07/11/23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DA1D16-77EC-F785-0D5F-D0701980C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4BB00E-24B4-3EE4-46C7-5D76D3514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4A9EC-8898-EB44-A658-6C85F1817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22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D6634E5A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C1D8-617F-2EA0-DCC7-8CDD998A9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750" y="2716317"/>
            <a:ext cx="6970806" cy="800021"/>
          </a:xfrm>
        </p:spPr>
        <p:txBody>
          <a:bodyPr>
            <a:normAutofit/>
          </a:bodyPr>
          <a:lstStyle/>
          <a:p>
            <a:pPr algn="l"/>
            <a:r>
              <a:rPr lang="pt-PT" sz="4000" b="1">
                <a:solidFill>
                  <a:srgbClr val="A11A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Laboratórios de Informática IV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93ADFA-6EC4-0DA1-6B40-1A197988C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0750" y="3425866"/>
            <a:ext cx="2876523" cy="488839"/>
          </a:xfrm>
        </p:spPr>
        <p:txBody>
          <a:bodyPr/>
          <a:lstStyle/>
          <a:p>
            <a:pPr algn="l"/>
            <a:r>
              <a:rPr lang="pt-PT">
                <a:latin typeface="Calibri" panose="020F0502020204030204" pitchFamily="34" charset="0"/>
                <a:cs typeface="Calibri" panose="020F0502020204030204" pitchFamily="34" charset="0"/>
              </a:rPr>
              <a:t>Trabalho Prático</a:t>
            </a:r>
          </a:p>
        </p:txBody>
      </p:sp>
      <p:pic>
        <p:nvPicPr>
          <p:cNvPr id="5" name="Imagem 4" descr="Uma imagem com símbolo,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DBFF9C7-B4A4-1916-EACD-FAE22E9C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62"/>
          <a:stretch/>
        </p:blipFill>
        <p:spPr>
          <a:xfrm>
            <a:off x="861809" y="2867818"/>
            <a:ext cx="2249289" cy="11223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4A1DCE-7DD9-7C75-BCB5-7433022BD484}"/>
              </a:ext>
            </a:extLst>
          </p:cNvPr>
          <p:cNvSpPr txBox="1"/>
          <p:nvPr/>
        </p:nvSpPr>
        <p:spPr>
          <a:xfrm>
            <a:off x="3970750" y="4224243"/>
            <a:ext cx="45970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>
                <a:solidFill>
                  <a:srgbClr val="009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Grupo 16</a:t>
            </a:r>
          </a:p>
          <a:p>
            <a:endParaRPr lang="pt-PT" sz="2000" b="1">
              <a:solidFill>
                <a:srgbClr val="009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Diogo Gonçalves(a101919)</a:t>
            </a:r>
            <a:br>
              <a:rPr lang="pt-PT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Diogo Neto(a98197)</a:t>
            </a:r>
          </a:p>
          <a:p>
            <a:r>
              <a:rPr lang="pt-PT">
                <a:latin typeface="Calibri" panose="020F0502020204030204" pitchFamily="34" charset="0"/>
                <a:cs typeface="Calibri" panose="020F0502020204030204" pitchFamily="34" charset="0"/>
              </a:rPr>
              <a:t>Guilherme Oliveira (a95021)</a:t>
            </a:r>
            <a:br>
              <a:rPr lang="pt-PT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Paulo Oliveira(a93222)</a:t>
            </a:r>
            <a:endParaRPr lang="pt-P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F785BD-4C6B-CE22-A7F2-70E14917C5F8}"/>
              </a:ext>
            </a:extLst>
          </p:cNvPr>
          <p:cNvSpPr txBox="1"/>
          <p:nvPr/>
        </p:nvSpPr>
        <p:spPr>
          <a:xfrm>
            <a:off x="3970749" y="1391116"/>
            <a:ext cx="571307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400" b="1">
                <a:effectLst/>
                <a:latin typeface="Calibri"/>
                <a:cs typeface="Calibri"/>
              </a:rPr>
              <a:t>Licenciatura </a:t>
            </a:r>
            <a:r>
              <a:rPr lang="pt-PT" sz="2400" b="1">
                <a:latin typeface="Calibri"/>
                <a:cs typeface="Calibri"/>
              </a:rPr>
              <a:t>em</a:t>
            </a:r>
            <a:r>
              <a:rPr lang="pt-PT" sz="2400" b="1">
                <a:effectLst/>
                <a:latin typeface="Calibri"/>
                <a:cs typeface="Calibri"/>
              </a:rPr>
              <a:t> Engenharia Informática</a:t>
            </a:r>
            <a:endParaRPr lang="pt-PT" sz="2000">
              <a:effectLst/>
              <a:latin typeface="Calibri"/>
              <a:cs typeface="Calibri"/>
            </a:endParaRPr>
          </a:p>
          <a:p>
            <a:r>
              <a:rPr lang="pt-PT" sz="18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Universidade do Minho </a:t>
            </a:r>
            <a:endParaRPr lang="pt-PT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6F5B9D-A6A3-F45F-EB1B-FFE7F6FEA36B}"/>
              </a:ext>
            </a:extLst>
          </p:cNvPr>
          <p:cNvSpPr txBox="1"/>
          <p:nvPr/>
        </p:nvSpPr>
        <p:spPr>
          <a:xfrm>
            <a:off x="861809" y="4024188"/>
            <a:ext cx="139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>
                <a:latin typeface="Calibri" panose="020F0502020204030204" pitchFamily="34" charset="0"/>
                <a:cs typeface="Calibri" panose="020F0502020204030204" pitchFamily="34" charset="0"/>
              </a:rPr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221980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76A97-3CC4-1EB0-BE0A-F9CD00B4D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610"/>
            <a:ext cx="9144000" cy="2387600"/>
          </a:xfrm>
        </p:spPr>
        <p:txBody>
          <a:bodyPr/>
          <a:lstStyle/>
          <a:p>
            <a:r>
              <a:rPr lang="pt-PT" b="1"/>
              <a:t>Levantamento e análise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64087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7C103F5C-6355-8A2F-6358-B7490A5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2783825" cy="2452687"/>
          </a:xfrm>
        </p:spPr>
        <p:txBody>
          <a:bodyPr anchor="ctr">
            <a:normAutofit/>
          </a:bodyPr>
          <a:lstStyle/>
          <a:p>
            <a:r>
              <a:rPr lang="pt-PT">
                <a:latin typeface="Calibri" panose="020F0502020204030204" pitchFamily="34" charset="0"/>
                <a:cs typeface="Calibri" panose="020F0502020204030204" pitchFamily="34" charset="0"/>
              </a:rPr>
              <a:t>Estratégia e método</a:t>
            </a:r>
          </a:p>
        </p:txBody>
      </p:sp>
      <p:pic>
        <p:nvPicPr>
          <p:cNvPr id="3" name="Imagem 2" descr="Uma imagem com roda, veículo, Veículo terrestre, transporte&#10;&#10;Descrição gerada automaticamente">
            <a:extLst>
              <a:ext uri="{FF2B5EF4-FFF2-40B4-BE49-F238E27FC236}">
                <a16:creationId xmlns:a16="http://schemas.microsoft.com/office/drawing/2014/main" id="{FDE423D8-B427-D8B5-3BDB-025F0F768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5000" contrast="-25000"/>
                    </a14:imgEffect>
                  </a14:imgLayer>
                </a14:imgProps>
              </a:ext>
            </a:extLst>
          </a:blip>
          <a:srcRect t="33905" b="1198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ffectLst>
            <a:outerShdw blurRad="241300" dist="50800" dir="5400000" sx="104000" sy="104000" algn="ctr" rotWithShape="0">
              <a:schemeClr val="accent1">
                <a:lumMod val="50000"/>
              </a:schemeClr>
            </a:outerShdw>
          </a:effectLst>
        </p:spPr>
      </p:pic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D713243B-75A6-FD99-6796-B0907434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574" y="3930820"/>
            <a:ext cx="7485413" cy="2452687"/>
          </a:xfrm>
        </p:spPr>
        <p:txBody>
          <a:bodyPr anchor="ctr">
            <a:normAutofit/>
          </a:bodyPr>
          <a:lstStyle/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estratégia e método para levantar os requisitos do sistema envolveram </a:t>
            </a:r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sessões de brainstorming com </a:t>
            </a:r>
            <a:r>
              <a:rPr lang="pt-PT" sz="1800" b="1" i="0" u="none" strike="noStrike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análise minuciosa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das entrevistas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formação de consenso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sobre cada requisito, </a:t>
            </a:r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criação de casos de uso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baseados nos requisitos identificados e </a:t>
            </a:r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validação final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dos casos de uso e requisitos com os </a:t>
            </a:r>
            <a:r>
              <a:rPr lang="pt-PT" sz="1800" b="0" i="0" u="none" strike="noStrike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 processo cuidadoso permitiu definir claramente o que o sistema deve fazer e como ele deve interagir com seus usuários, garantindo que estamos desenvolvendo um produto que atenda às expectativas de todos os envolvidos.</a:t>
            </a:r>
            <a:endParaRPr lang="pt-PT" sz="1800" b="0" u="none" strike="noStrike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7C103F5C-6355-8A2F-6358-B7490A5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548"/>
            <a:ext cx="10515600" cy="1325563"/>
          </a:xfrm>
        </p:spPr>
        <p:txBody>
          <a:bodyPr/>
          <a:lstStyle/>
          <a:p>
            <a:r>
              <a:rPr lang="pt-PT">
                <a:latin typeface="Calibri" panose="020F0502020204030204" pitchFamily="34" charset="0"/>
                <a:cs typeface="Calibri" panose="020F0502020204030204" pitchFamily="34" charset="0"/>
              </a:rPr>
              <a:t>Alguns Requisitos Funcionais</a:t>
            </a: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D713243B-75A6-FD99-6796-B0907434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740"/>
            <a:ext cx="10515600" cy="48807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1400" b="0" u="none" strike="noStrike">
                <a:effectLst/>
                <a:latin typeface="Calibri"/>
                <a:cs typeface="Calibri"/>
              </a:rPr>
              <a:t>RF01 - </a:t>
            </a:r>
            <a:r>
              <a:rPr lang="pt-PT" sz="1400" b="0" i="0" u="none" strike="noStrike">
                <a:effectLst/>
                <a:latin typeface="Calibri"/>
                <a:cs typeface="Calibri"/>
              </a:rPr>
              <a:t>sistema deve permitir que novos usuários se registem fornecendo as informações</a:t>
            </a:r>
            <a:br>
              <a:rPr lang="pt-PT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400" b="0" i="0" u="none" strike="noStrike">
                <a:effectLst/>
                <a:latin typeface="Calibri"/>
                <a:cs typeface="Calibri"/>
              </a:rPr>
              <a:t>necessárias.</a:t>
            </a:r>
          </a:p>
          <a:p>
            <a:r>
              <a:rPr lang="pt-PT" sz="1400">
                <a:latin typeface="Calibri"/>
                <a:cs typeface="Calibri"/>
              </a:rPr>
              <a:t>RF02 – O </a:t>
            </a:r>
            <a:r>
              <a:rPr lang="pt-PT" sz="1400" b="0" i="0" u="none" strike="noStrike">
                <a:effectLst/>
                <a:latin typeface="Calibri"/>
                <a:cs typeface="Calibri"/>
              </a:rPr>
              <a:t>sistema deve permitir usuários já registados a fazer login.</a:t>
            </a:r>
            <a:endParaRPr lang="pt-PT" sz="1400">
              <a:latin typeface="Calibri"/>
              <a:cs typeface="Calibri"/>
            </a:endParaRPr>
          </a:p>
          <a:p>
            <a:r>
              <a:rPr lang="pt-PT" sz="1400" b="0" u="none" strike="noStrike">
                <a:effectLst/>
                <a:latin typeface="Calibri"/>
                <a:cs typeface="Calibri"/>
              </a:rPr>
              <a:t>RF03 – O </a:t>
            </a:r>
            <a:r>
              <a:rPr lang="pt-PT" sz="1400" b="0" i="0" u="none" strike="noStrike">
                <a:effectLst/>
                <a:latin typeface="Calibri"/>
                <a:cs typeface="Calibri"/>
              </a:rPr>
              <a:t>utilizador tem de estar registado e </a:t>
            </a:r>
            <a:r>
              <a:rPr lang="pt-PT" sz="1400">
                <a:latin typeface="Calibri"/>
                <a:cs typeface="Calibri"/>
              </a:rPr>
              <a:t>autenticado para</a:t>
            </a:r>
            <a:r>
              <a:rPr lang="pt-PT" sz="1400" b="0" i="0" u="none" strike="noStrike">
                <a:effectLst/>
                <a:latin typeface="Calibri"/>
                <a:cs typeface="Calibri"/>
              </a:rPr>
              <a:t> participar em leilões.</a:t>
            </a:r>
          </a:p>
          <a:p>
            <a:r>
              <a:rPr lang="pt-PT" sz="1400">
                <a:latin typeface="Calibri"/>
                <a:cs typeface="Calibri"/>
              </a:rPr>
              <a:t>RF04 - O</a:t>
            </a:r>
            <a:r>
              <a:rPr lang="pt-PT" sz="1400" b="0" i="0" u="none" strike="noStrike">
                <a:effectLst/>
                <a:latin typeface="Calibri"/>
                <a:cs typeface="Calibri"/>
              </a:rPr>
              <a:t>s utilizadores devem ser capazes de aceder e modificar as configurações da sua conta a</a:t>
            </a:r>
            <a:br>
              <a:rPr lang="pt-PT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400" b="0" i="0" u="none" strike="noStrike">
                <a:effectLst/>
                <a:latin typeface="Calibri"/>
                <a:cs typeface="Calibri"/>
              </a:rPr>
              <a:t>qualquer momento.</a:t>
            </a:r>
          </a:p>
          <a:p>
            <a:r>
              <a:rPr lang="pt-PT" sz="1400">
                <a:latin typeface="Calibri"/>
                <a:cs typeface="Calibri"/>
              </a:rPr>
              <a:t>RF05 - P</a:t>
            </a:r>
            <a:r>
              <a:rPr lang="pt-PT" sz="1400" b="0" i="0" u="none" strike="noStrike">
                <a:effectLst/>
                <a:latin typeface="Calibri"/>
                <a:cs typeface="Calibri"/>
              </a:rPr>
              <a:t>ermitir aos utilizadores a participação em leilões em tempo real, de carros clássicos ou</a:t>
            </a:r>
            <a:br>
              <a:rPr lang="pt-PT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400" b="0" i="0" u="none" strike="noStrike">
                <a:effectLst/>
                <a:latin typeface="Calibri"/>
                <a:cs typeface="Calibri"/>
              </a:rPr>
              <a:t>modernos limitados, acedendo aos mesmos pela homepage.</a:t>
            </a:r>
          </a:p>
          <a:p>
            <a:r>
              <a:rPr lang="pt-PT" sz="1400">
                <a:latin typeface="Calibri"/>
                <a:cs typeface="Calibri"/>
              </a:rPr>
              <a:t>RF06 – O </a:t>
            </a:r>
            <a:r>
              <a:rPr lang="pt-PT" sz="1400" b="0" i="0" u="none" strike="noStrike">
                <a:effectLst/>
                <a:latin typeface="Calibri"/>
                <a:cs typeface="Calibri"/>
              </a:rPr>
              <a:t>utilizador deve ser capaz de fazer lances no item disponível</a:t>
            </a:r>
          </a:p>
          <a:p>
            <a:r>
              <a:rPr lang="pt-PT" sz="1400">
                <a:latin typeface="Calibri"/>
                <a:cs typeface="Calibri"/>
              </a:rPr>
              <a:t>RF07 – O </a:t>
            </a:r>
            <a:r>
              <a:rPr lang="pt-PT" sz="1400" b="0" i="0" u="none" strike="noStrike">
                <a:effectLst/>
                <a:latin typeface="Calibri"/>
                <a:cs typeface="Calibri"/>
              </a:rPr>
              <a:t>utilizador tem a possibilidade de comprar um ticket premium para participar no leilão</a:t>
            </a:r>
            <a:br>
              <a:rPr lang="pt-PT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400" b="0" i="0" u="none" strike="noStrike">
                <a:effectLst/>
                <a:latin typeface="Calibri"/>
                <a:cs typeface="Calibri"/>
              </a:rPr>
              <a:t>exclusivo mensal, será uma opção na homepage.</a:t>
            </a:r>
          </a:p>
          <a:p>
            <a:r>
              <a:rPr lang="pt-PT" sz="1400">
                <a:latin typeface="Calibri"/>
                <a:cs typeface="Calibri"/>
              </a:rPr>
              <a:t>RF08 – A aplicação deverá analisar de onde a maioria dos clientes são e alocar os leilões presencias nessas localizações.</a:t>
            </a:r>
            <a:endParaRPr lang="pt-PT">
              <a:cs typeface="Calibri" panose="020F0502020204030204"/>
            </a:endParaRPr>
          </a:p>
          <a:p>
            <a:r>
              <a:rPr lang="pt-PT" sz="1400">
                <a:latin typeface="Calibri"/>
                <a:cs typeface="Calibri"/>
              </a:rPr>
              <a:t>RF09</a:t>
            </a:r>
            <a:r>
              <a:rPr lang="pt-PT" sz="1400" b="0" u="none" strike="noStrike">
                <a:effectLst/>
                <a:latin typeface="Calibri"/>
                <a:cs typeface="Calibri"/>
              </a:rPr>
              <a:t> – O </a:t>
            </a:r>
            <a:r>
              <a:rPr lang="pt-PT" sz="1400" b="0" i="0" u="none" strike="noStrike">
                <a:effectLst/>
                <a:latin typeface="Calibri"/>
                <a:cs typeface="Calibri"/>
              </a:rPr>
              <a:t>administrador deve ser capaz de </a:t>
            </a:r>
            <a:r>
              <a:rPr lang="pt-PT" sz="1400">
                <a:latin typeface="Calibri"/>
                <a:cs typeface="Calibri"/>
              </a:rPr>
              <a:t>gerir</a:t>
            </a:r>
            <a:r>
              <a:rPr lang="pt-PT" sz="1400" b="0" i="0" u="none" strike="noStrike">
                <a:effectLst/>
                <a:latin typeface="Calibri"/>
                <a:cs typeface="Calibri"/>
              </a:rPr>
              <a:t> leilões</a:t>
            </a:r>
            <a:r>
              <a:rPr lang="pt-PT" sz="1400">
                <a:latin typeface="Calibri"/>
                <a:cs typeface="Calibri"/>
              </a:rPr>
              <a:t>, podendo assim editar, adicionar ou remover os mesmos do calendário de leilões.</a:t>
            </a:r>
          </a:p>
          <a:p>
            <a:r>
              <a:rPr lang="pt-PT" sz="1400">
                <a:latin typeface="Calibri"/>
                <a:cs typeface="Calibri"/>
              </a:rPr>
              <a:t>RF10 – O administrador dá também início ou término aos leilões.</a:t>
            </a:r>
          </a:p>
        </p:txBody>
      </p:sp>
    </p:spTree>
    <p:extLst>
      <p:ext uri="{BB962C8B-B14F-4D97-AF65-F5344CB8AC3E}">
        <p14:creationId xmlns:p14="http://schemas.microsoft.com/office/powerpoint/2010/main" val="241862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7C103F5C-6355-8A2F-6358-B7490A5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548"/>
            <a:ext cx="10515600" cy="1325563"/>
          </a:xfrm>
        </p:spPr>
        <p:txBody>
          <a:bodyPr/>
          <a:lstStyle/>
          <a:p>
            <a:r>
              <a:rPr lang="pt-PT">
                <a:latin typeface="Calibri" panose="020F0502020204030204" pitchFamily="34" charset="0"/>
                <a:cs typeface="Calibri" panose="020F0502020204030204" pitchFamily="34" charset="0"/>
              </a:rPr>
              <a:t>Requisitos Não Funcionais</a:t>
            </a: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D713243B-75A6-FD99-6796-B0907434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740"/>
            <a:ext cx="10515600" cy="4880712"/>
          </a:xfrm>
        </p:spPr>
        <p:txBody>
          <a:bodyPr>
            <a:noAutofit/>
          </a:bodyPr>
          <a:lstStyle/>
          <a:p>
            <a:r>
              <a:rPr lang="pt-PT" sz="1800" b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RNF01 - 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Permitir pagamentos através de sistemas de pagamento seguros.</a:t>
            </a:r>
          </a:p>
          <a:p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RNF02 - A interface do usuário deve ser intuitiva e de fácil navegação para garantir uma boa experiência do usuário.</a:t>
            </a:r>
          </a:p>
          <a:p>
            <a:r>
              <a:rPr lang="pt-PT" sz="1800" b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RNF03 </a:t>
            </a:r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t-PT" sz="1800" b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aplicação deve responder rapidamente aos pedidos dos usuários, garantindo tempos de carregamento rápidos.</a:t>
            </a:r>
            <a:endParaRPr lang="pt-PT" sz="1800" b="0" i="0" u="none" strike="noStrike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RNF04 - A aplicação tem de cumprir regulamentações legais relacionadas a leilões online.</a:t>
            </a:r>
          </a:p>
          <a:p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RNF05 - Garantir que as consultas ao banco de dados sejam otimizadas para um desempenho rápido.</a:t>
            </a:r>
          </a:p>
        </p:txBody>
      </p:sp>
    </p:spTree>
    <p:extLst>
      <p:ext uri="{BB962C8B-B14F-4D97-AF65-F5344CB8AC3E}">
        <p14:creationId xmlns:p14="http://schemas.microsoft.com/office/powerpoint/2010/main" val="225810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7C103F5C-6355-8A2F-6358-B7490A5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548"/>
            <a:ext cx="10515600" cy="1325563"/>
          </a:xfrm>
        </p:spPr>
        <p:txBody>
          <a:bodyPr/>
          <a:lstStyle/>
          <a:p>
            <a:r>
              <a:rPr lang="pt-PT">
                <a:latin typeface="Calibri" panose="020F0502020204030204" pitchFamily="34" charset="0"/>
                <a:cs typeface="Calibri" panose="020F0502020204030204" pitchFamily="34" charset="0"/>
              </a:rPr>
              <a:t>Validação dos Requisitos</a:t>
            </a: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D713243B-75A6-FD99-6796-B0907434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740"/>
            <a:ext cx="6512626" cy="4488242"/>
          </a:xfrm>
        </p:spPr>
        <p:txBody>
          <a:bodyPr>
            <a:noAutofit/>
          </a:bodyPr>
          <a:lstStyle/>
          <a:p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Os requisitos foram validados por meio de revisões com os </a:t>
            </a:r>
            <a:r>
              <a:rPr lang="pt-PT" sz="1800" err="1"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 e com a equipa de desenvolvimento, que confirmaram que estes são precisos e refletem as suas necessidades e expectativas.</a:t>
            </a:r>
          </a:p>
          <a:p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Também foram realizadas sessões para resolução de problemas, para garantir que todos os requisitos fossem tecnicamente viáveis e para discutir quaisquer potenciais desafios futuros. A partir dessa revisão, todos os requisitos foram considerados válidos.</a:t>
            </a:r>
          </a:p>
          <a:p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Em caso de alterações ou necessidade de novas funcionalidades após o início do desenvolvimento, será utilizada uma abordagem ágil para incorporar essas mudanças no ciclo de vida de desenvolvimento.</a:t>
            </a:r>
          </a:p>
        </p:txBody>
      </p:sp>
      <p:pic>
        <p:nvPicPr>
          <p:cNvPr id="5" name="Imagem 4" descr="Uma imagem com captura de ecrã, Gráficos, design gráfico, design&#10;&#10;Descrição gerada automaticamente">
            <a:extLst>
              <a:ext uri="{FF2B5EF4-FFF2-40B4-BE49-F238E27FC236}">
                <a16:creationId xmlns:a16="http://schemas.microsoft.com/office/drawing/2014/main" id="{0176B41B-5E8E-243A-27D3-B31F0098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080" y="2082800"/>
            <a:ext cx="4298184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1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76A97-3CC4-1EB0-BE0A-F9CD00B4D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610"/>
            <a:ext cx="9144000" cy="2387600"/>
          </a:xfrm>
        </p:spPr>
        <p:txBody>
          <a:bodyPr/>
          <a:lstStyle/>
          <a:p>
            <a:r>
              <a:rPr lang="pt-PT" b="1"/>
              <a:t>Especificação e Modelação do Software</a:t>
            </a:r>
          </a:p>
        </p:txBody>
      </p:sp>
    </p:spTree>
    <p:extLst>
      <p:ext uri="{BB962C8B-B14F-4D97-AF65-F5344CB8AC3E}">
        <p14:creationId xmlns:p14="http://schemas.microsoft.com/office/powerpoint/2010/main" val="324959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7C103F5C-6355-8A2F-6358-B7490A5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548"/>
            <a:ext cx="10515600" cy="1325563"/>
          </a:xfrm>
        </p:spPr>
        <p:txBody>
          <a:bodyPr/>
          <a:lstStyle/>
          <a:p>
            <a:r>
              <a:rPr lang="pt-PT">
                <a:latin typeface="Calibri" panose="020F0502020204030204" pitchFamily="34" charset="0"/>
                <a:cs typeface="Calibri" panose="020F0502020204030204" pitchFamily="34" charset="0"/>
              </a:rPr>
              <a:t>Apresentação geral da especificação</a:t>
            </a: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D713243B-75A6-FD99-6796-B0907434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740"/>
            <a:ext cx="10515600" cy="48807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1800">
                <a:latin typeface="Calibri"/>
                <a:cs typeface="Calibri"/>
              </a:rPr>
              <a:t>Com base nos requisitos previamente estabelecidos, delineamos a estrutura e o comportamento essenciais da aplicação. Para alcançar esse objetivo, adotamos a notação </a:t>
            </a:r>
            <a:r>
              <a:rPr lang="pt-PT" sz="1800" b="1">
                <a:latin typeface="Calibri"/>
                <a:cs typeface="Calibri"/>
              </a:rPr>
              <a:t>UML</a:t>
            </a:r>
            <a:r>
              <a:rPr lang="pt-PT" sz="1800">
                <a:latin typeface="Calibri"/>
                <a:cs typeface="Calibri"/>
              </a:rPr>
              <a:t> como suporte na criação de diagramas que detalham a especificação do software em dois níveis fundamentais: </a:t>
            </a:r>
            <a:r>
              <a:rPr lang="pt-PT" sz="1800" b="1">
                <a:latin typeface="Calibri"/>
                <a:cs typeface="Calibri"/>
              </a:rPr>
              <a:t>estrutural</a:t>
            </a:r>
            <a:r>
              <a:rPr lang="pt-PT" sz="1800">
                <a:latin typeface="Calibri"/>
                <a:cs typeface="Calibri"/>
              </a:rPr>
              <a:t> e </a:t>
            </a:r>
            <a:r>
              <a:rPr lang="pt-PT" sz="1800" b="1">
                <a:latin typeface="Calibri"/>
                <a:cs typeface="Calibri"/>
              </a:rPr>
              <a:t>comportamental</a:t>
            </a:r>
            <a:r>
              <a:rPr lang="pt-PT" sz="1800">
                <a:latin typeface="Calibri"/>
                <a:cs typeface="Calibri"/>
              </a:rPr>
              <a:t>.</a:t>
            </a:r>
          </a:p>
          <a:p>
            <a:r>
              <a:rPr lang="pt-PT" sz="1800">
                <a:latin typeface="Calibri"/>
                <a:cs typeface="Calibri"/>
              </a:rPr>
              <a:t>No âmbito da estrutura, desenvolvemos o </a:t>
            </a:r>
            <a:r>
              <a:rPr lang="pt-PT" sz="1800" b="1">
                <a:latin typeface="Calibri"/>
                <a:cs typeface="Calibri"/>
              </a:rPr>
              <a:t>modelo de domínio</a:t>
            </a:r>
            <a:r>
              <a:rPr lang="pt-PT" sz="1800">
                <a:latin typeface="Calibri"/>
                <a:cs typeface="Calibri"/>
              </a:rPr>
              <a:t> para visualizar as entidades que compõem o sistema, bem como as interações existentes entre elas.</a:t>
            </a:r>
          </a:p>
          <a:p>
            <a:r>
              <a:rPr lang="pt-PT" sz="1800">
                <a:latin typeface="Calibri"/>
                <a:ea typeface="Calibri"/>
                <a:cs typeface="Calibri"/>
              </a:rPr>
              <a:t>Em termos comportamentais, inicialmente, definimos um conjunto de </a:t>
            </a:r>
            <a:r>
              <a:rPr lang="pt-PT" sz="1800" b="1" i="1">
                <a:latin typeface="Calibri"/>
                <a:ea typeface="Calibri"/>
                <a:cs typeface="Calibri"/>
              </a:rPr>
              <a:t>use cases</a:t>
            </a:r>
            <a:r>
              <a:rPr lang="pt-PT" sz="1800" b="1">
                <a:latin typeface="Calibri"/>
                <a:ea typeface="Calibri"/>
                <a:cs typeface="Calibri"/>
              </a:rPr>
              <a:t> </a:t>
            </a:r>
            <a:r>
              <a:rPr lang="pt-PT" sz="1800">
                <a:latin typeface="Calibri"/>
                <a:ea typeface="Calibri"/>
                <a:cs typeface="Calibri"/>
              </a:rPr>
              <a:t>que descrevem as principais funcionalidades do programa. De seguida, elaboramos um </a:t>
            </a:r>
            <a:r>
              <a:rPr lang="pt-PT" sz="1800" b="1">
                <a:latin typeface="Calibri"/>
                <a:ea typeface="Calibri"/>
                <a:cs typeface="Calibri"/>
              </a:rPr>
              <a:t>diagrama de </a:t>
            </a:r>
            <a:r>
              <a:rPr lang="pt-PT" sz="1800" b="1" i="1">
                <a:latin typeface="Calibri"/>
                <a:ea typeface="Calibri"/>
                <a:cs typeface="Calibri"/>
              </a:rPr>
              <a:t>use cases</a:t>
            </a:r>
            <a:r>
              <a:rPr lang="pt-PT" sz="1800" b="1">
                <a:latin typeface="Calibri"/>
                <a:ea typeface="Calibri"/>
                <a:cs typeface="Calibri"/>
              </a:rPr>
              <a:t> </a:t>
            </a:r>
            <a:r>
              <a:rPr lang="pt-PT" sz="1800">
                <a:latin typeface="Calibri"/>
                <a:ea typeface="Calibri"/>
                <a:cs typeface="Calibri"/>
              </a:rPr>
              <a:t>que identifica os atores envolvidos em cada </a:t>
            </a:r>
            <a:r>
              <a:rPr lang="pt-PT" sz="1800" i="1">
                <a:latin typeface="Calibri"/>
                <a:ea typeface="Calibri"/>
                <a:cs typeface="Calibri"/>
              </a:rPr>
              <a:t>use case</a:t>
            </a:r>
            <a:r>
              <a:rPr lang="pt-PT" sz="1800">
                <a:latin typeface="Calibri"/>
                <a:ea typeface="Calibri"/>
                <a:cs typeface="Calibri"/>
              </a:rPr>
              <a:t>. Por fim, construímos um </a:t>
            </a:r>
            <a:r>
              <a:rPr lang="pt-PT" sz="1800" b="1">
                <a:latin typeface="Calibri"/>
                <a:ea typeface="Calibri"/>
                <a:cs typeface="Calibri"/>
              </a:rPr>
              <a:t>diagrama de atividades </a:t>
            </a:r>
            <a:r>
              <a:rPr lang="pt-PT" sz="1800">
                <a:latin typeface="Calibri"/>
                <a:ea typeface="Calibri"/>
                <a:cs typeface="Calibri"/>
              </a:rPr>
              <a:t>para demonstrar o funcionamento da aplicação para o cliente e para o administrador.</a:t>
            </a:r>
          </a:p>
        </p:txBody>
      </p:sp>
    </p:spTree>
    <p:extLst>
      <p:ext uri="{BB962C8B-B14F-4D97-AF65-F5344CB8AC3E}">
        <p14:creationId xmlns:p14="http://schemas.microsoft.com/office/powerpoint/2010/main" val="377890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e Conteúdo 10" descr="Uma imagem com diagrama, file, Esquema, texto&#10;&#10;Descrição gerada automaticamente">
            <a:extLst>
              <a:ext uri="{FF2B5EF4-FFF2-40B4-BE49-F238E27FC236}">
                <a16:creationId xmlns:a16="http://schemas.microsoft.com/office/drawing/2014/main" id="{E9D6EA7C-8832-10A8-6BB0-507E5697E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330"/>
          <a:stretch/>
        </p:blipFill>
        <p:spPr>
          <a:xfrm>
            <a:off x="208171" y="0"/>
            <a:ext cx="11775658" cy="6858000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BB839CC-8290-6FFF-0662-66A24137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765" y="5464366"/>
            <a:ext cx="9608111" cy="1393634"/>
          </a:xfrm>
        </p:spPr>
        <p:txBody>
          <a:bodyPr>
            <a:normAutofit/>
          </a:bodyPr>
          <a:lstStyle/>
          <a:p>
            <a:r>
              <a:rPr lang="pt-PT"/>
              <a:t>Modelo de </a:t>
            </a:r>
            <a:br>
              <a:rPr lang="pt-PT"/>
            </a:br>
            <a:r>
              <a:rPr lang="pt-PT"/>
              <a:t>Domínio</a:t>
            </a:r>
          </a:p>
        </p:txBody>
      </p:sp>
    </p:spTree>
    <p:extLst>
      <p:ext uri="{BB962C8B-B14F-4D97-AF65-F5344CB8AC3E}">
        <p14:creationId xmlns:p14="http://schemas.microsoft.com/office/powerpoint/2010/main" val="38056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BB839CC-8290-6FFF-0662-66A24137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94" y="936433"/>
            <a:ext cx="2819400" cy="1886639"/>
          </a:xfrm>
        </p:spPr>
        <p:txBody>
          <a:bodyPr>
            <a:normAutofit/>
          </a:bodyPr>
          <a:lstStyle/>
          <a:p>
            <a:r>
              <a:rPr lang="pt-PT" sz="6000"/>
              <a:t>Use </a:t>
            </a:r>
            <a:br>
              <a:rPr lang="pt-PT" sz="6000"/>
            </a:br>
            <a:r>
              <a:rPr lang="pt-PT" sz="6000"/>
              <a:t>Cases</a:t>
            </a:r>
          </a:p>
        </p:txBody>
      </p:sp>
      <p:pic>
        <p:nvPicPr>
          <p:cNvPr id="4" name="Marcador de Posição de Conteúdo 3" descr="Uma imagem com captura de ecrã, texto, diagrama, file&#10;&#10;Descrição gerada automaticamente">
            <a:extLst>
              <a:ext uri="{FF2B5EF4-FFF2-40B4-BE49-F238E27FC236}">
                <a16:creationId xmlns:a16="http://schemas.microsoft.com/office/drawing/2014/main" id="{9B013564-A8FB-E6C9-A193-63D73AB0F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317" y="0"/>
            <a:ext cx="7552566" cy="6860248"/>
          </a:xfrm>
        </p:spPr>
      </p:pic>
    </p:spTree>
    <p:extLst>
      <p:ext uri="{BB962C8B-B14F-4D97-AF65-F5344CB8AC3E}">
        <p14:creationId xmlns:p14="http://schemas.microsoft.com/office/powerpoint/2010/main" val="371491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7C103F5C-6355-8A2F-6358-B7490A5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898"/>
            <a:ext cx="3965154" cy="2018960"/>
          </a:xfrm>
        </p:spPr>
        <p:txBody>
          <a:bodyPr>
            <a:normAutofit/>
          </a:bodyPr>
          <a:lstStyle/>
          <a:p>
            <a:r>
              <a:rPr lang="pt-PT" b="1"/>
              <a:t>Exemplo de especificação de um </a:t>
            </a:r>
            <a:r>
              <a:rPr lang="pt-PT" b="1" i="1"/>
              <a:t>use case</a:t>
            </a:r>
            <a:endParaRPr lang="pt-P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D713243B-75A6-FD99-6796-B0907434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1000" cy="1325563"/>
          </a:xfrm>
        </p:spPr>
        <p:txBody>
          <a:bodyPr>
            <a:noAutofit/>
          </a:bodyPr>
          <a:lstStyle/>
          <a:p>
            <a:r>
              <a:rPr lang="pt-PT" sz="1800" b="0" i="1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Case: Gerir Leilões</a:t>
            </a:r>
          </a:p>
        </p:txBody>
      </p:sp>
      <p:pic>
        <p:nvPicPr>
          <p:cNvPr id="3" name="Imagem 2" descr="Uma imagem com texto, captura de ecrã, Paralelo, número&#10;&#10;Descrição gerada automaticamente">
            <a:extLst>
              <a:ext uri="{FF2B5EF4-FFF2-40B4-BE49-F238E27FC236}">
                <a16:creationId xmlns:a16="http://schemas.microsoft.com/office/drawing/2014/main" id="{E0C20DFA-85AB-10F8-776B-B81A80D5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96" y="0"/>
            <a:ext cx="5616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4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7C103F5C-6355-8A2F-6358-B7490A54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Resumo</a:t>
            </a:r>
            <a:endParaRPr lang="pt-P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D713243B-75A6-FD99-6796-B0907434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 trabalho foi realizado no âmbito da unidade curricular Laboratórios de Informática IV</a:t>
            </a:r>
            <a:b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 o objetivo de desenvolver um software com base no tema ”Leilões On-Line”, mais</a:t>
            </a:r>
            <a:b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concretamente leilões de carros clássicos e raros. O projeto foi dividido em 2 fases.</a:t>
            </a:r>
          </a:p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primeira fase do projeto passou por apresentar, planear, contextualizar e fundamentar o</a:t>
            </a:r>
            <a:b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caso de estudo. Para tal, fez-se um estudo da viabilidade do projeto, da utilidade da</a:t>
            </a:r>
            <a:b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aplicação para os utilizadores e do motivo para a sua criação.</a:t>
            </a:r>
          </a:p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segunda fase do projeto tem como objetivo dar forma às ideias apresentadas na fase</a:t>
            </a:r>
            <a:b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anterior.</a:t>
            </a:r>
            <a:endParaRPr lang="pt-PT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uma melhor organização no desenvolvimento e implementação da aplicação no futuro,</a:t>
            </a:r>
            <a:b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planeamos e estruturamos todas as etapas concluídas e futuras num diagrama de </a:t>
            </a:r>
            <a:r>
              <a:rPr lang="pt-PT" sz="1800" b="0" i="0" u="none" strike="noStrike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Gantt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Área de Aplicação: 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Serviço de leilões online e presenciais.</a:t>
            </a:r>
          </a:p>
          <a:p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Palavras-Chave: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Leilões, Carros Clássicos, Super Carros, Aplicação, Engenharia de software .</a:t>
            </a:r>
            <a:endParaRPr lang="pt-PT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55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BB839CC-8290-6FFF-0662-66A24137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Diagrama de atividades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42F2001C-6B07-22B0-F2B2-A0B31DB10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010" y="1409101"/>
            <a:ext cx="7948549" cy="5083774"/>
          </a:xfrm>
        </p:spPr>
      </p:pic>
    </p:spTree>
    <p:extLst>
      <p:ext uri="{BB962C8B-B14F-4D97-AF65-F5344CB8AC3E}">
        <p14:creationId xmlns:p14="http://schemas.microsoft.com/office/powerpoint/2010/main" val="314713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76A97-3CC4-1EB0-BE0A-F9CD00B4D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610"/>
            <a:ext cx="9144000" cy="2387600"/>
          </a:xfrm>
        </p:spPr>
        <p:txBody>
          <a:bodyPr/>
          <a:lstStyle/>
          <a:p>
            <a:r>
              <a:rPr lang="pt-PT" b="1"/>
              <a:t>Conceção do Sistema de Dados</a:t>
            </a:r>
          </a:p>
        </p:txBody>
      </p:sp>
    </p:spTree>
    <p:extLst>
      <p:ext uri="{BB962C8B-B14F-4D97-AF65-F5344CB8AC3E}">
        <p14:creationId xmlns:p14="http://schemas.microsoft.com/office/powerpoint/2010/main" val="823192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BB839CC-8290-6FFF-0662-66A24137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09" y="1037154"/>
            <a:ext cx="3027582" cy="2391846"/>
          </a:xfrm>
        </p:spPr>
        <p:txBody>
          <a:bodyPr/>
          <a:lstStyle/>
          <a:p>
            <a:r>
              <a:rPr lang="pt-PT" b="1"/>
              <a:t>Modelo</a:t>
            </a:r>
            <a:br>
              <a:rPr lang="pt-PT" b="1"/>
            </a:br>
            <a:r>
              <a:rPr lang="pt-PT" b="1"/>
              <a:t>Lógico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994581D-3A67-CA9E-4DC2-001940B59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255" y="97074"/>
            <a:ext cx="7336301" cy="6663852"/>
          </a:xfrm>
        </p:spPr>
      </p:pic>
    </p:spTree>
    <p:extLst>
      <p:ext uri="{BB962C8B-B14F-4D97-AF65-F5344CB8AC3E}">
        <p14:creationId xmlns:p14="http://schemas.microsoft.com/office/powerpoint/2010/main" val="555314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7C103F5C-6355-8A2F-6358-B7490A5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548"/>
            <a:ext cx="5257800" cy="1908792"/>
          </a:xfrm>
        </p:spPr>
        <p:txBody>
          <a:bodyPr>
            <a:normAutofit/>
          </a:bodyPr>
          <a:lstStyle/>
          <a:p>
            <a:r>
              <a:rPr lang="pt-PT" err="1">
                <a:latin typeface="Calibri" panose="020F0502020204030204" pitchFamily="34" charset="0"/>
                <a:cs typeface="Calibri" panose="020F0502020204030204" pitchFamily="34" charset="0"/>
              </a:rPr>
              <a:t>Mockup</a:t>
            </a:r>
            <a:r>
              <a:rPr lang="pt-PT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PT" err="1"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lang="pt-PT">
                <a:latin typeface="Calibri" panose="020F0502020204030204" pitchFamily="34" charset="0"/>
                <a:cs typeface="Calibri" panose="020F0502020204030204" pitchFamily="34" charset="0"/>
              </a:rPr>
              <a:t> Page</a:t>
            </a:r>
          </a:p>
        </p:txBody>
      </p:sp>
      <p:pic>
        <p:nvPicPr>
          <p:cNvPr id="3" name="Marcador de Posição de Conteúdo 2" descr="Uma imagem com captura de ecrã, texto, software, Software de multimédia&#10;&#10;Descrição gerada automaticamente">
            <a:extLst>
              <a:ext uri="{FF2B5EF4-FFF2-40B4-BE49-F238E27FC236}">
                <a16:creationId xmlns:a16="http://schemas.microsoft.com/office/drawing/2014/main" id="{D803CB7D-432E-90B0-2921-E3D5A9DAE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458" y="2064166"/>
            <a:ext cx="6583083" cy="4315578"/>
          </a:xfrm>
        </p:spPr>
      </p:pic>
    </p:spTree>
    <p:extLst>
      <p:ext uri="{BB962C8B-B14F-4D97-AF65-F5344CB8AC3E}">
        <p14:creationId xmlns:p14="http://schemas.microsoft.com/office/powerpoint/2010/main" val="2998168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C1D8-617F-2EA0-DCC7-8CDD998A9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750" y="2716317"/>
            <a:ext cx="6970806" cy="800021"/>
          </a:xfrm>
        </p:spPr>
        <p:txBody>
          <a:bodyPr>
            <a:normAutofit/>
          </a:bodyPr>
          <a:lstStyle/>
          <a:p>
            <a:pPr algn="l"/>
            <a:r>
              <a:rPr lang="pt-PT" sz="4000" b="1">
                <a:solidFill>
                  <a:srgbClr val="A11A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Laboratórios de Informática IV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93ADFA-6EC4-0DA1-6B40-1A197988C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0750" y="3425866"/>
            <a:ext cx="2876523" cy="488839"/>
          </a:xfrm>
        </p:spPr>
        <p:txBody>
          <a:bodyPr/>
          <a:lstStyle/>
          <a:p>
            <a:pPr algn="l"/>
            <a:r>
              <a:rPr lang="pt-PT">
                <a:latin typeface="Calibri" panose="020F0502020204030204" pitchFamily="34" charset="0"/>
                <a:cs typeface="Calibri" panose="020F0502020204030204" pitchFamily="34" charset="0"/>
              </a:rPr>
              <a:t>Trabalho Prático</a:t>
            </a:r>
          </a:p>
        </p:txBody>
      </p:sp>
      <p:pic>
        <p:nvPicPr>
          <p:cNvPr id="5" name="Imagem 4" descr="Uma imagem com símbolo,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DBFF9C7-B4A4-1916-EACD-FAE22E9C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62"/>
          <a:stretch/>
        </p:blipFill>
        <p:spPr>
          <a:xfrm>
            <a:off x="861809" y="2867818"/>
            <a:ext cx="2249289" cy="11223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4A1DCE-7DD9-7C75-BCB5-7433022BD484}"/>
              </a:ext>
            </a:extLst>
          </p:cNvPr>
          <p:cNvSpPr txBox="1"/>
          <p:nvPr/>
        </p:nvSpPr>
        <p:spPr>
          <a:xfrm>
            <a:off x="3970750" y="4224243"/>
            <a:ext cx="45970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>
                <a:solidFill>
                  <a:srgbClr val="009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Grupo 16</a:t>
            </a:r>
          </a:p>
          <a:p>
            <a:endParaRPr lang="pt-PT" sz="2000" b="1">
              <a:solidFill>
                <a:srgbClr val="009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Diogo Gonçalves(a101919)</a:t>
            </a:r>
            <a:br>
              <a:rPr lang="pt-PT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Diogo Neto(a98197)</a:t>
            </a:r>
          </a:p>
          <a:p>
            <a:r>
              <a:rPr lang="pt-PT">
                <a:latin typeface="Calibri" panose="020F0502020204030204" pitchFamily="34" charset="0"/>
                <a:cs typeface="Calibri" panose="020F0502020204030204" pitchFamily="34" charset="0"/>
              </a:rPr>
              <a:t>Guilherme Oliveira (a95021)</a:t>
            </a:r>
            <a:br>
              <a:rPr lang="pt-PT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Paulo Oliveira(a93222)</a:t>
            </a:r>
            <a:endParaRPr lang="pt-P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F785BD-4C6B-CE22-A7F2-70E14917C5F8}"/>
              </a:ext>
            </a:extLst>
          </p:cNvPr>
          <p:cNvSpPr txBox="1"/>
          <p:nvPr/>
        </p:nvSpPr>
        <p:spPr>
          <a:xfrm>
            <a:off x="3970749" y="1391116"/>
            <a:ext cx="5713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Licenciatura em Engenharia Informática</a:t>
            </a:r>
            <a:endParaRPr lang="pt-PT" sz="200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18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Universidade do Minho </a:t>
            </a:r>
            <a:endParaRPr lang="pt-PT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6F5B9D-A6A3-F45F-EB1B-FFE7F6FEA36B}"/>
              </a:ext>
            </a:extLst>
          </p:cNvPr>
          <p:cNvSpPr txBox="1"/>
          <p:nvPr/>
        </p:nvSpPr>
        <p:spPr>
          <a:xfrm>
            <a:off x="861809" y="4024188"/>
            <a:ext cx="139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>
                <a:latin typeface="Calibri" panose="020F0502020204030204" pitchFamily="34" charset="0"/>
                <a:cs typeface="Calibri" panose="020F0502020204030204" pitchFamily="34" charset="0"/>
              </a:rPr>
              <a:t>2023/2024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AEF5A5D3-6861-F38E-6C39-A7C51D973428}"/>
              </a:ext>
            </a:extLst>
          </p:cNvPr>
          <p:cNvSpPr/>
          <p:nvPr/>
        </p:nvSpPr>
        <p:spPr>
          <a:xfrm rot="20170448">
            <a:off x="7772398" y="4293299"/>
            <a:ext cx="3144505" cy="1430631"/>
          </a:xfrm>
          <a:prstGeom prst="roundRect">
            <a:avLst>
              <a:gd name="adj" fmla="val 43408"/>
            </a:avLst>
          </a:prstGeom>
          <a:solidFill>
            <a:srgbClr val="009971"/>
          </a:solidFill>
          <a:ln>
            <a:solidFill>
              <a:srgbClr val="A11A1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51338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7C103F5C-6355-8A2F-6358-B7490A5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Diagrama de Gantt</a:t>
            </a:r>
          </a:p>
        </p:txBody>
      </p:sp>
      <p:pic>
        <p:nvPicPr>
          <p:cNvPr id="3" name="Content Placeholder 2" descr="A graph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72291B38-CE4E-3004-532A-36F475D5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7" y="1199264"/>
            <a:ext cx="10415945" cy="51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9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7C103F5C-6355-8A2F-6358-B7490A54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Contextualização</a:t>
            </a:r>
            <a:endParaRPr lang="pt-P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D713243B-75A6-FD99-6796-B0907434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1800" b="0" i="0" u="none" strike="noStrike">
                <a:effectLst/>
                <a:latin typeface="Calibri"/>
                <a:ea typeface="Calibri"/>
                <a:cs typeface="Calibri"/>
              </a:rPr>
              <a:t>No dia 9 de maio de 2008, João Silva iniciou a atividade da </a:t>
            </a:r>
            <a:r>
              <a:rPr lang="pt-PT" sz="1800" b="0" i="0" u="none" strike="noStrike" err="1">
                <a:effectLst/>
                <a:latin typeface="Calibri"/>
                <a:ea typeface="Calibri"/>
                <a:cs typeface="Calibri"/>
              </a:rPr>
              <a:t>Lei-Lões</a:t>
            </a:r>
            <a:r>
              <a:rPr lang="pt-PT" sz="1800" b="0" i="0" u="none" strike="noStrike">
                <a:effectLst/>
                <a:latin typeface="Calibri"/>
                <a:ea typeface="Calibri"/>
                <a:cs typeface="Calibri"/>
              </a:rPr>
              <a:t>, voltada para o leilão</a:t>
            </a:r>
            <a:b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800" b="0" i="0" u="none" strike="noStrike">
                <a:effectLst/>
                <a:latin typeface="Calibri"/>
                <a:ea typeface="Calibri"/>
                <a:cs typeface="Calibri"/>
              </a:rPr>
              <a:t>de carros clássicos e modernos ultra raros. Inicialmente a empresa focava-se apenas em leilões presenciais para um público específico do seu país.</a:t>
            </a:r>
          </a:p>
          <a:p>
            <a:r>
              <a:rPr lang="pt-PT" sz="1800" b="0" i="0" u="none" strike="noStrike">
                <a:effectLst/>
                <a:latin typeface="Calibri"/>
                <a:ea typeface="Calibri"/>
                <a:cs typeface="Calibri"/>
              </a:rPr>
              <a:t>Com o crescimento da </a:t>
            </a:r>
            <a:r>
              <a:rPr lang="pt-PT" sz="1800" b="0" i="0" u="none" strike="noStrike" err="1">
                <a:effectLst/>
                <a:latin typeface="Calibri"/>
                <a:ea typeface="Calibri"/>
                <a:cs typeface="Calibri"/>
              </a:rPr>
              <a:t>Lei-Lões</a:t>
            </a:r>
            <a:r>
              <a:rPr lang="pt-PT" sz="1800" b="0" i="0" u="none" strike="noStrike">
                <a:effectLst/>
                <a:latin typeface="Calibri"/>
                <a:ea typeface="Calibri"/>
                <a:cs typeface="Calibri"/>
              </a:rPr>
              <a:t> foi necessário lançar uma plataforma para atender </a:t>
            </a:r>
            <a:r>
              <a:rPr lang="pt-PT" sz="1800">
                <a:latin typeface="Calibri"/>
                <a:ea typeface="Calibri"/>
                <a:cs typeface="Calibri"/>
              </a:rPr>
              <a:t>à demanda de</a:t>
            </a:r>
            <a:r>
              <a:rPr lang="pt-PT" sz="1800" b="0" i="0" u="none" strike="noStrike">
                <a:effectLst/>
                <a:latin typeface="Calibri"/>
                <a:ea typeface="Calibri"/>
                <a:cs typeface="Calibri"/>
              </a:rPr>
              <a:t> alguns colecionadores. Contudo, com o passar do tempo, a empresa do senhor João ganhou visibilidade e </a:t>
            </a:r>
            <a:r>
              <a:rPr lang="pt-PT" sz="1800">
                <a:latin typeface="Calibri"/>
                <a:ea typeface="Calibri"/>
                <a:cs typeface="Calibri"/>
              </a:rPr>
              <a:t>houve </a:t>
            </a:r>
            <a:r>
              <a:rPr lang="pt-PT" sz="1800" b="0" i="0" u="none" strike="noStrike">
                <a:effectLst/>
                <a:latin typeface="Calibri"/>
                <a:ea typeface="Calibri"/>
                <a:cs typeface="Calibri"/>
              </a:rPr>
              <a:t>uma procura de público internacional de apaixonados por carros que </a:t>
            </a:r>
            <a:r>
              <a:rPr lang="pt-PT" sz="1800">
                <a:latin typeface="Calibri"/>
                <a:ea typeface="Calibri"/>
                <a:cs typeface="Calibri"/>
              </a:rPr>
              <a:t>precisava</a:t>
            </a:r>
            <a:r>
              <a:rPr lang="pt-PT" sz="1800" b="0" i="0" u="none" strike="noStrike">
                <a:effectLst/>
                <a:latin typeface="Calibri"/>
                <a:ea typeface="Calibri"/>
                <a:cs typeface="Calibri"/>
              </a:rPr>
              <a:t> de ser satisfeita.</a:t>
            </a:r>
            <a:r>
              <a:rPr lang="pt-PT" sz="1800">
                <a:latin typeface="Calibri"/>
                <a:ea typeface="Calibri"/>
                <a:cs typeface="Calibri"/>
              </a:rPr>
              <a:t> </a:t>
            </a:r>
            <a:endParaRPr lang="pt-PT" sz="1800" b="0" i="0" u="none" strike="noStrike">
              <a:effectLst/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r>
              <a:rPr lang="pt-PT" sz="1800" b="0" i="0" u="none" strike="noStrike">
                <a:effectLst/>
                <a:latin typeface="Calibri"/>
                <a:ea typeface="Calibri"/>
                <a:cs typeface="Calibri"/>
              </a:rPr>
              <a:t>O novo objetivo da empresa é globalizar os seus leilões e o passo lógico a seguir é a criação de uma aplicação, em que os utilizadores poderão participar nos leilões a partir de casa, contudo, os leilões presenciais têm agora uma exclusividade acrescida.</a:t>
            </a:r>
            <a:endParaRPr lang="pt-PT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099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7C103F5C-6355-8A2F-6358-B7490A5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778"/>
            <a:ext cx="10515600" cy="1325563"/>
          </a:xfrm>
        </p:spPr>
        <p:txBody>
          <a:bodyPr/>
          <a:lstStyle/>
          <a:p>
            <a:r>
              <a:rPr lang="pt-PT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Fundamentação</a:t>
            </a:r>
            <a:endParaRPr lang="pt-P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D713243B-75A6-FD99-6796-B0907434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61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fim de acompanhar as mudanças digitais e atender a uma demanda maior, a criação de uma</a:t>
            </a:r>
            <a:b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aplicação de leilões online é fundamental. Abaixo estão algumas das razões que justificam a</a:t>
            </a:r>
            <a:b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criação de uma aplicação:</a:t>
            </a:r>
          </a:p>
          <a:p>
            <a:pPr marL="0" indent="0">
              <a:buNone/>
            </a:pPr>
            <a:endParaRPr lang="pt-PT" sz="1800" b="0" i="0" u="none" strike="noStrike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Alcance Global;</a:t>
            </a:r>
          </a:p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Disponibilidade 24/7;</a:t>
            </a:r>
            <a:endParaRPr lang="pt-PT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Funcionalidades Inovadoras;</a:t>
            </a:r>
          </a:p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Eficiência Operacional;</a:t>
            </a:r>
            <a:endParaRPr lang="pt-PT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Dados Analíticos;</a:t>
            </a:r>
          </a:p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Segurança.</a:t>
            </a:r>
            <a:endParaRPr lang="pt-PT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8323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m veículo, roda, Veículo terrestre, Carro antigo&#10;&#10;Descrição gerada automaticamente">
            <a:extLst>
              <a:ext uri="{FF2B5EF4-FFF2-40B4-BE49-F238E27FC236}">
                <a16:creationId xmlns:a16="http://schemas.microsoft.com/office/drawing/2014/main" id="{B8680365-13AD-B755-0C69-3308F219A7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9855" r="1083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7C103F5C-6355-8A2F-6358-B7490A5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PT" sz="40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Motivação e Objetivos</a:t>
            </a:r>
            <a:endParaRPr lang="pt-PT" sz="4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D713243B-75A6-FD99-6796-B0907434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000" b="0" i="0" u="none" strike="noStrike">
                <a:effectLst/>
                <a:latin typeface="Calibri"/>
                <a:ea typeface="Calibri"/>
                <a:cs typeface="Calibri"/>
              </a:rPr>
              <a:t>O principal objetivo é desenvolver um sistema de </a:t>
            </a:r>
            <a:r>
              <a:rPr lang="pt-PT" sz="2000">
                <a:latin typeface="Calibri"/>
                <a:ea typeface="Calibri"/>
                <a:cs typeface="Calibri"/>
              </a:rPr>
              <a:t>leilões</a:t>
            </a:r>
            <a:r>
              <a:rPr lang="pt-PT" sz="2000" b="0" i="0" u="none" strike="noStrike">
                <a:effectLst/>
                <a:latin typeface="Calibri"/>
                <a:ea typeface="Calibri"/>
                <a:cs typeface="Calibri"/>
              </a:rPr>
              <a:t> online, fácil de usar, de alta qualidade, confiável e seguro. Além disso, pretende-se reunir uma comunidade global de entusiastas </a:t>
            </a:r>
            <a:r>
              <a:rPr lang="pt-PT" sz="2000">
                <a:latin typeface="Calibri"/>
                <a:ea typeface="Calibri"/>
                <a:cs typeface="Calibri"/>
              </a:rPr>
              <a:t>automotivos</a:t>
            </a:r>
            <a:r>
              <a:rPr lang="pt-PT" sz="2000" b="0" i="0" u="none" strike="noStrike">
                <a:effectLst/>
                <a:latin typeface="Calibri"/>
                <a:ea typeface="Calibri"/>
                <a:cs typeface="Calibri"/>
              </a:rPr>
              <a:t> onde estes podem compartilhar a sua paixão e comprar carros clássicos ou modernos limitados.</a:t>
            </a:r>
            <a:endParaRPr lang="pt-PT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62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7C103F5C-6355-8A2F-6358-B7490A5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PT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Viabilidade</a:t>
            </a:r>
            <a:endParaRPr lang="pt-P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D713243B-75A6-FD99-6796-B0907434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80712"/>
          </a:xfrm>
        </p:spPr>
        <p:txBody>
          <a:bodyPr>
            <a:noAutofit/>
          </a:bodyPr>
          <a:lstStyle/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análise de viabilidade do projeto para implementar o sistema de gestão de leilões para a</a:t>
            </a:r>
            <a:b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Empresa do Sr. João teve em conta diversos fatores.</a:t>
            </a:r>
          </a:p>
          <a:p>
            <a:r>
              <a:rPr lang="pt-PT" sz="1800" b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onto de vista técnico 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infraestrutura atual é adequada;</a:t>
            </a:r>
            <a:endParaRPr lang="pt-PT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Financeiramente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é crucial ponderar os custos e benefícios associados à implementação do sistema;</a:t>
            </a:r>
          </a:p>
          <a:p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Investimento</a:t>
            </a:r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10.000€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hardware e software,</a:t>
            </a:r>
            <a:endParaRPr lang="pt-PT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5.000€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formação de equipa;</a:t>
            </a:r>
            <a:b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3.000€ 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a integração dos sistemas</a:t>
            </a:r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pt-PT" sz="1800" b="1">
                <a:latin typeface="Calibri" panose="020F0502020204030204" pitchFamily="34" charset="0"/>
                <a:cs typeface="Calibri" panose="020F0502020204030204" pitchFamily="34" charset="0"/>
              </a:rPr>
              <a:t>		+/- 2.000€ </a:t>
            </a:r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para 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manutenção anual;</a:t>
            </a:r>
            <a:endParaRPr lang="pt-PT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1800" b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enefícios esperados</a:t>
            </a:r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pt-PT" sz="1800" b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edução de custos 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operacionais </a:t>
            </a:r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15%, equivalente a +/- </a:t>
            </a:r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10.000€ 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 ano</a:t>
            </a:r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              </a:t>
            </a:r>
            <a:r>
              <a:rPr lang="pt-PT" sz="1800" b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elhoria na eficiência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resultando num aumento da produtividade em 20%, o 			              equivalente à contratação de mais 5 funcionários</a:t>
            </a:r>
          </a:p>
          <a:p>
            <a:pPr marL="0" indent="0">
              <a:buNone/>
            </a:pPr>
            <a:r>
              <a:rPr lang="pt-PT" sz="1800" b="1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              Aumento do nº mensal de leilões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em 30%.</a:t>
            </a:r>
            <a:endParaRPr lang="pt-PT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1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7C103F5C-6355-8A2F-6358-B7490A5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215"/>
            <a:ext cx="10515600" cy="1325563"/>
          </a:xfrm>
        </p:spPr>
        <p:txBody>
          <a:bodyPr/>
          <a:lstStyle/>
          <a:p>
            <a:r>
              <a:rPr lang="pt-PT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Ferramentas</a:t>
            </a:r>
            <a:endParaRPr lang="pt-P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D713243B-75A6-FD99-6796-B0907434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466"/>
            <a:ext cx="10515600" cy="488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desenvolvimento deste projeto, utilizaremos diferentes aplicações, websites e </a:t>
            </a:r>
            <a:r>
              <a:rPr lang="pt-PT" sz="1800" b="0" i="0" u="none" strike="noStrike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frameworks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alcançar o modelo desejado. Entre elas temos:</a:t>
            </a:r>
          </a:p>
          <a:p>
            <a:r>
              <a:rPr lang="pt-PT" sz="1800" err="1">
                <a:latin typeface="Calibri" panose="020F0502020204030204" pitchFamily="34" charset="0"/>
                <a:cs typeface="Calibri" panose="020F0502020204030204" pitchFamily="34" charset="0"/>
              </a:rPr>
              <a:t>OverLeaf</a:t>
            </a:r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Microsoft PowerPoint;</a:t>
            </a:r>
          </a:p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Microsoft SQL Server;</a:t>
            </a:r>
            <a:endParaRPr lang="pt-PT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Microsoft .NET C#;</a:t>
            </a:r>
          </a:p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Microsoft Visual </a:t>
            </a:r>
            <a:r>
              <a:rPr lang="pt-PT" sz="1800" b="0" i="0" u="none" strike="noStrike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Studio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b="0" i="0" u="none" strike="noStrike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PT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18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GitHub;</a:t>
            </a:r>
          </a:p>
          <a:p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Visual </a:t>
            </a:r>
            <a:r>
              <a:rPr lang="pt-PT" sz="1800" err="1">
                <a:latin typeface="Calibri" panose="020F0502020204030204" pitchFamily="34" charset="0"/>
                <a:cs typeface="Calibri" panose="020F0502020204030204" pitchFamily="34" charset="0"/>
              </a:rPr>
              <a:t>Paradigm</a:t>
            </a:r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PT" sz="1800" err="1">
                <a:latin typeface="Calibri" panose="020F0502020204030204" pitchFamily="34" charset="0"/>
                <a:cs typeface="Calibri" panose="020F0502020204030204" pitchFamily="34" charset="0"/>
              </a:rPr>
              <a:t>MySQLWorkbench</a:t>
            </a:r>
            <a:r>
              <a:rPr lang="pt-PT" sz="1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73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7C103F5C-6355-8A2F-6358-B7490A5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891"/>
            <a:ext cx="10515600" cy="1325563"/>
          </a:xfrm>
        </p:spPr>
        <p:txBody>
          <a:bodyPr/>
          <a:lstStyle/>
          <a:p>
            <a:r>
              <a:rPr lang="pt-PT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Recursos Materiais</a:t>
            </a:r>
            <a:endParaRPr lang="pt-P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D713243B-75A6-FD99-6796-B0907434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403"/>
            <a:ext cx="10515600" cy="4880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pt-PT" sz="1800" b="0" i="0" u="none" strike="noStrike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PT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1800" b="1" i="0" u="none" strike="noStrike">
                <a:effectLst/>
                <a:latin typeface="Calibri"/>
                <a:cs typeface="Calibri"/>
              </a:rPr>
              <a:t>Criação da aplicação </a:t>
            </a:r>
            <a:r>
              <a:rPr lang="pt-PT" sz="1800" b="1" i="0" u="none" strike="noStrike">
                <a:effectLst/>
                <a:latin typeface="Calibri"/>
                <a:cs typeface="Calibri"/>
                <a:sym typeface="Wingdings" pitchFamily="2" charset="2"/>
              </a:rPr>
              <a:t> </a:t>
            </a:r>
            <a:r>
              <a:rPr lang="pt-PT" sz="1800" b="0" i="0" u="none" strike="noStrike">
                <a:effectLst/>
                <a:latin typeface="Calibri"/>
                <a:cs typeface="Calibri"/>
              </a:rPr>
              <a:t>divisão entre </a:t>
            </a:r>
            <a:r>
              <a:rPr lang="pt-PT" sz="1800" b="0" i="1" u="none" strike="noStrike" err="1">
                <a:effectLst/>
                <a:latin typeface="Calibri"/>
                <a:cs typeface="Calibri"/>
              </a:rPr>
              <a:t>frontend</a:t>
            </a:r>
            <a:r>
              <a:rPr lang="pt-PT" sz="1800" b="0" i="0" u="none" strike="noStrike">
                <a:effectLst/>
                <a:latin typeface="Calibri"/>
                <a:cs typeface="Calibri"/>
              </a:rPr>
              <a:t> e </a:t>
            </a:r>
            <a:r>
              <a:rPr lang="pt-PT" sz="1800" b="0" i="1" u="none" strike="noStrike" err="1">
                <a:effectLst/>
                <a:latin typeface="Calibri"/>
                <a:cs typeface="Calibri"/>
              </a:rPr>
              <a:t>backend</a:t>
            </a:r>
            <a:r>
              <a:rPr lang="pt-PT" sz="1800" b="0" i="1" u="none" strike="noStrike">
                <a:effectLst/>
                <a:latin typeface="Calibri"/>
                <a:cs typeface="Calibri"/>
              </a:rPr>
              <a:t>;</a:t>
            </a:r>
            <a:endParaRPr lang="pt-PT" sz="1800" b="0" u="none" strike="noStrike">
              <a:effectLst/>
              <a:latin typeface="Calibri"/>
              <a:cs typeface="Calibri"/>
            </a:endParaRPr>
          </a:p>
          <a:p>
            <a:r>
              <a:rPr lang="pt-PT" sz="1800" b="1" i="0" u="none" strike="noStrike">
                <a:effectLst/>
                <a:latin typeface="Calibri"/>
                <a:cs typeface="Calibri"/>
              </a:rPr>
              <a:t>UI </a:t>
            </a:r>
            <a:r>
              <a:rPr lang="pt-PT" sz="1800" b="1" i="0" u="none" strike="noStrike">
                <a:effectLst/>
                <a:latin typeface="Calibri"/>
                <a:cs typeface="Calibri"/>
                <a:sym typeface="Wingdings" pitchFamily="2" charset="2"/>
              </a:rPr>
              <a:t> </a:t>
            </a:r>
            <a:r>
              <a:rPr lang="pt-PT" sz="1800" b="0" i="0" u="none" strike="noStrike">
                <a:effectLst/>
                <a:latin typeface="Calibri"/>
                <a:cs typeface="Calibri"/>
                <a:sym typeface="Wingdings" pitchFamily="2" charset="2"/>
              </a:rPr>
              <a:t>recorrer à </a:t>
            </a:r>
            <a:r>
              <a:rPr lang="pt-PT" sz="1800" b="0" i="0" u="none" strike="noStrike" err="1">
                <a:effectLst/>
                <a:latin typeface="Calibri"/>
                <a:cs typeface="Calibri"/>
              </a:rPr>
              <a:t>framework</a:t>
            </a:r>
            <a:r>
              <a:rPr lang="pt-PT" sz="1800" b="0" i="0" u="none" strike="noStrike">
                <a:effectLst/>
                <a:latin typeface="Calibri"/>
                <a:cs typeface="Calibri"/>
              </a:rPr>
              <a:t> .NET utilizando C#, utilizando o padrão </a:t>
            </a:r>
            <a:r>
              <a:rPr lang="pt-PT" sz="1800" b="0" i="0" u="none" strike="noStrike" err="1">
                <a:effectLst/>
                <a:latin typeface="Calibri"/>
                <a:cs typeface="Calibri"/>
              </a:rPr>
              <a:t>Model-View-Controller</a:t>
            </a:r>
            <a:r>
              <a:rPr lang="pt-PT" sz="1800">
                <a:latin typeface="Calibri"/>
                <a:cs typeface="Calibri"/>
              </a:rPr>
              <a:t>;</a:t>
            </a:r>
            <a:endParaRPr lang="pt-PT" sz="1800" i="0">
              <a:latin typeface="Calibri"/>
              <a:cs typeface="Calibri"/>
            </a:endParaRPr>
          </a:p>
          <a:p>
            <a:r>
              <a:rPr lang="pt-PT" sz="1800" b="1">
                <a:latin typeface="Calibri"/>
                <a:cs typeface="Calibri"/>
              </a:rPr>
              <a:t>T</a:t>
            </a:r>
            <a:r>
              <a:rPr lang="pt-PT" sz="1800" b="1" i="0" u="none" strike="noStrike">
                <a:effectLst/>
                <a:latin typeface="Calibri"/>
                <a:cs typeface="Calibri"/>
              </a:rPr>
              <a:t>ornar a UI prática, responsiva e intuitiva </a:t>
            </a:r>
            <a:r>
              <a:rPr lang="pt-PT" sz="1800" b="1" i="0" u="none" strike="noStrike">
                <a:effectLst/>
                <a:latin typeface="Calibri"/>
                <a:cs typeface="Calibri"/>
                <a:sym typeface="Wingdings" pitchFamily="2" charset="2"/>
              </a:rPr>
              <a:t></a:t>
            </a:r>
            <a:r>
              <a:rPr lang="pt-PT" sz="1800" b="0" i="0" u="none" strike="noStrike">
                <a:effectLst/>
                <a:latin typeface="Calibri"/>
                <a:cs typeface="Calibri"/>
                <a:sym typeface="Wingdings" pitchFamily="2" charset="2"/>
              </a:rPr>
              <a:t> analisar </a:t>
            </a:r>
            <a:r>
              <a:rPr lang="pt-PT" sz="1800" b="0" i="0" u="none" strike="noStrike">
                <a:effectLst/>
                <a:latin typeface="Calibri"/>
                <a:cs typeface="Calibri"/>
              </a:rPr>
              <a:t>serviços concorrentes já existentes;</a:t>
            </a:r>
            <a:endParaRPr lang="pt-PT" sz="1800" b="0" u="none" strike="noStrike">
              <a:effectLst/>
              <a:latin typeface="Calibri"/>
              <a:cs typeface="Calibri"/>
            </a:endParaRPr>
          </a:p>
          <a:p>
            <a:r>
              <a:rPr lang="pt-PT" sz="1800" b="1" i="0" u="none" strike="noStrike">
                <a:effectLst/>
                <a:latin typeface="Calibri"/>
                <a:cs typeface="Calibri"/>
              </a:rPr>
              <a:t>Acesso </a:t>
            </a:r>
            <a:r>
              <a:rPr lang="pt-PT" sz="1800" b="1">
                <a:latin typeface="Calibri"/>
                <a:cs typeface="Calibri"/>
              </a:rPr>
              <a:t>à base </a:t>
            </a:r>
            <a:r>
              <a:rPr lang="pt-PT" sz="1800" b="1" i="0" u="none" strike="noStrike">
                <a:effectLst/>
                <a:latin typeface="Calibri"/>
                <a:cs typeface="Calibri"/>
              </a:rPr>
              <a:t>de dados </a:t>
            </a:r>
            <a:r>
              <a:rPr lang="pt-PT" sz="1800" b="1" i="0" u="none" strike="noStrike">
                <a:effectLst/>
                <a:latin typeface="Calibri"/>
                <a:cs typeface="Calibri"/>
                <a:sym typeface="Wingdings" pitchFamily="2" charset="2"/>
              </a:rPr>
              <a:t></a:t>
            </a:r>
            <a:r>
              <a:rPr lang="pt-PT" sz="1800" b="0" i="0" u="none" strike="noStrike">
                <a:effectLst/>
                <a:latin typeface="Calibri"/>
                <a:cs typeface="Calibri"/>
                <a:sym typeface="Wingdings" pitchFamily="2" charset="2"/>
              </a:rPr>
              <a:t> </a:t>
            </a:r>
            <a:r>
              <a:rPr lang="pt-PT" sz="1800" b="0" i="0" u="none" strike="noStrike" err="1">
                <a:effectLst/>
                <a:latin typeface="Calibri"/>
                <a:cs typeface="Calibri"/>
              </a:rPr>
              <a:t>Entity</a:t>
            </a:r>
            <a:r>
              <a:rPr lang="pt-PT" sz="1800" b="0" i="0" u="none" strike="noStrike">
                <a:effectLst/>
                <a:latin typeface="Calibri"/>
                <a:cs typeface="Calibri"/>
              </a:rPr>
              <a:t> Framework;</a:t>
            </a:r>
            <a:endParaRPr lang="pt-PT" sz="1800" b="0" i="0" u="none" strike="noStrike">
              <a:effectLst/>
              <a:latin typeface="Calibri"/>
              <a:cs typeface="Calibri"/>
              <a:sym typeface="Wingdings" pitchFamily="2" charset="2"/>
            </a:endParaRPr>
          </a:p>
          <a:p>
            <a:r>
              <a:rPr lang="pt-PT" sz="1800" b="1" i="0" u="none" strike="noStrike">
                <a:effectLst/>
                <a:latin typeface="Calibri"/>
                <a:cs typeface="Calibri"/>
              </a:rPr>
              <a:t>Desenvolvimento mobile </a:t>
            </a:r>
            <a:r>
              <a:rPr lang="pt-PT" sz="1800" b="1" i="0" u="none" strike="noStrike">
                <a:effectLst/>
                <a:latin typeface="Calibri"/>
                <a:cs typeface="Calibri"/>
                <a:sym typeface="Wingdings" pitchFamily="2" charset="2"/>
              </a:rPr>
              <a:t> </a:t>
            </a:r>
            <a:r>
              <a:rPr lang="pt-PT" sz="1800" b="0" i="0" u="none" strike="noStrike" err="1">
                <a:effectLst/>
                <a:latin typeface="Calibri"/>
                <a:cs typeface="Calibri"/>
              </a:rPr>
              <a:t>Xamarin</a:t>
            </a:r>
            <a:r>
              <a:rPr lang="pt-PT" sz="1800" b="0" i="0" u="none" strike="noStrike">
                <a:effectLst/>
                <a:latin typeface="Calibri"/>
                <a:cs typeface="Calibri"/>
              </a:rPr>
              <a:t>;</a:t>
            </a:r>
            <a:endParaRPr lang="pt-PT" sz="1800" i="0">
              <a:latin typeface="Calibri"/>
              <a:cs typeface="Calibri"/>
            </a:endParaRPr>
          </a:p>
          <a:p>
            <a:r>
              <a:rPr lang="pt-PT" sz="1800" b="1" i="0" u="none" strike="noStrike">
                <a:effectLst/>
                <a:latin typeface="Calibri"/>
                <a:cs typeface="Calibri"/>
              </a:rPr>
              <a:t>Armazenamento e gestão de dados </a:t>
            </a:r>
            <a:r>
              <a:rPr lang="pt-PT" sz="1800" b="1" i="0" u="none" strike="noStrike">
                <a:effectLst/>
                <a:latin typeface="Calibri"/>
                <a:cs typeface="Calibri"/>
                <a:sym typeface="Wingdings" pitchFamily="2" charset="2"/>
              </a:rPr>
              <a:t></a:t>
            </a:r>
            <a:r>
              <a:rPr lang="pt-PT" sz="1800" b="0" i="0" u="none" strike="noStrike">
                <a:effectLst/>
                <a:latin typeface="Calibri"/>
                <a:cs typeface="Calibri"/>
                <a:sym typeface="Wingdings" pitchFamily="2" charset="2"/>
              </a:rPr>
              <a:t> </a:t>
            </a:r>
            <a:r>
              <a:rPr lang="pt-PT" sz="1800" b="0" i="0" u="none" strike="noStrike">
                <a:effectLst/>
                <a:latin typeface="Calibri"/>
                <a:cs typeface="Calibri"/>
              </a:rPr>
              <a:t>Microsoft SQL</a:t>
            </a:r>
            <a:r>
              <a:rPr lang="pt-PT" sz="1800">
                <a:latin typeface="Calibri"/>
                <a:cs typeface="Calibri"/>
              </a:rPr>
              <a:t> </a:t>
            </a:r>
            <a:r>
              <a:rPr lang="pt-PT" sz="1800" b="0" i="0" u="none" strike="noStrike">
                <a:effectLst/>
                <a:latin typeface="Calibri"/>
                <a:cs typeface="Calibri"/>
              </a:rPr>
              <a:t>Server;</a:t>
            </a:r>
            <a:endParaRPr lang="pt-PT" sz="1800" b="0" u="none" strike="noStrike">
              <a:effectLst/>
              <a:latin typeface="Calibri"/>
              <a:cs typeface="Calibri"/>
            </a:endParaRPr>
          </a:p>
          <a:p>
            <a:r>
              <a:rPr lang="pt-PT" sz="1800" b="1" i="0" u="none" strike="noStrike">
                <a:effectLst/>
                <a:latin typeface="Calibri"/>
                <a:cs typeface="Calibri"/>
              </a:rPr>
              <a:t>IDE </a:t>
            </a:r>
            <a:r>
              <a:rPr lang="pt-PT" sz="1800" b="1" i="0" u="none" strike="noStrike">
                <a:effectLst/>
                <a:latin typeface="Calibri"/>
                <a:cs typeface="Calibri"/>
                <a:sym typeface="Wingdings" pitchFamily="2" charset="2"/>
              </a:rPr>
              <a:t> </a:t>
            </a:r>
            <a:r>
              <a:rPr lang="pt-PT" sz="1800" b="0" i="0" u="none" strike="noStrike">
                <a:effectLst/>
                <a:latin typeface="Calibri"/>
                <a:cs typeface="Calibri"/>
              </a:rPr>
              <a:t>Visual </a:t>
            </a:r>
            <a:r>
              <a:rPr lang="pt-PT" sz="1800" b="0" i="0" u="none" strike="noStrike" err="1">
                <a:effectLst/>
                <a:latin typeface="Calibri"/>
                <a:cs typeface="Calibri"/>
              </a:rPr>
              <a:t>Studio</a:t>
            </a:r>
            <a:r>
              <a:rPr lang="pt-PT" sz="1800" b="0" i="0" u="none" strike="noStrike">
                <a:effectLst/>
                <a:latin typeface="Calibri"/>
                <a:cs typeface="Calibri"/>
              </a:rPr>
              <a:t>;</a:t>
            </a:r>
          </a:p>
          <a:p>
            <a:r>
              <a:rPr lang="pt-PT" sz="1800" b="1">
                <a:latin typeface="Calibri"/>
                <a:cs typeface="Calibri"/>
              </a:rPr>
              <a:t>L</a:t>
            </a:r>
            <a:r>
              <a:rPr lang="pt-PT" sz="1800" b="1" i="0" u="none" strike="noStrike">
                <a:effectLst/>
                <a:latin typeface="Calibri"/>
                <a:cs typeface="Calibri"/>
              </a:rPr>
              <a:t>inguagem de programação principal </a:t>
            </a:r>
            <a:r>
              <a:rPr lang="pt-PT" sz="1800" b="1" i="0" u="none" strike="noStrike">
                <a:effectLst/>
                <a:latin typeface="Calibri"/>
                <a:cs typeface="Calibri"/>
                <a:sym typeface="Wingdings" pitchFamily="2" charset="2"/>
              </a:rPr>
              <a:t></a:t>
            </a:r>
            <a:r>
              <a:rPr lang="pt-PT" sz="1800" b="1" i="0" u="none" strike="noStrike">
                <a:effectLst/>
                <a:latin typeface="Calibri"/>
                <a:cs typeface="Calibri"/>
              </a:rPr>
              <a:t> </a:t>
            </a:r>
            <a:r>
              <a:rPr lang="pt-PT" sz="1800" b="0" i="0" u="none" strike="noStrike">
                <a:effectLst/>
                <a:latin typeface="Calibri"/>
                <a:cs typeface="Calibri"/>
              </a:rPr>
              <a:t>C#;</a:t>
            </a:r>
            <a:endParaRPr lang="pt-PT" sz="1800" i="0">
              <a:latin typeface="Calibri"/>
              <a:cs typeface="Calibri"/>
            </a:endParaRPr>
          </a:p>
          <a:p>
            <a:r>
              <a:rPr lang="pt-PT" sz="1800" b="1" i="0" u="none" strike="noStrike">
                <a:effectLst/>
                <a:latin typeface="Calibri"/>
                <a:cs typeface="Calibri"/>
              </a:rPr>
              <a:t>Partilha e gestão de código </a:t>
            </a:r>
            <a:r>
              <a:rPr lang="pt-PT" sz="1800" b="1" i="0" u="none" strike="noStrike">
                <a:effectLst/>
                <a:latin typeface="Calibri"/>
                <a:cs typeface="Calibri"/>
                <a:sym typeface="Wingdings" pitchFamily="2" charset="2"/>
              </a:rPr>
              <a:t></a:t>
            </a:r>
            <a:r>
              <a:rPr lang="pt-PT" sz="1800" b="1" i="0" u="none" strike="noStrike">
                <a:effectLst/>
                <a:latin typeface="Calibri"/>
                <a:cs typeface="Calibri"/>
              </a:rPr>
              <a:t> </a:t>
            </a:r>
            <a:r>
              <a:rPr lang="pt-PT" sz="1800" b="0" i="0" u="none" strike="noStrike">
                <a:effectLst/>
                <a:latin typeface="Calibri"/>
                <a:cs typeface="Calibri"/>
              </a:rPr>
              <a:t>GitHub.</a:t>
            </a:r>
            <a:endParaRPr lang="pt-PT" sz="1800" b="0" u="none" strike="noStrike"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744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1440</Words>
  <Application>Microsoft Macintosh PowerPoint</Application>
  <PresentationFormat>Widescreen</PresentationFormat>
  <Paragraphs>113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Laboratórios de Informática IV</vt:lpstr>
      <vt:lpstr>Resumo</vt:lpstr>
      <vt:lpstr>Diagrama de Gantt</vt:lpstr>
      <vt:lpstr>Contextualização</vt:lpstr>
      <vt:lpstr>Fundamentação</vt:lpstr>
      <vt:lpstr>Motivação e Objetivos</vt:lpstr>
      <vt:lpstr>Viabilidade</vt:lpstr>
      <vt:lpstr>Ferramentas</vt:lpstr>
      <vt:lpstr>Recursos Materiais</vt:lpstr>
      <vt:lpstr>Levantamento e análise de requisitos</vt:lpstr>
      <vt:lpstr>Estratégia e método</vt:lpstr>
      <vt:lpstr>Alguns Requisitos Funcionais</vt:lpstr>
      <vt:lpstr>Requisitos Não Funcionais</vt:lpstr>
      <vt:lpstr>Validação dos Requisitos</vt:lpstr>
      <vt:lpstr>Especificação e Modelação do Software</vt:lpstr>
      <vt:lpstr>Apresentação geral da especificação</vt:lpstr>
      <vt:lpstr>Modelo de  Domínio</vt:lpstr>
      <vt:lpstr>Use  Cases</vt:lpstr>
      <vt:lpstr>Exemplo de especificação de um use case</vt:lpstr>
      <vt:lpstr>Diagrama de atividades</vt:lpstr>
      <vt:lpstr>Conceção do Sistema de Dados</vt:lpstr>
      <vt:lpstr>Modelo Lógico</vt:lpstr>
      <vt:lpstr>Mockup – Home Page</vt:lpstr>
      <vt:lpstr>Laboratórios de Informática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</dc:title>
  <dc:creator>Guilherme Araújo de Oliveira</dc:creator>
  <cp:lastModifiedBy>Diogo do Rego Neto</cp:lastModifiedBy>
  <cp:revision>1</cp:revision>
  <dcterms:created xsi:type="dcterms:W3CDTF">2023-11-04T16:22:31Z</dcterms:created>
  <dcterms:modified xsi:type="dcterms:W3CDTF">2023-11-07T18:37:54Z</dcterms:modified>
</cp:coreProperties>
</file>