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Overpass" panose="020B0604020202020204" charset="0"/>
      <p:regular r:id="rId19"/>
      <p:bold r:id="rId20"/>
      <p:italic r:id="rId21"/>
      <p:boldItalic r:id="rId22"/>
    </p:embeddedFont>
    <p:embeddedFont>
      <p:font typeface="Overpass Light" panose="020B0604020202020204" charset="0"/>
      <p:regular r:id="rId23"/>
      <p:bold r:id="rId24"/>
      <p:italic r:id="rId25"/>
      <p:boldItalic r:id="rId26"/>
    </p:embeddedFont>
    <p:embeddedFont>
      <p:font typeface="Roboto Slab Regular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40446-3558-4C54-8864-77133F6E2AA8}" v="3" dt="2021-03-24T18:55:28.002"/>
  </p1510:revLst>
</p1510:revInfo>
</file>

<file path=ppt/tableStyles.xml><?xml version="1.0" encoding="utf-8"?>
<a:tblStyleLst xmlns:a="http://schemas.openxmlformats.org/drawingml/2006/main" def="{B6CA72BC-7DFD-4686-96C2-BE5771253927}">
  <a:tblStyle styleId="{B6CA72BC-7DFD-4686-96C2-BE5771253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6" autoAdjust="0"/>
  </p:normalViewPr>
  <p:slideViewPr>
    <p:cSldViewPr snapToGrid="0">
      <p:cViewPr varScale="1">
        <p:scale>
          <a:sx n="112" d="100"/>
          <a:sy n="112" d="100"/>
        </p:scale>
        <p:origin x="15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**PEDRO**</a:t>
            </a: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**PEDRO**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**PEDRO**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referido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2 </a:t>
            </a:r>
            <a:r>
              <a:rPr lang="en-US" dirty="0" err="1"/>
              <a:t>algoritmos</a:t>
            </a:r>
            <a:r>
              <a:rPr lang="en-US" dirty="0"/>
              <a:t>: K-means e </a:t>
            </a:r>
            <a:r>
              <a:rPr lang="en-US" dirty="0" err="1"/>
              <a:t>método</a:t>
            </a:r>
            <a:r>
              <a:rPr lang="en-US" dirty="0"/>
              <a:t> de Otsu. </a:t>
            </a:r>
            <a:r>
              <a:rPr lang="en-US" dirty="0" err="1"/>
              <a:t>Fizemos</a:t>
            </a:r>
            <a:r>
              <a:rPr lang="en-US" dirty="0"/>
              <a:t> 2 </a:t>
            </a:r>
            <a:r>
              <a:rPr lang="en-US" dirty="0" err="1"/>
              <a:t>iterações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aumentamos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clusters/</a:t>
            </a:r>
            <a:r>
              <a:rPr lang="en-US" dirty="0" err="1"/>
              <a:t>tresholds</a:t>
            </a:r>
            <a:r>
              <a:rPr lang="en-US" dirty="0"/>
              <a:t> de 3 para 5,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iteração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analisarmos</a:t>
            </a:r>
            <a:r>
              <a:rPr lang="en-US" dirty="0"/>
              <a:t> o tempo </a:t>
            </a:r>
            <a:r>
              <a:rPr lang="en-US" dirty="0" err="1"/>
              <a:t>necessário</a:t>
            </a:r>
            <a:r>
              <a:rPr lang="en-US" dirty="0"/>
              <a:t> para a </a:t>
            </a:r>
            <a:r>
              <a:rPr lang="en-US" dirty="0" err="1"/>
              <a:t>segmentação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logo </a:t>
            </a:r>
            <a:r>
              <a:rPr lang="en-US" dirty="0" err="1"/>
              <a:t>reparar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algo </a:t>
            </a:r>
            <a:r>
              <a:rPr lang="en-US" dirty="0" err="1"/>
              <a:t>interessante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**MUDAR SLIDE**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3 clusters/</a:t>
            </a:r>
            <a:r>
              <a:rPr lang="en-US" dirty="0" err="1"/>
              <a:t>tresholds</a:t>
            </a:r>
            <a:r>
              <a:rPr lang="en-US" dirty="0"/>
              <a:t>, o </a:t>
            </a:r>
            <a:r>
              <a:rPr lang="en-US" dirty="0" err="1"/>
              <a:t>método</a:t>
            </a:r>
            <a:r>
              <a:rPr lang="en-US" dirty="0"/>
              <a:t> de Otsu é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**MUDAR SLIDE**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No </a:t>
            </a:r>
            <a:r>
              <a:rPr lang="en-US" dirty="0" err="1"/>
              <a:t>entanto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aumentamos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para 5, </a:t>
            </a:r>
            <a:r>
              <a:rPr lang="en-US" dirty="0" err="1"/>
              <a:t>verificamos</a:t>
            </a:r>
            <a:r>
              <a:rPr lang="en-US" dirty="0"/>
              <a:t> um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 do tempo de </a:t>
            </a:r>
            <a:r>
              <a:rPr lang="en-US" dirty="0" err="1"/>
              <a:t>segmentação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de Otsu. </a:t>
            </a:r>
            <a:r>
              <a:rPr lang="en-US" dirty="0" err="1"/>
              <a:t>Isto</a:t>
            </a:r>
            <a:r>
              <a:rPr lang="en-US" dirty="0"/>
              <a:t> leva-</a:t>
            </a:r>
            <a:r>
              <a:rPr lang="en-US" dirty="0" err="1"/>
              <a:t>nos</a:t>
            </a:r>
            <a:r>
              <a:rPr lang="en-US" dirty="0"/>
              <a:t> a </a:t>
            </a:r>
            <a:r>
              <a:rPr lang="en-US" dirty="0" err="1"/>
              <a:t>concluir</a:t>
            </a:r>
            <a:r>
              <a:rPr lang="en-US" dirty="0"/>
              <a:t> que o </a:t>
            </a:r>
            <a:r>
              <a:rPr lang="en-US" dirty="0" err="1"/>
              <a:t>método</a:t>
            </a:r>
            <a:r>
              <a:rPr lang="en-US" dirty="0"/>
              <a:t> de Otsu </a:t>
            </a:r>
            <a:r>
              <a:rPr lang="en-US" dirty="0" err="1"/>
              <a:t>não</a:t>
            </a:r>
            <a:r>
              <a:rPr lang="en-US" dirty="0"/>
              <a:t> é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comparado</a:t>
            </a:r>
            <a:r>
              <a:rPr lang="en-US" dirty="0"/>
              <a:t> com o K-means. Este </a:t>
            </a:r>
            <a:r>
              <a:rPr lang="en-US" dirty="0" err="1"/>
              <a:t>acontecimento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outras</a:t>
            </a:r>
            <a:r>
              <a:rPr lang="en-US" dirty="0"/>
              <a:t> imagens.</a:t>
            </a:r>
          </a:p>
        </p:txBody>
      </p:sp>
    </p:spTree>
    <p:extLst>
      <p:ext uri="{BB962C8B-B14F-4D97-AF65-F5344CB8AC3E}">
        <p14:creationId xmlns:p14="http://schemas.microsoft.com/office/powerpoint/2010/main" val="149745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**DIOGO**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por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, que por </a:t>
            </a:r>
            <a:r>
              <a:rPr lang="en-US" dirty="0" err="1"/>
              <a:t>norma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**MUDAR SLIDE**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 </a:t>
            </a:r>
            <a:r>
              <a:rPr lang="en-US" dirty="0" err="1"/>
              <a:t>aumento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tresholds</a:t>
            </a:r>
            <a:r>
              <a:rPr lang="en-US" dirty="0"/>
              <a:t>/clusters </a:t>
            </a:r>
            <a:r>
              <a:rPr lang="en-US" dirty="0" err="1"/>
              <a:t>traduz</a:t>
            </a:r>
            <a:r>
              <a:rPr lang="en-US" dirty="0"/>
              <a:t>-se num </a:t>
            </a:r>
            <a:r>
              <a:rPr lang="en-US" dirty="0" err="1"/>
              <a:t>aumento</a:t>
            </a:r>
            <a:r>
              <a:rPr lang="en-US" dirty="0"/>
              <a:t> do valor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métricas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permitimos</a:t>
            </a:r>
            <a:r>
              <a:rPr lang="en-US" dirty="0"/>
              <a:t> um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regiões</a:t>
            </a:r>
            <a:r>
              <a:rPr lang="en-US" dirty="0"/>
              <a:t> de </a:t>
            </a:r>
            <a:r>
              <a:rPr lang="en-US" dirty="0" err="1"/>
              <a:t>segmentação</a:t>
            </a:r>
            <a:r>
              <a:rPr lang="en-US" dirty="0"/>
              <a:t>, o que </a:t>
            </a:r>
            <a:r>
              <a:rPr lang="en-US" dirty="0" err="1"/>
              <a:t>faz</a:t>
            </a:r>
            <a:r>
              <a:rPr lang="en-US" dirty="0"/>
              <a:t> com que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segmentada</a:t>
            </a:r>
            <a:r>
              <a:rPr lang="en-US" dirty="0"/>
              <a:t> fique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parecida</a:t>
            </a:r>
            <a:r>
              <a:rPr lang="en-US" dirty="0"/>
              <a:t> com a </a:t>
            </a:r>
            <a:r>
              <a:rPr lang="en-US" dirty="0" err="1"/>
              <a:t>imagem</a:t>
            </a:r>
            <a:r>
              <a:rPr lang="en-US" dirty="0"/>
              <a:t> original, </a:t>
            </a:r>
            <a:r>
              <a:rPr lang="en-US" dirty="0" err="1"/>
              <a:t>daí</a:t>
            </a:r>
            <a:r>
              <a:rPr lang="en-US" dirty="0"/>
              <a:t> o </a:t>
            </a:r>
            <a:r>
              <a:rPr lang="en-US" dirty="0" err="1"/>
              <a:t>aumento</a:t>
            </a:r>
            <a:r>
              <a:rPr lang="en-US" dirty="0"/>
              <a:t> do valor das </a:t>
            </a:r>
            <a:r>
              <a:rPr lang="en-US" dirty="0" err="1"/>
              <a:t>métricas</a:t>
            </a:r>
            <a:r>
              <a:rPr lang="en-US" dirty="0"/>
              <a:t>.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247935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**DIOGO**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</a:t>
            </a:r>
            <a:r>
              <a:rPr lang="en-US" dirty="0" err="1"/>
              <a:t>entanto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situação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imagens.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do </a:t>
            </a:r>
            <a:r>
              <a:rPr lang="en-US" dirty="0" err="1"/>
              <a:t>avião</a:t>
            </a:r>
            <a:r>
              <a:rPr lang="en-US" dirty="0"/>
              <a:t> é </a:t>
            </a:r>
            <a:r>
              <a:rPr lang="en-US" dirty="0" err="1"/>
              <a:t>bastante</a:t>
            </a:r>
            <a:r>
              <a:rPr lang="en-US" dirty="0"/>
              <a:t> simples. </a:t>
            </a:r>
            <a:r>
              <a:rPr lang="en-US" dirty="0" err="1"/>
              <a:t>Intuitivamente</a:t>
            </a:r>
            <a:r>
              <a:rPr lang="en-US" dirty="0"/>
              <a:t> </a:t>
            </a:r>
            <a:r>
              <a:rPr lang="en-US" dirty="0" err="1"/>
              <a:t>poderiamos</a:t>
            </a:r>
            <a:r>
              <a:rPr lang="en-US" dirty="0"/>
              <a:t> </a:t>
            </a:r>
            <a:r>
              <a:rPr lang="en-US" dirty="0" err="1"/>
              <a:t>afirmar</a:t>
            </a:r>
            <a:r>
              <a:rPr lang="en-US" dirty="0"/>
              <a:t> que </a:t>
            </a:r>
            <a:r>
              <a:rPr lang="en-US" dirty="0" err="1"/>
              <a:t>existem</a:t>
            </a:r>
            <a:r>
              <a:rPr lang="en-US" dirty="0"/>
              <a:t> 2 </a:t>
            </a:r>
            <a:r>
              <a:rPr lang="en-US" dirty="0" err="1"/>
              <a:t>regiões</a:t>
            </a:r>
            <a:r>
              <a:rPr lang="en-US" dirty="0"/>
              <a:t>, o </a:t>
            </a:r>
            <a:r>
              <a:rPr lang="en-US" dirty="0" err="1"/>
              <a:t>céu</a:t>
            </a:r>
            <a:r>
              <a:rPr lang="en-US" dirty="0"/>
              <a:t> e o </a:t>
            </a:r>
            <a:r>
              <a:rPr lang="en-US" dirty="0" err="1"/>
              <a:t>avião</a:t>
            </a:r>
            <a:r>
              <a:rPr lang="en-US" dirty="0"/>
              <a:t>. Na </a:t>
            </a:r>
            <a:r>
              <a:rPr lang="en-US" dirty="0" err="1"/>
              <a:t>figura</a:t>
            </a:r>
            <a:r>
              <a:rPr lang="en-US" dirty="0"/>
              <a:t> Podemos observer que o </a:t>
            </a:r>
            <a:r>
              <a:rPr lang="en-US" dirty="0" err="1"/>
              <a:t>aumento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tresholds</a:t>
            </a:r>
            <a:r>
              <a:rPr lang="en-US" dirty="0"/>
              <a:t>/clusters fez com que a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MeanStructuralSimilitaryIndex</a:t>
            </a:r>
            <a:r>
              <a:rPr lang="en-US" dirty="0"/>
              <a:t> </a:t>
            </a:r>
            <a:r>
              <a:rPr lang="en-US" dirty="0" err="1"/>
              <a:t>piorasse</a:t>
            </a:r>
            <a:r>
              <a:rPr lang="en-US" dirty="0"/>
              <a:t>, no </a:t>
            </a:r>
            <a:r>
              <a:rPr lang="en-US" dirty="0" err="1"/>
              <a:t>entanto</a:t>
            </a:r>
            <a:r>
              <a:rPr lang="en-US" dirty="0"/>
              <a:t> o valor da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MeanSquaredError</a:t>
            </a:r>
            <a:r>
              <a:rPr lang="en-US" dirty="0"/>
              <a:t> e </a:t>
            </a:r>
            <a:r>
              <a:rPr lang="en-US" dirty="0" err="1"/>
              <a:t>PeakSignalToNoise</a:t>
            </a:r>
            <a:r>
              <a:rPr lang="en-US" dirty="0"/>
              <a:t> Ratio </a:t>
            </a:r>
            <a:r>
              <a:rPr lang="en-US" dirty="0" err="1"/>
              <a:t>melhorou</a:t>
            </a:r>
            <a:r>
              <a:rPr lang="en-US" dirty="0"/>
              <a:t>. </a:t>
            </a:r>
            <a:r>
              <a:rPr lang="en-US" dirty="0" err="1"/>
              <a:t>Isto</a:t>
            </a:r>
            <a:r>
              <a:rPr lang="en-US" dirty="0"/>
              <a:t> indica que </a:t>
            </a:r>
            <a:r>
              <a:rPr lang="en-US" dirty="0" err="1"/>
              <a:t>poderemos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over-segmentation, </a:t>
            </a:r>
            <a:r>
              <a:rPr lang="en-US" dirty="0" err="1"/>
              <a:t>forçando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intuitivas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facto de as </a:t>
            </a:r>
            <a:r>
              <a:rPr lang="en-US" dirty="0" err="1"/>
              <a:t>métricas</a:t>
            </a:r>
            <a:r>
              <a:rPr lang="en-US" dirty="0"/>
              <a:t> MSE/PSNR </a:t>
            </a:r>
            <a:r>
              <a:rPr lang="en-US" dirty="0" err="1"/>
              <a:t>terem</a:t>
            </a:r>
            <a:r>
              <a:rPr lang="en-US" dirty="0"/>
              <a:t> </a:t>
            </a:r>
            <a:r>
              <a:rPr lang="en-US" dirty="0" err="1"/>
              <a:t>melhorado</a:t>
            </a:r>
            <a:r>
              <a:rPr lang="en-US" dirty="0"/>
              <a:t>, indica </a:t>
            </a:r>
            <a:r>
              <a:rPr lang="en-US" dirty="0" err="1"/>
              <a:t>também</a:t>
            </a:r>
            <a:r>
              <a:rPr lang="en-US" dirty="0"/>
              <a:t> que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ser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a usar para </a:t>
            </a:r>
            <a:r>
              <a:rPr lang="en-US" dirty="0" err="1"/>
              <a:t>avaliar</a:t>
            </a:r>
            <a:r>
              <a:rPr lang="en-US" dirty="0"/>
              <a:t> a </a:t>
            </a:r>
            <a:r>
              <a:rPr lang="en-US" dirty="0" err="1"/>
              <a:t>segmentação</a:t>
            </a:r>
            <a:r>
              <a:rPr lang="en-US" dirty="0"/>
              <a:t> de imagens.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baseiam</a:t>
            </a:r>
            <a:r>
              <a:rPr lang="en-US" dirty="0"/>
              <a:t>-se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comparação</a:t>
            </a:r>
            <a:r>
              <a:rPr lang="en-US" dirty="0"/>
              <a:t> </a:t>
            </a:r>
            <a:r>
              <a:rPr lang="en-US" dirty="0" err="1"/>
              <a:t>númerica</a:t>
            </a:r>
            <a:r>
              <a:rPr lang="en-US" dirty="0"/>
              <a:t>,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fator</a:t>
            </a:r>
            <a:r>
              <a:rPr lang="en-US" dirty="0"/>
              <a:t> </a:t>
            </a:r>
            <a:r>
              <a:rPr lang="en-US" dirty="0" err="1"/>
              <a:t>biológico</a:t>
            </a:r>
            <a:r>
              <a:rPr lang="en-US" dirty="0"/>
              <a:t> da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por </a:t>
            </a:r>
            <a:r>
              <a:rPr lang="en-US" dirty="0" err="1"/>
              <a:t>exemplo</a:t>
            </a:r>
            <a:r>
              <a:rPr lang="en-US" dirty="0"/>
              <a:t> a </a:t>
            </a:r>
            <a:r>
              <a:rPr lang="en-US" dirty="0" err="1"/>
              <a:t>textura</a:t>
            </a:r>
            <a:r>
              <a:rPr lang="en-US" dirty="0"/>
              <a:t>. </a:t>
            </a:r>
            <a:r>
              <a:rPr lang="en-US" dirty="0" err="1"/>
              <a:t>Já</a:t>
            </a:r>
            <a:r>
              <a:rPr lang="en-US" dirty="0"/>
              <a:t> a </a:t>
            </a:r>
            <a:r>
              <a:rPr lang="en-US" dirty="0" err="1"/>
              <a:t>métrica</a:t>
            </a:r>
            <a:r>
              <a:rPr lang="en-US" dirty="0"/>
              <a:t> SSIM,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, </a:t>
            </a:r>
            <a:r>
              <a:rPr lang="en-US" dirty="0" err="1"/>
              <a:t>assumindo</a:t>
            </a:r>
            <a:r>
              <a:rPr lang="en-US" dirty="0"/>
              <a:t>-se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forma de </a:t>
            </a:r>
            <a:r>
              <a:rPr lang="en-US" dirty="0" err="1"/>
              <a:t>avaliar</a:t>
            </a:r>
            <a:r>
              <a:rPr lang="en-US" dirty="0"/>
              <a:t> a </a:t>
            </a:r>
            <a:r>
              <a:rPr lang="en-US" dirty="0" err="1"/>
              <a:t>segmentação</a:t>
            </a:r>
            <a:r>
              <a:rPr lang="en-US" dirty="0"/>
              <a:t> de imagens. Com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podems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mágico</a:t>
            </a:r>
            <a:r>
              <a:rPr lang="en-US" dirty="0"/>
              <a:t> de </a:t>
            </a:r>
            <a:r>
              <a:rPr lang="en-US" dirty="0" err="1"/>
              <a:t>tresholds</a:t>
            </a:r>
            <a:r>
              <a:rPr lang="en-US" dirty="0"/>
              <a:t>/clusters que </a:t>
            </a:r>
            <a:r>
              <a:rPr lang="en-US" dirty="0" err="1"/>
              <a:t>funcione</a:t>
            </a:r>
            <a:r>
              <a:rPr lang="en-US" dirty="0"/>
              <a:t> </a:t>
            </a:r>
            <a:r>
              <a:rPr lang="en-US" dirty="0" err="1"/>
              <a:t>igualmente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as imagens.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**DIOGO**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comparamos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de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, é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notável</a:t>
            </a:r>
            <a:r>
              <a:rPr lang="en-US" dirty="0"/>
              <a:t> que o </a:t>
            </a:r>
            <a:r>
              <a:rPr lang="en-US" dirty="0" err="1"/>
              <a:t>método</a:t>
            </a:r>
            <a:r>
              <a:rPr lang="en-US" dirty="0"/>
              <a:t> de Otsu </a:t>
            </a:r>
            <a:r>
              <a:rPr lang="en-US" dirty="0" err="1"/>
              <a:t>produz</a:t>
            </a:r>
            <a:r>
              <a:rPr lang="en-US" dirty="0"/>
              <a:t> </a:t>
            </a:r>
            <a:r>
              <a:rPr lang="en-US" dirty="0" err="1"/>
              <a:t>segmentações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uniformes</a:t>
            </a:r>
            <a:r>
              <a:rPr lang="en-US" dirty="0"/>
              <a:t>, mas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distantes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original. </a:t>
            </a:r>
            <a:r>
              <a:rPr lang="en-US" dirty="0" err="1"/>
              <a:t>Já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 k-means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sensível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granularidades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das imagens.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é 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do </a:t>
            </a:r>
            <a:r>
              <a:rPr lang="en-US" dirty="0" err="1"/>
              <a:t>violinista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que para 3 clusters/</a:t>
            </a:r>
            <a:r>
              <a:rPr lang="en-US" dirty="0" err="1"/>
              <a:t>tresholds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K-means fez a </a:t>
            </a:r>
            <a:r>
              <a:rPr lang="en-US" dirty="0" err="1"/>
              <a:t>segmentação</a:t>
            </a:r>
            <a:r>
              <a:rPr lang="en-US" dirty="0"/>
              <a:t> das </a:t>
            </a:r>
            <a:r>
              <a:rPr lang="en-US" dirty="0" err="1"/>
              <a:t>janelas</a:t>
            </a:r>
            <a:r>
              <a:rPr lang="en-US" dirty="0"/>
              <a:t> do </a:t>
            </a:r>
            <a:r>
              <a:rPr lang="en-US" dirty="0" err="1"/>
              <a:t>edificio</a:t>
            </a:r>
            <a:r>
              <a:rPr lang="en-US" dirty="0"/>
              <a:t> à </a:t>
            </a:r>
            <a:r>
              <a:rPr lang="en-US" dirty="0" err="1"/>
              <a:t>direita</a:t>
            </a:r>
            <a:r>
              <a:rPr lang="en-US" dirty="0"/>
              <a:t>. </a:t>
            </a:r>
            <a:r>
              <a:rPr lang="en-US" dirty="0" err="1"/>
              <a:t>Já</a:t>
            </a:r>
            <a:r>
              <a:rPr lang="en-US" dirty="0"/>
              <a:t> no </a:t>
            </a:r>
            <a:r>
              <a:rPr lang="en-US" dirty="0" err="1"/>
              <a:t>algoritmo</a:t>
            </a:r>
            <a:r>
              <a:rPr lang="en-US" dirty="0"/>
              <a:t> de Otsu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destas</a:t>
            </a:r>
            <a:r>
              <a:rPr lang="en-US" dirty="0"/>
              <a:t> </a:t>
            </a:r>
            <a:r>
              <a:rPr lang="en-US" dirty="0" err="1"/>
              <a:t>janelas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encontram</a:t>
            </a:r>
            <a:r>
              <a:rPr lang="en-US" dirty="0"/>
              <a:t> presents,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uniforme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as </a:t>
            </a:r>
            <a:r>
              <a:rPr lang="en-US" dirty="0" err="1"/>
              <a:t>segmentações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r>
              <a:rPr lang="en-US" dirty="0"/>
              <a:t> K-means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granulares</a:t>
            </a:r>
            <a:r>
              <a:rPr lang="en-US" dirty="0"/>
              <a:t>, </a:t>
            </a:r>
            <a:r>
              <a:rPr lang="en-US" dirty="0" err="1"/>
              <a:t>produzindo</a:t>
            </a:r>
            <a:r>
              <a:rPr lang="en-US" dirty="0"/>
              <a:t> </a:t>
            </a:r>
            <a:r>
              <a:rPr lang="en-US" dirty="0" err="1"/>
              <a:t>segmentações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original, e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MeanStructuralSimilarityIndex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32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**PEDRO**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 que imagens que </a:t>
            </a:r>
            <a:r>
              <a:rPr lang="en-US" dirty="0" err="1"/>
              <a:t>apresentem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por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do koala, </a:t>
            </a:r>
            <a:r>
              <a:rPr lang="en-US" dirty="0" err="1"/>
              <a:t>onde</a:t>
            </a:r>
            <a:r>
              <a:rPr lang="en-US" dirty="0"/>
              <a:t> o koala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tonalidades</a:t>
            </a:r>
            <a:r>
              <a:rPr lang="en-US" dirty="0"/>
              <a:t> de </a:t>
            </a:r>
            <a:r>
              <a:rPr lang="en-US" dirty="0" err="1"/>
              <a:t>cinzento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homogénea</a:t>
            </a:r>
            <a:r>
              <a:rPr lang="en-US" dirty="0"/>
              <a:t>;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sobreposição</a:t>
            </a:r>
            <a:r>
              <a:rPr lang="en-US" dirty="0"/>
              <a:t> de outros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apresentam</a:t>
            </a:r>
            <a:r>
              <a:rPr lang="en-US" dirty="0"/>
              <a:t> as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baixas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difíceis</a:t>
            </a:r>
            <a:r>
              <a:rPr lang="en-US" dirty="0"/>
              <a:t> de </a:t>
            </a:r>
            <a:r>
              <a:rPr lang="en-US" dirty="0" err="1"/>
              <a:t>segmentar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07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4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Visão por Computador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25/3/2021</a:t>
            </a:r>
            <a:endParaRPr sz="1400"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088449" y="1542311"/>
            <a:ext cx="5177132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Segmentação de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imagens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Google Shape;249;p35">
            <a:extLst>
              <a:ext uri="{FF2B5EF4-FFF2-40B4-BE49-F238E27FC236}">
                <a16:creationId xmlns:a16="http://schemas.microsoft.com/office/drawing/2014/main" id="{F80FE861-5BFF-49C8-BE43-9CD2FA8691C4}"/>
              </a:ext>
            </a:extLst>
          </p:cNvPr>
          <p:cNvSpPr txBox="1">
            <a:spLocks/>
          </p:cNvSpPr>
          <p:nvPr/>
        </p:nvSpPr>
        <p:spPr>
          <a:xfrm>
            <a:off x="3584508" y="4387989"/>
            <a:ext cx="19749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None/>
              <a:defRPr sz="18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l"/>
            <a:r>
              <a:rPr lang="pt-PT" sz="1600" dirty="0"/>
              <a:t>Diogo Silva, 66682</a:t>
            </a:r>
          </a:p>
          <a:p>
            <a:pPr marL="0" indent="0" algn="l"/>
            <a:r>
              <a:rPr lang="pt-PT" sz="1600" dirty="0"/>
              <a:t>Pedro Nunes, 64176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2"/>
            <a:ext cx="2628263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</a:t>
            </a:r>
            <a:br>
              <a:rPr lang="en" dirty="0"/>
            </a:br>
            <a:r>
              <a:rPr lang="en" dirty="0"/>
              <a:t>segmentação</a:t>
            </a:r>
            <a:endParaRPr dirty="0"/>
          </a:p>
        </p:txBody>
      </p:sp>
      <p:sp>
        <p:nvSpPr>
          <p:cNvPr id="6" name="Google Shape;255;p36">
            <a:extLst>
              <a:ext uri="{FF2B5EF4-FFF2-40B4-BE49-F238E27FC236}">
                <a16:creationId xmlns:a16="http://schemas.microsoft.com/office/drawing/2014/main" id="{3CCADCED-CA36-4549-9C0B-1208F02A8829}"/>
              </a:ext>
            </a:extLst>
          </p:cNvPr>
          <p:cNvSpPr txBox="1">
            <a:spLocks/>
          </p:cNvSpPr>
          <p:nvPr/>
        </p:nvSpPr>
        <p:spPr>
          <a:xfrm>
            <a:off x="5448937" y="315812"/>
            <a:ext cx="2628263" cy="139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/>
              <a:t>Medidas de </a:t>
            </a:r>
          </a:p>
          <a:p>
            <a:r>
              <a:rPr lang="pt-PT" dirty="0"/>
              <a:t>desempenho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81B4E-ECE1-46B6-8244-EF5865C5370C}"/>
              </a:ext>
            </a:extLst>
          </p:cNvPr>
          <p:cNvCxnSpPr/>
          <p:nvPr/>
        </p:nvCxnSpPr>
        <p:spPr>
          <a:xfrm>
            <a:off x="4515093" y="436871"/>
            <a:ext cx="0" cy="444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C01295-4683-49DA-8678-8B19E41B7E09}"/>
              </a:ext>
            </a:extLst>
          </p:cNvPr>
          <p:cNvSpPr txBox="1"/>
          <p:nvPr/>
        </p:nvSpPr>
        <p:spPr>
          <a:xfrm>
            <a:off x="418221" y="1913860"/>
            <a:ext cx="4153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K-</a:t>
            </a:r>
            <a:r>
              <a:rPr lang="pt-PT" dirty="0" err="1"/>
              <a:t>Means</a:t>
            </a:r>
            <a:r>
              <a:rPr lang="pt-PT" dirty="0"/>
              <a:t>++ (Arthur &amp; </a:t>
            </a:r>
            <a:r>
              <a:rPr lang="pt-PT" dirty="0" err="1"/>
              <a:t>Vassilvitskii</a:t>
            </a:r>
            <a:r>
              <a:rPr lang="pt-PT" dirty="0"/>
              <a:t> (2007) [1])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Multi-Otsu</a:t>
            </a:r>
            <a:r>
              <a:rPr lang="pt-PT" dirty="0"/>
              <a:t> </a:t>
            </a:r>
            <a:r>
              <a:rPr lang="pt-PT" dirty="0" err="1"/>
              <a:t>Thresholding</a:t>
            </a:r>
            <a:r>
              <a:rPr lang="pt-PT" b="1" dirty="0"/>
              <a:t> </a:t>
            </a:r>
            <a:r>
              <a:rPr lang="pt-PT" dirty="0"/>
              <a:t>(</a:t>
            </a:r>
            <a:r>
              <a:rPr lang="pt-PT" dirty="0" err="1"/>
              <a:t>Liao</a:t>
            </a:r>
            <a:r>
              <a:rPr lang="pt-PT" dirty="0"/>
              <a:t> </a:t>
            </a:r>
            <a:r>
              <a:rPr lang="pt-PT" dirty="0" err="1"/>
              <a:t>et</a:t>
            </a:r>
            <a:r>
              <a:rPr lang="pt-PT" dirty="0"/>
              <a:t> al. (2001) [2])</a:t>
            </a:r>
          </a:p>
          <a:p>
            <a:endParaRPr lang="pt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1DA86-9239-46ED-A484-B8B60968BB60}"/>
              </a:ext>
            </a:extLst>
          </p:cNvPr>
          <p:cNvSpPr txBox="1"/>
          <p:nvPr/>
        </p:nvSpPr>
        <p:spPr>
          <a:xfrm>
            <a:off x="4686180" y="1881962"/>
            <a:ext cx="4153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Structural </a:t>
            </a:r>
            <a:r>
              <a:rPr lang="en-US" dirty="0" err="1"/>
              <a:t>Similitary</a:t>
            </a:r>
            <a:r>
              <a:rPr lang="en-US" dirty="0"/>
              <a:t> Index (MSSI) </a:t>
            </a:r>
            <a:r>
              <a:rPr lang="pt-PT" dirty="0"/>
              <a:t>(Wang </a:t>
            </a:r>
            <a:r>
              <a:rPr lang="pt-PT" dirty="0" err="1"/>
              <a:t>et</a:t>
            </a:r>
            <a:r>
              <a:rPr lang="pt-PT" dirty="0"/>
              <a:t> al. (2004) [3])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Squared</a:t>
            </a:r>
            <a:r>
              <a:rPr lang="pt-PT" dirty="0"/>
              <a:t> Error (MSE)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Peak</a:t>
            </a:r>
            <a:r>
              <a:rPr lang="pt-PT" dirty="0"/>
              <a:t> </a:t>
            </a:r>
            <a:r>
              <a:rPr lang="pt-PT" dirty="0" err="1"/>
              <a:t>Signal</a:t>
            </a:r>
            <a:r>
              <a:rPr lang="pt-PT" dirty="0"/>
              <a:t> Noise Ratio (PSNR)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73E7BD-F645-4FDE-8958-9215661D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4" y="1644842"/>
            <a:ext cx="8931347" cy="2250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8BB4A5-EAF9-450F-BF61-1C6A6847B3FA}"/>
              </a:ext>
            </a:extLst>
          </p:cNvPr>
          <p:cNvSpPr/>
          <p:nvPr/>
        </p:nvSpPr>
        <p:spPr>
          <a:xfrm>
            <a:off x="1461331" y="3119214"/>
            <a:ext cx="3589234" cy="2136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Google Shape;255;p36">
            <a:extLst>
              <a:ext uri="{FF2B5EF4-FFF2-40B4-BE49-F238E27FC236}">
                <a16:creationId xmlns:a16="http://schemas.microsoft.com/office/drawing/2014/main" id="{65A47620-5AEC-4A16-8140-941FC4E12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Tempo de processamento dos algoritmos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2DE7DE-3CE4-4DF1-B636-1503F3DA3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4" y="1385553"/>
            <a:ext cx="8931348" cy="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3827E-7 L 0.42048 0.004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9CDDC2-0BE5-444A-A5FD-B7D61D03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9" y="1107200"/>
            <a:ext cx="8940441" cy="3556949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085284D-C56F-4D07-A277-6A7C6669134C}"/>
              </a:ext>
            </a:extLst>
          </p:cNvPr>
          <p:cNvCxnSpPr>
            <a:cxnSpLocks/>
          </p:cNvCxnSpPr>
          <p:nvPr/>
        </p:nvCxnSpPr>
        <p:spPr>
          <a:xfrm flipV="1">
            <a:off x="2048540" y="4664149"/>
            <a:ext cx="4196316" cy="262270"/>
          </a:xfrm>
          <a:prstGeom prst="bentConnector3">
            <a:avLst>
              <a:gd name="adj1" fmla="val 10016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3AADC2-9998-4545-96E0-E27B5F9BC186}"/>
              </a:ext>
            </a:extLst>
          </p:cNvPr>
          <p:cNvCxnSpPr/>
          <p:nvPr/>
        </p:nvCxnSpPr>
        <p:spPr>
          <a:xfrm flipV="1">
            <a:off x="2048540" y="4664149"/>
            <a:ext cx="0" cy="26227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95E0FA3-DC77-4F76-834D-0F36DDF9A94F}"/>
              </a:ext>
            </a:extLst>
          </p:cNvPr>
          <p:cNvCxnSpPr>
            <a:cxnSpLocks/>
          </p:cNvCxnSpPr>
          <p:nvPr/>
        </p:nvCxnSpPr>
        <p:spPr>
          <a:xfrm>
            <a:off x="4072270" y="3659371"/>
            <a:ext cx="4196316" cy="262270"/>
          </a:xfrm>
          <a:prstGeom prst="bentConnector3">
            <a:avLst>
              <a:gd name="adj1" fmla="val 10016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57F4CA-2765-45A1-89FB-941EA6EB8F93}"/>
              </a:ext>
            </a:extLst>
          </p:cNvPr>
          <p:cNvCxnSpPr>
            <a:cxnSpLocks/>
          </p:cNvCxnSpPr>
          <p:nvPr/>
        </p:nvCxnSpPr>
        <p:spPr>
          <a:xfrm>
            <a:off x="4072270" y="3659371"/>
            <a:ext cx="0" cy="262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55;p36">
            <a:extLst>
              <a:ext uri="{FF2B5EF4-FFF2-40B4-BE49-F238E27FC236}">
                <a16:creationId xmlns:a16="http://schemas.microsoft.com/office/drawing/2014/main" id="{7096A180-65EB-43C7-98AD-F885DDDF6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Over-Segmentation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67E58-C21F-4F5A-B253-5A5B510B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" y="1197935"/>
            <a:ext cx="8931347" cy="186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CA621-FEF1-46A2-A518-C47EA4B4E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4" y="961175"/>
            <a:ext cx="8931348" cy="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55;p36">
            <a:extLst>
              <a:ext uri="{FF2B5EF4-FFF2-40B4-BE49-F238E27FC236}">
                <a16:creationId xmlns:a16="http://schemas.microsoft.com/office/drawing/2014/main" id="{7096A180-65EB-43C7-98AD-F885DDDF6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Uniformidade de segmentações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3A11B-467E-477A-AD5D-B0D6D630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4" y="1752711"/>
            <a:ext cx="8965172" cy="1875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66A24-D05E-44A6-9E14-96F0248C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4" y="1507939"/>
            <a:ext cx="8965172" cy="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66A24-D05E-44A6-9E14-96F0248C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4" y="978100"/>
            <a:ext cx="8965172" cy="244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DB129-6C62-43F4-A866-7BE7CD1AD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4" y="1226567"/>
            <a:ext cx="8965172" cy="33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5;p36">
            <a:extLst>
              <a:ext uri="{FF2B5EF4-FFF2-40B4-BE49-F238E27FC236}">
                <a16:creationId xmlns:a16="http://schemas.microsoft.com/office/drawing/2014/main" id="{DB3ACBF9-7EB8-4DCB-8416-1458F521D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25" y="230752"/>
            <a:ext cx="8931347" cy="139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4DD85-F318-458D-98DF-C7CD6F14CF4C}"/>
              </a:ext>
            </a:extLst>
          </p:cNvPr>
          <p:cNvSpPr txBox="1"/>
          <p:nvPr/>
        </p:nvSpPr>
        <p:spPr>
          <a:xfrm>
            <a:off x="106324" y="1617643"/>
            <a:ext cx="893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[1] Arthur, D., &amp; </a:t>
            </a:r>
            <a:r>
              <a:rPr lang="pt-PT" dirty="0" err="1"/>
              <a:t>Vassilvitskii</a:t>
            </a:r>
            <a:r>
              <a:rPr lang="pt-PT" dirty="0"/>
              <a:t>, S. (2007). K-</a:t>
            </a:r>
            <a:r>
              <a:rPr lang="pt-PT" dirty="0" err="1"/>
              <a:t>means</a:t>
            </a:r>
            <a:r>
              <a:rPr lang="pt-PT" dirty="0"/>
              <a:t>++: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advantages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careful</a:t>
            </a:r>
            <a:r>
              <a:rPr lang="pt-PT" dirty="0"/>
              <a:t> </a:t>
            </a:r>
            <a:r>
              <a:rPr lang="pt-PT" dirty="0" err="1"/>
              <a:t>seeding</a:t>
            </a:r>
            <a:r>
              <a:rPr lang="pt-PT" dirty="0"/>
              <a:t>. </a:t>
            </a:r>
            <a:r>
              <a:rPr lang="pt-PT" i="1" dirty="0" err="1"/>
              <a:t>Proceedings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Annual</a:t>
            </a:r>
            <a:r>
              <a:rPr lang="pt-PT" i="1" dirty="0"/>
              <a:t> ACM-SIAM </a:t>
            </a:r>
            <a:r>
              <a:rPr lang="pt-PT" i="1" dirty="0" err="1"/>
              <a:t>Symposium</a:t>
            </a:r>
            <a:r>
              <a:rPr lang="pt-PT" i="1" dirty="0"/>
              <a:t> </a:t>
            </a:r>
            <a:r>
              <a:rPr lang="pt-PT" i="1" dirty="0" err="1"/>
              <a:t>on</a:t>
            </a:r>
            <a:r>
              <a:rPr lang="pt-PT" i="1" dirty="0"/>
              <a:t> </a:t>
            </a:r>
            <a:r>
              <a:rPr lang="pt-PT" i="1" dirty="0" err="1"/>
              <a:t>Discrete</a:t>
            </a:r>
            <a:r>
              <a:rPr lang="pt-PT" i="1" dirty="0"/>
              <a:t> </a:t>
            </a:r>
            <a:r>
              <a:rPr lang="pt-PT" i="1" dirty="0" err="1"/>
              <a:t>Algorithms</a:t>
            </a:r>
            <a:r>
              <a:rPr lang="pt-PT" dirty="0"/>
              <a:t>, </a:t>
            </a:r>
            <a:r>
              <a:rPr lang="pt-PT" i="1" dirty="0"/>
              <a:t>07</a:t>
            </a:r>
            <a:r>
              <a:rPr lang="pt-PT" dirty="0"/>
              <a:t>-</a:t>
            </a:r>
            <a:r>
              <a:rPr lang="pt-PT" i="1" dirty="0"/>
              <a:t>09</a:t>
            </a:r>
            <a:r>
              <a:rPr lang="pt-PT" dirty="0"/>
              <a:t>-</a:t>
            </a:r>
            <a:r>
              <a:rPr lang="pt-PT" i="1" dirty="0"/>
              <a:t>Janu</a:t>
            </a:r>
            <a:r>
              <a:rPr lang="pt-PT" dirty="0"/>
              <a:t>, 1027–1035.</a:t>
            </a:r>
          </a:p>
          <a:p>
            <a:endParaRPr lang="pt-PT" dirty="0"/>
          </a:p>
          <a:p>
            <a:r>
              <a:rPr lang="pt-PT" dirty="0"/>
              <a:t>[2] </a:t>
            </a:r>
            <a:r>
              <a:rPr lang="pt-PT" dirty="0" err="1"/>
              <a:t>Liao</a:t>
            </a:r>
            <a:r>
              <a:rPr lang="pt-PT" dirty="0"/>
              <a:t>, P. S., </a:t>
            </a:r>
            <a:r>
              <a:rPr lang="pt-PT" dirty="0" err="1"/>
              <a:t>Chen</a:t>
            </a:r>
            <a:r>
              <a:rPr lang="pt-PT" dirty="0"/>
              <a:t>, T. S., &amp; Chung, P. C. (2001). A </a:t>
            </a:r>
            <a:r>
              <a:rPr lang="pt-PT" dirty="0" err="1"/>
              <a:t>fast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for </a:t>
            </a:r>
            <a:r>
              <a:rPr lang="pt-PT" dirty="0" err="1"/>
              <a:t>multilevel</a:t>
            </a:r>
            <a:r>
              <a:rPr lang="pt-PT" dirty="0"/>
              <a:t> </a:t>
            </a:r>
            <a:r>
              <a:rPr lang="pt-PT" dirty="0" err="1"/>
              <a:t>thresholding</a:t>
            </a:r>
            <a:r>
              <a:rPr lang="pt-PT" dirty="0"/>
              <a:t>. </a:t>
            </a:r>
            <a:r>
              <a:rPr lang="pt-PT" i="1" dirty="0" err="1"/>
              <a:t>Journal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Information</a:t>
            </a:r>
            <a:r>
              <a:rPr lang="pt-PT" i="1" dirty="0"/>
              <a:t> </a:t>
            </a:r>
            <a:r>
              <a:rPr lang="pt-PT" i="1" dirty="0" err="1"/>
              <a:t>Science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err="1"/>
              <a:t>Engineering</a:t>
            </a:r>
            <a:r>
              <a:rPr lang="pt-PT" dirty="0"/>
              <a:t>, </a:t>
            </a:r>
            <a:r>
              <a:rPr lang="pt-PT" i="1" dirty="0"/>
              <a:t>17</a:t>
            </a:r>
            <a:r>
              <a:rPr lang="pt-PT" dirty="0"/>
              <a:t>(5), 713–727. https://doi.org/10.6688/JISE.2001.17.5.1</a:t>
            </a:r>
          </a:p>
          <a:p>
            <a:endParaRPr lang="pt-PT" dirty="0"/>
          </a:p>
          <a:p>
            <a:r>
              <a:rPr lang="pt-PT" dirty="0"/>
              <a:t>[3] Wang, Z., </a:t>
            </a:r>
            <a:r>
              <a:rPr lang="pt-PT" dirty="0" err="1"/>
              <a:t>Bovik</a:t>
            </a:r>
            <a:r>
              <a:rPr lang="pt-PT" dirty="0"/>
              <a:t>, A. C., </a:t>
            </a:r>
            <a:r>
              <a:rPr lang="pt-PT" dirty="0" err="1"/>
              <a:t>Sheikh</a:t>
            </a:r>
            <a:r>
              <a:rPr lang="pt-PT" dirty="0"/>
              <a:t>, H. R., &amp; </a:t>
            </a:r>
            <a:r>
              <a:rPr lang="pt-PT" dirty="0" err="1"/>
              <a:t>Simoncelli</a:t>
            </a:r>
            <a:r>
              <a:rPr lang="pt-PT" dirty="0"/>
              <a:t>, E. P. (2004).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assessment</a:t>
            </a:r>
            <a:r>
              <a:rPr lang="pt-PT" dirty="0"/>
              <a:t>: </a:t>
            </a:r>
            <a:r>
              <a:rPr lang="pt-PT" dirty="0" err="1"/>
              <a:t>From</a:t>
            </a:r>
            <a:r>
              <a:rPr lang="pt-PT" dirty="0"/>
              <a:t> error </a:t>
            </a:r>
            <a:r>
              <a:rPr lang="pt-PT" dirty="0" err="1"/>
              <a:t>visibility</a:t>
            </a:r>
            <a:r>
              <a:rPr lang="pt-PT" dirty="0"/>
              <a:t> to </a:t>
            </a: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similarity</a:t>
            </a:r>
            <a:r>
              <a:rPr lang="pt-PT" dirty="0"/>
              <a:t>. </a:t>
            </a:r>
            <a:r>
              <a:rPr lang="pt-PT" i="1" dirty="0"/>
              <a:t>IEEE </a:t>
            </a:r>
            <a:r>
              <a:rPr lang="pt-PT" i="1" dirty="0" err="1"/>
              <a:t>Transactions</a:t>
            </a:r>
            <a:r>
              <a:rPr lang="pt-PT" i="1" dirty="0"/>
              <a:t> </a:t>
            </a:r>
            <a:r>
              <a:rPr lang="pt-PT" i="1" dirty="0" err="1"/>
              <a:t>on</a:t>
            </a:r>
            <a:r>
              <a:rPr lang="pt-PT" i="1" dirty="0"/>
              <a:t> </a:t>
            </a:r>
            <a:r>
              <a:rPr lang="pt-PT" i="1" dirty="0" err="1"/>
              <a:t>Image</a:t>
            </a:r>
            <a:r>
              <a:rPr lang="pt-PT" i="1" dirty="0"/>
              <a:t> </a:t>
            </a:r>
            <a:r>
              <a:rPr lang="pt-PT" i="1" dirty="0" err="1"/>
              <a:t>Processing</a:t>
            </a:r>
            <a:r>
              <a:rPr lang="pt-PT" dirty="0"/>
              <a:t>, </a:t>
            </a:r>
            <a:r>
              <a:rPr lang="pt-PT" i="1" dirty="0"/>
              <a:t>13</a:t>
            </a:r>
            <a:r>
              <a:rPr lang="pt-PT" dirty="0"/>
              <a:t>(4), 600–612. https://doi.org/10.1109/TIP.2003.819861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61755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6B289DCCED641868CBFCF63846C97" ma:contentTypeVersion="11" ma:contentTypeDescription="Create a new document." ma:contentTypeScope="" ma:versionID="f2db3ffdc2dd9d90fe81c488361f093c">
  <xsd:schema xmlns:xsd="http://www.w3.org/2001/XMLSchema" xmlns:xs="http://www.w3.org/2001/XMLSchema" xmlns:p="http://schemas.microsoft.com/office/2006/metadata/properties" xmlns:ns3="7a966205-320b-48ea-a053-32612ff69dad" xmlns:ns4="3d26e61b-8430-4bd5-81d5-ef66c2250061" targetNamespace="http://schemas.microsoft.com/office/2006/metadata/properties" ma:root="true" ma:fieldsID="d9623e953106a9f0c51ea90164bca8f5" ns3:_="" ns4:_="">
    <xsd:import namespace="7a966205-320b-48ea-a053-32612ff69dad"/>
    <xsd:import namespace="3d26e61b-8430-4bd5-81d5-ef66c22500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66205-320b-48ea-a053-32612ff69d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6e61b-8430-4bd5-81d5-ef66c22500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0643D3-6F78-4C06-9333-8EDD5B46F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B4E7B4-331D-4815-A393-B1458ACCF3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966205-320b-48ea-a053-32612ff69dad"/>
    <ds:schemaRef ds:uri="3d26e61b-8430-4bd5-81d5-ef66c2250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B99012-7D2D-408D-8F89-F135C862C1FD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7a966205-320b-48ea-a053-32612ff69da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d26e61b-8430-4bd5-81d5-ef66c22500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855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Roboto Slab Regular</vt:lpstr>
      <vt:lpstr>Overpass Light</vt:lpstr>
      <vt:lpstr>Overpass</vt:lpstr>
      <vt:lpstr>Fira Sans Extra Condensed Medium</vt:lpstr>
      <vt:lpstr>Bebas Neue</vt:lpstr>
      <vt:lpstr>Minimal Marketing by Slidesgo</vt:lpstr>
      <vt:lpstr>Segmentação de imagens</vt:lpstr>
      <vt:lpstr>Métodos de  segmentação</vt:lpstr>
      <vt:lpstr>Tempo de processamento dos algoritmos</vt:lpstr>
      <vt:lpstr>PowerPoint Presentation</vt:lpstr>
      <vt:lpstr>Over-Segmentation</vt:lpstr>
      <vt:lpstr>Uniformidade de segmentações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Segmentação de imagens</dc:title>
  <dc:creator>Diogo Silva</dc:creator>
  <cp:lastModifiedBy>Diogo Silva</cp:lastModifiedBy>
  <cp:revision>11</cp:revision>
  <dcterms:modified xsi:type="dcterms:W3CDTF">2021-03-25T14:30:10Z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0x01010065A6B289DCCED641868CBFCF63846C97</vt:lpwstr>
  </property>
</Properties>
</file>