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6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267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12" r:id="rId22"/>
    <p:sldId id="311" r:id="rId23"/>
    <p:sldId id="310" r:id="rId24"/>
    <p:sldId id="282" r:id="rId25"/>
    <p:sldId id="313" r:id="rId26"/>
    <p:sldId id="314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2" autoAdjust="0"/>
    <p:restoredTop sz="82028" autoAdjust="0"/>
  </p:normalViewPr>
  <p:slideViewPr>
    <p:cSldViewPr>
      <p:cViewPr varScale="1">
        <p:scale>
          <a:sx n="60" d="100"/>
          <a:sy n="6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41BF3-95F5-4172-95FB-740FB9C364CC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419A9-F28C-41E3-8446-2708A565F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62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coesas não assumem responsabilidades que não são suas. Ou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seja, não possuem métodos ou atributos não relacionadas diretamente ao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seu objetivo.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(TENTA NÂO DEPENDER DE OUTRAS CLASSES)</a:t>
            </a:r>
          </a:p>
          <a:p>
            <a:endParaRPr lang="pt-B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fortemente acopladas dificultam o reuso e a manutenção, pois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mudanças em uma delas afetarão as outras.</a:t>
            </a:r>
            <a:r>
              <a:rPr lang="pt-BR" dirty="0" smtClean="0"/>
              <a:t> </a:t>
            </a:r>
            <a:r>
              <a:rPr lang="pt-BR" baseline="0" dirty="0" smtClean="0"/>
              <a:t> </a:t>
            </a:r>
          </a:p>
          <a:p>
            <a:endParaRPr lang="pt-BR" baseline="0" dirty="0" smtClean="0"/>
          </a:p>
          <a:p>
            <a:r>
              <a:rPr lang="pt-BR" baseline="0" dirty="0" smtClean="0"/>
              <a:t> Exemplo da conta corrente (boa coesão)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419A9-F28C-41E3-8446-2708A565F00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74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coesas não assumem responsabilidades que não são suas. Ou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seja, não possuem métodos ou atributos não relacionadas diretamente ao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seu objetivo.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(TENTA NÂO DEPENDER DE OUTRAS CLASSES)</a:t>
            </a:r>
          </a:p>
          <a:p>
            <a:endParaRPr lang="pt-B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fortemente acopladas dificultam o reuso e a manutenção, pois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mudanças em uma delas afetarão as outras.</a:t>
            </a:r>
            <a:r>
              <a:rPr lang="pt-BR" dirty="0" smtClean="0"/>
              <a:t> </a:t>
            </a:r>
            <a:r>
              <a:rPr lang="pt-BR" baseline="0" dirty="0" smtClean="0"/>
              <a:t> </a:t>
            </a:r>
          </a:p>
          <a:p>
            <a:endParaRPr lang="pt-BR" baseline="0" dirty="0" smtClean="0"/>
          </a:p>
          <a:p>
            <a:r>
              <a:rPr lang="pt-BR" baseline="0" dirty="0" smtClean="0"/>
              <a:t> Exemplo da conta corrente (boa coesão)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419A9-F28C-41E3-8446-2708A565F00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743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coesas não assumem responsabilidades que não são suas. Ou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seja, não possuem métodos ou atributos não relacionadas diretamente ao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seu objetivo.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(TENTA NÂO DEPENDER DE OUTRAS CLASSES)</a:t>
            </a:r>
          </a:p>
          <a:p>
            <a:endParaRPr lang="pt-B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fortemente acopladas dificultam o reuso e a manutenção, pois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mudanças em uma delas afetarão as outras.</a:t>
            </a:r>
            <a:r>
              <a:rPr lang="pt-BR" dirty="0" smtClean="0"/>
              <a:t> </a:t>
            </a:r>
            <a:r>
              <a:rPr lang="pt-BR" baseline="0" dirty="0" smtClean="0"/>
              <a:t> </a:t>
            </a:r>
          </a:p>
          <a:p>
            <a:endParaRPr lang="pt-BR" baseline="0" dirty="0" smtClean="0"/>
          </a:p>
          <a:p>
            <a:r>
              <a:rPr lang="pt-BR" baseline="0" dirty="0" smtClean="0"/>
              <a:t> Exemplo da conta corrente (boa coesão)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419A9-F28C-41E3-8446-2708A565F00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74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AutoShape 2" descr="https://cdn.tutsplus.com/psd/uploads/legacy/0808_Truck/modify-truck-01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0825" y="2844945"/>
            <a:ext cx="8602663" cy="166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1pPr>
            <a:lvl2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464653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3pPr>
            <a:lvl4pPr eaLnBrk="0" hangingPunct="0"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4pPr>
            <a:lvl5pPr eaLnBrk="0" hangingPunct="0"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3600" b="1" dirty="0" smtClean="0">
                <a:latin typeface="Lucida Console" panose="020B0609040504020204" pitchFamily="49" charset="0"/>
              </a:rPr>
              <a:t>LPOO </a:t>
            </a:r>
            <a:r>
              <a:rPr lang="en-US" altLang="pt-BR" sz="3600" b="1" dirty="0" smtClean="0">
                <a:latin typeface="Lucida Console" panose="020B0609040504020204" pitchFamily="49" charset="0"/>
              </a:rPr>
              <a:t>I – Aula 2</a:t>
            </a:r>
            <a:br>
              <a:rPr lang="en-US" altLang="pt-BR" sz="3600" b="1" dirty="0" smtClean="0">
                <a:latin typeface="Lucida Console" panose="020B0609040504020204" pitchFamily="49" charset="0"/>
              </a:rPr>
            </a:br>
            <a:r>
              <a:rPr lang="en-US" altLang="pt-BR" sz="3600" b="1" dirty="0" err="1" smtClean="0">
                <a:latin typeface="Lucida Console" panose="020B0609040504020204" pitchFamily="49" charset="0"/>
              </a:rPr>
              <a:t>Métodos</a:t>
            </a:r>
            <a:endParaRPr lang="en-US" altLang="pt-BR" sz="3600" b="1" dirty="0">
              <a:latin typeface="Lucida Console" panose="020B0609040504020204" pitchFamily="49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pt-BR" sz="30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520" y="5589240"/>
            <a:ext cx="860266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1pPr>
            <a:lvl2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464653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3pPr>
            <a:lvl4pPr eaLnBrk="0" hangingPunct="0"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4pPr>
            <a:lvl5pPr eaLnBrk="0" hangingPunct="0"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Diogo</a:t>
            </a:r>
            <a:r>
              <a:rPr lang="en-US" altLang="pt-B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 </a:t>
            </a:r>
            <a:r>
              <a:rPr lang="en-US" altLang="pt-BR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Soares</a:t>
            </a:r>
            <a:r>
              <a:rPr lang="en-US" altLang="pt-B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 Moreira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" y="436144"/>
            <a:ext cx="914399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1pPr>
            <a:lvl2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464653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3pPr>
            <a:lvl4pPr eaLnBrk="0" hangingPunct="0"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4pPr>
            <a:lvl5pPr eaLnBrk="0" hangingPunct="0"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CETAM</a:t>
            </a:r>
            <a:endParaRPr lang="en-US" altLang="pt-BR" sz="2800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3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Tipos de dados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Qual a saída do código abaixo?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7076539" cy="261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17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Tipos de dados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Qual a saída do código abaixo?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129"/>
            <a:ext cx="8322094" cy="2065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99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Tipos de dados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 agora?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24944"/>
            <a:ext cx="7501152" cy="275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3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Polimorfismo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Java permite realizar polimorfismo, uma técnica usada para facilitar uso/reuso de métodos com o mesmo nome e permitindo diferentes implementações dependendo do caso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Pode ser do tipo </a:t>
            </a:r>
            <a:r>
              <a:rPr lang="pt-BR" sz="2000" dirty="0" smtClean="0">
                <a:solidFill>
                  <a:srgbClr val="FF0000"/>
                </a:solidFill>
                <a:latin typeface="Bitter" panose="02000000000000000000" pitchFamily="2" charset="0"/>
              </a:rPr>
              <a:t>sobrecarga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(na mesma classe)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Pode ser do tipo </a:t>
            </a:r>
            <a:r>
              <a:rPr lang="pt-BR" sz="2000" dirty="0" smtClean="0">
                <a:solidFill>
                  <a:srgbClr val="FF0000"/>
                </a:solidFill>
                <a:latin typeface="Bitter" panose="02000000000000000000" pitchFamily="2" charset="0"/>
              </a:rPr>
              <a:t>sobreposição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(em classes herdadas)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37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Polimorfismo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Sobrecarga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3036540"/>
            <a:ext cx="49530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8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Polimorfismo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Sobreposição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Suponha um sistema que possua a classe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Funcionario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e cada tipo de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funcionario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é um classe que herda de funcionário. Crie uma classe Secretario com sobreposição do método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setCargo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()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79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Polimorfismo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Funcionario.java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48880"/>
            <a:ext cx="6076367" cy="366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210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Polimorfismo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Secretario.java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48880"/>
            <a:ext cx="6155204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20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Polimorfismo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Main.java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0928"/>
            <a:ext cx="9112393" cy="23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Herança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Quando uma classe é um tipo de elemento que pode herdar características e comportamentos de um elemento mais abstrato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Exemplo: Professor herda da classe Funcionário que herda da classe Pessoa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Exemplo2: Cachorro herda da classe Mamífero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Vantagens: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Organização e reuso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Alterar comportamentos da classe pai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rgbClr val="FF0000"/>
                </a:solidFill>
                <a:latin typeface="Bitter" panose="02000000000000000000" pitchFamily="2" charset="0"/>
              </a:rPr>
              <a:t>Não existe múltipla herança!!</a:t>
            </a:r>
            <a:endParaRPr lang="pt-BR" sz="2800" dirty="0">
              <a:solidFill>
                <a:srgbClr val="FF0000"/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9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Métodos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Método é toda função (analogia com C++) que modifica, adiciona ou exclui valores/comportamentos aos atributos de uma classe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04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Herança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901031"/>
            <a:ext cx="32385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836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Herança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752600"/>
            <a:ext cx="68199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99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Herança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901031"/>
            <a:ext cx="32385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45679"/>
            <a:ext cx="74676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58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Classe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Object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Super</a:t>
            </a:r>
            <a:r>
              <a:rPr lang="pt-BR" dirty="0" smtClean="0"/>
              <a:t> classe da </a:t>
            </a:r>
            <a:r>
              <a:rPr lang="pt-BR" dirty="0" err="1" smtClean="0"/>
              <a:t>java.lang</a:t>
            </a:r>
            <a:r>
              <a:rPr lang="pt-BR" dirty="0" smtClean="0"/>
              <a:t>, forma a raiz da hierarquia de classes</a:t>
            </a:r>
          </a:p>
          <a:p>
            <a:r>
              <a:rPr lang="pt-BR" dirty="0" smtClean="0"/>
              <a:t>Alguns métodos úteis</a:t>
            </a:r>
          </a:p>
          <a:p>
            <a:pPr lvl="1"/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140968"/>
            <a:ext cx="61436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69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Coesã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o e Acoplamento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Coesão e </a:t>
            </a: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Acomplamento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: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Uma característica importante de uma classe é que ela tenha uma única responsabilidade (Coesão)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Além disso, uma classe deve, na medida do possível, depender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o mínimo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de outras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classes (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Acomplamento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)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Exemplo: 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Programa que realiza múltiplas tarefas de outras classes (pouca coesão)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Programa com dependências encadeadas (forte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acomplamento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)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96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Coesã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o e Acoplamento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Coesão:</a:t>
            </a: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45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Coesã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o e Acoplamento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Acoplamento:</a:t>
            </a: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8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Métodos Especiais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Construtores/Destrutores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Construtor: executado quando um novo objeto da classe é criado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Destrutor: executado quando o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garbage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collector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(GC) vai remover um objeto da memória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54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Métodos Especiais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Construtores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Mesmo nome da classe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Permite sobrecarga (</a:t>
            </a:r>
            <a:r>
              <a:rPr lang="pt-BR" sz="2000" dirty="0" err="1" smtClean="0">
                <a:solidFill>
                  <a:srgbClr val="FF0000"/>
                </a:solidFill>
                <a:latin typeface="Bitter" panose="02000000000000000000" pitchFamily="2" charset="0"/>
              </a:rPr>
              <a:t>overload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)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Não retorna valor</a:t>
            </a: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3410297"/>
            <a:ext cx="53054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80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Métodos Especiais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Construtores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Mesmo nome da classe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Permite sobrecarga (</a:t>
            </a:r>
            <a:r>
              <a:rPr lang="pt-BR" sz="2000" dirty="0" err="1" smtClean="0">
                <a:solidFill>
                  <a:srgbClr val="FF0000"/>
                </a:solidFill>
                <a:latin typeface="Bitter" panose="02000000000000000000" pitchFamily="2" charset="0"/>
              </a:rPr>
              <a:t>overload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)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Não retorna valor</a:t>
            </a: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3429000"/>
            <a:ext cx="49530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618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Métodos Especiais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Encadeamento de construtores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Permite padronizar a criação de construtores a partir da chamada recursiva usando o </a:t>
            </a:r>
            <a:r>
              <a:rPr lang="pt-BR" sz="2000" dirty="0" err="1" smtClean="0">
                <a:solidFill>
                  <a:srgbClr val="FF0000"/>
                </a:solidFill>
                <a:latin typeface="Bitter" panose="02000000000000000000" pitchFamily="2" charset="0"/>
              </a:rPr>
              <a:t>this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3036540"/>
            <a:ext cx="49530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4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Métodos Especiais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Destrutores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Pouco utilizado na prática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Implementado através do método </a:t>
            </a:r>
            <a:r>
              <a:rPr lang="pt-BR" sz="2000" dirty="0" smtClean="0">
                <a:solidFill>
                  <a:srgbClr val="FF0000"/>
                </a:solidFill>
                <a:latin typeface="Bitter" panose="02000000000000000000" pitchFamily="2" charset="0"/>
              </a:rPr>
              <a:t>finalize()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Na prática a destruição de objetos não libera espaço de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mémória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(só o </a:t>
            </a:r>
            <a:r>
              <a:rPr lang="pt-BR" sz="2000" dirty="0" smtClean="0">
                <a:solidFill>
                  <a:srgbClr val="FF0000"/>
                </a:solidFill>
                <a:latin typeface="Bitter" panose="02000000000000000000" pitchFamily="2" charset="0"/>
              </a:rPr>
              <a:t>GC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faz isso!!!)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Tipos de dados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Abstratos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int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,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boolean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, char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São sempre utilizadas </a:t>
            </a:r>
            <a:r>
              <a:rPr lang="pt-BR" sz="2000" dirty="0" smtClean="0">
                <a:solidFill>
                  <a:srgbClr val="FF0000"/>
                </a:solidFill>
                <a:latin typeface="Bitter" panose="02000000000000000000" pitchFamily="2" charset="0"/>
              </a:rPr>
              <a:t>por valor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Tipos Referência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Referem-se a objetos como classes, interfaces (veremos futuramente) ou Vetores 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São sempre utilizadas </a:t>
            </a:r>
            <a:r>
              <a:rPr lang="pt-BR" sz="2000" dirty="0">
                <a:solidFill>
                  <a:srgbClr val="FF0000"/>
                </a:solidFill>
                <a:latin typeface="Bitter" panose="02000000000000000000" pitchFamily="2" charset="0"/>
              </a:rPr>
              <a:t>por </a:t>
            </a:r>
            <a:r>
              <a:rPr lang="pt-BR" sz="2000" dirty="0" smtClean="0">
                <a:solidFill>
                  <a:srgbClr val="FF0000"/>
                </a:solidFill>
                <a:latin typeface="Bitter" panose="02000000000000000000" pitchFamily="2" charset="0"/>
              </a:rPr>
              <a:t>referência</a:t>
            </a:r>
            <a:endParaRPr lang="pt-BR" sz="2000" dirty="0">
              <a:solidFill>
                <a:srgbClr val="FF0000"/>
              </a:solidFill>
              <a:latin typeface="Bitter" panose="02000000000000000000" pitchFamily="2" charset="0"/>
            </a:endParaRP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02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Tipos de dados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Abstratos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Tipos Referência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3140968"/>
            <a:ext cx="56197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12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</TotalTime>
  <Words>479</Words>
  <Application>Microsoft Office PowerPoint</Application>
  <PresentationFormat>Apresentação na tela (4:3)</PresentationFormat>
  <Paragraphs>101</Paragraphs>
  <Slides>26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Executivo</vt:lpstr>
      <vt:lpstr>Apresentação do PowerPoint</vt:lpstr>
      <vt:lpstr>Métodos</vt:lpstr>
      <vt:lpstr>Métodos Especiais</vt:lpstr>
      <vt:lpstr>Métodos Especiais</vt:lpstr>
      <vt:lpstr>Métodos Especiais</vt:lpstr>
      <vt:lpstr>Métodos Especiais</vt:lpstr>
      <vt:lpstr>Métodos Especiais</vt:lpstr>
      <vt:lpstr>Tipos de dados</vt:lpstr>
      <vt:lpstr>Tipos de dados</vt:lpstr>
      <vt:lpstr>Tipos de dados</vt:lpstr>
      <vt:lpstr>Tipos de dados</vt:lpstr>
      <vt:lpstr>Tipos de dados</vt:lpstr>
      <vt:lpstr>Polimorfismo</vt:lpstr>
      <vt:lpstr>Polimorfismo</vt:lpstr>
      <vt:lpstr>Polimorfismo</vt:lpstr>
      <vt:lpstr>Polimorfismo</vt:lpstr>
      <vt:lpstr>Polimorfismo</vt:lpstr>
      <vt:lpstr>Polimorfismo</vt:lpstr>
      <vt:lpstr>Herança</vt:lpstr>
      <vt:lpstr>Herança</vt:lpstr>
      <vt:lpstr>Herança</vt:lpstr>
      <vt:lpstr>Herança</vt:lpstr>
      <vt:lpstr>Classe Object</vt:lpstr>
      <vt:lpstr>Coesão e Acoplamento</vt:lpstr>
      <vt:lpstr>Coesão e Acoplamento</vt:lpstr>
      <vt:lpstr>Coesão e Acoplamento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Diogo Soares</cp:lastModifiedBy>
  <cp:revision>54</cp:revision>
  <dcterms:created xsi:type="dcterms:W3CDTF">2014-10-21T18:09:01Z</dcterms:created>
  <dcterms:modified xsi:type="dcterms:W3CDTF">2019-09-13T03:07:15Z</dcterms:modified>
</cp:coreProperties>
</file>