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6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67" r:id="rId14"/>
    <p:sldId id="302" r:id="rId15"/>
    <p:sldId id="303" r:id="rId16"/>
    <p:sldId id="304" r:id="rId17"/>
    <p:sldId id="305" r:id="rId18"/>
    <p:sldId id="306" r:id="rId19"/>
    <p:sldId id="319" r:id="rId20"/>
    <p:sldId id="320" r:id="rId21"/>
    <p:sldId id="331" r:id="rId22"/>
    <p:sldId id="332" r:id="rId23"/>
    <p:sldId id="322" r:id="rId24"/>
    <p:sldId id="321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07" r:id="rId34"/>
    <p:sldId id="308" r:id="rId35"/>
    <p:sldId id="312" r:id="rId36"/>
    <p:sldId id="311" r:id="rId37"/>
    <p:sldId id="310" r:id="rId38"/>
    <p:sldId id="282" r:id="rId39"/>
    <p:sldId id="313" r:id="rId40"/>
    <p:sldId id="318" r:id="rId41"/>
    <p:sldId id="314" r:id="rId42"/>
    <p:sldId id="315" r:id="rId43"/>
    <p:sldId id="316" r:id="rId44"/>
    <p:sldId id="317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2" autoAdjust="0"/>
    <p:restoredTop sz="82028" autoAdjust="0"/>
  </p:normalViewPr>
  <p:slideViewPr>
    <p:cSldViewPr>
      <p:cViewPr varScale="1">
        <p:scale>
          <a:sx n="75" d="100"/>
          <a:sy n="75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com acesso </a:t>
            </a:r>
            <a:r>
              <a:rPr lang="pt-BR" dirty="0" err="1" smtClean="0"/>
              <a:t>Public</a:t>
            </a:r>
            <a:r>
              <a:rPr lang="pt-BR" dirty="0" smtClean="0"/>
              <a:t>: – Podem ser instanciadas dentro de qualquer outra classe, </a:t>
            </a:r>
          </a:p>
          <a:p>
            <a:r>
              <a:rPr lang="pt-BR" dirty="0" smtClean="0"/>
              <a:t>● Qualquer classe pode criar objetos de uma classe pública – Um arquivo .</a:t>
            </a:r>
            <a:r>
              <a:rPr lang="pt-BR" dirty="0" err="1" smtClean="0"/>
              <a:t>java</a:t>
            </a:r>
            <a:r>
              <a:rPr lang="pt-BR" dirty="0" smtClean="0"/>
              <a:t> só pode ter uma única classe pública, e esta deverá ter o mesmo nome do arquivo </a:t>
            </a:r>
          </a:p>
          <a:p>
            <a:r>
              <a:rPr lang="pt-BR" dirty="0" smtClean="0"/>
              <a:t>● Apesar de ser pouco comum, é possível que um arquivo .</a:t>
            </a:r>
            <a:r>
              <a:rPr lang="pt-BR" dirty="0" err="1" smtClean="0"/>
              <a:t>java</a:t>
            </a:r>
            <a:r>
              <a:rPr lang="pt-BR" dirty="0" smtClean="0"/>
              <a:t> tenha uma classe pública e outras classes com outros acessos, mas esta prática não é recomendada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5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1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45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5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36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Classes com acesso </a:t>
            </a:r>
            <a:r>
              <a:rPr lang="pt-BR" dirty="0" err="1" smtClean="0"/>
              <a:t>Public</a:t>
            </a:r>
            <a:r>
              <a:rPr lang="pt-BR" dirty="0" smtClean="0"/>
              <a:t>: – Podem ser instanciadas dentro de qualquer outra classe, </a:t>
            </a:r>
          </a:p>
          <a:p>
            <a:r>
              <a:rPr lang="pt-BR" dirty="0" smtClean="0"/>
              <a:t>● Qualquer classe pode criar objetos de uma classe pública – Um arquivo .</a:t>
            </a:r>
            <a:r>
              <a:rPr lang="pt-BR" dirty="0" err="1" smtClean="0"/>
              <a:t>java</a:t>
            </a:r>
            <a:r>
              <a:rPr lang="pt-BR" dirty="0" smtClean="0"/>
              <a:t> só pode ter uma única classe pública, e esta deverá ter o mesmo nome do </a:t>
            </a:r>
            <a:r>
              <a:rPr lang="pt-BR" smtClean="0"/>
              <a:t>arquivo </a:t>
            </a:r>
          </a:p>
          <a:p>
            <a:r>
              <a:rPr lang="pt-BR" smtClean="0"/>
              <a:t>● </a:t>
            </a:r>
            <a:r>
              <a:rPr lang="pt-BR" dirty="0" smtClean="0"/>
              <a:t>Apesar de ser pouco comum, é possível que um arquivo .</a:t>
            </a:r>
            <a:r>
              <a:rPr lang="pt-BR" dirty="0" err="1" smtClean="0"/>
              <a:t>java</a:t>
            </a:r>
            <a:r>
              <a:rPr lang="pt-BR" dirty="0" smtClean="0"/>
              <a:t> tenha uma classe pública e outras classes com outros acessos, mas esta prática não é recomendada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36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70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8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07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8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coesas não assumem responsabilidades que não são suas. Ou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seja, não possuem métodos ou atributos não relacionadas diretamente ao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objetivo.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(TENTA NÂO DEPENDER DE OUTRAS CLASSES)</a:t>
            </a:r>
          </a:p>
          <a:p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fortemente acopladas dificultam o reuso e a manutenção, pois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 em uma delas afetarão as outras.</a:t>
            </a:r>
            <a:r>
              <a:rPr lang="pt-BR" dirty="0" smtClean="0"/>
              <a:t> </a:t>
            </a:r>
            <a:r>
              <a:rPr lang="pt-BR" baseline="0" dirty="0" smtClean="0"/>
              <a:t> </a:t>
            </a:r>
          </a:p>
          <a:p>
            <a:endParaRPr lang="pt-BR" baseline="0" dirty="0" smtClean="0"/>
          </a:p>
          <a:p>
            <a:r>
              <a:rPr lang="pt-BR" baseline="0" dirty="0" smtClean="0"/>
              <a:t> Exemplo da conta corrente (boa coesão)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419A9-F28C-41E3-8446-2708A565F00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6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I – Aula 2</a:t>
            </a:r>
            <a:br>
              <a:rPr lang="en-US" altLang="pt-BR" sz="3600" b="1" dirty="0" smtClean="0">
                <a:latin typeface="Lucida Console" panose="020B0609040504020204" pitchFamily="49" charset="0"/>
              </a:rPr>
            </a:br>
            <a:r>
              <a:rPr lang="en-US" altLang="pt-BR" sz="3600" b="1" dirty="0" err="1" smtClean="0">
                <a:latin typeface="Lucida Console" panose="020B0609040504020204" pitchFamily="49" charset="0"/>
              </a:rPr>
              <a:t>Métodos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 a saída do código abaixo?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076539" cy="26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 a saída do código abaixo?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129"/>
            <a:ext cx="8322094" cy="206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 agora?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501152" cy="27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permite realizar polimorfismo, uma técnica usada para facilitar uso/reuso de métodos com o mesmo nome e permitindo diferentes implementações dependendo do caso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Pode ser do tipo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sobrecarga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(na mesma classe)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Pode ser do tipo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sobreposição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(em classes herdadas)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Sobrecarga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036540"/>
            <a:ext cx="4953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Sobreposição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Suponha um sistema que possua a classe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e cada tipo de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é um classe que herda de funcionário. Crie uma classe Secretario com sobreposição do método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setCargo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()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Funcionario.java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076367" cy="36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1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Secretario.java (@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override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não é obrigatório, mas desejável)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1552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2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Polimorfismo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Main.java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12393" cy="239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Ocultação dos detalhes internos da implementação de uma classe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Modularização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Controle de acesso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Ex.: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Carro – não precisamos saber como funciona, apenas como dirigi-lo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Método é toda função (analogia com C++) que modifica, adiciona ou exclui valores/comportamentos aos atributos de uma classe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Mundo vê um objeto pelo que ele é capaz de fazer e não como faz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Ex.: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Carro: Não precisamos conhecer sua implementação, apenas precisamos saber como funciona sua “interface API”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Acelerar, frear, virar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Saber o quanto resta de gasolina, rotação de motor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Com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String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como concatenar, como fazer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grep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tamanho da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string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etc...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modularização (Associação, Composição e Agregação)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Associação – objeto é composto de outros objetos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44" y="2924944"/>
            <a:ext cx="6865912" cy="36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modularização (Associação – Composição e Agregação)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Associação – objeto é composto de outros objetos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Composição – objeto só existe se outros existirem. Computador não existe sem processador, disco,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etc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Agregação – quando um objeto pode existir sem depender do todo. Ex.: carro pode existir sem motorista ou passageiros. Existe associação, mas sem dependência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Vantagens: Manutenção e Reuso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Imagine que você implementou uma classe de detecção de colisão de polígonos amplamente utilizada pela comunidade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Contudo, o algoritmo utilizado é mais lento que outro existente e você precisa modificar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Caso exista uma função (na sua “API”) chamada “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public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Poligono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[] colisões(Vector[]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Poligonos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)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“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Basta você modificar apenas a implementação interna (na sua “API”) e atualizar sua biblioteca. O funcionamento não será modificado para quem utilizar sua biblioteca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Para isso funcionar, é preciso utilizar os tipos corretos de controle de acesso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Ex.: Imagine que você criou uma classe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ContaBancaria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() e o atributo “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public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double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saldo” é do tipo público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Outra classe maliciosa poderia acessar “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objeto.saldo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+= 99999.0;” e modificar o valor do atributo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Tipos de controle de acesso em ordem de restrição: </a:t>
            </a: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Public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</a:t>
            </a: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Protected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</a:t>
            </a: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 </a:t>
            </a: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04664"/>
            <a:ext cx="86106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Public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Permite acesso/escrita (escrita no caso de atributos) a partir de qualquer classe em qualquer pacote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Se tiver em pacotes diferentes, basta dá um “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import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”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Public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Permite acesso/escrita (escrita no caso de atributos) a partir de qualquer classe em qualquer pacote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Se tiver em pacotes diferentes, basta dá um “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import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”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Protected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113"/>
            <a:ext cx="9144000" cy="58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Protected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Permite acesso a partir de uma subclasse da classe atual ou...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A partir de uma classe dentro do mesmo pacote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caso de atributos, seus valores podem ser escritos ou lidos diretamente por objetos de um tipo de classe do mesmo pacote (herança) ou subclasse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caso dos métodos, estes poderão ser executados por subclasses e dentro do mesmo pacote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Protected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Permite acesso a partir de uma subclasse da classe atual ou...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A partir de uma classe dentro do mesmo pacote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caso de atributos, seus valores podem ser escritos ou lidos diretamente por objetos de um tipo de classe do mesmo pacote (herança) ou subclasse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caso dos métodos, estes poderão ser executados por subclasses e dentro do mesmo pacote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endParaRPr lang="pt-BR" sz="28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425"/>
            <a:ext cx="9144000" cy="60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Construtores/Destrutores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Construtor: executado quando um novo objeto da classe é criado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Destrutor: executado quando o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garbage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collector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(GC) vai remover um objeto da memória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Bitter" panose="02000000000000000000" pitchFamily="2" charset="0"/>
              </a:rPr>
              <a:t>(padrão)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Igual ao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public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, mas apenas dentro do mesmo pacote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Mais restrito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Acesso apenas na própria classe (leitura e escrita)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Métodos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getter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e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setter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!!!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São tão comuns que até as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IDEs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 costumam gera-los automaticamente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netbeans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581128"/>
            <a:ext cx="24384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Package</a:t>
            </a: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Bitter" panose="02000000000000000000" pitchFamily="2" charset="0"/>
              </a:rPr>
              <a:t>(padrão)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Igual ao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public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, mas apenas dentro do mesmo pacote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Private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Mais restrito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Acesso apenas na própria classe (leitura e escrita)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Métodos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getter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e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setter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!!!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São tão comuns que até as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IDEs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 costumam gera-los automaticamente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netbeans</a:t>
            </a: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581128"/>
            <a:ext cx="2438400" cy="190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850"/>
            <a:ext cx="9144000" cy="60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Encapsulamento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/>
                </a:solidFill>
                <a:latin typeface="Bitter" panose="02000000000000000000" pitchFamily="2" charset="0"/>
              </a:rPr>
              <a:t>Resumo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114"/>
            <a:ext cx="9144000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Quando uma classe é um tipo de elemento que pode herdar características e comportamentos de um elemento mais abstrato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Professor herda da classe Funcionário que herda da classe Pessoa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Exemplo2: Cachorro herda da classe Mamífero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Vantagens: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Organização e reuso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Alterar comportamentos da classe pai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rgbClr val="FF0000"/>
                </a:solidFill>
                <a:latin typeface="Bitter" panose="02000000000000000000" pitchFamily="2" charset="0"/>
              </a:rPr>
              <a:t>Não existe múltipla herança!!</a:t>
            </a:r>
            <a:endParaRPr lang="pt-BR" sz="2800" dirty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1031"/>
            <a:ext cx="3238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3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752600"/>
            <a:ext cx="6819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Herança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1031"/>
            <a:ext cx="3238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5679"/>
            <a:ext cx="7467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Classe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Object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Super</a:t>
            </a:r>
            <a:r>
              <a:rPr lang="pt-BR" dirty="0" smtClean="0"/>
              <a:t> classe da </a:t>
            </a:r>
            <a:r>
              <a:rPr lang="pt-BR" dirty="0" err="1" smtClean="0"/>
              <a:t>java.lang</a:t>
            </a:r>
            <a:r>
              <a:rPr lang="pt-BR" dirty="0" smtClean="0"/>
              <a:t>, forma a raiz da hierarquia de classes</a:t>
            </a:r>
          </a:p>
          <a:p>
            <a:r>
              <a:rPr lang="pt-BR" dirty="0" smtClean="0"/>
              <a:t>Alguns métodos úteis</a:t>
            </a:r>
          </a:p>
          <a:p>
            <a:pPr lvl="1"/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40968"/>
            <a:ext cx="6143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69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 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característica importante de uma classe é que ela tenha uma única responsabilidade (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 – forte)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Além disso, uma classe deve, na medida do possível, depender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mínimo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 outras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(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– fraco)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que realiza múltiplas tarefas de outras classes (pouca coesão)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com dependências encadeadas (forte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acomplamento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Problemas: difícil reuso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15559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(Baixa coesão)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132856"/>
            <a:ext cx="7058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Mesmo nome da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sobrecarga (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overload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retorna valor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410297"/>
            <a:ext cx="53054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Coesão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(Alta coesão)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162175"/>
            <a:ext cx="6905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Acoplamento: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276872"/>
            <a:ext cx="721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Acoplamento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classe DAO tem nível de contato com Contato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577058"/>
            <a:ext cx="7181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Acoplamento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classe Controlador tem nível de contato com Contato e DAO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996952"/>
            <a:ext cx="7200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Coesão e Acoplamento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Como diminuir acoplamentos? Interfaces!!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900362"/>
            <a:ext cx="6143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Mesmo nome da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sobrecarga (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overload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retorna valor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429000"/>
            <a:ext cx="4953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18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Encadeamento de construtores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padronizar a criação de construtores a partir da chamada recursiva usando o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this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036540"/>
            <a:ext cx="4953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Métodos Especiais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Pouco utilizado na prática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Implementado através do método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finalize()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Na prática a destruição de objetos não libera espaço de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mémória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(só 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GC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faz isso!!!)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Abstratos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int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boolean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char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sempre utilizadas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por valor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Tipos Referência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Referem-se a objetos como classes, interfaces (veremos futuramente) ou Vetores 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sempre utilizadas </a:t>
            </a:r>
            <a:r>
              <a:rPr lang="pt-BR" sz="2000" dirty="0">
                <a:solidFill>
                  <a:srgbClr val="FF0000"/>
                </a:solidFill>
                <a:latin typeface="Bitter" panose="02000000000000000000" pitchFamily="2" charset="0"/>
              </a:rPr>
              <a:t>por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referência</a:t>
            </a:r>
            <a:endParaRPr lang="pt-BR" sz="2000" dirty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Tipos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Abstratos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Tipos Referência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140968"/>
            <a:ext cx="56197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1367</Words>
  <Application>Microsoft Office PowerPoint</Application>
  <PresentationFormat>Apresentação na tela (4:3)</PresentationFormat>
  <Paragraphs>217</Paragraphs>
  <Slides>44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Arial</vt:lpstr>
      <vt:lpstr>Bitter</vt:lpstr>
      <vt:lpstr>Calibri</vt:lpstr>
      <vt:lpstr>Century Gothic</vt:lpstr>
      <vt:lpstr>Courier New</vt:lpstr>
      <vt:lpstr>Gill Sans MT</vt:lpstr>
      <vt:lpstr>Lucida Console</vt:lpstr>
      <vt:lpstr>WenQuanYi Micro Hei</vt:lpstr>
      <vt:lpstr>Executivo</vt:lpstr>
      <vt:lpstr>Apresentação do PowerPoint</vt:lpstr>
      <vt:lpstr>Métodos</vt:lpstr>
      <vt:lpstr>Métodos Especiais</vt:lpstr>
      <vt:lpstr>Métodos Especiais</vt:lpstr>
      <vt:lpstr>Métodos Especiais</vt:lpstr>
      <vt:lpstr>Métodos Especiais</vt:lpstr>
      <vt:lpstr>Métodos Especiais</vt:lpstr>
      <vt:lpstr>Tipos de dados</vt:lpstr>
      <vt:lpstr>Tipos de dados</vt:lpstr>
      <vt:lpstr>Tipos de dados</vt:lpstr>
      <vt:lpstr>Tipos de dados</vt:lpstr>
      <vt:lpstr>Tipos de dados</vt:lpstr>
      <vt:lpstr>Polimorfismo</vt:lpstr>
      <vt:lpstr>Polimorfismo</vt:lpstr>
      <vt:lpstr>Polimorfismo</vt:lpstr>
      <vt:lpstr>Polimorfismo</vt:lpstr>
      <vt:lpstr>Polimorfismo</vt:lpstr>
      <vt:lpstr>Polimorfismo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Encapsulamento</vt:lpstr>
      <vt:lpstr>Herança</vt:lpstr>
      <vt:lpstr>Herança</vt:lpstr>
      <vt:lpstr>Herança</vt:lpstr>
      <vt:lpstr>Herança</vt:lpstr>
      <vt:lpstr>Classe Object</vt:lpstr>
      <vt:lpstr>Coesão e Acoplamento</vt:lpstr>
      <vt:lpstr>Coesão e Acoplamento</vt:lpstr>
      <vt:lpstr>Coesão e Acoplamento</vt:lpstr>
      <vt:lpstr>Coesão e Acoplamento</vt:lpstr>
      <vt:lpstr>Coesão e Acoplamento</vt:lpstr>
      <vt:lpstr>Coesão e Acoplamento</vt:lpstr>
      <vt:lpstr>Coesão e Acoplamento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Usuário do Windows</cp:lastModifiedBy>
  <cp:revision>62</cp:revision>
  <dcterms:created xsi:type="dcterms:W3CDTF">2014-10-21T18:09:01Z</dcterms:created>
  <dcterms:modified xsi:type="dcterms:W3CDTF">2019-09-16T15:03:46Z</dcterms:modified>
</cp:coreProperties>
</file>