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52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3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2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5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6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1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43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71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1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F1BCC-C2F7-4954-8896-D0DE97146F10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6FCD-A9A9-4293-BCE5-F80B0C7F2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431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Otimização de Planejamento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Cordeiro</a:t>
            </a:r>
          </a:p>
          <a:p>
            <a:r>
              <a:rPr lang="pt-BR" dirty="0" smtClean="0"/>
              <a:t>Gabriel Serrão</a:t>
            </a:r>
          </a:p>
          <a:p>
            <a:r>
              <a:rPr lang="pt-BR" dirty="0"/>
              <a:t>Lívia </a:t>
            </a:r>
            <a:r>
              <a:rPr lang="pt-BR" dirty="0" err="1"/>
              <a:t>Fulchignoni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8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Classificação de textos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 classificação de textos, também conhecida por categorização ou identificação de tópicos, é a tarefa de classificar um texto aleatório no seu respectivo domínio.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Essa </a:t>
            </a:r>
            <a:r>
              <a:rPr lang="pt-BR" dirty="0"/>
              <a:t>classificação pode ser </a:t>
            </a:r>
            <a:r>
              <a:rPr lang="pt-BR" dirty="0" smtClean="0"/>
              <a:t>binária </a:t>
            </a:r>
            <a:r>
              <a:rPr lang="pt-BR" dirty="0"/>
              <a:t>ou </a:t>
            </a:r>
            <a:r>
              <a:rPr lang="pt-BR" dirty="0" err="1"/>
              <a:t>multi</a:t>
            </a:r>
            <a:r>
              <a:rPr lang="pt-BR" dirty="0"/>
              <a:t> classe, quando há diversas classes possíveis.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Os </a:t>
            </a:r>
            <a:r>
              <a:rPr lang="pt-BR" dirty="0"/>
              <a:t>problemas de classificação também podem ser divididos em single ou </a:t>
            </a:r>
            <a:r>
              <a:rPr lang="pt-BR" dirty="0" err="1" smtClean="0"/>
              <a:t>multi-label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err="1" smtClean="0"/>
              <a:t>Obaidullah</a:t>
            </a:r>
            <a:r>
              <a:rPr lang="en-US" sz="2000" dirty="0"/>
              <a:t>, S.M., Santosh, K.C., </a:t>
            </a:r>
            <a:r>
              <a:rPr lang="en-US" sz="2000" dirty="0" err="1"/>
              <a:t>Goncalves</a:t>
            </a:r>
            <a:r>
              <a:rPr lang="en-US" sz="2000" dirty="0"/>
              <a:t>, T., Das, N., Roy, K. (Eds.), 2019. Document processing using machine learning, 1st ed. CRC Press, Boca Raton.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423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Textos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" y="2004259"/>
            <a:ext cx="2955348" cy="421282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75" y="2004259"/>
            <a:ext cx="3202249" cy="4212820"/>
          </a:xfrm>
          <a:prstGeom prst="rect">
            <a:avLst/>
          </a:prstGeom>
        </p:spPr>
      </p:pic>
      <p:pic>
        <p:nvPicPr>
          <p:cNvPr id="2050" name="Picture 2" descr="Resultado de imagem para vector tf-i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840" y="942108"/>
            <a:ext cx="1600205" cy="57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565236" y="3112655"/>
            <a:ext cx="2780146" cy="2327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6363855" y="4276436"/>
            <a:ext cx="3306618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Textos</a:t>
            </a:r>
            <a:endParaRPr lang="pt-BR" dirty="0"/>
          </a:p>
        </p:txBody>
      </p:sp>
      <p:pic>
        <p:nvPicPr>
          <p:cNvPr id="1026" name="Picture 2" descr="Resultado de imagem para multilayer perceptron two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48" y="1690688"/>
            <a:ext cx="6276975" cy="510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vector tf-id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92" y="1690688"/>
            <a:ext cx="1426873" cy="510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84581"/>
            <a:ext cx="10515600" cy="369238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Temos </a:t>
            </a:r>
            <a:r>
              <a:rPr lang="pt-BR" dirty="0"/>
              <a:t>um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que lê resumos de textos e classifica se eles pertencem ou não a uma determinada área de interesse. No entanto, </a:t>
            </a:r>
            <a:r>
              <a:rPr lang="pt-BR" dirty="0">
                <a:solidFill>
                  <a:srgbClr val="FF0000"/>
                </a:solidFill>
              </a:rPr>
              <a:t>há </a:t>
            </a:r>
            <a:r>
              <a:rPr lang="pt-BR" dirty="0" smtClean="0">
                <a:solidFill>
                  <a:srgbClr val="FF0000"/>
                </a:solidFill>
              </a:rPr>
              <a:t>diversos parâmetros possíveis </a:t>
            </a:r>
            <a:r>
              <a:rPr lang="pt-BR" dirty="0"/>
              <a:t>para esse algoritmo. Queremos encontrar a combinação de parâmetros que retorne o </a:t>
            </a:r>
            <a:r>
              <a:rPr lang="pt-BR" dirty="0" smtClean="0">
                <a:solidFill>
                  <a:srgbClr val="FF0000"/>
                </a:solidFill>
              </a:rPr>
              <a:t>modelo </a:t>
            </a:r>
            <a:r>
              <a:rPr lang="pt-BR" dirty="0">
                <a:solidFill>
                  <a:srgbClr val="FF0000"/>
                </a:solidFill>
              </a:rPr>
              <a:t>com melhor acurácia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3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35199"/>
            <a:ext cx="10515600" cy="39417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Função </a:t>
            </a:r>
            <a:r>
              <a:rPr lang="pt-BR" dirty="0"/>
              <a:t>de Ativação = </a:t>
            </a:r>
            <a:r>
              <a:rPr lang="pt-BR" dirty="0">
                <a:solidFill>
                  <a:srgbClr val="FF0000"/>
                </a:solidFill>
              </a:rPr>
              <a:t>['</a:t>
            </a:r>
            <a:r>
              <a:rPr lang="pt-BR" dirty="0" err="1">
                <a:solidFill>
                  <a:srgbClr val="FF0000"/>
                </a:solidFill>
              </a:rPr>
              <a:t>identity</a:t>
            </a:r>
            <a:r>
              <a:rPr lang="pt-BR" dirty="0">
                <a:solidFill>
                  <a:srgbClr val="FF0000"/>
                </a:solidFill>
              </a:rPr>
              <a:t>','</a:t>
            </a:r>
            <a:r>
              <a:rPr lang="pt-BR" dirty="0" err="1">
                <a:solidFill>
                  <a:srgbClr val="FF0000"/>
                </a:solidFill>
              </a:rPr>
              <a:t>logistic</a:t>
            </a:r>
            <a:r>
              <a:rPr lang="pt-BR" dirty="0">
                <a:solidFill>
                  <a:srgbClr val="FF0000"/>
                </a:solidFill>
              </a:rPr>
              <a:t>', '</a:t>
            </a:r>
            <a:r>
              <a:rPr lang="pt-BR" dirty="0" err="1">
                <a:solidFill>
                  <a:srgbClr val="FF0000"/>
                </a:solidFill>
              </a:rPr>
              <a:t>tanh</a:t>
            </a:r>
            <a:r>
              <a:rPr lang="pt-BR" dirty="0">
                <a:solidFill>
                  <a:srgbClr val="FF0000"/>
                </a:solidFill>
              </a:rPr>
              <a:t>', '</a:t>
            </a:r>
            <a:r>
              <a:rPr lang="pt-BR" dirty="0" err="1">
                <a:solidFill>
                  <a:srgbClr val="FF0000"/>
                </a:solidFill>
              </a:rPr>
              <a:t>relu</a:t>
            </a:r>
            <a:r>
              <a:rPr lang="pt-BR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r>
              <a:rPr lang="pt-BR" dirty="0" smtClean="0"/>
              <a:t>Solver para otimização dos pesos </a:t>
            </a:r>
            <a:r>
              <a:rPr lang="pt-BR" dirty="0"/>
              <a:t>= </a:t>
            </a:r>
            <a:r>
              <a:rPr lang="pt-BR" dirty="0">
                <a:solidFill>
                  <a:srgbClr val="FF0000"/>
                </a:solidFill>
              </a:rPr>
              <a:t>['</a:t>
            </a:r>
            <a:r>
              <a:rPr lang="pt-BR" dirty="0" err="1">
                <a:solidFill>
                  <a:srgbClr val="FF0000"/>
                </a:solidFill>
              </a:rPr>
              <a:t>lbfgs</a:t>
            </a:r>
            <a:r>
              <a:rPr lang="pt-BR" dirty="0">
                <a:solidFill>
                  <a:srgbClr val="FF0000"/>
                </a:solidFill>
              </a:rPr>
              <a:t>','</a:t>
            </a:r>
            <a:r>
              <a:rPr lang="pt-BR" dirty="0" err="1">
                <a:solidFill>
                  <a:srgbClr val="FF0000"/>
                </a:solidFill>
              </a:rPr>
              <a:t>sgd</a:t>
            </a:r>
            <a:r>
              <a:rPr lang="pt-BR" dirty="0">
                <a:solidFill>
                  <a:srgbClr val="FF0000"/>
                </a:solidFill>
              </a:rPr>
              <a:t>', </a:t>
            </a:r>
            <a:r>
              <a:rPr lang="pt-BR" dirty="0" smtClean="0">
                <a:solidFill>
                  <a:srgbClr val="FF0000"/>
                </a:solidFill>
              </a:rPr>
              <a:t>'adam‘]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Número de neurônios na primeira camada escondida = </a:t>
            </a:r>
            <a:r>
              <a:rPr lang="pt-BR" dirty="0" smtClean="0">
                <a:solidFill>
                  <a:srgbClr val="FF0000"/>
                </a:solidFill>
              </a:rPr>
              <a:t>entre 2 e 100</a:t>
            </a:r>
          </a:p>
          <a:p>
            <a:pPr marL="0" indent="0">
              <a:buNone/>
            </a:pPr>
            <a:r>
              <a:rPr lang="pt-BR" dirty="0"/>
              <a:t>Número de neurônios na </a:t>
            </a:r>
            <a:r>
              <a:rPr lang="pt-BR" dirty="0" smtClean="0"/>
              <a:t>segunda </a:t>
            </a:r>
            <a:r>
              <a:rPr lang="pt-BR" dirty="0"/>
              <a:t>camada escondida = </a:t>
            </a:r>
            <a:r>
              <a:rPr lang="pt-BR" dirty="0">
                <a:solidFill>
                  <a:srgbClr val="FF0000"/>
                </a:solidFill>
              </a:rPr>
              <a:t>entre 2 e 100</a:t>
            </a:r>
          </a:p>
          <a:p>
            <a:pPr marL="0" indent="0">
              <a:buNone/>
            </a:pPr>
            <a:r>
              <a:rPr lang="pt-BR" dirty="0" smtClean="0"/>
              <a:t>Alpha (parâmetro de regularização L2) = </a:t>
            </a:r>
            <a:r>
              <a:rPr lang="pt-BR" dirty="0" smtClean="0">
                <a:solidFill>
                  <a:srgbClr val="FF0000"/>
                </a:solidFill>
              </a:rPr>
              <a:t>entre 0,0001 e 1</a:t>
            </a:r>
          </a:p>
          <a:p>
            <a:pPr marL="0" indent="0">
              <a:buNone/>
            </a:pPr>
            <a:r>
              <a:rPr lang="pt-BR" dirty="0" smtClean="0"/>
              <a:t>Variação da taxa </a:t>
            </a:r>
            <a:r>
              <a:rPr lang="pt-BR" dirty="0"/>
              <a:t>de aprendizado = </a:t>
            </a:r>
            <a:r>
              <a:rPr lang="pt-BR" dirty="0">
                <a:solidFill>
                  <a:srgbClr val="FF0000"/>
                </a:solidFill>
              </a:rPr>
              <a:t>['</a:t>
            </a:r>
            <a:r>
              <a:rPr lang="pt-BR" dirty="0" err="1">
                <a:solidFill>
                  <a:srgbClr val="FF0000"/>
                </a:solidFill>
              </a:rPr>
              <a:t>constant</a:t>
            </a:r>
            <a:r>
              <a:rPr lang="pt-BR" dirty="0">
                <a:solidFill>
                  <a:srgbClr val="FF0000"/>
                </a:solidFill>
              </a:rPr>
              <a:t>', '</a:t>
            </a:r>
            <a:r>
              <a:rPr lang="pt-BR" dirty="0" err="1">
                <a:solidFill>
                  <a:srgbClr val="FF0000"/>
                </a:solidFill>
              </a:rPr>
              <a:t>invscaling</a:t>
            </a:r>
            <a:r>
              <a:rPr lang="pt-BR" dirty="0">
                <a:solidFill>
                  <a:srgbClr val="FF0000"/>
                </a:solidFill>
              </a:rPr>
              <a:t>', '</a:t>
            </a:r>
            <a:r>
              <a:rPr lang="pt-BR" dirty="0" err="1">
                <a:solidFill>
                  <a:srgbClr val="FF0000"/>
                </a:solidFill>
              </a:rPr>
              <a:t>adaptive</a:t>
            </a:r>
            <a:r>
              <a:rPr lang="pt-BR" dirty="0">
                <a:solidFill>
                  <a:srgbClr val="FF0000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2539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 com Algoritmos Genético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50109"/>
            <a:ext cx="11104418" cy="4726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Função Objetivo = Maximizar a acurácia do modelo</a:t>
            </a:r>
          </a:p>
          <a:p>
            <a:pPr marL="0" indent="0">
              <a:buNone/>
            </a:pPr>
            <a:r>
              <a:rPr lang="pt-BR" sz="2400" dirty="0" smtClean="0"/>
              <a:t>Cromossomo = [</a:t>
            </a:r>
            <a:r>
              <a:rPr lang="pt-BR" sz="2400" dirty="0" err="1" smtClean="0"/>
              <a:t>Activation</a:t>
            </a:r>
            <a:r>
              <a:rPr lang="pt-BR" sz="2400" dirty="0" smtClean="0"/>
              <a:t>, Solver, </a:t>
            </a:r>
            <a:r>
              <a:rPr lang="pt-BR" sz="2400" dirty="0" err="1" smtClean="0"/>
              <a:t>Hiden</a:t>
            </a:r>
            <a:r>
              <a:rPr lang="pt-BR" sz="2400" dirty="0" smtClean="0"/>
              <a:t> </a:t>
            </a:r>
            <a:r>
              <a:rPr lang="pt-BR" sz="2400" dirty="0" err="1" smtClean="0"/>
              <a:t>Layer</a:t>
            </a:r>
            <a:r>
              <a:rPr lang="pt-BR" sz="2400" dirty="0" smtClean="0"/>
              <a:t> 1, </a:t>
            </a:r>
            <a:r>
              <a:rPr lang="pt-BR" sz="2400" dirty="0" err="1"/>
              <a:t>Hiden</a:t>
            </a:r>
            <a:r>
              <a:rPr lang="pt-BR" sz="2400" dirty="0"/>
              <a:t> </a:t>
            </a:r>
            <a:r>
              <a:rPr lang="pt-BR" sz="2400" dirty="0" err="1"/>
              <a:t>Layer</a:t>
            </a:r>
            <a:r>
              <a:rPr lang="pt-BR" sz="2400" dirty="0"/>
              <a:t> </a:t>
            </a:r>
            <a:r>
              <a:rPr lang="pt-BR" sz="2400" dirty="0" smtClean="0"/>
              <a:t>2, Alpha, Learning Rate]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2" y="2404672"/>
            <a:ext cx="7357918" cy="45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 Classificador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Função de Ativação = </a:t>
            </a:r>
            <a:r>
              <a:rPr lang="pt-BR" dirty="0" smtClean="0">
                <a:solidFill>
                  <a:srgbClr val="FF0000"/>
                </a:solidFill>
              </a:rPr>
              <a:t>'</a:t>
            </a:r>
            <a:r>
              <a:rPr lang="pt-BR" dirty="0" err="1" smtClean="0">
                <a:solidFill>
                  <a:srgbClr val="FF0000"/>
                </a:solidFill>
              </a:rPr>
              <a:t>identity</a:t>
            </a:r>
            <a:r>
              <a:rPr lang="pt-BR" dirty="0" smtClean="0">
                <a:solidFill>
                  <a:srgbClr val="FF0000"/>
                </a:solidFill>
              </a:rPr>
              <a:t>'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Solver para otimização dos pesos = </a:t>
            </a:r>
            <a:r>
              <a:rPr lang="pt-BR" dirty="0" smtClean="0">
                <a:solidFill>
                  <a:srgbClr val="FF0000"/>
                </a:solidFill>
              </a:rPr>
              <a:t>'adam‘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Número de neurônios na primeira camada escondida = </a:t>
            </a:r>
            <a:r>
              <a:rPr lang="pt-BR" dirty="0" smtClean="0">
                <a:solidFill>
                  <a:srgbClr val="FF0000"/>
                </a:solidFill>
              </a:rPr>
              <a:t>73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Número de neurônios na segunda camada escondida = </a:t>
            </a:r>
            <a:r>
              <a:rPr lang="pt-BR" dirty="0" smtClean="0">
                <a:solidFill>
                  <a:srgbClr val="FF0000"/>
                </a:solidFill>
              </a:rPr>
              <a:t>64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Alpha (parâmetro de regularização L2) = </a:t>
            </a:r>
            <a:r>
              <a:rPr lang="pt-BR" dirty="0" smtClean="0">
                <a:solidFill>
                  <a:srgbClr val="FF0000"/>
                </a:solidFill>
              </a:rPr>
              <a:t>entre 0,3609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Variação da taxa de aprendizado = </a:t>
            </a:r>
            <a:r>
              <a:rPr lang="pt-BR" dirty="0" smtClean="0">
                <a:solidFill>
                  <a:srgbClr val="FF0000"/>
                </a:solidFill>
              </a:rPr>
              <a:t>'</a:t>
            </a:r>
            <a:r>
              <a:rPr lang="pt-BR" dirty="0" err="1" smtClean="0">
                <a:solidFill>
                  <a:srgbClr val="FF0000"/>
                </a:solidFill>
              </a:rPr>
              <a:t>invscaling</a:t>
            </a:r>
            <a:r>
              <a:rPr lang="pt-BR" dirty="0" smtClean="0">
                <a:solidFill>
                  <a:srgbClr val="FF0000"/>
                </a:solidFill>
              </a:rPr>
              <a:t>‘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000" b="1" dirty="0" smtClean="0"/>
              <a:t>Acurácia </a:t>
            </a:r>
            <a:r>
              <a:rPr lang="pt-BR" sz="4000" b="1" dirty="0"/>
              <a:t>= </a:t>
            </a:r>
            <a:r>
              <a:rPr lang="pt-BR" sz="4000" b="1" dirty="0">
                <a:solidFill>
                  <a:srgbClr val="FF0000"/>
                </a:solidFill>
              </a:rPr>
              <a:t>0.9080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Futuros trabalhos</a:t>
            </a:r>
            <a:endParaRPr lang="pt-BR" dirty="0"/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15" y="1468229"/>
            <a:ext cx="8822169" cy="4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684915" y="6531326"/>
            <a:ext cx="82115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-apple-system"/>
              </a:rPr>
              <a:t>Random </a:t>
            </a:r>
            <a:r>
              <a:rPr lang="en-US" sz="1400" b="1" dirty="0" err="1">
                <a:latin typeface="-apple-system"/>
              </a:rPr>
              <a:t>Multimodel</a:t>
            </a:r>
            <a:r>
              <a:rPr lang="en-US" sz="1400" b="1" dirty="0">
                <a:latin typeface="-apple-system"/>
              </a:rPr>
              <a:t> Deep Learning (RMDL</a:t>
            </a:r>
            <a:r>
              <a:rPr lang="en-US" sz="1400" b="1" dirty="0" smtClean="0">
                <a:latin typeface="-apple-system"/>
              </a:rPr>
              <a:t>).  Fonte: </a:t>
            </a:r>
            <a:r>
              <a:rPr lang="pt-BR" sz="1400" dirty="0"/>
              <a:t>https://github.com/kk7nc/RMDL/wiki</a:t>
            </a:r>
            <a:endParaRPr lang="en-US" sz="1400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740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341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Otimização de Planejamento </vt:lpstr>
      <vt:lpstr>Classificação de textos</vt:lpstr>
      <vt:lpstr>Classificação de Textos</vt:lpstr>
      <vt:lpstr>Classificação de Textos</vt:lpstr>
      <vt:lpstr>Problema</vt:lpstr>
      <vt:lpstr>Parâmetros</vt:lpstr>
      <vt:lpstr>Otimização com Algoritmos Genético </vt:lpstr>
      <vt:lpstr>Melhor Classificador</vt:lpstr>
      <vt:lpstr>Futuros trabalhos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de Planejamento</dc:title>
  <dc:creator>Fabio Correa Cordeiro</dc:creator>
  <cp:lastModifiedBy>Fabio Correa Cordeiro</cp:lastModifiedBy>
  <cp:revision>10</cp:revision>
  <dcterms:created xsi:type="dcterms:W3CDTF">2019-12-19T19:14:36Z</dcterms:created>
  <dcterms:modified xsi:type="dcterms:W3CDTF">2019-12-19T23:25:49Z</dcterms:modified>
</cp:coreProperties>
</file>