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6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3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7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5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36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2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2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9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2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F06A495-97A7-4892-83DB-9214CFC2484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5378AF9-33D7-4753-AC14-DD1208137C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A9681CE-BBA0-49F9-8363-09207D31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BAC690-37C5-465F-99FF-056C244F9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4901D7-4A06-4B51-A788-B6E0541DF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anchor="ctr">
            <a:normAutofit/>
          </a:bodyPr>
          <a:lstStyle/>
          <a:p>
            <a:pPr algn="r"/>
            <a:r>
              <a:rPr lang="pt-PT" sz="6600"/>
              <a:t>Renato’s game</a:t>
            </a:r>
            <a:endParaRPr lang="en-US" sz="6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FC915-6549-4F02-B18A-BE0E97873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3082986" cy="5120435"/>
          </a:xfrm>
        </p:spPr>
        <p:txBody>
          <a:bodyPr anchor="ctr">
            <a:normAutofit/>
          </a:bodyPr>
          <a:lstStyle/>
          <a:p>
            <a:pPr algn="l"/>
            <a:r>
              <a:rPr lang="pt-PT" sz="2000">
                <a:solidFill>
                  <a:srgbClr val="F2F2F2"/>
                </a:solidFill>
              </a:rPr>
              <a:t>improved</a:t>
            </a:r>
            <a:endParaRPr lang="en-US" sz="2000">
              <a:solidFill>
                <a:srgbClr val="F2F2F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129D1B-5EF7-4D54-8EE3-90A400E40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4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490B2-4DF7-4158-B604-D9525A06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567"/>
            <a:ext cx="9875520" cy="1356360"/>
          </a:xfrm>
        </p:spPr>
        <p:txBody>
          <a:bodyPr/>
          <a:lstStyle/>
          <a:p>
            <a:r>
              <a:rPr lang="pt-PT" dirty="0">
                <a:solidFill>
                  <a:schemeClr val="accent4"/>
                </a:solidFill>
              </a:rPr>
              <a:t>Rules </a:t>
            </a:r>
            <a:r>
              <a:rPr lang="pt-PT" dirty="0" err="1">
                <a:solidFill>
                  <a:schemeClr val="accent4"/>
                </a:solidFill>
              </a:rPr>
              <a:t>of</a:t>
            </a:r>
            <a:r>
              <a:rPr lang="pt-PT" dirty="0">
                <a:solidFill>
                  <a:schemeClr val="accent4"/>
                </a:solidFill>
              </a:rPr>
              <a:t> </a:t>
            </a:r>
            <a:r>
              <a:rPr lang="pt-PT" dirty="0" err="1">
                <a:solidFill>
                  <a:schemeClr val="accent4"/>
                </a:solidFill>
              </a:rPr>
              <a:t>the</a:t>
            </a:r>
            <a:r>
              <a:rPr lang="pt-PT" dirty="0">
                <a:solidFill>
                  <a:schemeClr val="accent4"/>
                </a:solidFill>
              </a:rPr>
              <a:t> game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95347B98-35C0-4647-8576-0C5A26FC3198}"/>
              </a:ext>
            </a:extLst>
          </p:cNvPr>
          <p:cNvGrpSpPr/>
          <p:nvPr/>
        </p:nvGrpSpPr>
        <p:grpSpPr>
          <a:xfrm>
            <a:off x="1226357" y="2832911"/>
            <a:ext cx="2042596" cy="1628776"/>
            <a:chOff x="1485900" y="3248025"/>
            <a:chExt cx="1362075" cy="116205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FE544A2-A2BD-44ED-BDBB-214E47E29CF2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84D0766-DE20-4CC9-B163-D794AFAC3D17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exão reta unidirecional 5">
                <a:extLst>
                  <a:ext uri="{FF2B5EF4-FFF2-40B4-BE49-F238E27FC236}">
                    <a16:creationId xmlns:a16="http://schemas.microsoft.com/office/drawing/2014/main" id="{4AE91BFF-9EA9-474A-9C17-558C17949160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Conexão reta unidirecional 25">
              <a:extLst>
                <a:ext uri="{FF2B5EF4-FFF2-40B4-BE49-F238E27FC236}">
                  <a16:creationId xmlns:a16="http://schemas.microsoft.com/office/drawing/2014/main" id="{D9DC3915-4B2E-486E-91E4-5ECE76C90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E529345-1C7B-4D89-A31A-9D0A5A33FAC7}"/>
              </a:ext>
            </a:extLst>
          </p:cNvPr>
          <p:cNvSpPr txBox="1"/>
          <p:nvPr/>
        </p:nvSpPr>
        <p:spPr>
          <a:xfrm>
            <a:off x="2459906" y="2906599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 bits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041E46C1-47D2-4EC0-82F5-86D81671F6C9}"/>
                  </a:ext>
                </a:extLst>
              </p:cNvPr>
              <p:cNvSpPr txBox="1"/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041E46C1-47D2-4EC0-82F5-86D81671F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blipFill>
                <a:blip r:embed="rId2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4497C684-CF22-47DA-A60B-6B217054795D}"/>
              </a:ext>
            </a:extLst>
          </p:cNvPr>
          <p:cNvCxnSpPr>
            <a:cxnSpLocks/>
          </p:cNvCxnSpPr>
          <p:nvPr/>
        </p:nvCxnSpPr>
        <p:spPr>
          <a:xfrm>
            <a:off x="6315073" y="363378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CD99B97-B18C-4FB1-B5CA-3E1AD60818E6}"/>
              </a:ext>
            </a:extLst>
          </p:cNvPr>
          <p:cNvSpPr txBox="1"/>
          <p:nvPr/>
        </p:nvSpPr>
        <p:spPr>
          <a:xfrm>
            <a:off x="5408291" y="3037279"/>
            <a:ext cx="68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. . .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982BD377-510C-455A-A08D-BA429FAE4DA4}"/>
                  </a:ext>
                </a:extLst>
              </p:cNvPr>
              <p:cNvSpPr txBox="1"/>
              <p:nvPr/>
            </p:nvSpPr>
            <p:spPr>
              <a:xfrm>
                <a:off x="10244777" y="3206223"/>
                <a:ext cx="17123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sz="2000" b="0" i="0" smtClean="0">
                              <a:latin typeface="Cambria Math" panose="02040503050406030204" pitchFamily="18" charset="0"/>
                            </a:rPr>
                            <m:t>odd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PT" sz="2000" b="0" i="0" smtClean="0">
                              <a:latin typeface="Cambria Math" panose="02040503050406030204" pitchFamily="18" charset="0"/>
                            </a:rPr>
                            <m:t>even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982BD377-510C-455A-A08D-BA429FAE4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777" y="3206223"/>
                <a:ext cx="1712328" cy="307777"/>
              </a:xfrm>
              <a:prstGeom prst="rect">
                <a:avLst/>
              </a:prstGeom>
              <a:blipFill>
                <a:blip r:embed="rId3"/>
                <a:stretch>
                  <a:fillRect l="-2143" b="-8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969A844-7988-4903-BB9B-C2337A472549}"/>
              </a:ext>
            </a:extLst>
          </p:cNvPr>
          <p:cNvGrpSpPr/>
          <p:nvPr/>
        </p:nvGrpSpPr>
        <p:grpSpPr>
          <a:xfrm>
            <a:off x="3260353" y="2851572"/>
            <a:ext cx="2042596" cy="1628776"/>
            <a:chOff x="1485900" y="3248025"/>
            <a:chExt cx="1362075" cy="1162051"/>
          </a:xfrm>
        </p:grpSpPr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A7645ECA-E68D-4E09-9975-C3666BCC13B8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0552E7C1-B9B7-45FD-B12B-76CE9DFB67BB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Conexão reta unidirecional 59">
                <a:extLst>
                  <a:ext uri="{FF2B5EF4-FFF2-40B4-BE49-F238E27FC236}">
                    <a16:creationId xmlns:a16="http://schemas.microsoft.com/office/drawing/2014/main" id="{621A3AD8-E343-40CE-BE20-985B4D3CB9F0}"/>
                  </a:ext>
                </a:extLst>
              </p:cNvPr>
              <p:cNvCxnSpPr>
                <a:cxnSpLocks/>
                <a:stCxn id="59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xão reta unidirecional 57">
              <a:extLst>
                <a:ext uri="{FF2B5EF4-FFF2-40B4-BE49-F238E27FC236}">
                  <a16:creationId xmlns:a16="http://schemas.microsoft.com/office/drawing/2014/main" id="{F33705FB-10B9-4040-8C70-FBE1331D7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3DDC585-E469-4114-AF28-902689F3822B}"/>
              </a:ext>
            </a:extLst>
          </p:cNvPr>
          <p:cNvGrpSpPr/>
          <p:nvPr/>
        </p:nvGrpSpPr>
        <p:grpSpPr>
          <a:xfrm>
            <a:off x="6085859" y="2818234"/>
            <a:ext cx="2042596" cy="1628776"/>
            <a:chOff x="1485900" y="3248025"/>
            <a:chExt cx="1362075" cy="1162051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3D957A80-9696-4DDA-9904-FF411F83DC65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F699F343-2637-4A28-B3FC-0F97577E57F3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Conexão reta unidirecional 64">
                <a:extLst>
                  <a:ext uri="{FF2B5EF4-FFF2-40B4-BE49-F238E27FC236}">
                    <a16:creationId xmlns:a16="http://schemas.microsoft.com/office/drawing/2014/main" id="{1E40DE07-5110-45A0-A0CD-DCEC277C6DE5}"/>
                  </a:ext>
                </a:extLst>
              </p:cNvPr>
              <p:cNvCxnSpPr>
                <a:cxnSpLocks/>
                <a:stCxn id="64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Conexão reta unidirecional 62">
              <a:extLst>
                <a:ext uri="{FF2B5EF4-FFF2-40B4-BE49-F238E27FC236}">
                  <a16:creationId xmlns:a16="http://schemas.microsoft.com/office/drawing/2014/main" id="{76C3CEAA-FDB7-4DF1-B778-104773803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4A8F022C-F751-47BA-B68F-71E19ED2498C}"/>
              </a:ext>
            </a:extLst>
          </p:cNvPr>
          <p:cNvGrpSpPr/>
          <p:nvPr/>
        </p:nvGrpSpPr>
        <p:grpSpPr>
          <a:xfrm>
            <a:off x="8143353" y="2833376"/>
            <a:ext cx="2042596" cy="1628776"/>
            <a:chOff x="1485900" y="3248025"/>
            <a:chExt cx="1362075" cy="1162051"/>
          </a:xfrm>
        </p:grpSpPr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E527E176-42D8-41EC-9FF6-1624BD5BED0D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CB9070AA-BFF1-45D2-BEC9-551FAE02CF6C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Conexão reta unidirecional 69">
                <a:extLst>
                  <a:ext uri="{FF2B5EF4-FFF2-40B4-BE49-F238E27FC236}">
                    <a16:creationId xmlns:a16="http://schemas.microsoft.com/office/drawing/2014/main" id="{7E5B6346-96ED-45D8-9873-5C6ACA3F09C2}"/>
                  </a:ext>
                </a:extLst>
              </p:cNvPr>
              <p:cNvCxnSpPr>
                <a:cxnSpLocks/>
                <a:stCxn id="69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Conexão reta unidirecional 67">
              <a:extLst>
                <a:ext uri="{FF2B5EF4-FFF2-40B4-BE49-F238E27FC236}">
                  <a16:creationId xmlns:a16="http://schemas.microsoft.com/office/drawing/2014/main" id="{B809DB52-1BA9-421A-A4F5-AD841DDBC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B05505F-197F-422F-A606-726D7EEEFA61}"/>
              </a:ext>
            </a:extLst>
          </p:cNvPr>
          <p:cNvSpPr txBox="1"/>
          <p:nvPr/>
        </p:nvSpPr>
        <p:spPr>
          <a:xfrm>
            <a:off x="4465729" y="2915192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 bits</a:t>
            </a:r>
            <a:endParaRPr lang="en-US" sz="2000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D002640-FF8E-4005-9015-078C906B7F3B}"/>
              </a:ext>
            </a:extLst>
          </p:cNvPr>
          <p:cNvSpPr txBox="1"/>
          <p:nvPr/>
        </p:nvSpPr>
        <p:spPr>
          <a:xfrm>
            <a:off x="7279947" y="2952129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 bits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3F59C8BF-56CE-4D03-8EBB-0C987C41C826}"/>
                  </a:ext>
                </a:extLst>
              </p:cNvPr>
              <p:cNvSpPr txBox="1"/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3F59C8BF-56CE-4D03-8EBB-0C987C41C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blipFill>
                <a:blip r:embed="rId4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DD2970A9-8AC7-4096-8FC9-95779A08F7EC}"/>
                  </a:ext>
                </a:extLst>
              </p:cNvPr>
              <p:cNvSpPr txBox="1"/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DD2970A9-8AC7-4096-8FC9-95779A08F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blipFill>
                <a:blip r:embed="rId5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064DB1EE-7B43-4948-8CF2-CAFD68EB06D4}"/>
                  </a:ext>
                </a:extLst>
              </p:cNvPr>
              <p:cNvSpPr txBox="1"/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064DB1EE-7B43-4948-8CF2-CAFD68EB0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blipFill>
                <a:blip r:embed="rId6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haveta à direita 76">
            <a:extLst>
              <a:ext uri="{FF2B5EF4-FFF2-40B4-BE49-F238E27FC236}">
                <a16:creationId xmlns:a16="http://schemas.microsoft.com/office/drawing/2014/main" id="{EAADC510-42DD-490B-A4A6-9E1EAC63CF1E}"/>
              </a:ext>
            </a:extLst>
          </p:cNvPr>
          <p:cNvSpPr/>
          <p:nvPr/>
        </p:nvSpPr>
        <p:spPr>
          <a:xfrm rot="5400000">
            <a:off x="5131146" y="1267283"/>
            <a:ext cx="235841" cy="804542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A1B88DB-4C44-47E8-961A-0FD73491EF79}"/>
                  </a:ext>
                </a:extLst>
              </p:cNvPr>
              <p:cNvSpPr txBox="1"/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4A1B88DB-4C44-47E8-961A-0FD73491E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tângulo 78">
            <a:extLst>
              <a:ext uri="{FF2B5EF4-FFF2-40B4-BE49-F238E27FC236}">
                <a16:creationId xmlns:a16="http://schemas.microsoft.com/office/drawing/2014/main" id="{366E7619-834E-42CF-9CDD-8B5BF7DF2C79}"/>
              </a:ext>
            </a:extLst>
          </p:cNvPr>
          <p:cNvSpPr/>
          <p:nvPr/>
        </p:nvSpPr>
        <p:spPr>
          <a:xfrm>
            <a:off x="5249065" y="457179"/>
            <a:ext cx="65913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N players, who can communicate only two classical bits on a chain: A_1 -&gt; A_2 -&gt; A_3 … -&gt;A_N -&gt; Referee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Each player </a:t>
            </a:r>
            <a:r>
              <a:rPr lang="en-US" sz="1600" b="0" i="1" dirty="0" err="1">
                <a:solidFill>
                  <a:srgbClr val="444444"/>
                </a:solidFill>
                <a:effectLst/>
                <a:latin typeface="Open Sans"/>
              </a:rPr>
              <a:t>A_i</a:t>
            </a: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 receives as input a real number </a:t>
            </a:r>
            <a:r>
              <a:rPr lang="en-US" sz="1600" b="0" i="1" dirty="0" err="1">
                <a:solidFill>
                  <a:srgbClr val="444444"/>
                </a:solidFill>
                <a:effectLst/>
                <a:latin typeface="Open Sans"/>
              </a:rPr>
              <a:t>alpha_i</a:t>
            </a: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. Promise: the sum of all {</a:t>
            </a:r>
            <a:r>
              <a:rPr lang="en-US" sz="1600" b="0" i="1" dirty="0" err="1">
                <a:solidFill>
                  <a:srgbClr val="444444"/>
                </a:solidFill>
                <a:effectLst/>
                <a:latin typeface="Open Sans"/>
              </a:rPr>
              <a:t>alpha_i</a:t>
            </a: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} is a natural number 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Last player A_N should tell the referee whether K is even or odd.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444444"/>
                </a:solidFill>
                <a:effectLst/>
                <a:latin typeface="Open Sans"/>
              </a:rPr>
              <a:t>Players are allowed to share a strategy (in particular, to share a large entangled state) before the game starts (i.e. before they know the alphas).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824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C4CE36D-98F0-43D3-B57D-5C2E51B021A7}"/>
              </a:ext>
            </a:extLst>
          </p:cNvPr>
          <p:cNvGrpSpPr/>
          <p:nvPr/>
        </p:nvGrpSpPr>
        <p:grpSpPr>
          <a:xfrm>
            <a:off x="1226357" y="2832911"/>
            <a:ext cx="2042596" cy="1628776"/>
            <a:chOff x="1485900" y="3248025"/>
            <a:chExt cx="1362075" cy="1162051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8C7401F1-1B9C-442E-9CDA-45CB85ED293D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C0B951F9-4FC3-4C4D-98A0-257172874C85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Conexão reta unidirecional 40">
                <a:extLst>
                  <a:ext uri="{FF2B5EF4-FFF2-40B4-BE49-F238E27FC236}">
                    <a16:creationId xmlns:a16="http://schemas.microsoft.com/office/drawing/2014/main" id="{848D716F-31EF-41C4-A43A-D1C23F2DC1E9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exão reta unidirecional 38">
              <a:extLst>
                <a:ext uri="{FF2B5EF4-FFF2-40B4-BE49-F238E27FC236}">
                  <a16:creationId xmlns:a16="http://schemas.microsoft.com/office/drawing/2014/main" id="{986F8AFE-6FB6-4B5A-82AE-D26BD420A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9F9A7CA-F6A3-4441-8186-9D56A24CE4A5}"/>
              </a:ext>
            </a:extLst>
          </p:cNvPr>
          <p:cNvSpPr txBox="1"/>
          <p:nvPr/>
        </p:nvSpPr>
        <p:spPr>
          <a:xfrm>
            <a:off x="2405546" y="2905862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2k bits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04AF6822-7515-4AC2-9525-A725F22696A6}"/>
                  </a:ext>
                </a:extLst>
              </p:cNvPr>
              <p:cNvSpPr txBox="1"/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04AF6822-7515-4AC2-9525-A725F2269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blipFill>
                <a:blip r:embed="rId2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AC57EFF2-77AB-4CA2-BA48-0CF2E2551BAA}"/>
              </a:ext>
            </a:extLst>
          </p:cNvPr>
          <p:cNvCxnSpPr>
            <a:cxnSpLocks/>
          </p:cNvCxnSpPr>
          <p:nvPr/>
        </p:nvCxnSpPr>
        <p:spPr>
          <a:xfrm>
            <a:off x="6315073" y="363378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42D2F7F-ED04-4923-865B-5F261667166A}"/>
              </a:ext>
            </a:extLst>
          </p:cNvPr>
          <p:cNvSpPr txBox="1"/>
          <p:nvPr/>
        </p:nvSpPr>
        <p:spPr>
          <a:xfrm>
            <a:off x="5408291" y="3037279"/>
            <a:ext cx="68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. . 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4E06144-5813-4DC2-AE02-D3AFE7F5176C}"/>
                  </a:ext>
                </a:extLst>
              </p:cNvPr>
              <p:cNvSpPr txBox="1"/>
              <p:nvPr/>
            </p:nvSpPr>
            <p:spPr>
              <a:xfrm>
                <a:off x="10328161" y="3172324"/>
                <a:ext cx="127496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PT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pt-PT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4E06144-5813-4DC2-AE02-D3AFE7F51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161" y="3172324"/>
                <a:ext cx="1274964" cy="375872"/>
              </a:xfrm>
              <a:prstGeom prst="rect">
                <a:avLst/>
              </a:prstGeom>
              <a:blipFill>
                <a:blip r:embed="rId3"/>
                <a:stretch>
                  <a:fillRect l="-2392" t="-1613" r="-191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Agrupar 46">
            <a:extLst>
              <a:ext uri="{FF2B5EF4-FFF2-40B4-BE49-F238E27FC236}">
                <a16:creationId xmlns:a16="http://schemas.microsoft.com/office/drawing/2014/main" id="{E0597FE4-205F-4B3B-99EC-806B3D286A68}"/>
              </a:ext>
            </a:extLst>
          </p:cNvPr>
          <p:cNvGrpSpPr/>
          <p:nvPr/>
        </p:nvGrpSpPr>
        <p:grpSpPr>
          <a:xfrm>
            <a:off x="3260353" y="2851572"/>
            <a:ext cx="2042596" cy="1628776"/>
            <a:chOff x="1485900" y="3248025"/>
            <a:chExt cx="1362075" cy="1162051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F5C4F90-6A86-4675-BC19-6EC970B39646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7C89AAB7-919B-487D-8566-C4E773460B34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Conexão reta unidirecional 50">
                <a:extLst>
                  <a:ext uri="{FF2B5EF4-FFF2-40B4-BE49-F238E27FC236}">
                    <a16:creationId xmlns:a16="http://schemas.microsoft.com/office/drawing/2014/main" id="{F9E4CFC5-B1E2-4356-84B1-8B38A335D868}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Conexão reta unidirecional 48">
              <a:extLst>
                <a:ext uri="{FF2B5EF4-FFF2-40B4-BE49-F238E27FC236}">
                  <a16:creationId xmlns:a16="http://schemas.microsoft.com/office/drawing/2014/main" id="{D673680A-47AE-4C65-A4E2-366F494F6D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AB014458-86B6-4FA9-8863-B6C29F80AB7C}"/>
              </a:ext>
            </a:extLst>
          </p:cNvPr>
          <p:cNvGrpSpPr/>
          <p:nvPr/>
        </p:nvGrpSpPr>
        <p:grpSpPr>
          <a:xfrm>
            <a:off x="6100758" y="2832911"/>
            <a:ext cx="2042596" cy="1628776"/>
            <a:chOff x="1485900" y="3248025"/>
            <a:chExt cx="1362075" cy="1162051"/>
          </a:xfrm>
        </p:grpSpPr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6A21387D-0971-4D89-B2B0-57C4F9165314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7E6B34F-FAE5-4072-A7FD-58ECB331105A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Conexão reta unidirecional 55">
                <a:extLst>
                  <a:ext uri="{FF2B5EF4-FFF2-40B4-BE49-F238E27FC236}">
                    <a16:creationId xmlns:a16="http://schemas.microsoft.com/office/drawing/2014/main" id="{1E3130BA-99E1-4034-9F55-D14D3AA39643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xão reta unidirecional 53">
              <a:extLst>
                <a:ext uri="{FF2B5EF4-FFF2-40B4-BE49-F238E27FC236}">
                  <a16:creationId xmlns:a16="http://schemas.microsoft.com/office/drawing/2014/main" id="{409AB03D-E428-40D7-A91C-453A095AE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135AB7D6-049C-4311-B658-9D80348AFA8F}"/>
              </a:ext>
            </a:extLst>
          </p:cNvPr>
          <p:cNvGrpSpPr/>
          <p:nvPr/>
        </p:nvGrpSpPr>
        <p:grpSpPr>
          <a:xfrm>
            <a:off x="8143353" y="2833376"/>
            <a:ext cx="2042596" cy="1628776"/>
            <a:chOff x="1485900" y="3248025"/>
            <a:chExt cx="1362075" cy="1162051"/>
          </a:xfrm>
        </p:grpSpPr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B55F7C4D-F90D-4957-971E-FBD4A82F4C59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5BDF60E5-0DAA-40DA-830A-6C487D92C02C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Conexão reta unidirecional 60">
                <a:extLst>
                  <a:ext uri="{FF2B5EF4-FFF2-40B4-BE49-F238E27FC236}">
                    <a16:creationId xmlns:a16="http://schemas.microsoft.com/office/drawing/2014/main" id="{AC68B799-37A8-466F-B86D-E3D509C6947E}"/>
                  </a:ext>
                </a:extLst>
              </p:cNvPr>
              <p:cNvCxnSpPr>
                <a:cxnSpLocks/>
                <a:stCxn id="60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Conexão reta unidirecional 58">
              <a:extLst>
                <a:ext uri="{FF2B5EF4-FFF2-40B4-BE49-F238E27FC236}">
                  <a16:creationId xmlns:a16="http://schemas.microsoft.com/office/drawing/2014/main" id="{486DDA65-6B1F-4B08-8A82-FB9FF1BD3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2733A20-70E5-4983-9A55-DADF03120147}"/>
              </a:ext>
            </a:extLst>
          </p:cNvPr>
          <p:cNvSpPr txBox="1"/>
          <p:nvPr/>
        </p:nvSpPr>
        <p:spPr>
          <a:xfrm>
            <a:off x="4404319" y="2915192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2k bits</a:t>
            </a:r>
            <a:endParaRPr lang="en-US" sz="20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67943256-CFDC-4224-B62D-BB9BF184FD30}"/>
              </a:ext>
            </a:extLst>
          </p:cNvPr>
          <p:cNvSpPr txBox="1"/>
          <p:nvPr/>
        </p:nvSpPr>
        <p:spPr>
          <a:xfrm>
            <a:off x="7229075" y="2960150"/>
            <a:ext cx="91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2k bits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785B9DF1-9256-46B4-B3C9-2F01F29D2B27}"/>
                  </a:ext>
                </a:extLst>
              </p:cNvPr>
              <p:cNvSpPr txBox="1"/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785B9DF1-9256-46B4-B3C9-2F01F29D2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blipFill>
                <a:blip r:embed="rId4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238291B6-D56B-4E9C-A886-C541BCBF28B4}"/>
                  </a:ext>
                </a:extLst>
              </p:cNvPr>
              <p:cNvSpPr txBox="1"/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238291B6-D56B-4E9C-A886-C541BCBF2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blipFill>
                <a:blip r:embed="rId5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677CB95D-4BFE-436E-A471-3DD87F93899C}"/>
                  </a:ext>
                </a:extLst>
              </p:cNvPr>
              <p:cNvSpPr txBox="1"/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677CB95D-4BFE-436E-A471-3DD87F93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blipFill>
                <a:blip r:embed="rId6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haveta à direita 66">
            <a:extLst>
              <a:ext uri="{FF2B5EF4-FFF2-40B4-BE49-F238E27FC236}">
                <a16:creationId xmlns:a16="http://schemas.microsoft.com/office/drawing/2014/main" id="{C25B03E5-4CB7-4A1F-AAA4-B3EB8F863F24}"/>
              </a:ext>
            </a:extLst>
          </p:cNvPr>
          <p:cNvSpPr/>
          <p:nvPr/>
        </p:nvSpPr>
        <p:spPr>
          <a:xfrm rot="5400000">
            <a:off x="5131146" y="1267283"/>
            <a:ext cx="235841" cy="804542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9C099547-1AC2-4AAD-A61D-35AA7514781D}"/>
                  </a:ext>
                </a:extLst>
              </p:cNvPr>
              <p:cNvSpPr txBox="1"/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9C099547-1AC2-4AAD-A61D-35AA75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ítulo 1">
            <a:extLst>
              <a:ext uri="{FF2B5EF4-FFF2-40B4-BE49-F238E27FC236}">
                <a16:creationId xmlns:a16="http://schemas.microsoft.com/office/drawing/2014/main" id="{329365B5-257D-4E30-B14A-DD4379746EBC}"/>
              </a:ext>
            </a:extLst>
          </p:cNvPr>
          <p:cNvSpPr txBox="1">
            <a:spLocks/>
          </p:cNvSpPr>
          <p:nvPr/>
        </p:nvSpPr>
        <p:spPr>
          <a:xfrm>
            <a:off x="914400" y="47554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>
                <a:solidFill>
                  <a:schemeClr val="accent4"/>
                </a:solidFill>
              </a:rPr>
              <a:t>Second approach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6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496FC-DACC-4964-85F7-237D27C4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75544"/>
            <a:ext cx="9875520" cy="1356360"/>
          </a:xfrm>
        </p:spPr>
        <p:txBody>
          <a:bodyPr/>
          <a:lstStyle/>
          <a:p>
            <a:r>
              <a:rPr lang="pt-PT" dirty="0" err="1">
                <a:solidFill>
                  <a:schemeClr val="accent4"/>
                </a:solidFill>
              </a:rPr>
              <a:t>Second</a:t>
            </a:r>
            <a:r>
              <a:rPr lang="pt-PT" dirty="0">
                <a:solidFill>
                  <a:schemeClr val="accent4"/>
                </a:solidFill>
              </a:rPr>
              <a:t> </a:t>
            </a:r>
            <a:r>
              <a:rPr lang="pt-PT" dirty="0" err="1">
                <a:solidFill>
                  <a:schemeClr val="accent4"/>
                </a:solidFill>
              </a:rPr>
              <a:t>approach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4B0292-26BE-4FA3-8876-7B665BC46F4B}"/>
              </a:ext>
            </a:extLst>
          </p:cNvPr>
          <p:cNvSpPr txBox="1"/>
          <p:nvPr/>
        </p:nvSpPr>
        <p:spPr>
          <a:xfrm>
            <a:off x="914400" y="1568828"/>
            <a:ext cx="1571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z </a:t>
            </a:r>
            <a:r>
              <a:rPr lang="pt-PT" sz="2800" dirty="0" err="1"/>
              <a:t>mod</a:t>
            </a:r>
            <a:r>
              <a:rPr lang="pt-PT" sz="2800" dirty="0"/>
              <a:t> 4:</a:t>
            </a:r>
            <a:endParaRPr lang="en-US" sz="2800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2C0E2FB-A921-4B87-8719-9722AE16EB08}"/>
              </a:ext>
            </a:extLst>
          </p:cNvPr>
          <p:cNvGrpSpPr/>
          <p:nvPr/>
        </p:nvGrpSpPr>
        <p:grpSpPr>
          <a:xfrm>
            <a:off x="1514475" y="2657475"/>
            <a:ext cx="1257300" cy="1257300"/>
            <a:chOff x="1362075" y="2619375"/>
            <a:chExt cx="1257300" cy="12573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A3DC8A-7537-45C9-BF11-A59FC2C4F010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exão reta unidirecional 16">
              <a:extLst>
                <a:ext uri="{FF2B5EF4-FFF2-40B4-BE49-F238E27FC236}">
                  <a16:creationId xmlns:a16="http://schemas.microsoft.com/office/drawing/2014/main" id="{4ECA9F8F-9BAD-4C7A-B09B-1E4B484BC88F}"/>
                </a:ext>
              </a:extLst>
            </p:cNvPr>
            <p:cNvCxnSpPr>
              <a:endCxn id="16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DAC9261-AD74-4C01-8EE4-70CC090EA5B0}"/>
              </a:ext>
            </a:extLst>
          </p:cNvPr>
          <p:cNvGrpSpPr/>
          <p:nvPr/>
        </p:nvGrpSpPr>
        <p:grpSpPr>
          <a:xfrm>
            <a:off x="3390900" y="2657475"/>
            <a:ext cx="1257300" cy="1257300"/>
            <a:chOff x="1362075" y="2619375"/>
            <a:chExt cx="1257300" cy="12573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C25C4D-47E5-40AB-BB46-855954AC571A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onexão reta unidirecional 19">
              <a:extLst>
                <a:ext uri="{FF2B5EF4-FFF2-40B4-BE49-F238E27FC236}">
                  <a16:creationId xmlns:a16="http://schemas.microsoft.com/office/drawing/2014/main" id="{97BE442A-83CF-4BF2-B3E9-0221F7092318}"/>
                </a:ext>
              </a:extLst>
            </p:cNvPr>
            <p:cNvCxnSpPr>
              <a:endCxn id="19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C22C0AD1-605F-4F3C-9D69-12B97F1D5ADD}"/>
              </a:ext>
            </a:extLst>
          </p:cNvPr>
          <p:cNvSpPr/>
          <p:nvPr/>
        </p:nvSpPr>
        <p:spPr>
          <a:xfrm>
            <a:off x="3774129" y="231392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0C23C1E-E279-42B1-A715-E733733E6078}"/>
              </a:ext>
            </a:extLst>
          </p:cNvPr>
          <p:cNvSpPr/>
          <p:nvPr/>
        </p:nvSpPr>
        <p:spPr>
          <a:xfrm>
            <a:off x="1892942" y="229028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3F3756D-96AE-484F-93AB-9901DB254DBA}"/>
              </a:ext>
            </a:extLst>
          </p:cNvPr>
          <p:cNvSpPr/>
          <p:nvPr/>
        </p:nvSpPr>
        <p:spPr>
          <a:xfrm>
            <a:off x="3764605" y="385450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A1CF8C0-ECBE-4F89-B081-51A9E46CD250}"/>
              </a:ext>
            </a:extLst>
          </p:cNvPr>
          <p:cNvSpPr/>
          <p:nvPr/>
        </p:nvSpPr>
        <p:spPr>
          <a:xfrm>
            <a:off x="1878655" y="3875366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EE155D6-CE59-411B-8F12-20606A379C25}"/>
              </a:ext>
            </a:extLst>
          </p:cNvPr>
          <p:cNvGrpSpPr/>
          <p:nvPr/>
        </p:nvGrpSpPr>
        <p:grpSpPr>
          <a:xfrm rot="10800000">
            <a:off x="1504948" y="4931428"/>
            <a:ext cx="1257300" cy="1257300"/>
            <a:chOff x="1362075" y="2619375"/>
            <a:chExt cx="1257300" cy="12573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F42F68F-2EE4-4EAA-BDB8-FFDE47AB0A79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Conexão reta unidirecional 41">
              <a:extLst>
                <a:ext uri="{FF2B5EF4-FFF2-40B4-BE49-F238E27FC236}">
                  <a16:creationId xmlns:a16="http://schemas.microsoft.com/office/drawing/2014/main" id="{89081FBD-371A-4ECA-9006-FAE80199C2CF}"/>
                </a:ext>
              </a:extLst>
            </p:cNvPr>
            <p:cNvCxnSpPr>
              <a:endCxn id="41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C96A19B-2F77-4151-980E-11B9DFF143C1}"/>
              </a:ext>
            </a:extLst>
          </p:cNvPr>
          <p:cNvGrpSpPr/>
          <p:nvPr/>
        </p:nvGrpSpPr>
        <p:grpSpPr>
          <a:xfrm>
            <a:off x="3381373" y="4936846"/>
            <a:ext cx="1257300" cy="1257300"/>
            <a:chOff x="1362075" y="2619375"/>
            <a:chExt cx="1257300" cy="12573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4227E38-1112-4571-A382-0F7B3FFBA9A9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Conexão reta unidirecional 44">
              <a:extLst>
                <a:ext uri="{FF2B5EF4-FFF2-40B4-BE49-F238E27FC236}">
                  <a16:creationId xmlns:a16="http://schemas.microsoft.com/office/drawing/2014/main" id="{8E4AC707-8C17-4F20-9F78-48BB071D45BF}"/>
                </a:ext>
              </a:extLst>
            </p:cNvPr>
            <p:cNvCxnSpPr>
              <a:endCxn id="44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etângulo 45">
            <a:extLst>
              <a:ext uri="{FF2B5EF4-FFF2-40B4-BE49-F238E27FC236}">
                <a16:creationId xmlns:a16="http://schemas.microsoft.com/office/drawing/2014/main" id="{5256E515-F155-418D-A18C-65439B5E9FE7}"/>
              </a:ext>
            </a:extLst>
          </p:cNvPr>
          <p:cNvSpPr/>
          <p:nvPr/>
        </p:nvSpPr>
        <p:spPr>
          <a:xfrm>
            <a:off x="3764602" y="459329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C17DCDD-D33F-4595-8AB2-E33826E0A8C5}"/>
              </a:ext>
            </a:extLst>
          </p:cNvPr>
          <p:cNvSpPr/>
          <p:nvPr/>
        </p:nvSpPr>
        <p:spPr>
          <a:xfrm>
            <a:off x="1883415" y="456965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73755B8-8AA9-4E8A-8D37-76CEA07F2DDC}"/>
              </a:ext>
            </a:extLst>
          </p:cNvPr>
          <p:cNvSpPr/>
          <p:nvPr/>
        </p:nvSpPr>
        <p:spPr>
          <a:xfrm>
            <a:off x="3755078" y="613387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54DAB2E-337A-4B51-904E-8E4767F3FD9D}"/>
              </a:ext>
            </a:extLst>
          </p:cNvPr>
          <p:cNvSpPr/>
          <p:nvPr/>
        </p:nvSpPr>
        <p:spPr>
          <a:xfrm>
            <a:off x="1869128" y="615473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3A981A1C-1E55-4F0F-A157-8BF630C67EDB}"/>
              </a:ext>
            </a:extLst>
          </p:cNvPr>
          <p:cNvGrpSpPr/>
          <p:nvPr/>
        </p:nvGrpSpPr>
        <p:grpSpPr>
          <a:xfrm rot="5400000">
            <a:off x="6934202" y="2686494"/>
            <a:ext cx="1257300" cy="1257300"/>
            <a:chOff x="1362075" y="2619375"/>
            <a:chExt cx="1257300" cy="12573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A014621-BD6E-48A9-BB78-65F602D7BC67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exão reta unidirecional 51">
              <a:extLst>
                <a:ext uri="{FF2B5EF4-FFF2-40B4-BE49-F238E27FC236}">
                  <a16:creationId xmlns:a16="http://schemas.microsoft.com/office/drawing/2014/main" id="{296AE054-E1F3-416A-98EA-EE0E70AF0181}"/>
                </a:ext>
              </a:extLst>
            </p:cNvPr>
            <p:cNvCxnSpPr>
              <a:endCxn id="51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062F8847-27B2-4D3D-82F1-F4151EF35ABE}"/>
              </a:ext>
            </a:extLst>
          </p:cNvPr>
          <p:cNvGrpSpPr/>
          <p:nvPr/>
        </p:nvGrpSpPr>
        <p:grpSpPr>
          <a:xfrm rot="10800000">
            <a:off x="8810627" y="2686494"/>
            <a:ext cx="1257300" cy="1257300"/>
            <a:chOff x="1362075" y="2619375"/>
            <a:chExt cx="1257300" cy="12573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4CD15C0-98EA-4147-BF1C-FEDF756DF2C6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Conexão reta unidirecional 54">
              <a:extLst>
                <a:ext uri="{FF2B5EF4-FFF2-40B4-BE49-F238E27FC236}">
                  <a16:creationId xmlns:a16="http://schemas.microsoft.com/office/drawing/2014/main" id="{9BC449DE-29E9-4D04-AD8D-C3E589309768}"/>
                </a:ext>
              </a:extLst>
            </p:cNvPr>
            <p:cNvCxnSpPr>
              <a:endCxn id="54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16896030-FC55-4483-B90F-D23BB23FD14D}"/>
              </a:ext>
            </a:extLst>
          </p:cNvPr>
          <p:cNvSpPr/>
          <p:nvPr/>
        </p:nvSpPr>
        <p:spPr>
          <a:xfrm>
            <a:off x="9193856" y="2342939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492EB96-5B0B-408D-BAAA-9D1520FD669E}"/>
              </a:ext>
            </a:extLst>
          </p:cNvPr>
          <p:cNvSpPr/>
          <p:nvPr/>
        </p:nvSpPr>
        <p:spPr>
          <a:xfrm>
            <a:off x="7312669" y="231930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D343B94-7F4B-4C86-B106-A1D9F1F0120B}"/>
              </a:ext>
            </a:extLst>
          </p:cNvPr>
          <p:cNvSpPr/>
          <p:nvPr/>
        </p:nvSpPr>
        <p:spPr>
          <a:xfrm>
            <a:off x="9184332" y="3883519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A30A355-89BA-4F72-B80C-9137D6094A9D}"/>
              </a:ext>
            </a:extLst>
          </p:cNvPr>
          <p:cNvSpPr/>
          <p:nvPr/>
        </p:nvSpPr>
        <p:spPr>
          <a:xfrm>
            <a:off x="7298382" y="3904385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3F430577-FAD8-45AB-9889-9CF9BA743F89}"/>
              </a:ext>
            </a:extLst>
          </p:cNvPr>
          <p:cNvGrpSpPr/>
          <p:nvPr/>
        </p:nvGrpSpPr>
        <p:grpSpPr>
          <a:xfrm rot="16200000">
            <a:off x="6924677" y="4931429"/>
            <a:ext cx="1257300" cy="1257300"/>
            <a:chOff x="1362075" y="2619375"/>
            <a:chExt cx="1257300" cy="12573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73C229B-C5E4-494C-B40E-21FF0192F64F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Conexão reta unidirecional 61">
              <a:extLst>
                <a:ext uri="{FF2B5EF4-FFF2-40B4-BE49-F238E27FC236}">
                  <a16:creationId xmlns:a16="http://schemas.microsoft.com/office/drawing/2014/main" id="{5DEE842B-8A59-474B-A83C-EAF3D1303653}"/>
                </a:ext>
              </a:extLst>
            </p:cNvPr>
            <p:cNvCxnSpPr>
              <a:endCxn id="61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37C5F48B-4146-481E-8D7D-53C2619B5CC0}"/>
              </a:ext>
            </a:extLst>
          </p:cNvPr>
          <p:cNvGrpSpPr/>
          <p:nvPr/>
        </p:nvGrpSpPr>
        <p:grpSpPr>
          <a:xfrm rot="10800000">
            <a:off x="8801102" y="4931429"/>
            <a:ext cx="1257300" cy="1257300"/>
            <a:chOff x="1362075" y="2619375"/>
            <a:chExt cx="1257300" cy="12573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85D5110-FD6C-4537-8F8A-CE297B12A71F}"/>
                </a:ext>
              </a:extLst>
            </p:cNvPr>
            <p:cNvSpPr/>
            <p:nvPr/>
          </p:nvSpPr>
          <p:spPr>
            <a:xfrm>
              <a:off x="1362075" y="2619375"/>
              <a:ext cx="1257300" cy="1257300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Conexão reta unidirecional 64">
              <a:extLst>
                <a:ext uri="{FF2B5EF4-FFF2-40B4-BE49-F238E27FC236}">
                  <a16:creationId xmlns:a16="http://schemas.microsoft.com/office/drawing/2014/main" id="{C1F44A46-025C-4F59-B1DC-D7C297D98B42}"/>
                </a:ext>
              </a:extLst>
            </p:cNvPr>
            <p:cNvCxnSpPr>
              <a:endCxn id="64" idx="0"/>
            </p:cNvCxnSpPr>
            <p:nvPr/>
          </p:nvCxnSpPr>
          <p:spPr>
            <a:xfrm flipV="1">
              <a:off x="1981200" y="2619375"/>
              <a:ext cx="9525" cy="623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Retângulo 65">
            <a:extLst>
              <a:ext uri="{FF2B5EF4-FFF2-40B4-BE49-F238E27FC236}">
                <a16:creationId xmlns:a16="http://schemas.microsoft.com/office/drawing/2014/main" id="{1B3606BB-6153-4CC5-8B68-EB3786C53BF0}"/>
              </a:ext>
            </a:extLst>
          </p:cNvPr>
          <p:cNvSpPr/>
          <p:nvPr/>
        </p:nvSpPr>
        <p:spPr>
          <a:xfrm>
            <a:off x="9184331" y="458787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92ABEF7E-F758-4429-BC76-8582CC67F270}"/>
              </a:ext>
            </a:extLst>
          </p:cNvPr>
          <p:cNvSpPr/>
          <p:nvPr/>
        </p:nvSpPr>
        <p:spPr>
          <a:xfrm>
            <a:off x="7303144" y="456424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|0⟩</a:t>
            </a:r>
            <a:endParaRPr lang="en-US" dirty="0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45B48213-E072-490A-A9EC-BB71C01B959E}"/>
              </a:ext>
            </a:extLst>
          </p:cNvPr>
          <p:cNvSpPr/>
          <p:nvPr/>
        </p:nvSpPr>
        <p:spPr>
          <a:xfrm>
            <a:off x="9174807" y="612845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924C9B4D-FE17-4036-A3CE-F7DD329B85CF}"/>
              </a:ext>
            </a:extLst>
          </p:cNvPr>
          <p:cNvSpPr/>
          <p:nvPr/>
        </p:nvSpPr>
        <p:spPr>
          <a:xfrm>
            <a:off x="7288857" y="614932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medium-content-serif-font"/>
              </a:rPr>
              <a:t>|1⟩</a:t>
            </a:r>
            <a:endParaRPr lang="en-US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594E287-FFD8-4EB3-85E8-027730948ED4}"/>
              </a:ext>
            </a:extLst>
          </p:cNvPr>
          <p:cNvSpPr txBox="1"/>
          <p:nvPr/>
        </p:nvSpPr>
        <p:spPr>
          <a:xfrm>
            <a:off x="914400" y="31110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0:</a:t>
            </a:r>
            <a:endParaRPr lang="en-US" dirty="0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28DCFCF5-6026-4A08-A14C-DFD7E291A84F}"/>
              </a:ext>
            </a:extLst>
          </p:cNvPr>
          <p:cNvSpPr/>
          <p:nvPr/>
        </p:nvSpPr>
        <p:spPr>
          <a:xfrm>
            <a:off x="957842" y="537541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2:</a:t>
            </a:r>
            <a:endParaRPr lang="en-US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4A466451-E58D-4975-B5E2-FBEE4EBB1962}"/>
              </a:ext>
            </a:extLst>
          </p:cNvPr>
          <p:cNvSpPr/>
          <p:nvPr/>
        </p:nvSpPr>
        <p:spPr>
          <a:xfrm>
            <a:off x="6345881" y="316578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1:</a:t>
            </a:r>
            <a:endParaRPr lang="en-US" dirty="0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8A15799F-9DCD-45BE-A59B-C431F8584405}"/>
              </a:ext>
            </a:extLst>
          </p:cNvPr>
          <p:cNvSpPr/>
          <p:nvPr/>
        </p:nvSpPr>
        <p:spPr>
          <a:xfrm>
            <a:off x="6387096" y="543667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4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B355235B-74E1-4A12-AAD0-60F5B9678E73}"/>
              </a:ext>
            </a:extLst>
          </p:cNvPr>
          <p:cNvGrpSpPr/>
          <p:nvPr/>
        </p:nvGrpSpPr>
        <p:grpSpPr>
          <a:xfrm>
            <a:off x="1226357" y="2832911"/>
            <a:ext cx="2042596" cy="1628776"/>
            <a:chOff x="1485900" y="3248025"/>
            <a:chExt cx="1362075" cy="1162051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96FEA56-0608-4953-8B05-FA0A82146B80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9A6955F-22AC-4008-8567-B7693CB6A3C6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Conexão reta unidirecional 7">
                <a:extLst>
                  <a:ext uri="{FF2B5EF4-FFF2-40B4-BE49-F238E27FC236}">
                    <a16:creationId xmlns:a16="http://schemas.microsoft.com/office/drawing/2014/main" id="{8C01D481-7937-490A-97AB-73EB97A7579D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xão reta unidirecional 5">
              <a:extLst>
                <a:ext uri="{FF2B5EF4-FFF2-40B4-BE49-F238E27FC236}">
                  <a16:creationId xmlns:a16="http://schemas.microsoft.com/office/drawing/2014/main" id="{9E80CFA4-FF3D-418C-BF57-3B2D5F13E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05BFE91C-4D44-4733-9848-1B816F057D72}"/>
              </a:ext>
            </a:extLst>
          </p:cNvPr>
          <p:cNvSpPr txBox="1"/>
          <p:nvPr/>
        </p:nvSpPr>
        <p:spPr>
          <a:xfrm>
            <a:off x="2354454" y="3002067"/>
            <a:ext cx="106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/>
              <a:t>2f(</a:t>
            </a:r>
            <a:r>
              <a:rPr lang="pt-PT" i="1" dirty="0" err="1"/>
              <a:t>k,n</a:t>
            </a:r>
            <a:r>
              <a:rPr lang="pt-PT" i="1" dirty="0"/>
              <a:t>) </a:t>
            </a:r>
            <a:r>
              <a:rPr lang="pt-PT" dirty="0"/>
              <a:t>bits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2BBC8E8-6F96-49C9-9673-16A8AAEA42CE}"/>
                  </a:ext>
                </a:extLst>
              </p:cNvPr>
              <p:cNvSpPr txBox="1"/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2BBC8E8-6F96-49C9-9673-16A8AAEA4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36" y="4480348"/>
                <a:ext cx="834267" cy="369332"/>
              </a:xfrm>
              <a:prstGeom prst="rect">
                <a:avLst/>
              </a:prstGeom>
              <a:blipFill>
                <a:blip r:embed="rId2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92C7E788-54E5-4EB8-998B-3B50922307AF}"/>
              </a:ext>
            </a:extLst>
          </p:cNvPr>
          <p:cNvCxnSpPr>
            <a:cxnSpLocks/>
          </p:cNvCxnSpPr>
          <p:nvPr/>
        </p:nvCxnSpPr>
        <p:spPr>
          <a:xfrm>
            <a:off x="6315073" y="363378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9EFBA3-E3A6-4418-A38B-B659473B791F}"/>
              </a:ext>
            </a:extLst>
          </p:cNvPr>
          <p:cNvSpPr txBox="1"/>
          <p:nvPr/>
        </p:nvSpPr>
        <p:spPr>
          <a:xfrm>
            <a:off x="5408291" y="3037279"/>
            <a:ext cx="68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. . .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45E58E6-6159-43A4-9B40-22EB1D761257}"/>
                  </a:ext>
                </a:extLst>
              </p:cNvPr>
              <p:cNvSpPr txBox="1"/>
              <p:nvPr/>
            </p:nvSpPr>
            <p:spPr>
              <a:xfrm>
                <a:off x="10333284" y="3109788"/>
                <a:ext cx="12837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PT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pt-PT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sz="2800" b="0" i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45E58E6-6159-43A4-9B40-22EB1D761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284" y="3109788"/>
                <a:ext cx="128374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113D3E8-A0C0-4F60-B504-3F0B985C4DFD}"/>
              </a:ext>
            </a:extLst>
          </p:cNvPr>
          <p:cNvGrpSpPr/>
          <p:nvPr/>
        </p:nvGrpSpPr>
        <p:grpSpPr>
          <a:xfrm>
            <a:off x="3260353" y="2851572"/>
            <a:ext cx="2042596" cy="1628776"/>
            <a:chOff x="1485900" y="3248025"/>
            <a:chExt cx="1362075" cy="1162051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E236F594-EC92-4494-B23C-2D933AAE76D4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E0580321-4030-4A4C-9236-357796692BDB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Conexão reta unidirecional 17">
                <a:extLst>
                  <a:ext uri="{FF2B5EF4-FFF2-40B4-BE49-F238E27FC236}">
                    <a16:creationId xmlns:a16="http://schemas.microsoft.com/office/drawing/2014/main" id="{FEFE7EF4-9B0A-431C-9F6B-AF1723404318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exão reta unidirecional 15">
              <a:extLst>
                <a:ext uri="{FF2B5EF4-FFF2-40B4-BE49-F238E27FC236}">
                  <a16:creationId xmlns:a16="http://schemas.microsoft.com/office/drawing/2014/main" id="{D92F9488-AB83-4E2F-B561-5D6007CBA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BE101DD-BCE5-49C9-8607-4DB600B754BF}"/>
              </a:ext>
            </a:extLst>
          </p:cNvPr>
          <p:cNvGrpSpPr/>
          <p:nvPr/>
        </p:nvGrpSpPr>
        <p:grpSpPr>
          <a:xfrm>
            <a:off x="6100758" y="2832911"/>
            <a:ext cx="2042596" cy="1628776"/>
            <a:chOff x="1485900" y="3248025"/>
            <a:chExt cx="1362075" cy="1162051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0296AA19-31A2-4742-ABDA-7D44FABB50FA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B3AE10E9-D043-4158-AFAC-27FD339A455F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Conexão reta unidirecional 22">
                <a:extLst>
                  <a:ext uri="{FF2B5EF4-FFF2-40B4-BE49-F238E27FC236}">
                    <a16:creationId xmlns:a16="http://schemas.microsoft.com/office/drawing/2014/main" id="{640C216C-C731-4FEC-A4FB-74F180F4389A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Conexão reta unidirecional 20">
              <a:extLst>
                <a:ext uri="{FF2B5EF4-FFF2-40B4-BE49-F238E27FC236}">
                  <a16:creationId xmlns:a16="http://schemas.microsoft.com/office/drawing/2014/main" id="{4EF19C03-1884-4D33-B7F0-C0ABB4BA1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C734DBE-156D-4D03-9B7A-F606036B9678}"/>
              </a:ext>
            </a:extLst>
          </p:cNvPr>
          <p:cNvGrpSpPr/>
          <p:nvPr/>
        </p:nvGrpSpPr>
        <p:grpSpPr>
          <a:xfrm>
            <a:off x="8143353" y="2833376"/>
            <a:ext cx="2042596" cy="1628776"/>
            <a:chOff x="1485900" y="3248025"/>
            <a:chExt cx="1362075" cy="1162051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19FC48A7-F784-41E0-9A3A-6961113D867D}"/>
                </a:ext>
              </a:extLst>
            </p:cNvPr>
            <p:cNvGrpSpPr/>
            <p:nvPr/>
          </p:nvGrpSpPr>
          <p:grpSpPr>
            <a:xfrm>
              <a:off x="1485900" y="3248025"/>
              <a:ext cx="1362075" cy="752475"/>
              <a:chOff x="1485900" y="3248025"/>
              <a:chExt cx="1362075" cy="752475"/>
            </a:xfrm>
          </p:grpSpPr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52C65A62-18BF-4D8F-B4D9-A44839CF7A63}"/>
                  </a:ext>
                </a:extLst>
              </p:cNvPr>
              <p:cNvSpPr/>
              <p:nvPr/>
            </p:nvSpPr>
            <p:spPr>
              <a:xfrm>
                <a:off x="1485900" y="3248025"/>
                <a:ext cx="752475" cy="7524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Conexão reta unidirecional 27">
                <a:extLst>
                  <a:ext uri="{FF2B5EF4-FFF2-40B4-BE49-F238E27FC236}">
                    <a16:creationId xmlns:a16="http://schemas.microsoft.com/office/drawing/2014/main" id="{E57E217D-B45D-4D28-8B91-21A1BED7E8A4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238375" y="3624263"/>
                <a:ext cx="609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Conexão reta unidirecional 25">
              <a:extLst>
                <a:ext uri="{FF2B5EF4-FFF2-40B4-BE49-F238E27FC236}">
                  <a16:creationId xmlns:a16="http://schemas.microsoft.com/office/drawing/2014/main" id="{593B85BF-1400-4957-913F-2A53C742B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137" y="3995736"/>
              <a:ext cx="0" cy="414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B443AA6-CA70-4FC7-8007-299F4DED33F5}"/>
                  </a:ext>
                </a:extLst>
              </p:cNvPr>
              <p:cNvSpPr txBox="1"/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B443AA6-CA70-4FC7-8007-299F4DED3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31" y="4480348"/>
                <a:ext cx="834267" cy="369332"/>
              </a:xfrm>
              <a:prstGeom prst="rect">
                <a:avLst/>
              </a:prstGeom>
              <a:blipFill>
                <a:blip r:embed="rId4"/>
                <a:stretch>
                  <a:fillRect l="-4380" r="-802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B53C7E6-76C1-4C81-BBFD-CEF57C0D884D}"/>
                  </a:ext>
                </a:extLst>
              </p:cNvPr>
              <p:cNvSpPr txBox="1"/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B53C7E6-76C1-4C81-BBFD-CEF57C0D8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37" y="4555692"/>
                <a:ext cx="834267" cy="369332"/>
              </a:xfrm>
              <a:prstGeom prst="rect">
                <a:avLst/>
              </a:prstGeom>
              <a:blipFill>
                <a:blip r:embed="rId5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BE06CE7-950E-4117-A9E3-5F6597D346ED}"/>
                  </a:ext>
                </a:extLst>
              </p:cNvPr>
              <p:cNvSpPr txBox="1"/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0BE06CE7-950E-4117-A9E3-5F6597D34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432" y="4566763"/>
                <a:ext cx="834267" cy="369332"/>
              </a:xfrm>
              <a:prstGeom prst="rect">
                <a:avLst/>
              </a:prstGeom>
              <a:blipFill>
                <a:blip r:embed="rId6"/>
                <a:stretch>
                  <a:fillRect l="-5109" r="-729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haveta à direita 33">
            <a:extLst>
              <a:ext uri="{FF2B5EF4-FFF2-40B4-BE49-F238E27FC236}">
                <a16:creationId xmlns:a16="http://schemas.microsoft.com/office/drawing/2014/main" id="{1603138C-5441-4032-8149-F23E9E5013D1}"/>
              </a:ext>
            </a:extLst>
          </p:cNvPr>
          <p:cNvSpPr/>
          <p:nvPr/>
        </p:nvSpPr>
        <p:spPr>
          <a:xfrm rot="5400000">
            <a:off x="5131146" y="1267283"/>
            <a:ext cx="235841" cy="804542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A15C161-7E22-4E9B-A485-B6BF374654AF}"/>
                  </a:ext>
                </a:extLst>
              </p:cNvPr>
              <p:cNvSpPr txBox="1"/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A15C161-7E22-4E9B-A485-B6BF3746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78" y="5511856"/>
                <a:ext cx="219575" cy="4369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aixaDeTexto 37">
            <a:extLst>
              <a:ext uri="{FF2B5EF4-FFF2-40B4-BE49-F238E27FC236}">
                <a16:creationId xmlns:a16="http://schemas.microsoft.com/office/drawing/2014/main" id="{9D77C561-3C4B-4FD3-969C-0711264B62AA}"/>
              </a:ext>
            </a:extLst>
          </p:cNvPr>
          <p:cNvSpPr txBox="1"/>
          <p:nvPr/>
        </p:nvSpPr>
        <p:spPr>
          <a:xfrm>
            <a:off x="4398295" y="3055755"/>
            <a:ext cx="106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/>
              <a:t>2f(</a:t>
            </a:r>
            <a:r>
              <a:rPr lang="pt-PT" i="1" dirty="0" err="1"/>
              <a:t>k,n</a:t>
            </a:r>
            <a:r>
              <a:rPr lang="pt-PT" i="1" dirty="0"/>
              <a:t>)</a:t>
            </a:r>
            <a:r>
              <a:rPr lang="pt-PT" dirty="0"/>
              <a:t> bits</a:t>
            </a:r>
            <a:endParaRPr lang="en-US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1A1E62F-D32C-4CD3-AAAF-C6BD8D17FE56}"/>
              </a:ext>
            </a:extLst>
          </p:cNvPr>
          <p:cNvSpPr txBox="1"/>
          <p:nvPr/>
        </p:nvSpPr>
        <p:spPr>
          <a:xfrm>
            <a:off x="7209515" y="3042143"/>
            <a:ext cx="106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/>
              <a:t>2f(</a:t>
            </a:r>
            <a:r>
              <a:rPr lang="pt-PT" i="1" dirty="0" err="1"/>
              <a:t>k,n</a:t>
            </a:r>
            <a:r>
              <a:rPr lang="pt-PT" i="1" dirty="0"/>
              <a:t>) </a:t>
            </a:r>
            <a:r>
              <a:rPr lang="pt-PT" dirty="0"/>
              <a:t>bits</a:t>
            </a:r>
            <a:endParaRPr lang="en-US" dirty="0"/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3CE446A1-30C8-4D33-A97A-54EDE4A3DEAF}"/>
              </a:ext>
            </a:extLst>
          </p:cNvPr>
          <p:cNvSpPr txBox="1">
            <a:spLocks/>
          </p:cNvSpPr>
          <p:nvPr/>
        </p:nvSpPr>
        <p:spPr>
          <a:xfrm>
            <a:off x="838200" y="33478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>
                <a:solidFill>
                  <a:schemeClr val="accent4"/>
                </a:solidFill>
              </a:rPr>
              <a:t>Third approach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13D5343-FF94-4176-8E09-1E1F33897A0A}"/>
              </a:ext>
            </a:extLst>
          </p:cNvPr>
          <p:cNvSpPr txBox="1"/>
          <p:nvPr/>
        </p:nvSpPr>
        <p:spPr>
          <a:xfrm>
            <a:off x="687198" y="5793173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f(</a:t>
            </a:r>
            <a:r>
              <a:rPr lang="pt-PT" sz="2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k,n</a:t>
            </a:r>
            <a:r>
              <a:rPr lang="pt-PT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) = </a:t>
            </a:r>
            <a:r>
              <a:rPr lang="pt-PT" sz="2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a+b</a:t>
            </a:r>
            <a:r>
              <a:rPr lang="pt-PT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AB779DE-735A-4F3B-B56E-C28460D42B82}"/>
              </a:ext>
            </a:extLst>
          </p:cNvPr>
          <p:cNvSpPr txBox="1"/>
          <p:nvPr/>
        </p:nvSpPr>
        <p:spPr>
          <a:xfrm>
            <a:off x="2354454" y="6181168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explained</a:t>
            </a:r>
            <a:r>
              <a:rPr lang="pt-PT" sz="1200" dirty="0"/>
              <a:t> in </a:t>
            </a:r>
            <a:r>
              <a:rPr lang="pt-PT" sz="1200" dirty="0" err="1"/>
              <a:t>next</a:t>
            </a:r>
            <a:r>
              <a:rPr lang="pt-PT" sz="1200" dirty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296646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ECDBA-E6E1-40B7-BB32-6CAD1599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781"/>
            <a:ext cx="9875520" cy="1356360"/>
          </a:xfrm>
        </p:spPr>
        <p:txBody>
          <a:bodyPr/>
          <a:lstStyle/>
          <a:p>
            <a:r>
              <a:rPr lang="pt-PT" dirty="0" err="1">
                <a:solidFill>
                  <a:schemeClr val="accent4"/>
                </a:solidFill>
              </a:rPr>
              <a:t>Third</a:t>
            </a:r>
            <a:r>
              <a:rPr lang="pt-PT" dirty="0">
                <a:solidFill>
                  <a:schemeClr val="accent4"/>
                </a:solidFill>
              </a:rPr>
              <a:t> </a:t>
            </a:r>
            <a:r>
              <a:rPr lang="pt-PT" dirty="0" err="1">
                <a:solidFill>
                  <a:schemeClr val="accent4"/>
                </a:solidFill>
              </a:rPr>
              <a:t>approach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1532F2-4923-4D59-8EF3-4007FF80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5413"/>
            <a:ext cx="4362450" cy="1624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Bits for integer part: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= # bits for integers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 = divisor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CD45808-DC66-4E30-9805-574AEB37B806}"/>
                  </a:ext>
                </a:extLst>
              </p:cNvPr>
              <p:cNvSpPr/>
              <p:nvPr/>
            </p:nvSpPr>
            <p:spPr>
              <a:xfrm>
                <a:off x="838200" y="4422965"/>
                <a:ext cx="13249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BCD45808-DC66-4E30-9805-574AEB37B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2965"/>
                <a:ext cx="132491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F0979D4-C8D7-4D1D-942A-6BCC6AC00ED3}"/>
                  </a:ext>
                </a:extLst>
              </p:cNvPr>
              <p:cNvSpPr txBox="1"/>
              <p:nvPr/>
            </p:nvSpPr>
            <p:spPr>
              <a:xfrm>
                <a:off x="955058" y="5007467"/>
                <a:ext cx="174785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F0979D4-C8D7-4D1D-942A-6BCC6AC00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58" y="5007467"/>
                <a:ext cx="174785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B9ECA25-C074-40C2-8D90-41A48D07B738}"/>
                  </a:ext>
                </a:extLst>
              </p:cNvPr>
              <p:cNvSpPr/>
              <p:nvPr/>
            </p:nvSpPr>
            <p:spPr>
              <a:xfrm>
                <a:off x="838200" y="5631607"/>
                <a:ext cx="21584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PT" sz="28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B9ECA25-C074-40C2-8D90-41A48D07B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31607"/>
                <a:ext cx="21584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30E3655E-3351-492F-8EBA-899BB50FA85D}"/>
              </a:ext>
            </a:extLst>
          </p:cNvPr>
          <p:cNvSpPr/>
          <p:nvPr/>
        </p:nvSpPr>
        <p:spPr>
          <a:xfrm>
            <a:off x="838200" y="1690688"/>
            <a:ext cx="7613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 err="1"/>
              <a:t>We</a:t>
            </a:r>
            <a:r>
              <a:rPr lang="pt-PT" sz="3200" dirty="0"/>
              <a:t> </a:t>
            </a:r>
            <a:r>
              <a:rPr lang="pt-PT" sz="3200" dirty="0" err="1"/>
              <a:t>just</a:t>
            </a:r>
            <a:r>
              <a:rPr lang="pt-PT" sz="3200" dirty="0"/>
              <a:t> </a:t>
            </a:r>
            <a:r>
              <a:rPr lang="pt-PT" sz="3200" dirty="0" err="1"/>
              <a:t>need</a:t>
            </a:r>
            <a:r>
              <a:rPr lang="pt-PT" sz="3200" dirty="0"/>
              <a:t> to </a:t>
            </a:r>
            <a:r>
              <a:rPr lang="pt-PT" sz="3200" dirty="0" err="1"/>
              <a:t>send</a:t>
            </a:r>
            <a:r>
              <a:rPr lang="pt-PT" sz="3200" dirty="0"/>
              <a:t> a </a:t>
            </a:r>
            <a:r>
              <a:rPr lang="pt-PT" sz="3200" dirty="0" err="1"/>
              <a:t>finite</a:t>
            </a:r>
            <a:r>
              <a:rPr lang="pt-PT" sz="3200" dirty="0"/>
              <a:t> </a:t>
            </a:r>
            <a:r>
              <a:rPr lang="pt-PT" sz="3200" dirty="0" err="1"/>
              <a:t>number</a:t>
            </a:r>
            <a:r>
              <a:rPr lang="pt-PT" sz="3200" dirty="0"/>
              <a:t> </a:t>
            </a:r>
            <a:r>
              <a:rPr lang="pt-PT" sz="3200" dirty="0" err="1"/>
              <a:t>of</a:t>
            </a:r>
            <a:r>
              <a:rPr lang="pt-PT" sz="3200" dirty="0"/>
              <a:t> bits.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AEBEB915-68A2-4058-A2BA-0361EC790F55}"/>
              </a:ext>
            </a:extLst>
          </p:cNvPr>
          <p:cNvSpPr txBox="1">
            <a:spLocks/>
          </p:cNvSpPr>
          <p:nvPr/>
        </p:nvSpPr>
        <p:spPr>
          <a:xfrm>
            <a:off x="6991350" y="2605412"/>
            <a:ext cx="4362450" cy="162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Bits for fraction part: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 = # bits for fraction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 = # players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F372BC2-83EF-4532-ABF3-CAACEC2E219C}"/>
                  </a:ext>
                </a:extLst>
              </p:cNvPr>
              <p:cNvSpPr txBox="1"/>
              <p:nvPr/>
            </p:nvSpPr>
            <p:spPr>
              <a:xfrm>
                <a:off x="6991350" y="4515298"/>
                <a:ext cx="1865767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F372BC2-83EF-4532-ABF3-CAACEC2E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50" y="4515298"/>
                <a:ext cx="1865767" cy="438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4FF623B-E4D9-4B92-AF04-30389AB19E19}"/>
                  </a:ext>
                </a:extLst>
              </p:cNvPr>
              <p:cNvSpPr txBox="1"/>
              <p:nvPr/>
            </p:nvSpPr>
            <p:spPr>
              <a:xfrm>
                <a:off x="6991350" y="5144435"/>
                <a:ext cx="17373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4FF623B-E4D9-4B92-AF04-30389AB1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50" y="5144435"/>
                <a:ext cx="173733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BC0B232-182C-40DC-90DB-38CB6DBE8B98}"/>
                  </a:ext>
                </a:extLst>
              </p:cNvPr>
              <p:cNvSpPr txBox="1"/>
              <p:nvPr/>
            </p:nvSpPr>
            <p:spPr>
              <a:xfrm>
                <a:off x="6991350" y="5723940"/>
                <a:ext cx="26035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BC0B232-182C-40DC-90DB-38CB6DBE8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50" y="5723940"/>
                <a:ext cx="260359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02969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Words>354</Words>
  <Application>Microsoft Office PowerPoint</Application>
  <PresentationFormat>Ecrã Panorâmico</PresentationFormat>
  <Paragraphs>77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Cambria Math</vt:lpstr>
      <vt:lpstr>Corbel</vt:lpstr>
      <vt:lpstr>medium-content-serif-font</vt:lpstr>
      <vt:lpstr>Open Sans</vt:lpstr>
      <vt:lpstr>Base</vt:lpstr>
      <vt:lpstr>Renato’s game</vt:lpstr>
      <vt:lpstr>Rules of the game</vt:lpstr>
      <vt:lpstr>Apresentação do PowerPoint</vt:lpstr>
      <vt:lpstr>Second approach</vt:lpstr>
      <vt:lpstr>Apresentação do PowerPoint</vt:lpstr>
      <vt:lpstr>Third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Renato’s game</dc:title>
  <dc:creator>Pedro José Guerreiro Castelo Ramos</dc:creator>
  <cp:lastModifiedBy>Miguel Bastos</cp:lastModifiedBy>
  <cp:revision>17</cp:revision>
  <dcterms:created xsi:type="dcterms:W3CDTF">2019-09-12T20:55:58Z</dcterms:created>
  <dcterms:modified xsi:type="dcterms:W3CDTF">2019-09-13T09:33:45Z</dcterms:modified>
</cp:coreProperties>
</file>