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3"/>
      <p:bold r:id="rId14"/>
      <p:italic r:id="rId15"/>
      <p:boldItalic r:id="rId16"/>
    </p:embeddedFont>
    <p:embeddedFont>
      <p:font typeface="Sansita"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EwAjlQQFzA7zE0wb3F14lLgz/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202" name="Google Shape;2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Python</a:t>
            </a:r>
            <a:r>
              <a:rPr lang="en-US">
                <a:solidFill>
                  <a:schemeClr val="dk1"/>
                </a:solidFill>
              </a:rPr>
              <a:t>: Linguagem que escolhemos pela facilidade de uso, pela imensa quantidade de bibliotecas que facilitam o desenvolvimento de projetos como esse. E ela se integra ao projeto como a linguagem principal para o desenvolvimento, unificando todas as ferramentas e bibliotecas.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ChromaDB: Como componente de recuperação, utilizamos o ChromaDB , que é uma banco de dados vetorial especializado em armazenar e buscar vetores de alta dimensionalidade. Escolhemos porque permite o armazenamento de embeddings onde usamos a técnica de recuperação de informação baseada em similaridade semântica.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US">
                <a:solidFill>
                  <a:schemeClr val="dk1"/>
                </a:solidFill>
              </a:rPr>
              <a:t>OpenAI: Neste caso é nosso componente de Geração de resposta. Utilizado através de seu modelo de linguagem GPT. O OpenAI fornece vários modelos de linguagem, entre eles o modelo de linguagem GPT usado para interpretar consultas dos usuários e gerar respostas informativas.</a:t>
            </a:r>
            <a:endParaRPr>
              <a:solidFill>
                <a:schemeClr val="dk1"/>
              </a:solidFill>
            </a:endParaRPr>
          </a:p>
          <a:p>
            <a:pPr marL="0" lvl="0" indent="0" algn="l" rtl="0">
              <a:lnSpc>
                <a:spcPct val="115000"/>
              </a:lnSpc>
              <a:spcBef>
                <a:spcPts val="0"/>
              </a:spcBef>
              <a:spcAft>
                <a:spcPts val="0"/>
              </a:spcAft>
              <a:buNone/>
            </a:pPr>
            <a:r>
              <a:rPr lang="en-US">
                <a:solidFill>
                  <a:schemeClr val="dk1"/>
                </a:solidFill>
              </a:rPr>
              <a:t> </a:t>
            </a:r>
            <a:endParaRPr>
              <a:solidFill>
                <a:schemeClr val="dk1"/>
              </a:solidFill>
            </a:endParaRPr>
          </a:p>
          <a:p>
            <a:pPr marL="0" lvl="0" indent="0" algn="l" rtl="0">
              <a:lnSpc>
                <a:spcPct val="115000"/>
              </a:lnSpc>
              <a:spcBef>
                <a:spcPts val="0"/>
              </a:spcBef>
              <a:spcAft>
                <a:spcPts val="0"/>
              </a:spcAft>
              <a:buNone/>
            </a:pPr>
            <a:r>
              <a:rPr lang="en-US">
                <a:solidFill>
                  <a:schemeClr val="dk1"/>
                </a:solidFill>
              </a:rPr>
              <a:t>LangChain: Que é uma biblioteca que facilita a integração de modelos de linguagem com fontes de dados externas. </a:t>
            </a:r>
            <a:r>
              <a:rPr lang="en-US" sz="1050">
                <a:solidFill>
                  <a:srgbClr val="333333"/>
                </a:solidFill>
              </a:rPr>
              <a:t>O LangChain fornece ferramentas e abstrações para melhorar a personalização, a precisão e a relevância das informações que os modelos geram com fluxos de trabalho mais sensiveis ao contexto, o que </a:t>
            </a:r>
            <a:r>
              <a:rPr lang="en-US" sz="1050">
                <a:solidFill>
                  <a:srgbClr val="333333"/>
                </a:solidFill>
                <a:highlight>
                  <a:srgbClr val="FBFBFB"/>
                </a:highlight>
              </a:rPr>
              <a:t>reduz a alucinação do modelo e melhora a precisão da resposta</a:t>
            </a:r>
            <a:r>
              <a:rPr lang="en-US" sz="1050">
                <a:solidFill>
                  <a:srgbClr val="333333"/>
                </a:solidFill>
              </a:rPr>
              <a:t>. </a:t>
            </a:r>
            <a:r>
              <a:rPr lang="en-US">
                <a:solidFill>
                  <a:schemeClr val="dk1"/>
                </a:solidFill>
              </a:rPr>
              <a:t>Fornece interfaces para integrar a nossa aplicação ao modelo de dados do OpenAI. No nosso pipeline que combina a recuperacao de documentos relevantes (usando o Chroma) e a geracao de respostas (OpenAI Chat GPT).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US">
                <a:solidFill>
                  <a:schemeClr val="dk1"/>
                </a:solidFill>
              </a:rPr>
              <a:t>StreamLit:  é uma biblioteca Python para criacao de aplicações web interativas, voltadas principalmente a ciencia de dados e machine learning.</a:t>
            </a:r>
            <a:endParaRPr>
              <a:solidFill>
                <a:schemeClr val="dk1"/>
              </a:solidFill>
            </a:endParaRPr>
          </a:p>
          <a:p>
            <a:pPr marL="0" lvl="0" indent="0" algn="l" rtl="0">
              <a:lnSpc>
                <a:spcPct val="115000"/>
              </a:lnSpc>
              <a:spcBef>
                <a:spcPts val="0"/>
              </a:spcBef>
              <a:spcAft>
                <a:spcPts val="0"/>
              </a:spcAft>
              <a:buNone/>
            </a:pPr>
            <a:r>
              <a:rPr lang="en-US">
                <a:solidFill>
                  <a:schemeClr val="dk1"/>
                </a:solidFill>
              </a:rPr>
              <a:t>Escolhemos pelo desenvolvimento rapido, Interatividade.</a:t>
            </a:r>
            <a:endParaRPr>
              <a:solidFill>
                <a:schemeClr val="dk1"/>
              </a:solidFill>
            </a:endParaRPr>
          </a:p>
          <a:p>
            <a:pPr marL="0" lvl="0" indent="0" algn="l" rtl="0">
              <a:lnSpc>
                <a:spcPct val="115000"/>
              </a:lnSpc>
              <a:spcBef>
                <a:spcPts val="0"/>
              </a:spcBef>
              <a:spcAft>
                <a:spcPts val="0"/>
              </a:spcAft>
              <a:buNone/>
            </a:pPr>
            <a:r>
              <a:rPr lang="en-US">
                <a:solidFill>
                  <a:schemeClr val="dk1"/>
                </a:solidFill>
              </a:rPr>
              <a:t>cria a interface web interativa onde os usuarios pode fazer perguntas e receber respostas em tempo real.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Para obtenção dos dados foram utilizados 2 datasets a partir do kaggle.</a:t>
            </a:r>
            <a:endParaRPr/>
          </a:p>
          <a:p>
            <a:pPr marL="0" lvl="0" indent="0" algn="l" rtl="0">
              <a:spcBef>
                <a:spcPts val="0"/>
              </a:spcBef>
              <a:spcAft>
                <a:spcPts val="0"/>
              </a:spcAft>
              <a:buClr>
                <a:schemeClr val="dk1"/>
              </a:buClr>
              <a:buSzPts val="1100"/>
              <a:buFont typeface="Arial"/>
              <a:buNone/>
            </a:pPr>
            <a:r>
              <a:rPr lang="en-US">
                <a:solidFill>
                  <a:schemeClr val="dk1"/>
                </a:solidFill>
              </a:rPr>
              <a:t>Estes dois datasets contêm a lista de restaurantes e os seus menus nos estados unidos que fazem parceria com o uber eats. Sendo que os dados foram coletados através de web scraping utilizando bibliotecas python. </a:t>
            </a:r>
            <a:endParaRPr/>
          </a:p>
          <a:p>
            <a:pPr marL="0" lvl="0" indent="0" algn="l" rtl="0">
              <a:spcBef>
                <a:spcPts val="0"/>
              </a:spcBef>
              <a:spcAft>
                <a:spcPts val="0"/>
              </a:spcAft>
              <a:buNone/>
            </a:pPr>
            <a:r>
              <a:rPr lang="en-US"/>
              <a:t>O dataset restaurants.csv contém 11 colunas com informações sobre os restaurantes como o nome, a avaliação, categoria, intervalo de preço, morada, entre outras, </a:t>
            </a:r>
            <a:r>
              <a:rPr lang="en-US">
                <a:solidFill>
                  <a:schemeClr val="dk1"/>
                </a:solidFill>
              </a:rPr>
              <a:t>Este dataset tem um um total de 63 mil entradas.</a:t>
            </a:r>
            <a:endParaRPr>
              <a:solidFill>
                <a:schemeClr val="dk1"/>
              </a:solidFill>
            </a:endParaRPr>
          </a:p>
          <a:p>
            <a:pPr marL="0" lvl="0" indent="0" algn="l" rtl="0">
              <a:spcBef>
                <a:spcPts val="0"/>
              </a:spcBef>
              <a:spcAft>
                <a:spcPts val="0"/>
              </a:spcAft>
              <a:buNone/>
            </a:pPr>
            <a:r>
              <a:rPr lang="en-US"/>
              <a:t>Já o dataset restaurants-menus.csv apenas contém 5 colunas, com o nome do menu, a categoria do menu (por exemplo extra grande, bebida, etc), descrição e por fim o preço do menu.</a:t>
            </a:r>
            <a:r>
              <a:rPr lang="en-US">
                <a:solidFill>
                  <a:schemeClr val="dk1"/>
                </a:solidFill>
              </a:rPr>
              <a:t> </a:t>
            </a:r>
            <a:endParaRPr>
              <a:solidFill>
                <a:schemeClr val="dk1"/>
              </a:solidFill>
            </a:endParaRPr>
          </a:p>
          <a:p>
            <a:pPr marL="0" lvl="0" indent="0" algn="l" rtl="0">
              <a:spcBef>
                <a:spcPts val="0"/>
              </a:spcBef>
              <a:spcAft>
                <a:spcPts val="0"/>
              </a:spcAft>
              <a:buNone/>
            </a:pPr>
            <a:r>
              <a:rPr lang="en-US">
                <a:solidFill>
                  <a:schemeClr val="dk1"/>
                </a:solidFill>
              </a:rPr>
              <a:t>Como este possui vários menus em cada restaurante, o total dados de entrada é de 5 milhões.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fa77043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 primeiro método usado foi o pré-processamento dos dados com o objetivo de juntar os dois datasets e colocar os dados de forma limpa e coerente usando transformações.</a:t>
            </a:r>
            <a:endParaRPr/>
          </a:p>
          <a:p>
            <a:pPr marL="0" lvl="0" indent="0" algn="l" rtl="0">
              <a:spcBef>
                <a:spcPts val="0"/>
              </a:spcBef>
              <a:spcAft>
                <a:spcPts val="0"/>
              </a:spcAft>
              <a:buNone/>
            </a:pPr>
            <a:r>
              <a:rPr lang="en-US"/>
              <a:t>Começamos por carregar os dados dos arquivos e como os menus estavam associados aos restaurantes por uma coluna id conseguimos fazer um merge facilmente. No entanto tivemos de renomear algumas colunas para adicionar poder de interpretação ao LLM, com nomes mais descritivos e removemos também algumas colunas não desejadas. Fizemos um mapeamento categórico para transformar símbolos de preço em categorias descritivas, pois quando tinha um símbolo de dólar queria dizer barato, 2 moderado e assim sucessivamente e por fim acabamos por trocar os valores nulos pelo valor categórico “nenhum” e salvamos o dataframe final. </a:t>
            </a:r>
            <a:endParaRPr/>
          </a:p>
        </p:txBody>
      </p:sp>
      <p:sp>
        <p:nvSpPr>
          <p:cNvPr id="160" name="Google Shape;160;g2dfa770438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f644a5e1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 seguida, o CSV obtido até ao momento foi convertido para o tipo de codificação UTF-8. Este passo foi necessário, de modo a poder aplicar o passo seguinte.</a:t>
            </a:r>
            <a:endParaRPr/>
          </a:p>
          <a:p>
            <a:pPr marL="0" lvl="0" indent="0" algn="l" rtl="0">
              <a:spcBef>
                <a:spcPts val="0"/>
              </a:spcBef>
              <a:spcAft>
                <a:spcPts val="0"/>
              </a:spcAft>
              <a:buNone/>
            </a:pPr>
            <a:endParaRPr/>
          </a:p>
          <a:p>
            <a:pPr marL="0" lvl="0" indent="0" algn="l" rtl="0">
              <a:spcBef>
                <a:spcPts val="0"/>
              </a:spcBef>
              <a:spcAft>
                <a:spcPts val="0"/>
              </a:spcAft>
              <a:buNone/>
            </a:pPr>
            <a:r>
              <a:rPr lang="en-US"/>
              <a:t>É utilizado um CSVLoader da framework Langchain de modo a preparar o ficheiro CSV pré-processado em UTF-8 para uma base de dados vetorial. É utilizado um RecursiveCharacterTextSplitter para separar o conteúdo do ficheiro em chunks, com o objetivo de acelerar e distribuir o processo de povoamento da base de dados.</a:t>
            </a:r>
            <a:endParaRPr/>
          </a:p>
          <a:p>
            <a:pPr marL="0" lvl="0" indent="0" algn="l" rtl="0">
              <a:spcBef>
                <a:spcPts val="0"/>
              </a:spcBef>
              <a:spcAft>
                <a:spcPts val="0"/>
              </a:spcAft>
              <a:buNone/>
            </a:pPr>
            <a:endParaRPr/>
          </a:p>
          <a:p>
            <a:pPr marL="0" lvl="0" indent="0" algn="l" rtl="0">
              <a:spcBef>
                <a:spcPts val="0"/>
              </a:spcBef>
              <a:spcAft>
                <a:spcPts val="0"/>
              </a:spcAft>
              <a:buNone/>
            </a:pPr>
            <a:r>
              <a:rPr lang="en-US"/>
              <a:t>Por fim, usufruímos das capacidades da biblioteca Chroma para criar uma base de dados vetorial, utilizando os chunks referidos previamente com os embeddings provenientes da API da OpenAI para realizar o seu povoamento.</a:t>
            </a:r>
            <a:endParaRPr/>
          </a:p>
        </p:txBody>
      </p:sp>
      <p:sp>
        <p:nvSpPr>
          <p:cNvPr id="169" name="Google Shape;169;g2df644a5e1c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f644a5e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 resultado final é a implementação de uma aplicação web que permite esclarecer as dúvidas de um utilizador acerca de possíveis restaurantes e menus nos Estados Unidos da América.</a:t>
            </a:r>
            <a:endParaRPr/>
          </a:p>
          <a:p>
            <a:pPr marL="0" lvl="0" indent="0" algn="l" rtl="0">
              <a:spcBef>
                <a:spcPts val="0"/>
              </a:spcBef>
              <a:spcAft>
                <a:spcPts val="0"/>
              </a:spcAft>
              <a:buNone/>
            </a:pPr>
            <a:endParaRPr/>
          </a:p>
          <a:p>
            <a:pPr marL="0" lvl="0" indent="0" algn="l" rtl="0">
              <a:spcBef>
                <a:spcPts val="0"/>
              </a:spcBef>
              <a:spcAft>
                <a:spcPts val="0"/>
              </a:spcAft>
              <a:buNone/>
            </a:pPr>
            <a:r>
              <a:rPr lang="en-US"/>
              <a:t>A interface gráfica é semelhante à do ChatGPT e implementada através da biblioteca Streamlit.</a:t>
            </a:r>
            <a:endParaRPr/>
          </a:p>
          <a:p>
            <a:pPr marL="0" lvl="0" indent="0" algn="l" rtl="0">
              <a:spcBef>
                <a:spcPts val="0"/>
              </a:spcBef>
              <a:spcAft>
                <a:spcPts val="0"/>
              </a:spcAft>
              <a:buNone/>
            </a:pPr>
            <a:endParaRPr/>
          </a:p>
          <a:p>
            <a:pPr marL="0" lvl="0" indent="0" algn="l" rtl="0">
              <a:spcBef>
                <a:spcPts val="0"/>
              </a:spcBef>
              <a:spcAft>
                <a:spcPts val="0"/>
              </a:spcAft>
              <a:buNone/>
            </a:pPr>
            <a:r>
              <a:rPr lang="en-US"/>
              <a:t>É inicializado um LLM através da API da OpenAI, o GPT-3.5-Turbo por defeito, que vai servir para responder às perguntas do utilizador.</a:t>
            </a:r>
            <a:endParaRPr/>
          </a:p>
          <a:p>
            <a:pPr marL="0" lvl="0" indent="0" algn="l" rtl="0">
              <a:spcBef>
                <a:spcPts val="0"/>
              </a:spcBef>
              <a:spcAft>
                <a:spcPts val="0"/>
              </a:spcAft>
              <a:buNone/>
            </a:pPr>
            <a:endParaRPr/>
          </a:p>
          <a:p>
            <a:pPr marL="0" lvl="0" indent="0" algn="l" rtl="0">
              <a:spcBef>
                <a:spcPts val="0"/>
              </a:spcBef>
              <a:spcAft>
                <a:spcPts val="0"/>
              </a:spcAft>
              <a:buNone/>
            </a:pPr>
            <a:r>
              <a:rPr lang="en-US"/>
              <a:t>A base de dados vetorial é carregada para a cache com as embeddings, de novo, do OpenAI, e é criada uma Q&amp;A chain que recebe o LLM mencionado previamente e a base de dados vetorial como retriever, de modo a implementar um RAG, como argumentos.</a:t>
            </a:r>
            <a:endParaRPr/>
          </a:p>
          <a:p>
            <a:pPr marL="0" lvl="0" indent="0" algn="l" rtl="0">
              <a:spcBef>
                <a:spcPts val="0"/>
              </a:spcBef>
              <a:spcAft>
                <a:spcPts val="0"/>
              </a:spcAft>
              <a:buNone/>
            </a:pPr>
            <a:endParaRPr/>
          </a:p>
          <a:p>
            <a:pPr marL="0" lvl="0" indent="0" algn="l" rtl="0">
              <a:spcBef>
                <a:spcPts val="0"/>
              </a:spcBef>
              <a:spcAft>
                <a:spcPts val="0"/>
              </a:spcAft>
              <a:buNone/>
            </a:pPr>
            <a:r>
              <a:rPr lang="en-US"/>
              <a:t>O resto do código imprime as perguntas do utilizador e as respostas da chain de forma ordenada, mantendo o contexto da conversa toda ao longo desta mesma conversa. De notar que o LLM usa o RAG para respostas de acordo com uma função de similaridade entre a prompt de entrada do utilizador e as entradas da base de dados vetorial.</a:t>
            </a:r>
            <a:endParaRPr/>
          </a:p>
          <a:p>
            <a:pPr marL="0" lvl="0" indent="0" algn="l" rtl="0">
              <a:spcBef>
                <a:spcPts val="0"/>
              </a:spcBef>
              <a:spcAft>
                <a:spcPts val="0"/>
              </a:spcAft>
              <a:buNone/>
            </a:pPr>
            <a:endParaRPr/>
          </a:p>
        </p:txBody>
      </p:sp>
      <p:sp>
        <p:nvSpPr>
          <p:cNvPr id="177" name="Google Shape;177;g2df644a5e1c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Agora temos os resultados obtidos do nosso LLM em que vemos aqui alguns exemplos.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Primeiro temos no lado esquerdo uma pergunta sobre um restaurante na cidade de Chicago e temos como resposta o nome de um restaurante, depois perguntamos a sua avaliação e obtemos o seu score e por fim perguntamos o seu menu em que é nos dado as várias comidas disponíveis neste restaurante.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Depois temos no lado direito uma pergunta sobre os menus mais caros num restaurante específico, o que obtemos uma resposta satisfatória mas temos outros problemas. Quando é perguntado sobre restaurantes específicos ou outras perguntas sem muito contexto, o nosso LLM ainda não consegue dar resposta correta ou não sabe como responder.</a:t>
            </a:r>
            <a:endParaRPr/>
          </a:p>
        </p:txBody>
      </p:sp>
      <p:sp>
        <p:nvSpPr>
          <p:cNvPr id="185" name="Google Shape;18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Então as tarefas a realizar no futuro é aprofundar o pré-processamento, fazer uma análise de dados mais complexa e adicionar respostas fora do contexto da RAG, isto para resolver o problema visto anteriormente e para conseguir obter as respostas que o utilizador irá querer.</a:t>
            </a:r>
            <a:endParaRPr/>
          </a:p>
        </p:txBody>
      </p:sp>
      <p:sp>
        <p:nvSpPr>
          <p:cNvPr id="194" name="Google Shape;19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rot="-5400000">
            <a:off x="11338296" y="4100704"/>
            <a:ext cx="11958151" cy="2037819"/>
            <a:chOff x="0" y="-28575"/>
            <a:chExt cx="3149472" cy="536710"/>
          </a:xfrm>
        </p:grpSpPr>
        <p:sp>
          <p:nvSpPr>
            <p:cNvPr id="85" name="Google Shape;85;p1"/>
            <p:cNvSpPr/>
            <p:nvPr/>
          </p:nvSpPr>
          <p:spPr>
            <a:xfrm>
              <a:off x="0" y="0"/>
              <a:ext cx="3149472" cy="508135"/>
            </a:xfrm>
            <a:custGeom>
              <a:avLst/>
              <a:gdLst/>
              <a:ahLst/>
              <a:cxnLst/>
              <a:rect l="l" t="t" r="r" b="b"/>
              <a:pathLst>
                <a:path w="3149472" h="508135" extrusionOk="0">
                  <a:moveTo>
                    <a:pt x="0" y="0"/>
                  </a:moveTo>
                  <a:lnTo>
                    <a:pt x="3149472" y="0"/>
                  </a:lnTo>
                  <a:lnTo>
                    <a:pt x="3149472" y="508135"/>
                  </a:lnTo>
                  <a:lnTo>
                    <a:pt x="0" y="508135"/>
                  </a:lnTo>
                  <a:close/>
                </a:path>
              </a:pathLst>
            </a:custGeom>
            <a:solidFill>
              <a:srgbClr val="145DA0"/>
            </a:solidFill>
            <a:ln>
              <a:noFill/>
            </a:ln>
          </p:spPr>
          <p:txBody>
            <a:bodyPr/>
            <a:lstStyle/>
            <a:p>
              <a:endParaRPr lang="pt-PT"/>
            </a:p>
          </p:txBody>
        </p:sp>
        <p:sp>
          <p:nvSpPr>
            <p:cNvPr id="86" name="Google Shape;86;p1"/>
            <p:cNvSpPr txBox="1"/>
            <p:nvPr/>
          </p:nvSpPr>
          <p:spPr>
            <a:xfrm>
              <a:off x="0" y="-28575"/>
              <a:ext cx="3149472" cy="536710"/>
            </a:xfrm>
            <a:prstGeom prst="rect">
              <a:avLst/>
            </a:prstGeom>
            <a:noFill/>
            <a:ln>
              <a:noFill/>
            </a:ln>
          </p:spPr>
          <p:txBody>
            <a:bodyPr spcFirstLastPara="1" wrap="square" lIns="50800" tIns="50800" rIns="50800" bIns="50800" anchor="ctr" anchorCtr="0">
              <a:noAutofit/>
            </a:bodyPr>
            <a:lstStyle/>
            <a:p>
              <a:pPr marL="0" marR="0" lvl="0" indent="0" algn="ctr" rtl="0">
                <a:lnSpc>
                  <a:spcPct val="143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avLst/>
            <a:gdLst/>
            <a:ahLst/>
            <a:cxnLst/>
            <a:rect l="l" t="t" r="r" b="b"/>
            <a:pathLst>
              <a:path w="2647750" h="2647750" extrusionOk="0">
                <a:moveTo>
                  <a:pt x="0" y="0"/>
                </a:moveTo>
                <a:lnTo>
                  <a:pt x="2647750" y="0"/>
                </a:lnTo>
                <a:lnTo>
                  <a:pt x="2647750" y="2647750"/>
                </a:lnTo>
                <a:lnTo>
                  <a:pt x="0" y="2647750"/>
                </a:lnTo>
                <a:lnTo>
                  <a:pt x="0" y="0"/>
                </a:lnTo>
                <a:close/>
              </a:path>
            </a:pathLst>
          </a:custGeom>
          <a:blipFill rotWithShape="1">
            <a:blip r:embed="rId3">
              <a:alphaModFix/>
            </a:blip>
            <a:stretch>
              <a:fillRect/>
            </a:stretch>
          </a:blipFill>
          <a:ln>
            <a:noFill/>
          </a:ln>
        </p:spPr>
        <p:txBody>
          <a:bodyPr/>
          <a:lstStyle/>
          <a:p>
            <a:endParaRPr lang="pt-PT"/>
          </a:p>
        </p:txBody>
      </p:sp>
      <p:sp>
        <p:nvSpPr>
          <p:cNvPr id="88" name="Google Shape;88;p1"/>
          <p:cNvSpPr/>
          <p:nvPr/>
        </p:nvSpPr>
        <p:spPr>
          <a:xfrm>
            <a:off x="-295175" y="8630507"/>
            <a:ext cx="2647750" cy="2647750"/>
          </a:xfrm>
          <a:custGeom>
            <a:avLst/>
            <a:gdLst/>
            <a:ahLst/>
            <a:cxnLst/>
            <a:rect l="l" t="t" r="r" b="b"/>
            <a:pathLst>
              <a:path w="2647750" h="2647750" extrusionOk="0">
                <a:moveTo>
                  <a:pt x="0" y="0"/>
                </a:moveTo>
                <a:lnTo>
                  <a:pt x="2647750" y="0"/>
                </a:lnTo>
                <a:lnTo>
                  <a:pt x="2647750" y="2647751"/>
                </a:lnTo>
                <a:lnTo>
                  <a:pt x="0" y="2647751"/>
                </a:lnTo>
                <a:lnTo>
                  <a:pt x="0" y="0"/>
                </a:lnTo>
                <a:close/>
              </a:path>
            </a:pathLst>
          </a:custGeom>
          <a:blipFill rotWithShape="1">
            <a:blip r:embed="rId3">
              <a:alphaModFix/>
            </a:blip>
            <a:stretch>
              <a:fillRect/>
            </a:stretch>
          </a:blipFill>
          <a:ln>
            <a:noFill/>
          </a:ln>
        </p:spPr>
        <p:txBody>
          <a:bodyPr/>
          <a:lstStyle/>
          <a:p>
            <a:endParaRPr lang="pt-PT"/>
          </a:p>
        </p:txBody>
      </p:sp>
      <p:sp>
        <p:nvSpPr>
          <p:cNvPr id="89" name="Google Shape;89;p1"/>
          <p:cNvSpPr/>
          <p:nvPr/>
        </p:nvSpPr>
        <p:spPr>
          <a:xfrm>
            <a:off x="0" y="0"/>
            <a:ext cx="2395772" cy="1193207"/>
          </a:xfrm>
          <a:custGeom>
            <a:avLst/>
            <a:gdLst/>
            <a:ahLst/>
            <a:cxnLst/>
            <a:rect l="l" t="t" r="r" b="b"/>
            <a:pathLst>
              <a:path w="2395772" h="1193207" extrusionOk="0">
                <a:moveTo>
                  <a:pt x="0" y="0"/>
                </a:moveTo>
                <a:lnTo>
                  <a:pt x="2395772" y="0"/>
                </a:lnTo>
                <a:lnTo>
                  <a:pt x="2395772" y="1193207"/>
                </a:lnTo>
                <a:lnTo>
                  <a:pt x="0" y="1193207"/>
                </a:lnTo>
                <a:lnTo>
                  <a:pt x="0" y="0"/>
                </a:lnTo>
                <a:close/>
              </a:path>
            </a:pathLst>
          </a:custGeom>
          <a:blipFill rotWithShape="1">
            <a:blip r:embed="rId4">
              <a:alphaModFix/>
            </a:blip>
            <a:stretch>
              <a:fillRect/>
            </a:stretch>
          </a:blipFill>
          <a:ln>
            <a:noFill/>
          </a:ln>
        </p:spPr>
        <p:txBody>
          <a:bodyPr/>
          <a:lstStyle/>
          <a:p>
            <a:endParaRPr lang="pt-PT"/>
          </a:p>
        </p:txBody>
      </p:sp>
      <p:sp>
        <p:nvSpPr>
          <p:cNvPr id="90" name="Google Shape;90;p1"/>
          <p:cNvSpPr txBox="1"/>
          <p:nvPr/>
        </p:nvSpPr>
        <p:spPr>
          <a:xfrm>
            <a:off x="1354699" y="1972613"/>
            <a:ext cx="15460855" cy="208781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11306" b="0" i="0" u="none" strike="noStrike" cap="none" dirty="0">
                <a:solidFill>
                  <a:srgbClr val="FFFBFB"/>
                </a:solidFill>
                <a:latin typeface="Arial"/>
                <a:ea typeface="Arial"/>
                <a:cs typeface="Arial"/>
                <a:sym typeface="Arial"/>
              </a:rPr>
              <a:t>CHAT</a:t>
            </a:r>
            <a:r>
              <a:rPr lang="en-US" sz="11306" dirty="0">
                <a:solidFill>
                  <a:srgbClr val="FFFBFB"/>
                </a:solidFill>
              </a:rPr>
              <a:t>BOT</a:t>
            </a:r>
            <a:r>
              <a:rPr lang="en-US" sz="11306" b="0" i="0" u="none" strike="noStrike" cap="none" dirty="0">
                <a:solidFill>
                  <a:srgbClr val="FFFBFB"/>
                </a:solidFill>
                <a:latin typeface="Arial"/>
                <a:ea typeface="Arial"/>
                <a:cs typeface="Arial"/>
                <a:sym typeface="Arial"/>
              </a:rPr>
              <a:t> DE MENUS </a:t>
            </a:r>
            <a:endParaRPr dirty="0"/>
          </a:p>
        </p:txBody>
      </p:sp>
      <p:sp>
        <p:nvSpPr>
          <p:cNvPr id="91" name="Google Shape;91;p1"/>
          <p:cNvSpPr txBox="1"/>
          <p:nvPr/>
        </p:nvSpPr>
        <p:spPr>
          <a:xfrm>
            <a:off x="1354700" y="3901850"/>
            <a:ext cx="13019100" cy="1740300"/>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11306" dirty="0">
                <a:solidFill>
                  <a:srgbClr val="56AEFF"/>
                </a:solidFill>
              </a:rPr>
              <a:t>E RESTAURANTES</a:t>
            </a:r>
            <a:endParaRPr dirty="0"/>
          </a:p>
        </p:txBody>
      </p:sp>
      <p:sp>
        <p:nvSpPr>
          <p:cNvPr id="92" name="Google Shape;92;p1"/>
          <p:cNvSpPr txBox="1"/>
          <p:nvPr/>
        </p:nvSpPr>
        <p:spPr>
          <a:xfrm>
            <a:off x="2639592" y="6459971"/>
            <a:ext cx="8807192" cy="2798329"/>
          </a:xfrm>
          <a:prstGeom prst="rect">
            <a:avLst/>
          </a:prstGeom>
          <a:noFill/>
          <a:ln>
            <a:noFill/>
          </a:ln>
        </p:spPr>
        <p:txBody>
          <a:bodyPr spcFirstLastPara="1" wrap="square" lIns="0" tIns="0" rIns="0" bIns="0" anchor="t" anchorCtr="0">
            <a:spAutoFit/>
          </a:bodyPr>
          <a:lstStyle/>
          <a:p>
            <a:pPr marL="0" marR="0" lvl="0" indent="0" algn="l" rtl="0">
              <a:lnSpc>
                <a:spcPct val="123003"/>
              </a:lnSpc>
              <a:spcBef>
                <a:spcPts val="0"/>
              </a:spcBef>
              <a:spcAft>
                <a:spcPts val="0"/>
              </a:spcAft>
              <a:buNone/>
            </a:pPr>
            <a:r>
              <a:rPr lang="en-US" sz="3030" b="0" i="0" u="none" strike="noStrike" cap="none" dirty="0">
                <a:solidFill>
                  <a:srgbClr val="56AEFF"/>
                </a:solidFill>
                <a:latin typeface="Sansita"/>
                <a:ea typeface="Sansita"/>
                <a:cs typeface="Sansita"/>
                <a:sym typeface="Sansita"/>
              </a:rPr>
              <a:t>Grupo 05: </a:t>
            </a:r>
            <a:endParaRPr dirty="0"/>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dirty="0">
                <a:solidFill>
                  <a:srgbClr val="56AEFF"/>
                </a:solidFill>
                <a:latin typeface="Sansita"/>
                <a:ea typeface="Sansita"/>
                <a:cs typeface="Sansita"/>
                <a:sym typeface="Sansita"/>
              </a:rPr>
              <a:t>Ricardo Pereira Fonseca (pg52702)</a:t>
            </a:r>
            <a:endParaRPr dirty="0"/>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dirty="0">
                <a:solidFill>
                  <a:srgbClr val="56AEFF"/>
                </a:solidFill>
                <a:latin typeface="Sansita"/>
                <a:ea typeface="Sansita"/>
                <a:cs typeface="Sansita"/>
                <a:sym typeface="Sansita"/>
              </a:rPr>
              <a:t>Diogo Paulo Lopes de Vasconcelos (pg47153)</a:t>
            </a:r>
            <a:endParaRPr dirty="0"/>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dirty="0" err="1">
                <a:solidFill>
                  <a:srgbClr val="56AEFF"/>
                </a:solidFill>
                <a:latin typeface="Sansita"/>
                <a:ea typeface="Sansita"/>
                <a:cs typeface="Sansita"/>
                <a:sym typeface="Sansita"/>
              </a:rPr>
              <a:t>Sérgio</a:t>
            </a:r>
            <a:r>
              <a:rPr lang="en-US" sz="3030" b="0" i="0" u="none" strike="noStrike" cap="none" dirty="0">
                <a:solidFill>
                  <a:srgbClr val="56AEFF"/>
                </a:solidFill>
                <a:latin typeface="Sansita"/>
                <a:ea typeface="Sansita"/>
                <a:cs typeface="Sansita"/>
                <a:sym typeface="Sansita"/>
              </a:rPr>
              <a:t> Manuel da Costa Ribeiro (pg54708)</a:t>
            </a:r>
            <a:endParaRPr dirty="0"/>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dirty="0">
                <a:solidFill>
                  <a:srgbClr val="56AEFF"/>
                </a:solidFill>
                <a:latin typeface="Sansita"/>
                <a:ea typeface="Sansita"/>
                <a:cs typeface="Sansita"/>
                <a:sym typeface="Sansita"/>
              </a:rPr>
              <a:t>Nayana </a:t>
            </a:r>
            <a:r>
              <a:rPr lang="en-US" sz="3030" b="0" i="0" u="none" strike="noStrike" cap="none" dirty="0" err="1">
                <a:solidFill>
                  <a:srgbClr val="56AEFF"/>
                </a:solidFill>
                <a:latin typeface="Sansita"/>
                <a:ea typeface="Sansita"/>
                <a:cs typeface="Sansita"/>
                <a:sym typeface="Sansita"/>
              </a:rPr>
              <a:t>Júlia</a:t>
            </a:r>
            <a:r>
              <a:rPr lang="en-US" sz="3030" b="0" i="0" u="none" strike="noStrike" cap="none" dirty="0">
                <a:solidFill>
                  <a:srgbClr val="56AEFF"/>
                </a:solidFill>
                <a:latin typeface="Sansita"/>
                <a:ea typeface="Sansita"/>
                <a:cs typeface="Sansita"/>
                <a:sym typeface="Sansita"/>
              </a:rPr>
              <a:t> de Araújo Moreira (pg39294)</a:t>
            </a:r>
            <a:endParaRPr dirty="0"/>
          </a:p>
          <a:p>
            <a:pPr marL="0" marR="0" lvl="0" indent="0" algn="l" rtl="0">
              <a:lnSpc>
                <a:spcPct val="123003"/>
              </a:lnSpc>
              <a:spcBef>
                <a:spcPts val="0"/>
              </a:spcBef>
              <a:spcAft>
                <a:spcPts val="0"/>
              </a:spcAft>
              <a:buNone/>
            </a:pPr>
            <a:endParaRPr sz="3030" b="0" i="0" u="none" strike="noStrike" cap="none" dirty="0">
              <a:solidFill>
                <a:srgbClr val="56AEFF"/>
              </a:solidFill>
              <a:latin typeface="Sansita"/>
              <a:ea typeface="Sansita"/>
              <a:cs typeface="Sansita"/>
              <a:sym typeface="Sansita"/>
            </a:endParaRPr>
          </a:p>
        </p:txBody>
      </p:sp>
      <p:sp>
        <p:nvSpPr>
          <p:cNvPr id="93" name="Google Shape;93;p1"/>
          <p:cNvSpPr/>
          <p:nvPr/>
        </p:nvSpPr>
        <p:spPr>
          <a:xfrm>
            <a:off x="13528445" y="-1014305"/>
            <a:ext cx="2647750" cy="2647750"/>
          </a:xfrm>
          <a:custGeom>
            <a:avLst/>
            <a:gdLst/>
            <a:ahLst/>
            <a:cxnLst/>
            <a:rect l="l" t="t" r="r" b="b"/>
            <a:pathLst>
              <a:path w="2647750" h="2647750" extrusionOk="0">
                <a:moveTo>
                  <a:pt x="0" y="0"/>
                </a:moveTo>
                <a:lnTo>
                  <a:pt x="2647750" y="0"/>
                </a:lnTo>
                <a:lnTo>
                  <a:pt x="2647750" y="2647750"/>
                </a:lnTo>
                <a:lnTo>
                  <a:pt x="0" y="2647750"/>
                </a:lnTo>
                <a:lnTo>
                  <a:pt x="0" y="0"/>
                </a:lnTo>
                <a:close/>
              </a:path>
            </a:pathLst>
          </a:custGeom>
          <a:blipFill rotWithShape="1">
            <a:blip r:embed="rId3">
              <a:alphaModFix/>
            </a:blip>
            <a:stretch>
              <a:fillRect/>
            </a:stretch>
          </a:blipFill>
          <a:ln>
            <a:noFill/>
          </a:ln>
        </p:spPr>
        <p:txBody>
          <a:bodyPr/>
          <a:lstStyle/>
          <a:p>
            <a:endParaRPr lang="pt-PT"/>
          </a:p>
        </p:txBody>
      </p:sp>
      <p:pic>
        <p:nvPicPr>
          <p:cNvPr id="94" name="Google Shape;94;p1"/>
          <p:cNvPicPr preferRelativeResize="0"/>
          <p:nvPr/>
        </p:nvPicPr>
        <p:blipFill>
          <a:blip r:embed="rId5">
            <a:alphaModFix/>
          </a:blip>
          <a:stretch>
            <a:fillRect/>
          </a:stretch>
        </p:blipFill>
        <p:spPr>
          <a:xfrm>
            <a:off x="11504134" y="6749475"/>
            <a:ext cx="2057400" cy="221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03"/>
        <p:cNvGrpSpPr/>
        <p:nvPr/>
      </p:nvGrpSpPr>
      <p:grpSpPr>
        <a:xfrm>
          <a:off x="0" y="0"/>
          <a:ext cx="0" cy="0"/>
          <a:chOff x="0" y="0"/>
          <a:chExt cx="0" cy="0"/>
        </a:xfrm>
      </p:grpSpPr>
      <p:sp>
        <p:nvSpPr>
          <p:cNvPr id="204" name="Google Shape;204;p7"/>
          <p:cNvSpPr/>
          <p:nvPr/>
        </p:nvSpPr>
        <p:spPr>
          <a:xfrm>
            <a:off x="16683520" y="1590911"/>
            <a:ext cx="2651835" cy="2651835"/>
          </a:xfrm>
          <a:custGeom>
            <a:avLst/>
            <a:gdLst/>
            <a:ahLst/>
            <a:cxnLst/>
            <a:rect l="l" t="t" r="r" b="b"/>
            <a:pathLst>
              <a:path w="2651835" h="2651835" extrusionOk="0">
                <a:moveTo>
                  <a:pt x="0" y="0"/>
                </a:moveTo>
                <a:lnTo>
                  <a:pt x="2651835" y="0"/>
                </a:lnTo>
                <a:lnTo>
                  <a:pt x="2651835" y="2651835"/>
                </a:lnTo>
                <a:lnTo>
                  <a:pt x="0" y="2651835"/>
                </a:lnTo>
                <a:lnTo>
                  <a:pt x="0" y="0"/>
                </a:lnTo>
                <a:close/>
              </a:path>
            </a:pathLst>
          </a:custGeom>
          <a:blipFill rotWithShape="1">
            <a:blip r:embed="rId3">
              <a:alphaModFix amt="20999"/>
            </a:blip>
            <a:stretch>
              <a:fillRect/>
            </a:stretch>
          </a:blipFill>
          <a:ln>
            <a:noFill/>
          </a:ln>
        </p:spPr>
        <p:txBody>
          <a:bodyPr/>
          <a:lstStyle/>
          <a:p>
            <a:endParaRPr lang="pt-PT"/>
          </a:p>
        </p:txBody>
      </p:sp>
      <p:sp>
        <p:nvSpPr>
          <p:cNvPr id="205" name="Google Shape;205;p7"/>
          <p:cNvSpPr txBox="1"/>
          <p:nvPr/>
        </p:nvSpPr>
        <p:spPr>
          <a:xfrm>
            <a:off x="3127416" y="2165358"/>
            <a:ext cx="7966621" cy="337489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9630" b="0" i="0" u="none" strike="noStrike" cap="none">
                <a:solidFill>
                  <a:srgbClr val="FFFFFF"/>
                </a:solidFill>
                <a:latin typeface="Arial"/>
                <a:ea typeface="Arial"/>
                <a:cs typeface="Arial"/>
                <a:sym typeface="Arial"/>
              </a:rPr>
              <a:t>Thanks For Listening!</a:t>
            </a:r>
            <a:endParaRPr/>
          </a:p>
        </p:txBody>
      </p:sp>
      <p:sp>
        <p:nvSpPr>
          <p:cNvPr id="206" name="Google Shape;206;p7"/>
          <p:cNvSpPr/>
          <p:nvPr/>
        </p:nvSpPr>
        <p:spPr>
          <a:xfrm>
            <a:off x="-1041911" y="7326906"/>
            <a:ext cx="2651835" cy="2651835"/>
          </a:xfrm>
          <a:custGeom>
            <a:avLst/>
            <a:gdLst/>
            <a:ahLst/>
            <a:cxnLst/>
            <a:rect l="l" t="t" r="r" b="b"/>
            <a:pathLst>
              <a:path w="2651835" h="2651835" extrusionOk="0">
                <a:moveTo>
                  <a:pt x="0" y="0"/>
                </a:moveTo>
                <a:lnTo>
                  <a:pt x="2651835" y="0"/>
                </a:lnTo>
                <a:lnTo>
                  <a:pt x="2651835" y="2651835"/>
                </a:lnTo>
                <a:lnTo>
                  <a:pt x="0" y="2651835"/>
                </a:lnTo>
                <a:lnTo>
                  <a:pt x="0" y="0"/>
                </a:lnTo>
                <a:close/>
              </a:path>
            </a:pathLst>
          </a:custGeom>
          <a:blipFill rotWithShape="1">
            <a:blip r:embed="rId3">
              <a:alphaModFix amt="20999"/>
            </a:blip>
            <a:stretch>
              <a:fillRect/>
            </a:stretch>
          </a:blipFill>
          <a:ln>
            <a:noFill/>
          </a:ln>
        </p:spPr>
        <p:txBody>
          <a:bodyPr/>
          <a:lstStyle/>
          <a:p>
            <a:endParaRPr lang="pt-PT"/>
          </a:p>
        </p:txBody>
      </p:sp>
      <p:sp>
        <p:nvSpPr>
          <p:cNvPr id="207" name="Google Shape;207;p7"/>
          <p:cNvSpPr/>
          <p:nvPr/>
        </p:nvSpPr>
        <p:spPr>
          <a:xfrm>
            <a:off x="0" y="0"/>
            <a:ext cx="2395772" cy="1193207"/>
          </a:xfrm>
          <a:custGeom>
            <a:avLst/>
            <a:gdLst/>
            <a:ahLst/>
            <a:cxnLst/>
            <a:rect l="l" t="t" r="r" b="b"/>
            <a:pathLst>
              <a:path w="2395772" h="1193207" extrusionOk="0">
                <a:moveTo>
                  <a:pt x="0" y="0"/>
                </a:moveTo>
                <a:lnTo>
                  <a:pt x="2395772" y="0"/>
                </a:lnTo>
                <a:lnTo>
                  <a:pt x="2395772" y="1193207"/>
                </a:lnTo>
                <a:lnTo>
                  <a:pt x="0" y="1193207"/>
                </a:lnTo>
                <a:lnTo>
                  <a:pt x="0" y="0"/>
                </a:lnTo>
                <a:close/>
              </a:path>
            </a:pathLst>
          </a:custGeom>
          <a:blipFill rotWithShape="1">
            <a:blip r:embed="rId4">
              <a:alphaModFix/>
            </a:blip>
            <a:stretch>
              <a:fillRect/>
            </a:stretch>
          </a:blipFill>
          <a:ln>
            <a:noFill/>
          </a:ln>
        </p:spPr>
        <p:txBody>
          <a:bodyPr/>
          <a:lstStyle/>
          <a:p>
            <a:endParaRPr lang="pt-PT"/>
          </a:p>
        </p:txBody>
      </p:sp>
      <p:sp>
        <p:nvSpPr>
          <p:cNvPr id="208" name="Google Shape;208;p7"/>
          <p:cNvSpPr txBox="1"/>
          <p:nvPr/>
        </p:nvSpPr>
        <p:spPr>
          <a:xfrm>
            <a:off x="3761534" y="7180412"/>
            <a:ext cx="8807192" cy="2798329"/>
          </a:xfrm>
          <a:prstGeom prst="rect">
            <a:avLst/>
          </a:prstGeom>
          <a:noFill/>
          <a:ln>
            <a:noFill/>
          </a:ln>
        </p:spPr>
        <p:txBody>
          <a:bodyPr spcFirstLastPara="1" wrap="square" lIns="0" tIns="0" rIns="0" bIns="0" anchor="t" anchorCtr="0">
            <a:spAutoFit/>
          </a:bodyPr>
          <a:lstStyle/>
          <a:p>
            <a:pPr marL="0" marR="0" lvl="0" indent="0" algn="l" rtl="0">
              <a:lnSpc>
                <a:spcPct val="123003"/>
              </a:lnSpc>
              <a:spcBef>
                <a:spcPts val="0"/>
              </a:spcBef>
              <a:spcAft>
                <a:spcPts val="0"/>
              </a:spcAft>
              <a:buNone/>
            </a:pPr>
            <a:r>
              <a:rPr lang="en-US" sz="3030" b="0" i="0" u="none" strike="noStrike" cap="none">
                <a:solidFill>
                  <a:srgbClr val="56AEFF"/>
                </a:solidFill>
                <a:latin typeface="Sansita"/>
                <a:ea typeface="Sansita"/>
                <a:cs typeface="Sansita"/>
                <a:sym typeface="Sansita"/>
              </a:rPr>
              <a:t>Grupo 05: </a:t>
            </a:r>
            <a:endParaRPr/>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a:solidFill>
                  <a:srgbClr val="56AEFF"/>
                </a:solidFill>
                <a:latin typeface="Sansita"/>
                <a:ea typeface="Sansita"/>
                <a:cs typeface="Sansita"/>
                <a:sym typeface="Sansita"/>
              </a:rPr>
              <a:t>Ricardo Pereira Fonseca (pg52702)</a:t>
            </a:r>
            <a:endParaRPr/>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a:solidFill>
                  <a:srgbClr val="56AEFF"/>
                </a:solidFill>
                <a:latin typeface="Sansita"/>
                <a:ea typeface="Sansita"/>
                <a:cs typeface="Sansita"/>
                <a:sym typeface="Sansita"/>
              </a:rPr>
              <a:t>Diogo Paulo Lopes de Vasconcelos (pg47153)</a:t>
            </a:r>
            <a:endParaRPr/>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a:solidFill>
                  <a:srgbClr val="56AEFF"/>
                </a:solidFill>
                <a:latin typeface="Sansita"/>
                <a:ea typeface="Sansita"/>
                <a:cs typeface="Sansita"/>
                <a:sym typeface="Sansita"/>
              </a:rPr>
              <a:t>Sérgio Manuel da Costa Ribeiro (pg54708)</a:t>
            </a:r>
            <a:endParaRPr/>
          </a:p>
          <a:p>
            <a:pPr marL="654264" marR="0" lvl="1" indent="-327132" algn="l" rtl="0">
              <a:lnSpc>
                <a:spcPct val="123003"/>
              </a:lnSpc>
              <a:spcBef>
                <a:spcPts val="0"/>
              </a:spcBef>
              <a:spcAft>
                <a:spcPts val="0"/>
              </a:spcAft>
              <a:buClr>
                <a:srgbClr val="56AEFF"/>
              </a:buClr>
              <a:buSzPts val="3030"/>
              <a:buFont typeface="Arial"/>
              <a:buChar char="•"/>
            </a:pPr>
            <a:r>
              <a:rPr lang="en-US" sz="3030" b="0" i="0" u="none" strike="noStrike" cap="none">
                <a:solidFill>
                  <a:srgbClr val="56AEFF"/>
                </a:solidFill>
                <a:latin typeface="Sansita"/>
                <a:ea typeface="Sansita"/>
                <a:cs typeface="Sansita"/>
                <a:sym typeface="Sansita"/>
              </a:rPr>
              <a:t>Nayana Júlia de Araújo Moreira (pg39294)</a:t>
            </a:r>
            <a:endParaRPr/>
          </a:p>
          <a:p>
            <a:pPr marL="0" marR="0" lvl="0" indent="0" algn="l" rtl="0">
              <a:lnSpc>
                <a:spcPct val="123003"/>
              </a:lnSpc>
              <a:spcBef>
                <a:spcPts val="0"/>
              </a:spcBef>
              <a:spcAft>
                <a:spcPts val="0"/>
              </a:spcAft>
              <a:buNone/>
            </a:pPr>
            <a:endParaRPr sz="3030" b="0" i="0" u="none" strike="noStrike" cap="none">
              <a:solidFill>
                <a:srgbClr val="56AEFF"/>
              </a:solidFill>
              <a:latin typeface="Sansita"/>
              <a:ea typeface="Sansita"/>
              <a:cs typeface="Sansita"/>
              <a:sym typeface="Sansita"/>
            </a:endParaRPr>
          </a:p>
        </p:txBody>
      </p:sp>
      <p:pic>
        <p:nvPicPr>
          <p:cNvPr id="209" name="Google Shape;209;p7"/>
          <p:cNvPicPr preferRelativeResize="0"/>
          <p:nvPr/>
        </p:nvPicPr>
        <p:blipFill>
          <a:blip r:embed="rId5">
            <a:alphaModFix/>
          </a:blip>
          <a:stretch>
            <a:fillRect/>
          </a:stretch>
        </p:blipFill>
        <p:spPr>
          <a:xfrm>
            <a:off x="12568734" y="7469913"/>
            <a:ext cx="2057400" cy="221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98"/>
        <p:cNvGrpSpPr/>
        <p:nvPr/>
      </p:nvGrpSpPr>
      <p:grpSpPr>
        <a:xfrm>
          <a:off x="0" y="0"/>
          <a:ext cx="0" cy="0"/>
          <a:chOff x="0" y="0"/>
          <a:chExt cx="0" cy="0"/>
        </a:xfrm>
      </p:grpSpPr>
      <p:grpSp>
        <p:nvGrpSpPr>
          <p:cNvPr id="99" name="Google Shape;99;p2"/>
          <p:cNvGrpSpPr/>
          <p:nvPr/>
        </p:nvGrpSpPr>
        <p:grpSpPr>
          <a:xfrm>
            <a:off x="4300280" y="3003744"/>
            <a:ext cx="2613089" cy="2373579"/>
            <a:chOff x="0" y="-38100"/>
            <a:chExt cx="991873" cy="900960"/>
          </a:xfrm>
        </p:grpSpPr>
        <p:sp>
          <p:nvSpPr>
            <p:cNvPr id="100" name="Google Shape;100;p2"/>
            <p:cNvSpPr/>
            <p:nvPr/>
          </p:nvSpPr>
          <p:spPr>
            <a:xfrm>
              <a:off x="0" y="0"/>
              <a:ext cx="991873" cy="862860"/>
            </a:xfrm>
            <a:custGeom>
              <a:avLst/>
              <a:gdLst/>
              <a:ahLst/>
              <a:cxnLst/>
              <a:rect l="l" t="t" r="r" b="b"/>
              <a:pathLst>
                <a:path w="991873" h="862860" extrusionOk="0">
                  <a:moveTo>
                    <a:pt x="0" y="0"/>
                  </a:moveTo>
                  <a:lnTo>
                    <a:pt x="991873" y="0"/>
                  </a:lnTo>
                  <a:lnTo>
                    <a:pt x="991873" y="862860"/>
                  </a:lnTo>
                  <a:lnTo>
                    <a:pt x="0" y="862860"/>
                  </a:lnTo>
                  <a:close/>
                </a:path>
              </a:pathLst>
            </a:custGeom>
            <a:solidFill>
              <a:srgbClr val="145DA0"/>
            </a:solidFill>
            <a:ln w="9525" cap="sq" cmpd="sng">
              <a:solidFill>
                <a:srgbClr val="FFFFFF"/>
              </a:solidFill>
              <a:prstDash val="solid"/>
              <a:miter lim="8000"/>
              <a:headEnd type="none" w="sm" len="sm"/>
              <a:tailEnd type="none" w="sm" len="sm"/>
            </a:ln>
          </p:spPr>
          <p:txBody>
            <a:bodyPr/>
            <a:lstStyle/>
            <a:p>
              <a:endParaRPr lang="pt-PT"/>
            </a:p>
          </p:txBody>
        </p:sp>
        <p:sp>
          <p:nvSpPr>
            <p:cNvPr id="101" name="Google Shape;101;p2"/>
            <p:cNvSpPr txBox="1"/>
            <p:nvPr/>
          </p:nvSpPr>
          <p:spPr>
            <a:xfrm>
              <a:off x="0" y="-38100"/>
              <a:ext cx="991873" cy="900960"/>
            </a:xfrm>
            <a:prstGeom prst="rect">
              <a:avLst/>
            </a:prstGeom>
            <a:noFill/>
            <a:ln>
              <a:noFill/>
            </a:ln>
          </p:spPr>
          <p:txBody>
            <a:bodyPr spcFirstLastPara="1" wrap="square" lIns="50800" tIns="50800" rIns="50800" bIns="50800" anchor="ctr" anchorCtr="0">
              <a:noAutofit/>
            </a:bodyPr>
            <a:lstStyle/>
            <a:p>
              <a:pPr marL="0" marR="0" lvl="0" indent="0" algn="ctr" rtl="0">
                <a:lnSpc>
                  <a:spcPct val="193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02" name="Google Shape;102;p2"/>
          <p:cNvCxnSpPr/>
          <p:nvPr/>
        </p:nvCxnSpPr>
        <p:spPr>
          <a:xfrm>
            <a:off x="4447577" y="4660438"/>
            <a:ext cx="2203200" cy="0"/>
          </a:xfrm>
          <a:prstGeom prst="straightConnector1">
            <a:avLst/>
          </a:prstGeom>
          <a:noFill/>
          <a:ln w="38100" cap="flat" cmpd="sng">
            <a:solidFill>
              <a:srgbClr val="FFFFFF"/>
            </a:solidFill>
            <a:prstDash val="solid"/>
            <a:round/>
            <a:headEnd type="none" w="sm" len="sm"/>
            <a:tailEnd type="none" w="sm" len="sm"/>
          </a:ln>
        </p:spPr>
      </p:cxnSp>
      <p:grpSp>
        <p:nvGrpSpPr>
          <p:cNvPr id="103" name="Google Shape;103;p2"/>
          <p:cNvGrpSpPr/>
          <p:nvPr/>
        </p:nvGrpSpPr>
        <p:grpSpPr>
          <a:xfrm>
            <a:off x="7158177" y="3003744"/>
            <a:ext cx="2613089" cy="2373579"/>
            <a:chOff x="0" y="-38100"/>
            <a:chExt cx="991873" cy="900960"/>
          </a:xfrm>
        </p:grpSpPr>
        <p:sp>
          <p:nvSpPr>
            <p:cNvPr id="104" name="Google Shape;104;p2"/>
            <p:cNvSpPr/>
            <p:nvPr/>
          </p:nvSpPr>
          <p:spPr>
            <a:xfrm>
              <a:off x="0" y="0"/>
              <a:ext cx="991873" cy="862860"/>
            </a:xfrm>
            <a:custGeom>
              <a:avLst/>
              <a:gdLst/>
              <a:ahLst/>
              <a:cxnLst/>
              <a:rect l="l" t="t" r="r" b="b"/>
              <a:pathLst>
                <a:path w="991873" h="862860" extrusionOk="0">
                  <a:moveTo>
                    <a:pt x="0" y="0"/>
                  </a:moveTo>
                  <a:lnTo>
                    <a:pt x="991873" y="0"/>
                  </a:lnTo>
                  <a:lnTo>
                    <a:pt x="991873" y="862860"/>
                  </a:lnTo>
                  <a:lnTo>
                    <a:pt x="0" y="862860"/>
                  </a:lnTo>
                  <a:close/>
                </a:path>
              </a:pathLst>
            </a:custGeom>
            <a:solidFill>
              <a:srgbClr val="145DA0"/>
            </a:solidFill>
            <a:ln w="9525" cap="sq" cmpd="sng">
              <a:solidFill>
                <a:srgbClr val="FFFFFF"/>
              </a:solidFill>
              <a:prstDash val="solid"/>
              <a:miter lim="8000"/>
              <a:headEnd type="none" w="sm" len="sm"/>
              <a:tailEnd type="none" w="sm" len="sm"/>
            </a:ln>
          </p:spPr>
          <p:txBody>
            <a:bodyPr/>
            <a:lstStyle/>
            <a:p>
              <a:endParaRPr lang="pt-PT"/>
            </a:p>
          </p:txBody>
        </p:sp>
        <p:sp>
          <p:nvSpPr>
            <p:cNvPr id="105" name="Google Shape;105;p2"/>
            <p:cNvSpPr txBox="1"/>
            <p:nvPr/>
          </p:nvSpPr>
          <p:spPr>
            <a:xfrm>
              <a:off x="0" y="-38100"/>
              <a:ext cx="991873" cy="900960"/>
            </a:xfrm>
            <a:prstGeom prst="rect">
              <a:avLst/>
            </a:prstGeom>
            <a:noFill/>
            <a:ln>
              <a:noFill/>
            </a:ln>
          </p:spPr>
          <p:txBody>
            <a:bodyPr spcFirstLastPara="1" wrap="square" lIns="50800" tIns="50800" rIns="50800" bIns="50800" anchor="ctr" anchorCtr="0">
              <a:noAutofit/>
            </a:bodyPr>
            <a:lstStyle/>
            <a:p>
              <a:pPr marL="0" marR="0" lvl="0" indent="0" algn="ctr" rtl="0">
                <a:lnSpc>
                  <a:spcPct val="193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06" name="Google Shape;106;p2"/>
          <p:cNvCxnSpPr/>
          <p:nvPr/>
        </p:nvCxnSpPr>
        <p:spPr>
          <a:xfrm>
            <a:off x="7305474" y="4660438"/>
            <a:ext cx="2203200" cy="0"/>
          </a:xfrm>
          <a:prstGeom prst="straightConnector1">
            <a:avLst/>
          </a:prstGeom>
          <a:noFill/>
          <a:ln w="38100" cap="flat" cmpd="sng">
            <a:solidFill>
              <a:srgbClr val="FFFFFF"/>
            </a:solidFill>
            <a:prstDash val="solid"/>
            <a:round/>
            <a:headEnd type="none" w="sm" len="sm"/>
            <a:tailEnd type="none" w="sm" len="sm"/>
          </a:ln>
        </p:spPr>
      </p:cxnSp>
      <p:grpSp>
        <p:nvGrpSpPr>
          <p:cNvPr id="107" name="Google Shape;107;p2"/>
          <p:cNvGrpSpPr/>
          <p:nvPr/>
        </p:nvGrpSpPr>
        <p:grpSpPr>
          <a:xfrm>
            <a:off x="5786867" y="5832510"/>
            <a:ext cx="2613089" cy="2353056"/>
            <a:chOff x="0" y="-38100"/>
            <a:chExt cx="991873" cy="893170"/>
          </a:xfrm>
        </p:grpSpPr>
        <p:sp>
          <p:nvSpPr>
            <p:cNvPr id="108" name="Google Shape;108;p2"/>
            <p:cNvSpPr/>
            <p:nvPr/>
          </p:nvSpPr>
          <p:spPr>
            <a:xfrm>
              <a:off x="0" y="0"/>
              <a:ext cx="991873" cy="855070"/>
            </a:xfrm>
            <a:custGeom>
              <a:avLst/>
              <a:gdLst/>
              <a:ahLst/>
              <a:cxnLst/>
              <a:rect l="l" t="t" r="r" b="b"/>
              <a:pathLst>
                <a:path w="991873" h="855070" extrusionOk="0">
                  <a:moveTo>
                    <a:pt x="0" y="0"/>
                  </a:moveTo>
                  <a:lnTo>
                    <a:pt x="991873" y="0"/>
                  </a:lnTo>
                  <a:lnTo>
                    <a:pt x="991873" y="855070"/>
                  </a:lnTo>
                  <a:lnTo>
                    <a:pt x="0" y="855070"/>
                  </a:lnTo>
                  <a:close/>
                </a:path>
              </a:pathLst>
            </a:custGeom>
            <a:solidFill>
              <a:srgbClr val="145DA0"/>
            </a:solidFill>
            <a:ln w="9525" cap="sq" cmpd="sng">
              <a:solidFill>
                <a:srgbClr val="FFFFFF"/>
              </a:solidFill>
              <a:prstDash val="solid"/>
              <a:miter lim="8000"/>
              <a:headEnd type="none" w="sm" len="sm"/>
              <a:tailEnd type="none" w="sm" len="sm"/>
            </a:ln>
          </p:spPr>
          <p:txBody>
            <a:bodyPr/>
            <a:lstStyle/>
            <a:p>
              <a:endParaRPr lang="pt-PT"/>
            </a:p>
          </p:txBody>
        </p:sp>
        <p:sp>
          <p:nvSpPr>
            <p:cNvPr id="109" name="Google Shape;109;p2"/>
            <p:cNvSpPr txBox="1"/>
            <p:nvPr/>
          </p:nvSpPr>
          <p:spPr>
            <a:xfrm>
              <a:off x="0" y="-38100"/>
              <a:ext cx="991873" cy="893170"/>
            </a:xfrm>
            <a:prstGeom prst="rect">
              <a:avLst/>
            </a:prstGeom>
            <a:noFill/>
            <a:ln>
              <a:noFill/>
            </a:ln>
          </p:spPr>
          <p:txBody>
            <a:bodyPr spcFirstLastPara="1" wrap="square" lIns="50800" tIns="50800" rIns="50800" bIns="50800" anchor="ctr" anchorCtr="0">
              <a:noAutofit/>
            </a:bodyPr>
            <a:lstStyle/>
            <a:p>
              <a:pPr marL="0" marR="0" lvl="0" indent="0" algn="ctr" rtl="0">
                <a:lnSpc>
                  <a:spcPct val="193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10" name="Google Shape;110;p2"/>
          <p:cNvCxnSpPr/>
          <p:nvPr/>
        </p:nvCxnSpPr>
        <p:spPr>
          <a:xfrm>
            <a:off x="5934164" y="7489204"/>
            <a:ext cx="2203200" cy="0"/>
          </a:xfrm>
          <a:prstGeom prst="straightConnector1">
            <a:avLst/>
          </a:prstGeom>
          <a:noFill/>
          <a:ln w="38100" cap="flat" cmpd="sng">
            <a:solidFill>
              <a:srgbClr val="FFFFFF"/>
            </a:solidFill>
            <a:prstDash val="solid"/>
            <a:round/>
            <a:headEnd type="none" w="sm" len="sm"/>
            <a:tailEnd type="none" w="sm" len="sm"/>
          </a:ln>
        </p:spPr>
      </p:cxnSp>
      <p:sp>
        <p:nvSpPr>
          <p:cNvPr id="111" name="Google Shape;111;p2"/>
          <p:cNvSpPr/>
          <p:nvPr/>
        </p:nvSpPr>
        <p:spPr>
          <a:xfrm>
            <a:off x="10000675" y="1509629"/>
            <a:ext cx="6992751" cy="8074770"/>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cap="flat" cmpd="sng">
            <a:solidFill>
              <a:srgbClr val="000000"/>
            </a:solidFill>
            <a:prstDash val="solid"/>
            <a:round/>
            <a:headEnd type="none" w="sm" len="sm"/>
            <a:tailEnd type="none" w="sm" len="sm"/>
          </a:ln>
        </p:spPr>
        <p:txBody>
          <a:bodyPr/>
          <a:lstStyle/>
          <a:p>
            <a:endParaRPr lang="pt-PT"/>
          </a:p>
        </p:txBody>
      </p:sp>
      <p:sp>
        <p:nvSpPr>
          <p:cNvPr id="112" name="Google Shape;112;p2"/>
          <p:cNvSpPr/>
          <p:nvPr/>
        </p:nvSpPr>
        <p:spPr>
          <a:xfrm>
            <a:off x="10143550" y="1698193"/>
            <a:ext cx="6697476" cy="7733806"/>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blipFill rotWithShape="1">
            <a:blip r:embed="rId3">
              <a:alphaModFix/>
            </a:blip>
            <a:stretch>
              <a:fillRect l="-36655" r="-36657"/>
            </a:stretch>
          </a:blipFill>
          <a:ln>
            <a:noFill/>
          </a:ln>
        </p:spPr>
        <p:txBody>
          <a:bodyPr/>
          <a:lstStyle/>
          <a:p>
            <a:endParaRPr lang="pt-PT"/>
          </a:p>
        </p:txBody>
      </p:sp>
      <p:grpSp>
        <p:nvGrpSpPr>
          <p:cNvPr id="113" name="Google Shape;113;p2"/>
          <p:cNvGrpSpPr/>
          <p:nvPr/>
        </p:nvGrpSpPr>
        <p:grpSpPr>
          <a:xfrm>
            <a:off x="2986663" y="5822244"/>
            <a:ext cx="2613089" cy="2373579"/>
            <a:chOff x="0" y="-38100"/>
            <a:chExt cx="991873" cy="900960"/>
          </a:xfrm>
        </p:grpSpPr>
        <p:sp>
          <p:nvSpPr>
            <p:cNvPr id="114" name="Google Shape;114;p2"/>
            <p:cNvSpPr/>
            <p:nvPr/>
          </p:nvSpPr>
          <p:spPr>
            <a:xfrm>
              <a:off x="0" y="0"/>
              <a:ext cx="991873" cy="862860"/>
            </a:xfrm>
            <a:custGeom>
              <a:avLst/>
              <a:gdLst/>
              <a:ahLst/>
              <a:cxnLst/>
              <a:rect l="l" t="t" r="r" b="b"/>
              <a:pathLst>
                <a:path w="991873" h="862860" extrusionOk="0">
                  <a:moveTo>
                    <a:pt x="0" y="0"/>
                  </a:moveTo>
                  <a:lnTo>
                    <a:pt x="991873" y="0"/>
                  </a:lnTo>
                  <a:lnTo>
                    <a:pt x="991873" y="862860"/>
                  </a:lnTo>
                  <a:lnTo>
                    <a:pt x="0" y="862860"/>
                  </a:lnTo>
                  <a:close/>
                </a:path>
              </a:pathLst>
            </a:custGeom>
            <a:solidFill>
              <a:srgbClr val="145DA0"/>
            </a:solidFill>
            <a:ln w="9525" cap="sq" cmpd="sng">
              <a:solidFill>
                <a:srgbClr val="FFFFFF"/>
              </a:solidFill>
              <a:prstDash val="solid"/>
              <a:miter lim="8000"/>
              <a:headEnd type="none" w="sm" len="sm"/>
              <a:tailEnd type="none" w="sm" len="sm"/>
            </a:ln>
          </p:spPr>
          <p:txBody>
            <a:bodyPr/>
            <a:lstStyle/>
            <a:p>
              <a:endParaRPr lang="pt-PT"/>
            </a:p>
          </p:txBody>
        </p:sp>
        <p:sp>
          <p:nvSpPr>
            <p:cNvPr id="115" name="Google Shape;115;p2"/>
            <p:cNvSpPr txBox="1"/>
            <p:nvPr/>
          </p:nvSpPr>
          <p:spPr>
            <a:xfrm>
              <a:off x="0" y="-38100"/>
              <a:ext cx="991873" cy="900960"/>
            </a:xfrm>
            <a:prstGeom prst="rect">
              <a:avLst/>
            </a:prstGeom>
            <a:noFill/>
            <a:ln>
              <a:noFill/>
            </a:ln>
          </p:spPr>
          <p:txBody>
            <a:bodyPr spcFirstLastPara="1" wrap="square" lIns="50800" tIns="50800" rIns="50800" bIns="50800" anchor="ctr" anchorCtr="0">
              <a:noAutofit/>
            </a:bodyPr>
            <a:lstStyle/>
            <a:p>
              <a:pPr marL="0" marR="0" lvl="0" indent="0" algn="ctr" rtl="0">
                <a:lnSpc>
                  <a:spcPct val="193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16" name="Google Shape;116;p2"/>
          <p:cNvCxnSpPr/>
          <p:nvPr/>
        </p:nvCxnSpPr>
        <p:spPr>
          <a:xfrm>
            <a:off x="3133960" y="7478938"/>
            <a:ext cx="2203200" cy="0"/>
          </a:xfrm>
          <a:prstGeom prst="straightConnector1">
            <a:avLst/>
          </a:prstGeom>
          <a:noFill/>
          <a:ln w="38100" cap="flat" cmpd="sng">
            <a:solidFill>
              <a:srgbClr val="FFFFFF"/>
            </a:solidFill>
            <a:prstDash val="solid"/>
            <a:round/>
            <a:headEnd type="none" w="sm" len="sm"/>
            <a:tailEnd type="none" w="sm" len="sm"/>
          </a:ln>
        </p:spPr>
      </p:cxnSp>
      <p:sp>
        <p:nvSpPr>
          <p:cNvPr id="117" name="Google Shape;117;p2"/>
          <p:cNvSpPr/>
          <p:nvPr/>
        </p:nvSpPr>
        <p:spPr>
          <a:xfrm>
            <a:off x="-7631327" y="597505"/>
            <a:ext cx="9077445" cy="9077445"/>
          </a:xfrm>
          <a:custGeom>
            <a:avLst/>
            <a:gdLst/>
            <a:ahLst/>
            <a:cxnLst/>
            <a:rect l="l" t="t" r="r" b="b"/>
            <a:pathLst>
              <a:path w="9077445" h="9077445" extrusionOk="0">
                <a:moveTo>
                  <a:pt x="0" y="0"/>
                </a:moveTo>
                <a:lnTo>
                  <a:pt x="9077444" y="0"/>
                </a:lnTo>
                <a:lnTo>
                  <a:pt x="9077444" y="9077445"/>
                </a:lnTo>
                <a:lnTo>
                  <a:pt x="0" y="9077445"/>
                </a:lnTo>
                <a:lnTo>
                  <a:pt x="0" y="0"/>
                </a:lnTo>
                <a:close/>
              </a:path>
            </a:pathLst>
          </a:custGeom>
          <a:blipFill rotWithShape="1">
            <a:blip r:embed="rId4">
              <a:alphaModFix/>
            </a:blip>
            <a:stretch>
              <a:fillRect/>
            </a:stretch>
          </a:blipFill>
          <a:ln>
            <a:noFill/>
          </a:ln>
        </p:spPr>
        <p:txBody>
          <a:bodyPr/>
          <a:lstStyle/>
          <a:p>
            <a:endParaRPr lang="pt-PT"/>
          </a:p>
        </p:txBody>
      </p:sp>
      <p:sp>
        <p:nvSpPr>
          <p:cNvPr id="118" name="Google Shape;118;p2"/>
          <p:cNvSpPr txBox="1"/>
          <p:nvPr/>
        </p:nvSpPr>
        <p:spPr>
          <a:xfrm>
            <a:off x="2986667" y="1698193"/>
            <a:ext cx="8437200" cy="1234500"/>
          </a:xfrm>
          <a:prstGeom prst="rect">
            <a:avLst/>
          </a:prstGeom>
          <a:noFill/>
          <a:ln>
            <a:noFill/>
          </a:ln>
        </p:spPr>
        <p:txBody>
          <a:bodyPr spcFirstLastPara="1" wrap="square" lIns="0" tIns="0" rIns="0" bIns="0" anchor="t" anchorCtr="0">
            <a:spAutoFit/>
          </a:bodyPr>
          <a:lstStyle/>
          <a:p>
            <a:pPr marL="0" marR="0" lvl="0" indent="0" algn="ctr" rtl="0">
              <a:lnSpc>
                <a:spcPct val="120027"/>
              </a:lnSpc>
              <a:spcBef>
                <a:spcPts val="0"/>
              </a:spcBef>
              <a:spcAft>
                <a:spcPts val="0"/>
              </a:spcAft>
              <a:buNone/>
            </a:pPr>
            <a:r>
              <a:rPr lang="en-US" sz="8019">
                <a:solidFill>
                  <a:srgbClr val="56AEFF"/>
                </a:solidFill>
              </a:rPr>
              <a:t>Í</a:t>
            </a:r>
            <a:r>
              <a:rPr lang="en-US" sz="8019" b="0" i="0" u="none" strike="noStrike" cap="none">
                <a:solidFill>
                  <a:srgbClr val="56AEFF"/>
                </a:solidFill>
                <a:latin typeface="Arial"/>
                <a:ea typeface="Arial"/>
                <a:cs typeface="Arial"/>
                <a:sym typeface="Arial"/>
              </a:rPr>
              <a:t>NDICE</a:t>
            </a:r>
            <a:endParaRPr/>
          </a:p>
        </p:txBody>
      </p:sp>
      <p:sp>
        <p:nvSpPr>
          <p:cNvPr id="119" name="Google Shape;119;p2"/>
          <p:cNvSpPr txBox="1"/>
          <p:nvPr/>
        </p:nvSpPr>
        <p:spPr>
          <a:xfrm>
            <a:off x="4338726" y="4835425"/>
            <a:ext cx="2536200" cy="290400"/>
          </a:xfrm>
          <a:prstGeom prst="rect">
            <a:avLst/>
          </a:prstGeom>
          <a:noFill/>
          <a:ln>
            <a:noFill/>
          </a:ln>
        </p:spPr>
        <p:txBody>
          <a:bodyPr spcFirstLastPara="1" wrap="square" lIns="0" tIns="0" rIns="0" bIns="0" anchor="t" anchorCtr="0">
            <a:spAutoFit/>
          </a:bodyPr>
          <a:lstStyle/>
          <a:p>
            <a:pPr marL="0" marR="0" lvl="0" indent="0" algn="ctr" rtl="0">
              <a:lnSpc>
                <a:spcPct val="138049"/>
              </a:lnSpc>
              <a:spcBef>
                <a:spcPts val="0"/>
              </a:spcBef>
              <a:spcAft>
                <a:spcPts val="0"/>
              </a:spcAft>
              <a:buNone/>
            </a:pPr>
            <a:r>
              <a:rPr lang="en-US" sz="1887">
                <a:solidFill>
                  <a:srgbClr val="FFFFFF"/>
                </a:solidFill>
                <a:latin typeface="DM Sans"/>
                <a:ea typeface="DM Sans"/>
                <a:cs typeface="DM Sans"/>
                <a:sym typeface="DM Sans"/>
              </a:rPr>
              <a:t>Obtenção dos dados</a:t>
            </a:r>
            <a:endParaRPr/>
          </a:p>
        </p:txBody>
      </p:sp>
      <p:sp>
        <p:nvSpPr>
          <p:cNvPr id="120" name="Google Shape;120;p2"/>
          <p:cNvSpPr txBox="1"/>
          <p:nvPr/>
        </p:nvSpPr>
        <p:spPr>
          <a:xfrm>
            <a:off x="4338721" y="3245850"/>
            <a:ext cx="2536200" cy="882900"/>
          </a:xfrm>
          <a:prstGeom prst="rect">
            <a:avLst/>
          </a:prstGeom>
          <a:noFill/>
          <a:ln>
            <a:noFill/>
          </a:ln>
        </p:spPr>
        <p:txBody>
          <a:bodyPr spcFirstLastPara="1" wrap="square" lIns="0" tIns="0" rIns="0" bIns="0" anchor="t" anchorCtr="0">
            <a:spAutoFit/>
          </a:bodyPr>
          <a:lstStyle/>
          <a:p>
            <a:pPr marL="0" marR="0" lvl="0" indent="0" algn="ctr" rtl="0">
              <a:lnSpc>
                <a:spcPct val="137994"/>
              </a:lnSpc>
              <a:spcBef>
                <a:spcPts val="0"/>
              </a:spcBef>
              <a:spcAft>
                <a:spcPts val="0"/>
              </a:spcAft>
              <a:buNone/>
            </a:pPr>
            <a:r>
              <a:rPr lang="en-US" sz="5735" b="1" i="0" u="none" strike="noStrike" cap="none">
                <a:solidFill>
                  <a:srgbClr val="FFFFFF"/>
                </a:solidFill>
                <a:latin typeface="DM Sans"/>
                <a:ea typeface="DM Sans"/>
                <a:cs typeface="DM Sans"/>
                <a:sym typeface="DM Sans"/>
              </a:rPr>
              <a:t>0</a:t>
            </a:r>
            <a:r>
              <a:rPr lang="en-US" sz="5735" b="1">
                <a:solidFill>
                  <a:srgbClr val="FFFFFF"/>
                </a:solidFill>
                <a:latin typeface="DM Sans"/>
                <a:ea typeface="DM Sans"/>
                <a:cs typeface="DM Sans"/>
                <a:sym typeface="DM Sans"/>
              </a:rPr>
              <a:t>2</a:t>
            </a:r>
            <a:endParaRPr/>
          </a:p>
        </p:txBody>
      </p:sp>
      <p:sp>
        <p:nvSpPr>
          <p:cNvPr id="121" name="Google Shape;121;p2"/>
          <p:cNvSpPr txBox="1"/>
          <p:nvPr/>
        </p:nvSpPr>
        <p:spPr>
          <a:xfrm>
            <a:off x="7297799" y="4821242"/>
            <a:ext cx="2318400" cy="290400"/>
          </a:xfrm>
          <a:prstGeom prst="rect">
            <a:avLst/>
          </a:prstGeom>
          <a:noFill/>
          <a:ln>
            <a:noFill/>
          </a:ln>
        </p:spPr>
        <p:txBody>
          <a:bodyPr spcFirstLastPara="1" wrap="square" lIns="0" tIns="0" rIns="0" bIns="0" anchor="t" anchorCtr="0">
            <a:spAutoFit/>
          </a:bodyPr>
          <a:lstStyle/>
          <a:p>
            <a:pPr marL="0" marR="0" lvl="0" indent="0" algn="ctr" rtl="0">
              <a:lnSpc>
                <a:spcPct val="138049"/>
              </a:lnSpc>
              <a:spcBef>
                <a:spcPts val="0"/>
              </a:spcBef>
              <a:spcAft>
                <a:spcPts val="0"/>
              </a:spcAft>
              <a:buNone/>
            </a:pPr>
            <a:r>
              <a:rPr lang="en-US" sz="1887">
                <a:solidFill>
                  <a:srgbClr val="FFFFFF"/>
                </a:solidFill>
                <a:latin typeface="DM Sans"/>
                <a:ea typeface="DM Sans"/>
                <a:cs typeface="DM Sans"/>
                <a:sym typeface="DM Sans"/>
              </a:rPr>
              <a:t>Métodos usados</a:t>
            </a:r>
            <a:endParaRPr/>
          </a:p>
        </p:txBody>
      </p:sp>
      <p:sp>
        <p:nvSpPr>
          <p:cNvPr id="122" name="Google Shape;122;p2"/>
          <p:cNvSpPr txBox="1"/>
          <p:nvPr/>
        </p:nvSpPr>
        <p:spPr>
          <a:xfrm>
            <a:off x="7131300" y="3217500"/>
            <a:ext cx="2613000" cy="882900"/>
          </a:xfrm>
          <a:prstGeom prst="rect">
            <a:avLst/>
          </a:prstGeom>
          <a:noFill/>
          <a:ln>
            <a:noFill/>
          </a:ln>
        </p:spPr>
        <p:txBody>
          <a:bodyPr spcFirstLastPara="1" wrap="square" lIns="0" tIns="0" rIns="0" bIns="0" anchor="t" anchorCtr="0">
            <a:spAutoFit/>
          </a:bodyPr>
          <a:lstStyle/>
          <a:p>
            <a:pPr marL="0" marR="0" lvl="0" indent="0" algn="ctr" rtl="0">
              <a:lnSpc>
                <a:spcPct val="137994"/>
              </a:lnSpc>
              <a:spcBef>
                <a:spcPts val="0"/>
              </a:spcBef>
              <a:spcAft>
                <a:spcPts val="0"/>
              </a:spcAft>
              <a:buNone/>
            </a:pPr>
            <a:r>
              <a:rPr lang="en-US" sz="5735" b="1" i="0" u="none" strike="noStrike" cap="none">
                <a:solidFill>
                  <a:srgbClr val="FFFFFF"/>
                </a:solidFill>
                <a:latin typeface="DM Sans"/>
                <a:ea typeface="DM Sans"/>
                <a:cs typeface="DM Sans"/>
                <a:sym typeface="DM Sans"/>
              </a:rPr>
              <a:t>0</a:t>
            </a:r>
            <a:r>
              <a:rPr lang="en-US" sz="5735" b="1">
                <a:solidFill>
                  <a:srgbClr val="FFFFFF"/>
                </a:solidFill>
                <a:latin typeface="DM Sans"/>
                <a:ea typeface="DM Sans"/>
                <a:cs typeface="DM Sans"/>
                <a:sym typeface="DM Sans"/>
              </a:rPr>
              <a:t>3-05</a:t>
            </a:r>
            <a:endParaRPr/>
          </a:p>
        </p:txBody>
      </p:sp>
      <p:sp>
        <p:nvSpPr>
          <p:cNvPr id="123" name="Google Shape;123;p2"/>
          <p:cNvSpPr txBox="1"/>
          <p:nvPr/>
        </p:nvSpPr>
        <p:spPr>
          <a:xfrm>
            <a:off x="5934164" y="7644596"/>
            <a:ext cx="2318400" cy="290400"/>
          </a:xfrm>
          <a:prstGeom prst="rect">
            <a:avLst/>
          </a:prstGeom>
          <a:noFill/>
          <a:ln>
            <a:noFill/>
          </a:ln>
        </p:spPr>
        <p:txBody>
          <a:bodyPr spcFirstLastPara="1" wrap="square" lIns="0" tIns="0" rIns="0" bIns="0" anchor="t" anchorCtr="0">
            <a:spAutoFit/>
          </a:bodyPr>
          <a:lstStyle/>
          <a:p>
            <a:pPr marL="0" marR="0" lvl="0" indent="0" algn="ctr" rtl="0">
              <a:lnSpc>
                <a:spcPct val="138049"/>
              </a:lnSpc>
              <a:spcBef>
                <a:spcPts val="0"/>
              </a:spcBef>
              <a:spcAft>
                <a:spcPts val="0"/>
              </a:spcAft>
              <a:buNone/>
            </a:pPr>
            <a:r>
              <a:rPr lang="en-US" sz="1887" b="0" i="0" u="none" strike="noStrike" cap="none">
                <a:solidFill>
                  <a:srgbClr val="FFFFFF"/>
                </a:solidFill>
                <a:latin typeface="DM Sans"/>
                <a:ea typeface="DM Sans"/>
                <a:cs typeface="DM Sans"/>
                <a:sym typeface="DM Sans"/>
              </a:rPr>
              <a:t>Tarefas a realizar</a:t>
            </a:r>
            <a:endParaRPr/>
          </a:p>
        </p:txBody>
      </p:sp>
      <p:sp>
        <p:nvSpPr>
          <p:cNvPr id="124" name="Google Shape;124;p2"/>
          <p:cNvSpPr txBox="1"/>
          <p:nvPr/>
        </p:nvSpPr>
        <p:spPr>
          <a:xfrm>
            <a:off x="6248170" y="6074643"/>
            <a:ext cx="1690500" cy="882900"/>
          </a:xfrm>
          <a:prstGeom prst="rect">
            <a:avLst/>
          </a:prstGeom>
          <a:noFill/>
          <a:ln>
            <a:noFill/>
          </a:ln>
        </p:spPr>
        <p:txBody>
          <a:bodyPr spcFirstLastPara="1" wrap="square" lIns="0" tIns="0" rIns="0" bIns="0" anchor="t" anchorCtr="0">
            <a:spAutoFit/>
          </a:bodyPr>
          <a:lstStyle/>
          <a:p>
            <a:pPr marL="0" marR="0" lvl="0" indent="0" algn="ctr" rtl="0">
              <a:lnSpc>
                <a:spcPct val="137994"/>
              </a:lnSpc>
              <a:spcBef>
                <a:spcPts val="0"/>
              </a:spcBef>
              <a:spcAft>
                <a:spcPts val="0"/>
              </a:spcAft>
              <a:buNone/>
            </a:pPr>
            <a:r>
              <a:rPr lang="en-US" sz="5735" b="1" i="0" u="none" strike="noStrike" cap="none">
                <a:solidFill>
                  <a:srgbClr val="FFFFFF"/>
                </a:solidFill>
                <a:latin typeface="DM Sans"/>
                <a:ea typeface="DM Sans"/>
                <a:cs typeface="DM Sans"/>
                <a:sym typeface="DM Sans"/>
              </a:rPr>
              <a:t>0</a:t>
            </a:r>
            <a:r>
              <a:rPr lang="en-US" sz="5735" b="1">
                <a:solidFill>
                  <a:srgbClr val="FFFFFF"/>
                </a:solidFill>
                <a:latin typeface="DM Sans"/>
                <a:ea typeface="DM Sans"/>
                <a:cs typeface="DM Sans"/>
                <a:sym typeface="DM Sans"/>
              </a:rPr>
              <a:t>7</a:t>
            </a:r>
            <a:endParaRPr/>
          </a:p>
        </p:txBody>
      </p:sp>
      <p:sp>
        <p:nvSpPr>
          <p:cNvPr id="125" name="Google Shape;125;p2"/>
          <p:cNvSpPr txBox="1"/>
          <p:nvPr/>
        </p:nvSpPr>
        <p:spPr>
          <a:xfrm>
            <a:off x="3133960" y="7634329"/>
            <a:ext cx="2318400" cy="290400"/>
          </a:xfrm>
          <a:prstGeom prst="rect">
            <a:avLst/>
          </a:prstGeom>
          <a:noFill/>
          <a:ln>
            <a:noFill/>
          </a:ln>
        </p:spPr>
        <p:txBody>
          <a:bodyPr spcFirstLastPara="1" wrap="square" lIns="0" tIns="0" rIns="0" bIns="0" anchor="t" anchorCtr="0">
            <a:spAutoFit/>
          </a:bodyPr>
          <a:lstStyle/>
          <a:p>
            <a:pPr marL="0" marR="0" lvl="0" indent="0" algn="ctr" rtl="0">
              <a:lnSpc>
                <a:spcPct val="138049"/>
              </a:lnSpc>
              <a:spcBef>
                <a:spcPts val="0"/>
              </a:spcBef>
              <a:spcAft>
                <a:spcPts val="0"/>
              </a:spcAft>
              <a:buNone/>
            </a:pPr>
            <a:r>
              <a:rPr lang="en-US" sz="1887" b="0" i="0" u="none" strike="noStrike" cap="none">
                <a:solidFill>
                  <a:srgbClr val="FFFFFF"/>
                </a:solidFill>
                <a:latin typeface="DM Sans"/>
                <a:ea typeface="DM Sans"/>
                <a:cs typeface="DM Sans"/>
                <a:sym typeface="DM Sans"/>
              </a:rPr>
              <a:t>Resultados obtidos</a:t>
            </a:r>
            <a:endParaRPr/>
          </a:p>
        </p:txBody>
      </p:sp>
      <p:sp>
        <p:nvSpPr>
          <p:cNvPr id="126" name="Google Shape;126;p2"/>
          <p:cNvSpPr txBox="1"/>
          <p:nvPr/>
        </p:nvSpPr>
        <p:spPr>
          <a:xfrm>
            <a:off x="3447966" y="6064377"/>
            <a:ext cx="1690500" cy="882900"/>
          </a:xfrm>
          <a:prstGeom prst="rect">
            <a:avLst/>
          </a:prstGeom>
          <a:noFill/>
          <a:ln>
            <a:noFill/>
          </a:ln>
        </p:spPr>
        <p:txBody>
          <a:bodyPr spcFirstLastPara="1" wrap="square" lIns="0" tIns="0" rIns="0" bIns="0" anchor="t" anchorCtr="0">
            <a:spAutoFit/>
          </a:bodyPr>
          <a:lstStyle/>
          <a:p>
            <a:pPr marL="0" marR="0" lvl="0" indent="0" algn="ctr" rtl="0">
              <a:lnSpc>
                <a:spcPct val="137994"/>
              </a:lnSpc>
              <a:spcBef>
                <a:spcPts val="0"/>
              </a:spcBef>
              <a:spcAft>
                <a:spcPts val="0"/>
              </a:spcAft>
              <a:buNone/>
            </a:pPr>
            <a:r>
              <a:rPr lang="en-US" sz="5735" b="1" i="0" u="none" strike="noStrike" cap="none">
                <a:solidFill>
                  <a:srgbClr val="FFFFFF"/>
                </a:solidFill>
                <a:latin typeface="DM Sans"/>
                <a:ea typeface="DM Sans"/>
                <a:cs typeface="DM Sans"/>
                <a:sym typeface="DM Sans"/>
              </a:rPr>
              <a:t>0</a:t>
            </a:r>
            <a:r>
              <a:rPr lang="en-US" sz="5735" b="1">
                <a:solidFill>
                  <a:srgbClr val="FFFFFF"/>
                </a:solidFill>
                <a:latin typeface="DM Sans"/>
                <a:ea typeface="DM Sans"/>
                <a:cs typeface="DM Sans"/>
                <a:sym typeface="DM Sans"/>
              </a:rPr>
              <a:t>6</a:t>
            </a:r>
            <a:endParaRPr/>
          </a:p>
        </p:txBody>
      </p:sp>
      <p:grpSp>
        <p:nvGrpSpPr>
          <p:cNvPr id="127" name="Google Shape;127;p2"/>
          <p:cNvGrpSpPr/>
          <p:nvPr/>
        </p:nvGrpSpPr>
        <p:grpSpPr>
          <a:xfrm>
            <a:off x="1442379" y="3003744"/>
            <a:ext cx="2613089" cy="2373579"/>
            <a:chOff x="0" y="-38100"/>
            <a:chExt cx="991873" cy="900960"/>
          </a:xfrm>
        </p:grpSpPr>
        <p:sp>
          <p:nvSpPr>
            <p:cNvPr id="128" name="Google Shape;128;p2"/>
            <p:cNvSpPr/>
            <p:nvPr/>
          </p:nvSpPr>
          <p:spPr>
            <a:xfrm>
              <a:off x="0" y="0"/>
              <a:ext cx="991873" cy="862860"/>
            </a:xfrm>
            <a:custGeom>
              <a:avLst/>
              <a:gdLst/>
              <a:ahLst/>
              <a:cxnLst/>
              <a:rect l="l" t="t" r="r" b="b"/>
              <a:pathLst>
                <a:path w="991873" h="862860" extrusionOk="0">
                  <a:moveTo>
                    <a:pt x="0" y="0"/>
                  </a:moveTo>
                  <a:lnTo>
                    <a:pt x="991873" y="0"/>
                  </a:lnTo>
                  <a:lnTo>
                    <a:pt x="991873" y="862860"/>
                  </a:lnTo>
                  <a:lnTo>
                    <a:pt x="0" y="862860"/>
                  </a:lnTo>
                  <a:close/>
                </a:path>
              </a:pathLst>
            </a:custGeom>
            <a:solidFill>
              <a:srgbClr val="145DA0"/>
            </a:solidFill>
            <a:ln w="9525" cap="sq" cmpd="sng">
              <a:solidFill>
                <a:srgbClr val="FFFFFF"/>
              </a:solidFill>
              <a:prstDash val="solid"/>
              <a:miter lim="8000"/>
              <a:headEnd type="none" w="sm" len="sm"/>
              <a:tailEnd type="none" w="sm" len="sm"/>
            </a:ln>
          </p:spPr>
          <p:txBody>
            <a:bodyPr/>
            <a:lstStyle/>
            <a:p>
              <a:endParaRPr lang="pt-PT"/>
            </a:p>
          </p:txBody>
        </p:sp>
        <p:sp>
          <p:nvSpPr>
            <p:cNvPr id="129" name="Google Shape;129;p2"/>
            <p:cNvSpPr txBox="1"/>
            <p:nvPr/>
          </p:nvSpPr>
          <p:spPr>
            <a:xfrm>
              <a:off x="0" y="-38100"/>
              <a:ext cx="991800" cy="900900"/>
            </a:xfrm>
            <a:prstGeom prst="rect">
              <a:avLst/>
            </a:prstGeom>
            <a:noFill/>
            <a:ln>
              <a:noFill/>
            </a:ln>
          </p:spPr>
          <p:txBody>
            <a:bodyPr spcFirstLastPara="1" wrap="square" lIns="50800" tIns="50800" rIns="50800" bIns="50800" anchor="ctr" anchorCtr="0">
              <a:noAutofit/>
            </a:bodyPr>
            <a:lstStyle/>
            <a:p>
              <a:pPr marL="0" marR="0" lvl="0" indent="0" algn="ctr" rtl="0">
                <a:lnSpc>
                  <a:spcPct val="193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30" name="Google Shape;130;p2"/>
          <p:cNvCxnSpPr/>
          <p:nvPr/>
        </p:nvCxnSpPr>
        <p:spPr>
          <a:xfrm>
            <a:off x="1589677" y="4660438"/>
            <a:ext cx="2203200" cy="0"/>
          </a:xfrm>
          <a:prstGeom prst="straightConnector1">
            <a:avLst/>
          </a:prstGeom>
          <a:noFill/>
          <a:ln w="38100" cap="flat" cmpd="sng">
            <a:solidFill>
              <a:srgbClr val="FFFFFF"/>
            </a:solidFill>
            <a:prstDash val="solid"/>
            <a:round/>
            <a:headEnd type="none" w="sm" len="sm"/>
            <a:tailEnd type="none" w="sm" len="sm"/>
          </a:ln>
        </p:spPr>
      </p:cxnSp>
      <p:sp>
        <p:nvSpPr>
          <p:cNvPr id="131" name="Google Shape;131;p2"/>
          <p:cNvSpPr txBox="1"/>
          <p:nvPr/>
        </p:nvSpPr>
        <p:spPr>
          <a:xfrm>
            <a:off x="1609589" y="4830304"/>
            <a:ext cx="2318400" cy="290400"/>
          </a:xfrm>
          <a:prstGeom prst="rect">
            <a:avLst/>
          </a:prstGeom>
          <a:noFill/>
          <a:ln>
            <a:noFill/>
          </a:ln>
        </p:spPr>
        <p:txBody>
          <a:bodyPr spcFirstLastPara="1" wrap="square" lIns="0" tIns="0" rIns="0" bIns="0" anchor="t" anchorCtr="0">
            <a:spAutoFit/>
          </a:bodyPr>
          <a:lstStyle/>
          <a:p>
            <a:pPr marL="0" marR="0" lvl="0" indent="0" algn="ctr" rtl="0">
              <a:lnSpc>
                <a:spcPct val="138049"/>
              </a:lnSpc>
              <a:spcBef>
                <a:spcPts val="0"/>
              </a:spcBef>
              <a:spcAft>
                <a:spcPts val="0"/>
              </a:spcAft>
              <a:buNone/>
            </a:pPr>
            <a:r>
              <a:rPr lang="en-US" sz="1887">
                <a:solidFill>
                  <a:srgbClr val="FFFFFF"/>
                </a:solidFill>
                <a:latin typeface="DM Sans"/>
                <a:ea typeface="DM Sans"/>
                <a:cs typeface="DM Sans"/>
                <a:sym typeface="DM Sans"/>
              </a:rPr>
              <a:t>Ferramentas usadas</a:t>
            </a:r>
            <a:endParaRPr/>
          </a:p>
        </p:txBody>
      </p:sp>
      <p:sp>
        <p:nvSpPr>
          <p:cNvPr id="132" name="Google Shape;132;p2"/>
          <p:cNvSpPr txBox="1"/>
          <p:nvPr/>
        </p:nvSpPr>
        <p:spPr>
          <a:xfrm>
            <a:off x="1903683" y="3245877"/>
            <a:ext cx="1690500" cy="882900"/>
          </a:xfrm>
          <a:prstGeom prst="rect">
            <a:avLst/>
          </a:prstGeom>
          <a:noFill/>
          <a:ln>
            <a:noFill/>
          </a:ln>
        </p:spPr>
        <p:txBody>
          <a:bodyPr spcFirstLastPara="1" wrap="square" lIns="0" tIns="0" rIns="0" bIns="0" anchor="t" anchorCtr="0">
            <a:spAutoFit/>
          </a:bodyPr>
          <a:lstStyle/>
          <a:p>
            <a:pPr marL="0" marR="0" lvl="0" indent="0" algn="ctr" rtl="0">
              <a:lnSpc>
                <a:spcPct val="137994"/>
              </a:lnSpc>
              <a:spcBef>
                <a:spcPts val="0"/>
              </a:spcBef>
              <a:spcAft>
                <a:spcPts val="0"/>
              </a:spcAft>
              <a:buNone/>
            </a:pPr>
            <a:r>
              <a:rPr lang="en-US" sz="5735" b="1" i="0" u="none" strike="noStrike" cap="none">
                <a:solidFill>
                  <a:srgbClr val="FFFFFF"/>
                </a:solidFill>
                <a:latin typeface="DM Sans"/>
                <a:ea typeface="DM Sans"/>
                <a:cs typeface="DM Sans"/>
                <a:sym typeface="DM Sans"/>
              </a:rPr>
              <a:t>0</a:t>
            </a:r>
            <a:r>
              <a:rPr lang="en-US" sz="5735" b="1">
                <a:solidFill>
                  <a:srgbClr val="FFFFFF"/>
                </a:solidFill>
                <a:latin typeface="DM Sans"/>
                <a:ea typeface="DM Sans"/>
                <a:cs typeface="DM Sans"/>
                <a:sym typeface="DM Sans"/>
              </a:rPr>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36"/>
        <p:cNvGrpSpPr/>
        <p:nvPr/>
      </p:nvGrpSpPr>
      <p:grpSpPr>
        <a:xfrm>
          <a:off x="0" y="0"/>
          <a:ext cx="0" cy="0"/>
          <a:chOff x="0" y="0"/>
          <a:chExt cx="0" cy="0"/>
        </a:xfrm>
      </p:grpSpPr>
      <p:sp>
        <p:nvSpPr>
          <p:cNvPr id="137" name="Google Shape;137;p4"/>
          <p:cNvSpPr txBox="1"/>
          <p:nvPr/>
        </p:nvSpPr>
        <p:spPr>
          <a:xfrm>
            <a:off x="3145728" y="1863228"/>
            <a:ext cx="11803887" cy="97155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FERRAMENTAS USADAS</a:t>
            </a:r>
            <a:endParaRPr/>
          </a:p>
        </p:txBody>
      </p:sp>
      <p:sp>
        <p:nvSpPr>
          <p:cNvPr id="138" name="Google Shape;138;p4"/>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39" name="Google Shape;139;p4"/>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pic>
        <p:nvPicPr>
          <p:cNvPr id="140" name="Google Shape;140;p4"/>
          <p:cNvPicPr preferRelativeResize="0"/>
          <p:nvPr/>
        </p:nvPicPr>
        <p:blipFill>
          <a:blip r:embed="rId4">
            <a:alphaModFix/>
          </a:blip>
          <a:stretch>
            <a:fillRect/>
          </a:stretch>
        </p:blipFill>
        <p:spPr>
          <a:xfrm>
            <a:off x="3645349" y="3347525"/>
            <a:ext cx="2145850" cy="2351375"/>
          </a:xfrm>
          <a:prstGeom prst="rect">
            <a:avLst/>
          </a:prstGeom>
          <a:noFill/>
          <a:ln>
            <a:noFill/>
          </a:ln>
        </p:spPr>
      </p:pic>
      <p:pic>
        <p:nvPicPr>
          <p:cNvPr id="141" name="Google Shape;141;p4"/>
          <p:cNvPicPr preferRelativeResize="0"/>
          <p:nvPr/>
        </p:nvPicPr>
        <p:blipFill>
          <a:blip r:embed="rId5">
            <a:alphaModFix/>
          </a:blip>
          <a:stretch>
            <a:fillRect/>
          </a:stretch>
        </p:blipFill>
        <p:spPr>
          <a:xfrm>
            <a:off x="12123875" y="3220137"/>
            <a:ext cx="2351375" cy="2351375"/>
          </a:xfrm>
          <a:prstGeom prst="rect">
            <a:avLst/>
          </a:prstGeom>
          <a:noFill/>
          <a:ln>
            <a:noFill/>
          </a:ln>
        </p:spPr>
      </p:pic>
      <p:pic>
        <p:nvPicPr>
          <p:cNvPr id="142" name="Google Shape;142;p4"/>
          <p:cNvPicPr preferRelativeResize="0"/>
          <p:nvPr/>
        </p:nvPicPr>
        <p:blipFill>
          <a:blip r:embed="rId6">
            <a:alphaModFix/>
          </a:blip>
          <a:stretch>
            <a:fillRect/>
          </a:stretch>
        </p:blipFill>
        <p:spPr>
          <a:xfrm>
            <a:off x="4745925" y="6803811"/>
            <a:ext cx="4709412" cy="2351375"/>
          </a:xfrm>
          <a:prstGeom prst="rect">
            <a:avLst/>
          </a:prstGeom>
          <a:noFill/>
          <a:ln>
            <a:noFill/>
          </a:ln>
        </p:spPr>
      </p:pic>
      <p:pic>
        <p:nvPicPr>
          <p:cNvPr id="143" name="Google Shape;143;p4"/>
          <p:cNvPicPr preferRelativeResize="0"/>
          <p:nvPr/>
        </p:nvPicPr>
        <p:blipFill>
          <a:blip r:embed="rId7">
            <a:alphaModFix/>
          </a:blip>
          <a:stretch>
            <a:fillRect/>
          </a:stretch>
        </p:blipFill>
        <p:spPr>
          <a:xfrm>
            <a:off x="7500523" y="3486388"/>
            <a:ext cx="2857500" cy="1828800"/>
          </a:xfrm>
          <a:prstGeom prst="rect">
            <a:avLst/>
          </a:prstGeom>
          <a:noFill/>
          <a:ln>
            <a:noFill/>
          </a:ln>
        </p:spPr>
      </p:pic>
      <p:sp>
        <p:nvSpPr>
          <p:cNvPr id="144" name="Google Shape;144;p4"/>
          <p:cNvSpPr txBox="1"/>
          <p:nvPr/>
        </p:nvSpPr>
        <p:spPr>
          <a:xfrm>
            <a:off x="4137025" y="5970400"/>
            <a:ext cx="1010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lt1"/>
                </a:solidFill>
              </a:rPr>
              <a:t>Python</a:t>
            </a:r>
            <a:endParaRPr sz="2000">
              <a:solidFill>
                <a:schemeClr val="lt1"/>
              </a:solidFill>
            </a:endParaRPr>
          </a:p>
        </p:txBody>
      </p:sp>
      <p:sp>
        <p:nvSpPr>
          <p:cNvPr id="145" name="Google Shape;145;p4"/>
          <p:cNvSpPr txBox="1"/>
          <p:nvPr/>
        </p:nvSpPr>
        <p:spPr>
          <a:xfrm>
            <a:off x="12351134" y="5975100"/>
            <a:ext cx="2145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lt1"/>
                </a:solidFill>
              </a:rPr>
              <a:t>OpenAI - GPT</a:t>
            </a:r>
            <a:endParaRPr sz="2000">
              <a:solidFill>
                <a:schemeClr val="lt1"/>
              </a:solidFill>
            </a:endParaRPr>
          </a:p>
        </p:txBody>
      </p:sp>
      <p:sp>
        <p:nvSpPr>
          <p:cNvPr id="146" name="Google Shape;146;p4"/>
          <p:cNvSpPr txBox="1"/>
          <p:nvPr/>
        </p:nvSpPr>
        <p:spPr>
          <a:xfrm>
            <a:off x="6737600" y="9307563"/>
            <a:ext cx="1492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lt1"/>
                </a:solidFill>
              </a:rPr>
              <a:t>Langchain</a:t>
            </a:r>
            <a:endParaRPr sz="2000">
              <a:solidFill>
                <a:schemeClr val="lt1"/>
              </a:solidFill>
            </a:endParaRPr>
          </a:p>
        </p:txBody>
      </p:sp>
      <p:sp>
        <p:nvSpPr>
          <p:cNvPr id="147" name="Google Shape;147;p4"/>
          <p:cNvSpPr txBox="1"/>
          <p:nvPr/>
        </p:nvSpPr>
        <p:spPr>
          <a:xfrm>
            <a:off x="8151975" y="5966825"/>
            <a:ext cx="1651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lt1"/>
                </a:solidFill>
              </a:rPr>
              <a:t>ChromaDB</a:t>
            </a:r>
            <a:endParaRPr sz="2000">
              <a:solidFill>
                <a:schemeClr val="lt1"/>
              </a:solidFill>
            </a:endParaRPr>
          </a:p>
        </p:txBody>
      </p:sp>
      <p:pic>
        <p:nvPicPr>
          <p:cNvPr id="148" name="Google Shape;148;p4"/>
          <p:cNvPicPr preferRelativeResize="0"/>
          <p:nvPr/>
        </p:nvPicPr>
        <p:blipFill>
          <a:blip r:embed="rId8">
            <a:alphaModFix/>
          </a:blip>
          <a:stretch>
            <a:fillRect/>
          </a:stretch>
        </p:blipFill>
        <p:spPr>
          <a:xfrm>
            <a:off x="10580875" y="7176077"/>
            <a:ext cx="3365890" cy="1828800"/>
          </a:xfrm>
          <a:prstGeom prst="rect">
            <a:avLst/>
          </a:prstGeom>
          <a:noFill/>
          <a:ln>
            <a:noFill/>
          </a:ln>
        </p:spPr>
      </p:pic>
      <p:sp>
        <p:nvSpPr>
          <p:cNvPr id="149" name="Google Shape;149;p4"/>
          <p:cNvSpPr txBox="1"/>
          <p:nvPr/>
        </p:nvSpPr>
        <p:spPr>
          <a:xfrm>
            <a:off x="11438075" y="9113650"/>
            <a:ext cx="1651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lt1"/>
                </a:solidFill>
              </a:rPr>
              <a:t>Streamlit</a:t>
            </a:r>
            <a:endParaRPr sz="2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3"/>
        <p:cNvGrpSpPr/>
        <p:nvPr/>
      </p:nvGrpSpPr>
      <p:grpSpPr>
        <a:xfrm>
          <a:off x="0" y="0"/>
          <a:ext cx="0" cy="0"/>
          <a:chOff x="0" y="0"/>
          <a:chExt cx="0" cy="0"/>
        </a:xfrm>
      </p:grpSpPr>
      <p:sp>
        <p:nvSpPr>
          <p:cNvPr id="154" name="Google Shape;154;p3"/>
          <p:cNvSpPr txBox="1"/>
          <p:nvPr/>
        </p:nvSpPr>
        <p:spPr>
          <a:xfrm>
            <a:off x="3145728" y="1863228"/>
            <a:ext cx="11803800" cy="96480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a:solidFill>
                  <a:srgbClr val="FFFFFF"/>
                </a:solidFill>
              </a:rPr>
              <a:t>OBTENÇÃO DOS DADOS</a:t>
            </a:r>
            <a:endParaRPr/>
          </a:p>
        </p:txBody>
      </p:sp>
      <p:sp>
        <p:nvSpPr>
          <p:cNvPr id="155" name="Google Shape;155;p3"/>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sp>
        <p:nvSpPr>
          <p:cNvPr id="156" name="Google Shape;156;p3"/>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57" name="Google Shape;157;p3"/>
          <p:cNvSpPr txBox="1"/>
          <p:nvPr/>
        </p:nvSpPr>
        <p:spPr>
          <a:xfrm>
            <a:off x="3728550" y="4066050"/>
            <a:ext cx="10830900" cy="21549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lt1"/>
              </a:buClr>
              <a:buSzPts val="3200"/>
              <a:buChar char="●"/>
            </a:pPr>
            <a:r>
              <a:rPr lang="en-US" sz="3200">
                <a:solidFill>
                  <a:schemeClr val="lt1"/>
                </a:solidFill>
              </a:rPr>
              <a:t>Kaggle;</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Dataset restaurants.csv;</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Dataset restaurants-menus.csv.</a:t>
            </a:r>
            <a:endParaRPr sz="3200">
              <a:solidFill>
                <a:schemeClr val="lt1"/>
              </a:solidFill>
            </a:endParaRPr>
          </a:p>
          <a:p>
            <a:pPr marL="457200" lvl="0" indent="0" algn="ctr" rtl="0">
              <a:spcBef>
                <a:spcPts val="0"/>
              </a:spcBef>
              <a:spcAft>
                <a:spcPts val="0"/>
              </a:spcAft>
              <a:buNone/>
            </a:pPr>
            <a:endParaRPr sz="3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61"/>
        <p:cNvGrpSpPr/>
        <p:nvPr/>
      </p:nvGrpSpPr>
      <p:grpSpPr>
        <a:xfrm>
          <a:off x="0" y="0"/>
          <a:ext cx="0" cy="0"/>
          <a:chOff x="0" y="0"/>
          <a:chExt cx="0" cy="0"/>
        </a:xfrm>
      </p:grpSpPr>
      <p:sp>
        <p:nvSpPr>
          <p:cNvPr id="162" name="Google Shape;162;g2dfa770438e_1_0"/>
          <p:cNvSpPr txBox="1"/>
          <p:nvPr/>
        </p:nvSpPr>
        <p:spPr>
          <a:xfrm>
            <a:off x="3145728" y="1863228"/>
            <a:ext cx="11803800" cy="96480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MÉTODOS USADOS</a:t>
            </a:r>
            <a:endParaRPr/>
          </a:p>
        </p:txBody>
      </p:sp>
      <p:sp>
        <p:nvSpPr>
          <p:cNvPr id="163" name="Google Shape;163;g2dfa770438e_1_0"/>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sp>
        <p:nvSpPr>
          <p:cNvPr id="164" name="Google Shape;164;g2dfa770438e_1_0"/>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65" name="Google Shape;165;g2dfa770438e_1_0"/>
          <p:cNvSpPr txBox="1"/>
          <p:nvPr/>
        </p:nvSpPr>
        <p:spPr>
          <a:xfrm>
            <a:off x="3728550" y="3310575"/>
            <a:ext cx="10830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lt1"/>
                </a:solidFill>
              </a:rPr>
              <a:t>Pré-processamento dos dados </a:t>
            </a:r>
            <a:endParaRPr sz="3200">
              <a:solidFill>
                <a:schemeClr val="lt1"/>
              </a:solidFill>
            </a:endParaRPr>
          </a:p>
        </p:txBody>
      </p:sp>
      <p:sp>
        <p:nvSpPr>
          <p:cNvPr id="166" name="Google Shape;166;g2dfa770438e_1_0"/>
          <p:cNvSpPr txBox="1"/>
          <p:nvPr/>
        </p:nvSpPr>
        <p:spPr>
          <a:xfrm>
            <a:off x="3728550" y="4269675"/>
            <a:ext cx="11438700" cy="26475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lt1"/>
              </a:buClr>
              <a:buSzPts val="3200"/>
              <a:buChar char="●"/>
            </a:pPr>
            <a:r>
              <a:rPr lang="en-US" sz="3200">
                <a:solidFill>
                  <a:schemeClr val="lt1"/>
                </a:solidFill>
              </a:rPr>
              <a:t>Renomear colunas;</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Merge;</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Remover colunas;</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Mapeamento categórico;</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Preencher valores nulos;</a:t>
            </a:r>
            <a:endParaRPr sz="3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70"/>
        <p:cNvGrpSpPr/>
        <p:nvPr/>
      </p:nvGrpSpPr>
      <p:grpSpPr>
        <a:xfrm>
          <a:off x="0" y="0"/>
          <a:ext cx="0" cy="0"/>
          <a:chOff x="0" y="0"/>
          <a:chExt cx="0" cy="0"/>
        </a:xfrm>
      </p:grpSpPr>
      <p:sp>
        <p:nvSpPr>
          <p:cNvPr id="171" name="Google Shape;171;g2df644a5e1c_0_13"/>
          <p:cNvSpPr txBox="1"/>
          <p:nvPr/>
        </p:nvSpPr>
        <p:spPr>
          <a:xfrm>
            <a:off x="3145728" y="1863228"/>
            <a:ext cx="11803800" cy="96480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MÉTODOS USADOS</a:t>
            </a:r>
            <a:endParaRPr/>
          </a:p>
        </p:txBody>
      </p:sp>
      <p:sp>
        <p:nvSpPr>
          <p:cNvPr id="172" name="Google Shape;172;g2df644a5e1c_0_13"/>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sp>
        <p:nvSpPr>
          <p:cNvPr id="173" name="Google Shape;173;g2df644a5e1c_0_13"/>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74" name="Google Shape;174;g2df644a5e1c_0_13"/>
          <p:cNvSpPr txBox="1"/>
          <p:nvPr/>
        </p:nvSpPr>
        <p:spPr>
          <a:xfrm>
            <a:off x="3432900" y="4066050"/>
            <a:ext cx="11422200" cy="21549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lt1"/>
              </a:buClr>
              <a:buSzPts val="3200"/>
              <a:buChar char="●"/>
            </a:pPr>
            <a:r>
              <a:rPr lang="en-US" sz="3200">
                <a:solidFill>
                  <a:schemeClr val="lt1"/>
                </a:solidFill>
              </a:rPr>
              <a:t>Converter o novo dataset pré-processado para UTF-8;</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Utilizar métodos providenciados pela framework Langchain;</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Criar uma base de dados vetorial.</a:t>
            </a:r>
            <a:endParaRPr sz="3200">
              <a:solidFill>
                <a:schemeClr val="lt1"/>
              </a:solidFill>
            </a:endParaRPr>
          </a:p>
          <a:p>
            <a:pPr marL="457200" lvl="0" indent="0" algn="ctr" rtl="0">
              <a:spcBef>
                <a:spcPts val="0"/>
              </a:spcBef>
              <a:spcAft>
                <a:spcPts val="0"/>
              </a:spcAft>
              <a:buNone/>
            </a:pPr>
            <a:endParaRPr sz="3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78"/>
        <p:cNvGrpSpPr/>
        <p:nvPr/>
      </p:nvGrpSpPr>
      <p:grpSpPr>
        <a:xfrm>
          <a:off x="0" y="0"/>
          <a:ext cx="0" cy="0"/>
          <a:chOff x="0" y="0"/>
          <a:chExt cx="0" cy="0"/>
        </a:xfrm>
      </p:grpSpPr>
      <p:sp>
        <p:nvSpPr>
          <p:cNvPr id="179" name="Google Shape;179;g2df644a5e1c_0_20"/>
          <p:cNvSpPr txBox="1"/>
          <p:nvPr/>
        </p:nvSpPr>
        <p:spPr>
          <a:xfrm>
            <a:off x="3145728" y="1863228"/>
            <a:ext cx="11803800" cy="96480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MÉTODOS USADOS</a:t>
            </a:r>
            <a:endParaRPr/>
          </a:p>
        </p:txBody>
      </p:sp>
      <p:sp>
        <p:nvSpPr>
          <p:cNvPr id="180" name="Google Shape;180;g2df644a5e1c_0_20"/>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sp>
        <p:nvSpPr>
          <p:cNvPr id="181" name="Google Shape;181;g2df644a5e1c_0_20"/>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82" name="Google Shape;182;g2df644a5e1c_0_20"/>
          <p:cNvSpPr txBox="1"/>
          <p:nvPr/>
        </p:nvSpPr>
        <p:spPr>
          <a:xfrm>
            <a:off x="3728550" y="3543375"/>
            <a:ext cx="10830900" cy="36327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lt1"/>
              </a:buClr>
              <a:buSzPts val="3200"/>
              <a:buChar char="●"/>
            </a:pPr>
            <a:r>
              <a:rPr lang="en-US" sz="3200">
                <a:solidFill>
                  <a:schemeClr val="lt1"/>
                </a:solidFill>
              </a:rPr>
              <a:t>Criar uma aplicação que permite ao utilizador esclarecer dúvidas com o chatbot;</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Interface gráfica semelhante ao ChatGPT;</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Inicialização do LLM e carregamento na cache da base de dados vetorial;</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Criação de uma Q&amp;A chain com o LLM e uma RAG com a base de dados vetorial como retriever.</a:t>
            </a:r>
            <a:endParaRPr sz="3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86"/>
        <p:cNvGrpSpPr/>
        <p:nvPr/>
      </p:nvGrpSpPr>
      <p:grpSpPr>
        <a:xfrm>
          <a:off x="0" y="0"/>
          <a:ext cx="0" cy="0"/>
          <a:chOff x="0" y="0"/>
          <a:chExt cx="0" cy="0"/>
        </a:xfrm>
      </p:grpSpPr>
      <p:sp>
        <p:nvSpPr>
          <p:cNvPr id="187" name="Google Shape;187;p5"/>
          <p:cNvSpPr txBox="1"/>
          <p:nvPr/>
        </p:nvSpPr>
        <p:spPr>
          <a:xfrm>
            <a:off x="3145728" y="1863228"/>
            <a:ext cx="11803887" cy="97155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RESULTADOS OBTIDOS</a:t>
            </a:r>
            <a:endParaRPr/>
          </a:p>
        </p:txBody>
      </p:sp>
      <p:sp>
        <p:nvSpPr>
          <p:cNvPr id="188" name="Google Shape;188;p5"/>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89" name="Google Shape;189;p5"/>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pic>
        <p:nvPicPr>
          <p:cNvPr id="190" name="Google Shape;190;p5"/>
          <p:cNvPicPr preferRelativeResize="0"/>
          <p:nvPr/>
        </p:nvPicPr>
        <p:blipFill>
          <a:blip r:embed="rId4">
            <a:alphaModFix/>
          </a:blip>
          <a:stretch>
            <a:fillRect/>
          </a:stretch>
        </p:blipFill>
        <p:spPr>
          <a:xfrm>
            <a:off x="1894375" y="3557787"/>
            <a:ext cx="6854251" cy="5043250"/>
          </a:xfrm>
          <a:prstGeom prst="rect">
            <a:avLst/>
          </a:prstGeom>
          <a:noFill/>
          <a:ln>
            <a:noFill/>
          </a:ln>
        </p:spPr>
      </p:pic>
      <p:pic>
        <p:nvPicPr>
          <p:cNvPr id="191" name="Google Shape;191;p5"/>
          <p:cNvPicPr preferRelativeResize="0"/>
          <p:nvPr/>
        </p:nvPicPr>
        <p:blipFill>
          <a:blip r:embed="rId5">
            <a:alphaModFix/>
          </a:blip>
          <a:stretch>
            <a:fillRect/>
          </a:stretch>
        </p:blipFill>
        <p:spPr>
          <a:xfrm>
            <a:off x="9556675" y="4226808"/>
            <a:ext cx="7029450" cy="370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95"/>
        <p:cNvGrpSpPr/>
        <p:nvPr/>
      </p:nvGrpSpPr>
      <p:grpSpPr>
        <a:xfrm>
          <a:off x="0" y="0"/>
          <a:ext cx="0" cy="0"/>
          <a:chOff x="0" y="0"/>
          <a:chExt cx="0" cy="0"/>
        </a:xfrm>
      </p:grpSpPr>
      <p:sp>
        <p:nvSpPr>
          <p:cNvPr id="196" name="Google Shape;196;p6"/>
          <p:cNvSpPr txBox="1"/>
          <p:nvPr/>
        </p:nvSpPr>
        <p:spPr>
          <a:xfrm>
            <a:off x="3145728" y="1863228"/>
            <a:ext cx="11803887" cy="971550"/>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US" sz="6268" b="0" i="0" u="none" strike="noStrike" cap="none">
                <a:solidFill>
                  <a:srgbClr val="FFFFFF"/>
                </a:solidFill>
                <a:latin typeface="Arial"/>
                <a:ea typeface="Arial"/>
                <a:cs typeface="Arial"/>
                <a:sym typeface="Arial"/>
              </a:rPr>
              <a:t>TAREFAS A REALIZAR</a:t>
            </a:r>
            <a:endParaRPr/>
          </a:p>
        </p:txBody>
      </p:sp>
      <p:sp>
        <p:nvSpPr>
          <p:cNvPr id="197" name="Google Shape;197;p6"/>
          <p:cNvSpPr/>
          <p:nvPr/>
        </p:nvSpPr>
        <p:spPr>
          <a:xfrm>
            <a:off x="15309744" y="-2645943"/>
            <a:ext cx="5956513" cy="5956513"/>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txBody>
          <a:bodyPr/>
          <a:lstStyle/>
          <a:p>
            <a:endParaRPr lang="pt-PT"/>
          </a:p>
        </p:txBody>
      </p:sp>
      <p:sp>
        <p:nvSpPr>
          <p:cNvPr id="198" name="Google Shape;198;p6"/>
          <p:cNvSpPr/>
          <p:nvPr/>
        </p:nvSpPr>
        <p:spPr>
          <a:xfrm>
            <a:off x="-3359890" y="7176079"/>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txBody>
          <a:bodyPr/>
          <a:lstStyle/>
          <a:p>
            <a:endParaRPr lang="pt-PT"/>
          </a:p>
        </p:txBody>
      </p:sp>
      <p:sp>
        <p:nvSpPr>
          <p:cNvPr id="199" name="Google Shape;199;p6"/>
          <p:cNvSpPr txBox="1"/>
          <p:nvPr/>
        </p:nvSpPr>
        <p:spPr>
          <a:xfrm>
            <a:off x="3728550" y="3587575"/>
            <a:ext cx="10830900" cy="2154900"/>
          </a:xfrm>
          <a:prstGeom prst="rect">
            <a:avLst/>
          </a:prstGeom>
          <a:noFill/>
          <a:ln>
            <a:noFill/>
          </a:ln>
        </p:spPr>
        <p:txBody>
          <a:bodyPr spcFirstLastPara="1" wrap="square" lIns="91425" tIns="91425" rIns="91425" bIns="91425" anchor="t" anchorCtr="0">
            <a:spAutoFit/>
          </a:bodyPr>
          <a:lstStyle/>
          <a:p>
            <a:pPr marL="457200" lvl="0" indent="-431800" algn="l" rtl="0">
              <a:spcBef>
                <a:spcPts val="0"/>
              </a:spcBef>
              <a:spcAft>
                <a:spcPts val="0"/>
              </a:spcAft>
              <a:buClr>
                <a:schemeClr val="lt1"/>
              </a:buClr>
              <a:buSzPts val="3200"/>
              <a:buChar char="●"/>
            </a:pPr>
            <a:r>
              <a:rPr lang="en-US" sz="3200">
                <a:solidFill>
                  <a:schemeClr val="lt1"/>
                </a:solidFill>
              </a:rPr>
              <a:t>Aprofundar pré-processamento;</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Fazer análise de dados mais complexa;</a:t>
            </a:r>
            <a:endParaRPr sz="3200">
              <a:solidFill>
                <a:schemeClr val="lt1"/>
              </a:solidFill>
            </a:endParaRPr>
          </a:p>
          <a:p>
            <a:pPr marL="457200" lvl="0" indent="-431800" algn="l" rtl="0">
              <a:spcBef>
                <a:spcPts val="0"/>
              </a:spcBef>
              <a:spcAft>
                <a:spcPts val="0"/>
              </a:spcAft>
              <a:buClr>
                <a:schemeClr val="lt1"/>
              </a:buClr>
              <a:buSzPts val="3200"/>
              <a:buChar char="●"/>
            </a:pPr>
            <a:r>
              <a:rPr lang="en-US" sz="3200">
                <a:solidFill>
                  <a:schemeClr val="lt1"/>
                </a:solidFill>
              </a:rPr>
              <a:t>Adicionar respostas fora do contexto.</a:t>
            </a:r>
            <a:endParaRPr sz="3200">
              <a:solidFill>
                <a:schemeClr val="lt1"/>
              </a:solidFill>
            </a:endParaRPr>
          </a:p>
          <a:p>
            <a:pPr marL="457200" lvl="0" indent="0" algn="ctr" rtl="0">
              <a:spcBef>
                <a:spcPts val="0"/>
              </a:spcBef>
              <a:spcAft>
                <a:spcPts val="0"/>
              </a:spcAft>
              <a:buNone/>
            </a:pPr>
            <a:endParaRPr sz="3200">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1290</Words>
  <Application>Microsoft Office PowerPoint</Application>
  <PresentationFormat>Personalizados</PresentationFormat>
  <Paragraphs>95</Paragraphs>
  <Slides>10</Slides>
  <Notes>10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10</vt:i4>
      </vt:variant>
    </vt:vector>
  </HeadingPairs>
  <TitlesOfParts>
    <vt:vector size="15" baseType="lpstr">
      <vt:lpstr>Calibri</vt:lpstr>
      <vt:lpstr>DM Sans</vt:lpstr>
      <vt:lpstr>Sansita</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Diogo Paulo Lopes de Vasconcelos</cp:lastModifiedBy>
  <cp:revision>2</cp:revision>
  <dcterms:created xsi:type="dcterms:W3CDTF">2006-08-16T00:00:00Z</dcterms:created>
  <dcterms:modified xsi:type="dcterms:W3CDTF">2024-05-24T09:52:08Z</dcterms:modified>
</cp:coreProperties>
</file>