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charset="0"/>
      <p:regular r:id="rId11"/>
    </p:embeddedFont>
    <p:embeddedFont>
      <p:font typeface="DM Sans Italics" panose="020B0604020202020204" charset="0"/>
      <p:regular r:id="rId12"/>
    </p:embeddedFont>
    <p:embeddedFont>
      <p:font typeface="Now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2356" autoAdjust="0"/>
  </p:normalViewPr>
  <p:slideViewPr>
    <p:cSldViewPr>
      <p:cViewPr varScale="1">
        <p:scale>
          <a:sx n="35" d="100"/>
          <a:sy n="35" d="100"/>
        </p:scale>
        <p:origin x="14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4D88A-02ED-4567-82D9-ED310EB65011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C16A-CE78-4896-85A2-93BB47886D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0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DM Sans"/>
              </a:rPr>
              <a:t>O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objetivo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principal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deste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projeto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é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desenvolver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um chatbot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culinário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eficiente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intuitivo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possa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fornecer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respostas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precisas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sobre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culinária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oferecer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receitas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.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Já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existe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aplicação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semelhante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denominado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ChefGPT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contém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algumas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ideias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pretendemos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implementar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, no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entanto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, o que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nos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vai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diferir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do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ChefGPT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vai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ser a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recomendação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restaurantes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com base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nas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preferências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do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utilizador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entre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outras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ideias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ainda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a ser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planeadas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.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Além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disso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pretendemos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criar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experiência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utilizador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fluida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envolvente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garantindo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nossos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utilizadores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se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sintam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satisfeitos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com o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serviço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DM Sans"/>
              </a:rPr>
              <a:t>prestado</a:t>
            </a:r>
            <a:r>
              <a:rPr lang="en-US" sz="12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2C16A-CE78-4896-85A2-93BB47886DC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4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2395772" cy="1193207"/>
          </a:xfrm>
          <a:custGeom>
            <a:avLst/>
            <a:gdLst/>
            <a:ahLst/>
            <a:cxnLst/>
            <a:rect l="l" t="t" r="r" b="b"/>
            <a:pathLst>
              <a:path w="2395772" h="1193207">
                <a:moveTo>
                  <a:pt x="0" y="0"/>
                </a:moveTo>
                <a:lnTo>
                  <a:pt x="2395772" y="0"/>
                </a:lnTo>
                <a:lnTo>
                  <a:pt x="2395772" y="1193207"/>
                </a:lnTo>
                <a:lnTo>
                  <a:pt x="0" y="1193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>
            <a:off x="12861095" y="5782967"/>
            <a:ext cx="1991225" cy="2407302"/>
          </a:xfrm>
          <a:custGeom>
            <a:avLst/>
            <a:gdLst/>
            <a:ahLst/>
            <a:cxnLst/>
            <a:rect l="l" t="t" r="r" b="b"/>
            <a:pathLst>
              <a:path w="1991225" h="2407302">
                <a:moveTo>
                  <a:pt x="0" y="0"/>
                </a:moveTo>
                <a:lnTo>
                  <a:pt x="1991225" y="0"/>
                </a:lnTo>
                <a:lnTo>
                  <a:pt x="1991225" y="2407302"/>
                </a:lnTo>
                <a:lnTo>
                  <a:pt x="0" y="2407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1573748" y="2843120"/>
            <a:ext cx="14242170" cy="1730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</a:rPr>
              <a:t>CHAT DE RECEITAS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3748" y="4501845"/>
            <a:ext cx="9659937" cy="1721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8"/>
              </a:lnSpc>
            </a:pPr>
            <a:r>
              <a:rPr lang="en-US" sz="11306">
                <a:solidFill>
                  <a:srgbClr val="56AEFF"/>
                </a:solidFill>
                <a:latin typeface="Now Bold"/>
              </a:rPr>
              <a:t>DE COMIDA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39592" y="6459971"/>
            <a:ext cx="8807192" cy="27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Grupo 05: 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Ricardo Pereira Fonseca (pg52702)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Diogo Paulo Lopes de Vasconcelos (pg47153)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Sérgio Manuel da Costa Ribeiro (pg54708)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Nayana Júlia de Araújo Moreira (pg39294)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  <a:endParaRPr lang="en-US" sz="3030">
              <a:solidFill>
                <a:srgbClr val="56AEFF"/>
              </a:solidFill>
              <a:latin typeface="DM Sans Italic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3528445" y="-1014305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50502" y="3084143"/>
            <a:ext cx="2613061" cy="2608549"/>
            <a:chOff x="0" y="0"/>
            <a:chExt cx="991873" cy="9901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873" cy="990160"/>
            </a:xfrm>
            <a:custGeom>
              <a:avLst/>
              <a:gdLst/>
              <a:ahLst/>
              <a:cxnLst/>
              <a:rect l="l" t="t" r="r" b="b"/>
              <a:pathLst>
                <a:path w="991873" h="990160">
                  <a:moveTo>
                    <a:pt x="0" y="0"/>
                  </a:moveTo>
                  <a:lnTo>
                    <a:pt x="991873" y="0"/>
                  </a:lnTo>
                  <a:lnTo>
                    <a:pt x="991873" y="990160"/>
                  </a:lnTo>
                  <a:lnTo>
                    <a:pt x="0" y="9901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873" cy="1028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997800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grpSp>
        <p:nvGrpSpPr>
          <p:cNvPr id="6" name="Group 6"/>
          <p:cNvGrpSpPr/>
          <p:nvPr/>
        </p:nvGrpSpPr>
        <p:grpSpPr>
          <a:xfrm>
            <a:off x="5844564" y="3084143"/>
            <a:ext cx="2613061" cy="2608549"/>
            <a:chOff x="0" y="0"/>
            <a:chExt cx="991873" cy="9901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873" cy="990160"/>
            </a:xfrm>
            <a:custGeom>
              <a:avLst/>
              <a:gdLst/>
              <a:ahLst/>
              <a:cxnLst/>
              <a:rect l="l" t="t" r="r" b="b"/>
              <a:pathLst>
                <a:path w="991873" h="990160">
                  <a:moveTo>
                    <a:pt x="0" y="0"/>
                  </a:moveTo>
                  <a:lnTo>
                    <a:pt x="991873" y="0"/>
                  </a:lnTo>
                  <a:lnTo>
                    <a:pt x="991873" y="990160"/>
                  </a:lnTo>
                  <a:lnTo>
                    <a:pt x="0" y="9901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1873" cy="1028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5991861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grpSp>
        <p:nvGrpSpPr>
          <p:cNvPr id="10" name="Group 10"/>
          <p:cNvGrpSpPr/>
          <p:nvPr/>
        </p:nvGrpSpPr>
        <p:grpSpPr>
          <a:xfrm>
            <a:off x="5844564" y="6320093"/>
            <a:ext cx="2613061" cy="2619323"/>
            <a:chOff x="0" y="0"/>
            <a:chExt cx="991873" cy="994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1873" cy="994250"/>
            </a:xfrm>
            <a:custGeom>
              <a:avLst/>
              <a:gdLst/>
              <a:ahLst/>
              <a:cxnLst/>
              <a:rect l="l" t="t" r="r" b="b"/>
              <a:pathLst>
                <a:path w="991873" h="994250">
                  <a:moveTo>
                    <a:pt x="0" y="0"/>
                  </a:moveTo>
                  <a:lnTo>
                    <a:pt x="991873" y="0"/>
                  </a:lnTo>
                  <a:lnTo>
                    <a:pt x="991873" y="994250"/>
                  </a:lnTo>
                  <a:lnTo>
                    <a:pt x="0" y="99425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91873" cy="103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5991861" y="787641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grpSp>
        <p:nvGrpSpPr>
          <p:cNvPr id="14" name="Group 14"/>
          <p:cNvGrpSpPr/>
          <p:nvPr/>
        </p:nvGrpSpPr>
        <p:grpSpPr>
          <a:xfrm>
            <a:off x="10000675" y="1509629"/>
            <a:ext cx="6992751" cy="8074770"/>
            <a:chOff x="0" y="0"/>
            <a:chExt cx="54991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143550" y="1680111"/>
            <a:ext cx="6697476" cy="7733806"/>
            <a:chOff x="0" y="0"/>
            <a:chExt cx="54991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2"/>
              <a:stretch>
                <a:fillRect l="-36659" r="-36659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850502" y="6330867"/>
            <a:ext cx="2613061" cy="2608549"/>
            <a:chOff x="0" y="0"/>
            <a:chExt cx="991873" cy="9901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873" cy="990160"/>
            </a:xfrm>
            <a:custGeom>
              <a:avLst/>
              <a:gdLst/>
              <a:ahLst/>
              <a:cxnLst/>
              <a:rect l="l" t="t" r="r" b="b"/>
              <a:pathLst>
                <a:path w="991873" h="990160">
                  <a:moveTo>
                    <a:pt x="0" y="0"/>
                  </a:moveTo>
                  <a:lnTo>
                    <a:pt x="991873" y="0"/>
                  </a:lnTo>
                  <a:lnTo>
                    <a:pt x="991873" y="990160"/>
                  </a:lnTo>
                  <a:lnTo>
                    <a:pt x="0" y="9901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991873" cy="1028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2997800" y="7887187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22" name="Freeform 22"/>
          <p:cNvSpPr/>
          <p:nvPr/>
        </p:nvSpPr>
        <p:spPr>
          <a:xfrm>
            <a:off x="-7631327" y="597505"/>
            <a:ext cx="9077445" cy="907744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3" name="TextBox 23"/>
          <p:cNvSpPr txBox="1"/>
          <p:nvPr/>
        </p:nvSpPr>
        <p:spPr>
          <a:xfrm>
            <a:off x="2997800" y="1072862"/>
            <a:ext cx="8437330" cy="122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56AEFF"/>
                </a:solidFill>
                <a:latin typeface="Now Bold"/>
              </a:rPr>
              <a:t>ÍNDICE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97800" y="4795854"/>
            <a:ext cx="2318467" cy="71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87">
                <a:solidFill>
                  <a:srgbClr val="FFFFFF"/>
                </a:solidFill>
                <a:latin typeface="DM Sans"/>
              </a:rPr>
              <a:t>Problema e Justificação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11806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91861" y="5030988"/>
            <a:ext cx="2318467" cy="352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87">
                <a:solidFill>
                  <a:srgbClr val="FFFFFF"/>
                </a:solidFill>
                <a:latin typeface="DM Sans"/>
              </a:rPr>
              <a:t>Objetivos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05867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91861" y="8266939"/>
            <a:ext cx="2318467" cy="352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87">
                <a:solidFill>
                  <a:srgbClr val="FFFFFF"/>
                </a:solidFill>
                <a:latin typeface="DM Sans"/>
              </a:rPr>
              <a:t>Resultado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305867" y="646185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97800" y="8042579"/>
            <a:ext cx="2318467" cy="71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87">
                <a:solidFill>
                  <a:srgbClr val="FFFFFF"/>
                </a:solidFill>
                <a:latin typeface="DM Sans"/>
              </a:rPr>
              <a:t>Plano de Desenvolvimento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311806" y="6472626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5728" y="1863228"/>
            <a:ext cx="11803887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PROBLEMA E JUSTIFICAÇÃO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67178" y="3679277"/>
            <a:ext cx="12160986" cy="3560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5"/>
              </a:lnSpc>
              <a:spcBef>
                <a:spcPct val="0"/>
              </a:spcBef>
            </a:pPr>
            <a:r>
              <a:rPr lang="en-US" sz="2598" dirty="0">
                <a:solidFill>
                  <a:srgbClr val="FFFFFF"/>
                </a:solidFill>
                <a:latin typeface="DM Sans"/>
              </a:rPr>
              <a:t>Com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crescente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popularidade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culinária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e o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aumento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do interesse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em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experimentar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novos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pratos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muitas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vezes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vemos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perdidos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em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meio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infinidade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informações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.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Encontrar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receitas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entender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técnicas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culinária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descobrir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novos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restaurantes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pode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ser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tarefa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desafiadora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demorada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. É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aí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entra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necessidade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solução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como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a que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estamos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propor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hoje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. O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nosso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projeto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visa resolver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essa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questão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oferecendo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um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serviço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único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que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combina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praticidade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de um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assistente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virtual com a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emoção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explorar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novos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locais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gastronômicos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2598" dirty="0" err="1">
                <a:solidFill>
                  <a:srgbClr val="FFFFFF"/>
                </a:solidFill>
                <a:latin typeface="DM Sans"/>
              </a:rPr>
              <a:t>receitas</a:t>
            </a:r>
            <a:r>
              <a:rPr lang="en-US" sz="2598" dirty="0">
                <a:solidFill>
                  <a:srgbClr val="FFFFFF"/>
                </a:solidFill>
                <a:latin typeface="DM Sans"/>
              </a:rPr>
              <a:t>. </a:t>
            </a: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6623" y="1779083"/>
            <a:ext cx="4988092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OBJETIVOS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6623" y="3408795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96623" y="4507886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96623" y="5658845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6623" y="6810057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04</a:t>
            </a:r>
          </a:p>
        </p:txBody>
      </p:sp>
      <p:sp>
        <p:nvSpPr>
          <p:cNvPr id="7" name="Freeform 7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3554276" y="3583967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ChatBot culinário eficiente e intuitivo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54276" y="4680906"/>
            <a:ext cx="10243989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Fornecer respostas sobre culinária e oferecer receitas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54276" y="5834017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Recomendações de restaurantes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54276" y="6985229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Criar uma experiência fluida e envolvente</a:t>
            </a:r>
          </a:p>
        </p:txBody>
      </p:sp>
      <p:sp>
        <p:nvSpPr>
          <p:cNvPr id="13" name="AutoShape 13"/>
          <p:cNvSpPr/>
          <p:nvPr/>
        </p:nvSpPr>
        <p:spPr>
          <a:xfrm flipH="1" flipV="1">
            <a:off x="2750911" y="5498629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4" name="AutoShape 14"/>
          <p:cNvSpPr/>
          <p:nvPr/>
        </p:nvSpPr>
        <p:spPr>
          <a:xfrm flipH="1" flipV="1">
            <a:off x="2687955" y="6633844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5" name="AutoShape 15"/>
          <p:cNvSpPr/>
          <p:nvPr/>
        </p:nvSpPr>
        <p:spPr>
          <a:xfrm flipH="1" flipV="1">
            <a:off x="2782389" y="4423201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6623" y="1779083"/>
            <a:ext cx="12531542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PLANO DE DESENVOLVIMENTO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59354" y="3535564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59354" y="4683984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59354" y="5829989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59354" y="6978409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04</a:t>
            </a:r>
          </a:p>
        </p:txBody>
      </p:sp>
      <p:sp>
        <p:nvSpPr>
          <p:cNvPr id="7" name="Freeform 7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AutoShape 9"/>
          <p:cNvSpPr/>
          <p:nvPr/>
        </p:nvSpPr>
        <p:spPr>
          <a:xfrm flipH="1" flipV="1">
            <a:off x="3576599" y="4625820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0" name="AutoShape 10"/>
          <p:cNvSpPr/>
          <p:nvPr/>
        </p:nvSpPr>
        <p:spPr>
          <a:xfrm flipH="1" flipV="1">
            <a:off x="3513643" y="5761035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1" name="AutoShape 11"/>
          <p:cNvSpPr/>
          <p:nvPr/>
        </p:nvSpPr>
        <p:spPr>
          <a:xfrm flipH="1" flipV="1">
            <a:off x="3513643" y="6898341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2" name="TextBox 12"/>
          <p:cNvSpPr txBox="1"/>
          <p:nvPr/>
        </p:nvSpPr>
        <p:spPr>
          <a:xfrm>
            <a:off x="4469408" y="3727370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Tratamento de dados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69408" y="4859156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Modelação do LLM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9408" y="7155400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Implementação do 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69408" y="6005161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Fine-tuning do modelo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69408" y="8153271"/>
            <a:ext cx="6345242" cy="42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8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M Sans"/>
              </a:rPr>
              <a:t>Análise de resultados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59354" y="8073036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>
                <a:solidFill>
                  <a:srgbClr val="4BD1FB"/>
                </a:solidFill>
                <a:latin typeface="DM Sans Bold"/>
              </a:rPr>
              <a:t>05</a:t>
            </a:r>
          </a:p>
        </p:txBody>
      </p:sp>
      <p:sp>
        <p:nvSpPr>
          <p:cNvPr id="18" name="AutoShape 18"/>
          <p:cNvSpPr/>
          <p:nvPr/>
        </p:nvSpPr>
        <p:spPr>
          <a:xfrm flipH="1" flipV="1">
            <a:off x="3576599" y="7934924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9" name="TextBox 19"/>
          <p:cNvSpPr txBox="1"/>
          <p:nvPr/>
        </p:nvSpPr>
        <p:spPr>
          <a:xfrm>
            <a:off x="9144000" y="4236047"/>
            <a:ext cx="7835303" cy="1769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8"/>
              </a:lnSpc>
            </a:pPr>
            <a:r>
              <a:rPr lang="en-US" sz="2600">
                <a:solidFill>
                  <a:srgbClr val="FFFFFF"/>
                </a:solidFill>
                <a:latin typeface="DM Sans"/>
              </a:rPr>
              <a:t>Fonte da dados:</a:t>
            </a:r>
          </a:p>
          <a:p>
            <a:pPr marL="561341" lvl="1" indent="-280670" algn="l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DM Sans"/>
              </a:rPr>
              <a:t>https://www.kaggle.com/datasets/shuyangli94/food-com-recipes-and-user-interactions/data?select=RAW_recipes.csv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44000" y="6044435"/>
            <a:ext cx="7835303" cy="221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600">
                <a:solidFill>
                  <a:srgbClr val="FFFFFF"/>
                </a:solidFill>
                <a:latin typeface="DM Sans"/>
              </a:rPr>
              <a:t>Este conjunto de dados consiste em mais de 180 mil receitas e mais de 700 mil avaliações de receitas, abrangendo 18 anos de interações e uploads de usuários no Food.com (anteriormente GeniusKitchen).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6623" y="2065633"/>
            <a:ext cx="4959287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RESULTADO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47334" y="4476930"/>
            <a:ext cx="11830885" cy="266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DM Sans"/>
              </a:rPr>
              <a:t>Prentendemos obter uma aplicação capaz de oferecer milhares de receitas através de um LLM.</a:t>
            </a:r>
          </a:p>
          <a:p>
            <a:pPr marL="561341" lvl="1" indent="-280670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DM Sans"/>
              </a:rPr>
              <a:t>Os resultados esperados incluem a oferta de uma ampla variedade de receitas culinárias.</a:t>
            </a:r>
          </a:p>
          <a:p>
            <a:pPr marL="561341" lvl="1" indent="-280670" algn="l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DM Sans"/>
              </a:rPr>
              <a:t>O chatbot deve fornecer respostas precisas e claras para consultas culinárias.</a:t>
            </a: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3127416" y="2174883"/>
            <a:ext cx="7966621" cy="33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482"/>
              </a:lnSpc>
            </a:pPr>
            <a:r>
              <a:rPr lang="en-US" sz="9630" spc="587">
                <a:solidFill>
                  <a:srgbClr val="FFFFFF"/>
                </a:solidFill>
                <a:latin typeface="Now Bold"/>
              </a:rPr>
              <a:t>Thanks For Listening!</a:t>
            </a:r>
          </a:p>
        </p:txBody>
      </p:sp>
      <p:sp>
        <p:nvSpPr>
          <p:cNvPr id="4" name="Freeform 4"/>
          <p:cNvSpPr/>
          <p:nvPr/>
        </p:nvSpPr>
        <p:spPr>
          <a:xfrm>
            <a:off x="-1041911" y="7326906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2395772" cy="1193207"/>
          </a:xfrm>
          <a:custGeom>
            <a:avLst/>
            <a:gdLst/>
            <a:ahLst/>
            <a:cxnLst/>
            <a:rect l="l" t="t" r="r" b="b"/>
            <a:pathLst>
              <a:path w="2395772" h="1193207">
                <a:moveTo>
                  <a:pt x="0" y="0"/>
                </a:moveTo>
                <a:lnTo>
                  <a:pt x="2395772" y="0"/>
                </a:lnTo>
                <a:lnTo>
                  <a:pt x="2395772" y="1193207"/>
                </a:lnTo>
                <a:lnTo>
                  <a:pt x="0" y="1193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13983037" y="6503408"/>
            <a:ext cx="1991225" cy="2407302"/>
          </a:xfrm>
          <a:custGeom>
            <a:avLst/>
            <a:gdLst/>
            <a:ahLst/>
            <a:cxnLst/>
            <a:rect l="l" t="t" r="r" b="b"/>
            <a:pathLst>
              <a:path w="1991225" h="2407302">
                <a:moveTo>
                  <a:pt x="0" y="0"/>
                </a:moveTo>
                <a:lnTo>
                  <a:pt x="1991224" y="0"/>
                </a:lnTo>
                <a:lnTo>
                  <a:pt x="1991224" y="2407302"/>
                </a:lnTo>
                <a:lnTo>
                  <a:pt x="0" y="2407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3761534" y="7180412"/>
            <a:ext cx="8807192" cy="27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Grupo 05: 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Ricardo Pereira Fonseca (pg52702)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Diogo Paulo Lopes de Vasconcelos (pg47153)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Sérgio Manuel da Costa Ribeiro (pg54708)</a:t>
            </a:r>
          </a:p>
          <a:p>
            <a:pPr marL="654264" lvl="1" indent="-327132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Nayana Júlia de Araújo Moreira (pg39294)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  <a:endParaRPr lang="en-US" sz="3030">
              <a:solidFill>
                <a:srgbClr val="56AEFF"/>
              </a:solidFill>
              <a:latin typeface="DM Sans Itali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439</Words>
  <Application>Microsoft Office PowerPoint</Application>
  <PresentationFormat>Personalizados</PresentationFormat>
  <Paragraphs>53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DM Sans Italics</vt:lpstr>
      <vt:lpstr>Aptos</vt:lpstr>
      <vt:lpstr>Now Bold</vt:lpstr>
      <vt:lpstr>DM Sans Bold</vt:lpstr>
      <vt:lpstr>Arial</vt:lpstr>
      <vt:lpstr>Calibri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MD-AP-TP1</dc:title>
  <cp:lastModifiedBy>Sérgio Manuel da Costa Ribeiro</cp:lastModifiedBy>
  <cp:revision>3</cp:revision>
  <dcterms:created xsi:type="dcterms:W3CDTF">2006-08-16T00:00:00Z</dcterms:created>
  <dcterms:modified xsi:type="dcterms:W3CDTF">2024-04-05T15:00:00Z</dcterms:modified>
  <dc:identifier>DAGBeBi7_XI</dc:identifier>
</cp:coreProperties>
</file>