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715000" cx="9144000"/>
  <p:notesSz cx="7010400" cy="9296400"/>
  <p:embeddedFontLst>
    <p:embeddedFont>
      <p:font typeface="Arial Black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Black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1dfd7a930_0_58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91dfd7a930_0_58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9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CMMI = Capability Maturity Model Integration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9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1dfd7a930_0_121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1dfd7a930_0_121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91dfd7a930_0_121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1dfd7a930_0_141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1dfd7a930_0_141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91dfd7a930_0_141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9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0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1dfd7a930_0_127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1dfd7a930_0_127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91dfd7a930_0_127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1dfd7a930_0_134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1dfd7a930_0_134:notes"/>
          <p:cNvSpPr txBox="1"/>
          <p:nvPr>
            <p:ph idx="1" type="body"/>
          </p:nvPr>
        </p:nvSpPr>
        <p:spPr>
          <a:xfrm>
            <a:off x="701675" y="4416425"/>
            <a:ext cx="56070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91dfd7a930_0_134:notes"/>
          <p:cNvSpPr txBox="1"/>
          <p:nvPr>
            <p:ph idx="12" type="sldNum"/>
          </p:nvPr>
        </p:nvSpPr>
        <p:spPr>
          <a:xfrm>
            <a:off x="3970338" y="8829675"/>
            <a:ext cx="30384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716280" y="696913"/>
            <a:ext cx="5577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1000100" y="178575"/>
            <a:ext cx="79437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1000100" y="1283210"/>
            <a:ext cx="7943700" cy="4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-32" y="5410729"/>
            <a:ext cx="15717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1785918" y="5536425"/>
            <a:ext cx="60009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001024" y="5410749"/>
            <a:ext cx="10620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SECTION_HEADER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157318" y="3214681"/>
            <a:ext cx="7772400" cy="11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157318" y="1964525"/>
            <a:ext cx="77724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0" y="5410729"/>
            <a:ext cx="16431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1928794" y="5410729"/>
            <a:ext cx="57864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001024" y="5410729"/>
            <a:ext cx="10620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agilemanifesto.org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000"/>
              <a:buFont typeface="Arial Black"/>
              <a:buNone/>
            </a:pPr>
            <a:r>
              <a:rPr b="0" i="0" lang="pt-BR" sz="4000" u="none" cap="none" strike="noStrike">
                <a:solidFill>
                  <a:srgbClr val="FF9900"/>
                </a:solidFill>
                <a:latin typeface="Arial Black"/>
                <a:ea typeface="Arial Black"/>
                <a:cs typeface="Arial Black"/>
                <a:sym typeface="Arial Black"/>
              </a:rPr>
              <a:t>ENGENHARIA DE SOFTWARE</a:t>
            </a:r>
            <a:endParaRPr b="0" i="0" sz="4000" u="none" cap="none" strike="noStrike">
              <a:solidFill>
                <a:srgbClr val="FF99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Cássio Huggentobler de Costa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@cassiocosta_</a:t>
            </a:r>
            <a:endParaRPr i="0" sz="5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Extreme Programming (XP)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XP baseia-se em 12 práticas:</a:t>
            </a:r>
            <a:endParaRPr/>
          </a:p>
          <a:p>
            <a:pPr indent="-514350" lvl="0" marL="624078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decidir o que é necessário ser feito e o que pode ser adiado no projeto, baseando-se em requisitos atuais, e não em requisitos futuros.</a:t>
            </a:r>
            <a:endParaRPr/>
          </a:p>
          <a:p>
            <a:pPr indent="-514350" lvl="0" marL="624078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Entregas Frequentes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visa a construção de um sw simples, e conforme os requisitos surgem, há a atualização do sw.</a:t>
            </a:r>
            <a:endParaRPr/>
          </a:p>
          <a:p>
            <a:pPr indent="-514350" lvl="0" marL="624078" marR="0" rtl="0" algn="l">
              <a:spcBef>
                <a:spcPts val="48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Metáfora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são as descrições de um software sem a utilização de termos técnicos, com o intuito de guiar o desenvolvimento do software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Extreme Programming (XP)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2407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XP baseia-se em 12 práticas (</a:t>
            </a:r>
            <a:r>
              <a:rPr b="1" i="0" lang="pt-B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continuação</a:t>
            </a:r>
            <a:r>
              <a:rPr b="0" i="0" lang="pt-B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1300"/>
          </a:p>
          <a:p>
            <a:pPr indent="-482600" lvl="0" marL="624078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 startAt="4"/>
            </a:pPr>
            <a:r>
              <a:rPr b="1" i="0" lang="pt-B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Simples</a:t>
            </a:r>
            <a:r>
              <a:rPr b="0" i="0" lang="pt-B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 programa desenvolvimento pelo método XP deve ser o mais simples possível e satisfazer os requisitos atuais, sem a preocupação de requisitos futuros.</a:t>
            </a:r>
            <a:endParaRPr sz="1300"/>
          </a:p>
          <a:p>
            <a:pPr indent="-482600" lvl="0" marL="624078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AutoNum type="arabicPeriod" startAt="4"/>
            </a:pPr>
            <a:r>
              <a:rPr b="1" i="0" lang="pt-B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r>
              <a:rPr b="0" i="0" lang="pt-B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focaliza a validação do projeto durante todo o processo de desenvolvimento. Os programadores desenvolvem o software criando primeiramente os testes.</a:t>
            </a:r>
            <a:endParaRPr sz="1300"/>
          </a:p>
          <a:p>
            <a:pPr indent="-482600" lvl="0" marL="796925" marR="0" rtl="0" algn="l">
              <a:spcBef>
                <a:spcPts val="480"/>
              </a:spcBef>
              <a:spcAft>
                <a:spcPts val="1600"/>
              </a:spcAft>
              <a:buClr>
                <a:schemeClr val="dk1"/>
              </a:buClr>
              <a:buSzPts val="1900"/>
              <a:buFont typeface="Calibri"/>
              <a:buAutoNum type="arabicPeriod" startAt="4"/>
            </a:pPr>
            <a:r>
              <a:rPr b="1" i="0" lang="pt-B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Programação em pares</a:t>
            </a:r>
            <a:r>
              <a:rPr b="0" i="0" lang="pt-B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implementação do código é feita em duplas, em um único computador.  O desenvolvedor que está com o controle do teclado e mouse implementa o código, enquanto o outro observa procurando erros e possíveis melhorias, além de ambos estarem aprendendo um com o outro;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Extreme Programming (XP)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280525"/>
            <a:ext cx="8520600" cy="42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XP baseia-se em 12 práticas (</a:t>
            </a: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continuação</a:t>
            </a: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1400"/>
          </a:p>
          <a:p>
            <a:pPr indent="-488950" lvl="0" marL="624078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7"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Refatoração</a:t>
            </a: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focaliza o aperfeiçoamento do projeto do software e está presente em todo o desenvolvimento. Deve ser feita apenas quando é necessário, ou seja, quando percebe-se que é possível simplificar o módulo atual sem perder nenhuma funcionalidade.</a:t>
            </a:r>
            <a:endParaRPr sz="1400"/>
          </a:p>
          <a:p>
            <a:pPr indent="-488950" lvl="0" marL="624078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7"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Propriedade coletiva</a:t>
            </a: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 código do projeto pertence a todos os membros da equipe. Qualquer pessoa que perceba que pode agregar valor ao código, pode fazê-lo, desde que faça a bateria de testes necessárias.</a:t>
            </a:r>
            <a:endParaRPr sz="1400"/>
          </a:p>
          <a:p>
            <a:pPr indent="-488950" lvl="0" marL="624078" marR="0" rtl="0" algn="l">
              <a:spcBef>
                <a:spcPts val="48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Calibri"/>
              <a:buAutoNum type="arabicPeriod" startAt="7"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Integração contínua</a:t>
            </a:r>
            <a: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é a prática de interagir e construir o sistema de software várias vezes por dia, mantendo os programadores em sintonia, além de possibilitar processos rápidos.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Extreme Programming (XP)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XP baseia-se em 12 práticas (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continuação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/>
          </a:p>
          <a:p>
            <a:pPr indent="-514350" lvl="0" marL="53022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10"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 horas de trabalho semanal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não deve fazer horas-extras constantemente. </a:t>
            </a:r>
            <a:endParaRPr/>
          </a:p>
          <a:p>
            <a:pPr indent="-525463" lvl="0" marL="534988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10"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 presente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é fundamental a participação do cliente durante todo o desenvolvimento do projeto. </a:t>
            </a:r>
            <a:endParaRPr/>
          </a:p>
          <a:p>
            <a:pPr indent="-514350" lvl="0" marL="536575" marR="0" rtl="0" algn="l">
              <a:spcBef>
                <a:spcPts val="48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Calibri"/>
              <a:buAutoNum type="arabicPeriod" startAt="10"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Código  padrão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padronização na arquitetura do código, para que este possa ser compartilhado entre todos os programadores.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de Software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pt-B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Conjunto de atividades, métodos, práticas e transformações que guiam pessoas na produção de um software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pt-B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processo eficaz deve, claramente, considerar: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relações entre as atividades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artefatos produzidos no desenvolvimento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ferramentas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procedimentos necessários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habilidade, treinamento e motivação do pessoal envolvido.</a:t>
            </a:r>
            <a:endParaRPr/>
          </a:p>
          <a:p>
            <a:pPr indent="-12128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160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 de Processos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centro da arquitetura de um processo de desenvolvimento estão algumas atividades chave: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e especificação de requisitos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 de Processos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Envolve a escolha de um modelo de ciclo de vida</a:t>
            </a:r>
            <a:endParaRPr sz="1600"/>
          </a:p>
          <a:p>
            <a:pPr indent="-3302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detalhamento (decomposição) de suas macro-atividades</a:t>
            </a:r>
            <a:endParaRPr sz="1600"/>
          </a:p>
          <a:p>
            <a:pPr indent="-3302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Escolha de métodos</a:t>
            </a:r>
            <a:endParaRPr sz="1600"/>
          </a:p>
          <a:p>
            <a:pPr indent="-3302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Escolha de técnicas</a:t>
            </a:r>
            <a:endParaRPr sz="1600"/>
          </a:p>
          <a:p>
            <a:pPr indent="-3302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Escolha de roteiros (procedimentos)</a:t>
            </a:r>
            <a:endParaRPr sz="1600"/>
          </a:p>
          <a:p>
            <a:pPr indent="-3302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 dos recursos e artefatos que serão desenvolvidos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 de Processos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Devem ser definidos caso a caso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Devem considerar: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especificidades de cada aplicação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tecnologia a ser utilizada na sua construção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organização onde o produto será desenvolvido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grupo de desenvolvimento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objetivo de se definir </a:t>
            </a:r>
            <a:br>
              <a:rPr b="0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processo de software é favorecer a produção de sistemas de alta qualidade, atingindo as necessidades dos usuários finais, dentro de um cronograma </a:t>
            </a:r>
            <a:br>
              <a:rPr b="0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orçamento previsíveis.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Escolha de um modelo de </a:t>
            </a:r>
            <a:br>
              <a:rPr b="1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Ciclo de Vida</a:t>
            </a:r>
            <a:endParaRPr b="1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modelo de ciclo de vida </a:t>
            </a:r>
            <a:r>
              <a:rPr b="1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 </a:t>
            </a: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b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macro-atividades básicas, estabelecendo precedência e dependência entre as mesmas.</a:t>
            </a:r>
            <a:endParaRPr/>
          </a:p>
          <a:p>
            <a:pPr indent="-3111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ser entendido como passos </a:t>
            </a:r>
            <a:b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atividades que devem ser </a:t>
            </a:r>
            <a:b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executados durante um projeto</a:t>
            </a:r>
            <a:endParaRPr/>
          </a:p>
          <a:p>
            <a:pPr indent="-311150" lvl="0" marL="514350" marR="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 da Aula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Metodologias de Desenvolvimento de Softwares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 Tradicionais x Ágeis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 Ágeis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de Software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Ciclo de Vida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Gerência de Projetos de Software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Fatores que influenciam a definição de um processo</a:t>
            </a:r>
            <a:endParaRPr b="1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 de software </a:t>
            </a:r>
            <a:br>
              <a:rPr b="0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(sistema de informação, sistema de tempo real, etc.);</a:t>
            </a:r>
            <a:endParaRPr sz="15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Paradigma </a:t>
            </a:r>
            <a:br>
              <a:rPr b="0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(orientado a objetos, etc.);</a:t>
            </a:r>
            <a:endParaRPr sz="1500"/>
          </a:p>
          <a:p>
            <a:pPr indent="-3238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Domínio da aplicação;</a:t>
            </a:r>
            <a:endParaRPr sz="1500"/>
          </a:p>
          <a:p>
            <a:pPr indent="-3238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Tamanho;</a:t>
            </a:r>
            <a:endParaRPr sz="1500"/>
          </a:p>
          <a:p>
            <a:pPr indent="-3238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Complexidade;</a:t>
            </a:r>
            <a:endParaRPr sz="1500"/>
          </a:p>
          <a:p>
            <a:pPr indent="-323850" lvl="0" marL="342900" marR="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 da equipe...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 de Processos Padrão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pt-BR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coleções de ativos de processo de software para uma organização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pt-BR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Pode-se adaptar o processo padrão para alguma situação específica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pt-BR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apoiar a definição de processos existem diversas normas e modelos de qualidade: ISO9001, ISO/IEC 12207, ISO/IEC 15504, CMM, CMMI, MPS.BR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44"/>
              </a:spcBef>
              <a:spcAft>
                <a:spcPts val="160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pt-BR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objetivo dessas normas é apontar características que um bom processo de software tem que apresentar, deixando a organização livre para estruturar essas características segundo sua própria cultura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Ciclo de Vida de um Software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maneira geral, o ciclo de vida de um software envolve as seguintes fases:</a:t>
            </a:r>
            <a:endParaRPr sz="1600"/>
          </a:p>
          <a:p>
            <a:pPr indent="-501650" lvl="1" marL="9715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1650" lvl="1" marL="9715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Levantamento,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Especificação de Requisitos</a:t>
            </a:r>
            <a:endParaRPr sz="1200"/>
          </a:p>
          <a:p>
            <a:pPr indent="-501650" lvl="1" marL="9715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b="1" sz="1200"/>
          </a:p>
          <a:p>
            <a:pPr indent="-501650" lvl="1" marL="9715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Implementação (codificação)</a:t>
            </a:r>
            <a:endParaRPr b="1" sz="1200"/>
          </a:p>
          <a:p>
            <a:pPr indent="-501650" lvl="1" marL="9715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 b="1" sz="1200"/>
          </a:p>
          <a:p>
            <a:pPr indent="-501650" lvl="1" marL="9715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 e Implantação</a:t>
            </a:r>
            <a:endParaRPr sz="1200"/>
          </a:p>
          <a:p>
            <a:pPr indent="-501650" lvl="1" marL="9715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Operação (produção)</a:t>
            </a:r>
            <a:endParaRPr sz="1200"/>
          </a:p>
          <a:p>
            <a:pPr indent="-501650" lvl="1" marL="971550" marR="0" rtl="0" algn="l">
              <a:lnSpc>
                <a:spcPct val="90000"/>
              </a:lnSpc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Manutenção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 sz="3600">
                <a:latin typeface="Calibri"/>
                <a:ea typeface="Calibri"/>
                <a:cs typeface="Calibri"/>
                <a:sym typeface="Calibri"/>
              </a:rPr>
              <a:t>Ciclo de Vida - 1. Planejamento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74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o momento onde se conhece o projeto, o escopo, a empresa;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274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Monta-se e organiza a equipe inicial e os parceiros;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274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Formaliza-se o contrato de trabalho.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Ciclo de Vida</a:t>
            </a:r>
            <a:r>
              <a:rPr b="1" lang="pt-BR" sz="36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Análise e Especificação de Requisitos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pt-B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o onde o processo de levantamento de requisitos é intensificado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pt-B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 do escopo e identificação dos requisitos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pt-B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Compreender o domínio do problema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pt-B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Compreender as funcionalidades e comportamentos esperados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pt-B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vez identificados os requisitos do sistema, estes devem ser modelados, avaliados e documentados.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160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pt-B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Construção de um modelo descrevendo o que o software tem que fazer (e não como fazer)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Ciclo de Vida</a:t>
            </a:r>
            <a:r>
              <a:rPr b="1" lang="pt-BR" sz="3959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Projeto</a:t>
            </a:r>
            <a:endParaRPr b="1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responsável por incorporar os requisitos tecnológicos aos requisitos essenciais do sistema, modelados na fase anterior</a:t>
            </a:r>
            <a:endParaRPr sz="1500"/>
          </a:p>
          <a:p>
            <a:pPr indent="-3238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Requer que a plataforma de desenvolvimento seja conhecida</a:t>
            </a:r>
            <a:endParaRPr sz="1500"/>
          </a:p>
          <a:p>
            <a:pPr indent="-3238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pt-BR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Envolve duas grande etapas:</a:t>
            </a:r>
            <a:endParaRPr sz="1500"/>
          </a:p>
          <a:p>
            <a:pPr indent="-26670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da arquitetura do sistema</a:t>
            </a:r>
            <a:endParaRPr sz="1100"/>
          </a:p>
          <a:p>
            <a:pPr indent="-266700" lvl="1" marL="742950" marR="0" rtl="0" algn="l"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Arial"/>
              <a:buChar char="–"/>
            </a:pPr>
            <a:r>
              <a:rPr b="0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detalhado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Ciclo de Vida</a:t>
            </a:r>
            <a:r>
              <a:rPr b="1" lang="pt-BR" sz="3959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Projeto</a:t>
            </a:r>
            <a:endParaRPr b="1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1" lang="pt-B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da Arquitetura do Sistema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Objetiva definir a arquitetura geral do software, tendo como base o modelo construído na fase de análise de requisitos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 descrever a estrutura de nível mais alto da aplicação e identificar seus principais componentes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1" lang="pt-B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Detalhado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Objetiva detalhar o projeto de software para cada componente identificado na etapa anterior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160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componentes devem ser sucessivamente refinados em níveis de maior detalhamento, até que possam ser codificados e testados.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Ciclo de Vida</a:t>
            </a:r>
            <a:r>
              <a:rPr b="1" lang="pt-BR" sz="3959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Implementação</a:t>
            </a:r>
            <a:endParaRPr b="1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Tradução do projeto em uma forma passível de execução pela máquina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Também chamada de fase de </a:t>
            </a:r>
            <a:r>
              <a:rPr b="1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unidade de software do projeto detalhado é escrita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Ciclo de Vida</a:t>
            </a:r>
            <a:r>
              <a:rPr b="1" lang="pt-BR" sz="3959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Testes</a:t>
            </a:r>
            <a:endParaRPr b="1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pt-B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Inclui diversos níveis de testes, como por exemplo: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de unidade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de integração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de sistema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pt-B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Inicialmente cada unidade de software deve ser testada e os resultados documentados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pt-B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diversos componentes devem ser integrados sucessivamente até se obter o sistema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160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pt-B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Finalmente o sistema como um todo deve ser testado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Ciclo de Vida</a:t>
            </a:r>
            <a:r>
              <a:rPr b="1" lang="pt-BR" sz="3959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Entrega e Implantação</a:t>
            </a:r>
            <a:endParaRPr b="1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4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60"/>
              <a:buFont typeface="Arial"/>
              <a:buChar char="•"/>
            </a:pPr>
            <a:r>
              <a:rPr b="0" i="0" lang="pt-BR" sz="2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Depois de testado, o software deve ser colocado em produção</a:t>
            </a:r>
            <a:endParaRPr sz="1700"/>
          </a:p>
          <a:p>
            <a:pPr indent="-33655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860"/>
              <a:buFont typeface="Arial"/>
              <a:buChar char="•"/>
            </a:pPr>
            <a:r>
              <a:rPr b="0" i="0" lang="pt-BR" sz="2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Objetiva estabelecer que o software satisfaça os requisitos dos usuários</a:t>
            </a:r>
            <a:endParaRPr sz="1700"/>
          </a:p>
          <a:p>
            <a:pPr indent="-33655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860"/>
              <a:buFont typeface="Arial"/>
              <a:buChar char="•"/>
            </a:pPr>
            <a:r>
              <a:rPr b="0" i="0" lang="pt-BR" sz="2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Isso é feito instalando o software e conduzindo testes de aceitação (validação)</a:t>
            </a:r>
            <a:endParaRPr sz="1700"/>
          </a:p>
          <a:p>
            <a:pPr indent="-33655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860"/>
              <a:buFont typeface="Arial"/>
              <a:buChar char="•"/>
            </a:pPr>
            <a:r>
              <a:rPr b="0" i="0" lang="pt-BR" sz="28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Necessita-se:</a:t>
            </a:r>
            <a:endParaRPr sz="1700"/>
          </a:p>
          <a:p>
            <a:pPr indent="-27940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90"/>
              <a:buFont typeface="Arial"/>
              <a:buChar char="–"/>
            </a:pPr>
            <a:r>
              <a:rPr b="0" i="0" lang="pt-BR" sz="24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Treinar o usuário</a:t>
            </a:r>
            <a:endParaRPr sz="1300"/>
          </a:p>
          <a:p>
            <a:pPr indent="-27940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90"/>
              <a:buFont typeface="Arial"/>
              <a:buChar char="–"/>
            </a:pPr>
            <a:r>
              <a:rPr b="0" i="0" lang="pt-BR" sz="24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Configurar o ambiente de produção</a:t>
            </a:r>
            <a:endParaRPr sz="1300"/>
          </a:p>
          <a:p>
            <a:pPr indent="-27940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90"/>
              <a:buFont typeface="Arial"/>
              <a:buChar char="–"/>
            </a:pPr>
            <a:r>
              <a:rPr b="0" i="0" lang="pt-BR" sz="24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(Converter bases de dados)</a:t>
            </a:r>
            <a:endParaRPr sz="1300"/>
          </a:p>
          <a:p>
            <a:pPr indent="0" lvl="0" marL="187960" marR="0" rtl="0" algn="l">
              <a:lnSpc>
                <a:spcPct val="90000"/>
              </a:lnSpc>
              <a:spcBef>
                <a:spcPts val="592"/>
              </a:spcBef>
              <a:spcAft>
                <a:spcPts val="160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8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311700" y="1841102"/>
            <a:ext cx="85206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METODOLOGIAS ÁGEIS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Scrum, Extreme Programming (XP), e outros, estabeleceram princípios comuns compartilhados por todos esses métodos, criando a Aliança Ágil, estabelecendo o Manifesto Ágil (2001)</a:t>
            </a:r>
            <a:endParaRPr b="0" i="0" sz="20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716650" y="4731200"/>
            <a:ext cx="3710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u="sng">
                <a:solidFill>
                  <a:schemeClr val="hlink"/>
                </a:solidFill>
                <a:hlinkClick r:id="rId3"/>
              </a:rPr>
              <a:t>http://agilemanifesto.org/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Ciclo de Vida</a:t>
            </a:r>
            <a:r>
              <a:rPr b="1" lang="pt-BR" sz="3959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Operação</a:t>
            </a:r>
            <a:endParaRPr b="1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a fase em que os usuários utilizam o software em ambiente de produção.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Ciclo de Vida</a:t>
            </a:r>
            <a:r>
              <a:rPr b="1" lang="pt-BR" sz="3959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Manutenção</a:t>
            </a:r>
            <a:endParaRPr b="1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software sempre necessita de mudanças depois de entregue para o usuário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Muitas vezes, em função do porte e do tipo de manutenção necessária, essa fase pode requerer um novo processo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Essas fases </a:t>
            </a:r>
            <a:r>
              <a:rPr lang="pt-BR"/>
              <a:t>aparecem</a:t>
            </a:r>
            <a:r>
              <a:rPr lang="pt-BR"/>
              <a:t> </a:t>
            </a:r>
            <a:r>
              <a:rPr lang="pt-BR"/>
              <a:t>geralmente</a:t>
            </a:r>
            <a:endParaRPr/>
          </a:p>
        </p:txBody>
      </p:sp>
      <p:sp>
        <p:nvSpPr>
          <p:cNvPr id="266" name="Google Shape;266;p4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46"/>
          <p:cNvGrpSpPr/>
          <p:nvPr/>
        </p:nvGrpSpPr>
        <p:grpSpPr>
          <a:xfrm>
            <a:off x="285720" y="1283229"/>
            <a:ext cx="7943785" cy="4014932"/>
            <a:chOff x="0" y="0"/>
            <a:chExt cx="7943785" cy="4818111"/>
          </a:xfrm>
        </p:grpSpPr>
        <p:sp>
          <p:nvSpPr>
            <p:cNvPr id="268" name="Google Shape;268;p46"/>
            <p:cNvSpPr/>
            <p:nvPr/>
          </p:nvSpPr>
          <p:spPr>
            <a:xfrm>
              <a:off x="0" y="0"/>
              <a:ext cx="6116700" cy="867300"/>
            </a:xfrm>
            <a:prstGeom prst="roundRect">
              <a:avLst>
                <a:gd fmla="val 10000" name="adj"/>
              </a:avLst>
            </a:prstGeom>
            <a:solidFill>
              <a:srgbClr val="49ACC5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6"/>
            <p:cNvSpPr txBox="1"/>
            <p:nvPr/>
          </p:nvSpPr>
          <p:spPr>
            <a:xfrm>
              <a:off x="25401" y="25401"/>
              <a:ext cx="5079600" cy="8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0950" lIns="140950" spcFirstLastPara="1" rIns="140950" wrap="square" tIns="14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37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Análise</a:t>
              </a:r>
              <a:endParaRPr b="0" i="0" sz="3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46"/>
            <p:cNvSpPr/>
            <p:nvPr/>
          </p:nvSpPr>
          <p:spPr>
            <a:xfrm>
              <a:off x="456771" y="987702"/>
              <a:ext cx="6116700" cy="867300"/>
            </a:xfrm>
            <a:prstGeom prst="roundRect">
              <a:avLst>
                <a:gd fmla="val 10000" name="adj"/>
              </a:avLst>
            </a:prstGeom>
            <a:solidFill>
              <a:srgbClr val="47D290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6"/>
            <p:cNvSpPr txBox="1"/>
            <p:nvPr/>
          </p:nvSpPr>
          <p:spPr>
            <a:xfrm>
              <a:off x="482172" y="1013103"/>
              <a:ext cx="5045400" cy="8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0950" lIns="140950" spcFirstLastPara="1" rIns="140950" wrap="square" tIns="14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37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Projeto</a:t>
              </a:r>
              <a:endParaRPr b="0" i="0" sz="3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46"/>
            <p:cNvSpPr/>
            <p:nvPr/>
          </p:nvSpPr>
          <p:spPr>
            <a:xfrm>
              <a:off x="913542" y="1975405"/>
              <a:ext cx="6116700" cy="867300"/>
            </a:xfrm>
            <a:prstGeom prst="roundRect">
              <a:avLst>
                <a:gd fmla="val 10000" name="adj"/>
              </a:avLst>
            </a:prstGeom>
            <a:solidFill>
              <a:srgbClr val="5FDF45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6"/>
            <p:cNvSpPr txBox="1"/>
            <p:nvPr/>
          </p:nvSpPr>
          <p:spPr>
            <a:xfrm>
              <a:off x="938943" y="2000806"/>
              <a:ext cx="5045400" cy="8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0950" lIns="140950" spcFirstLastPara="1" rIns="140950" wrap="square" tIns="14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37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Codificação</a:t>
              </a:r>
              <a:endParaRPr/>
            </a:p>
          </p:txBody>
        </p:sp>
        <p:sp>
          <p:nvSpPr>
            <p:cNvPr id="274" name="Google Shape;274;p46"/>
            <p:cNvSpPr/>
            <p:nvPr/>
          </p:nvSpPr>
          <p:spPr>
            <a:xfrm>
              <a:off x="1370314" y="2963108"/>
              <a:ext cx="6116700" cy="867300"/>
            </a:xfrm>
            <a:prstGeom prst="roundRect">
              <a:avLst>
                <a:gd fmla="val 10000" name="adj"/>
              </a:avLst>
            </a:prstGeom>
            <a:solidFill>
              <a:srgbClr val="D3EB44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6"/>
            <p:cNvSpPr txBox="1"/>
            <p:nvPr/>
          </p:nvSpPr>
          <p:spPr>
            <a:xfrm>
              <a:off x="1395715" y="2988509"/>
              <a:ext cx="5045400" cy="8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0950" lIns="140950" spcFirstLastPara="1" rIns="140950" wrap="square" tIns="14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37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Teste</a:t>
              </a:r>
              <a:endParaRPr/>
            </a:p>
          </p:txBody>
        </p:sp>
        <p:sp>
          <p:nvSpPr>
            <p:cNvPr id="276" name="Google Shape;276;p46"/>
            <p:cNvSpPr/>
            <p:nvPr/>
          </p:nvSpPr>
          <p:spPr>
            <a:xfrm>
              <a:off x="1827085" y="3950811"/>
              <a:ext cx="6116700" cy="867300"/>
            </a:xfrm>
            <a:prstGeom prst="roundRect">
              <a:avLst>
                <a:gd fmla="val 10000" name="adj"/>
              </a:avLst>
            </a:prstGeom>
            <a:solidFill>
              <a:srgbClr val="F69444"/>
            </a:solidFill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6"/>
            <p:cNvSpPr txBox="1"/>
            <p:nvPr/>
          </p:nvSpPr>
          <p:spPr>
            <a:xfrm>
              <a:off x="1852486" y="3976212"/>
              <a:ext cx="5045400" cy="8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0950" lIns="140950" spcFirstLastPara="1" rIns="140950" wrap="square" tIns="14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37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Manutenção</a:t>
              </a:r>
              <a:endParaRPr/>
            </a:p>
          </p:txBody>
        </p:sp>
        <p:sp>
          <p:nvSpPr>
            <p:cNvPr id="278" name="Google Shape;278;p46"/>
            <p:cNvSpPr/>
            <p:nvPr/>
          </p:nvSpPr>
          <p:spPr>
            <a:xfrm>
              <a:off x="5553051" y="633575"/>
              <a:ext cx="563700" cy="56370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DE1E8">
                <a:alpha val="89800"/>
              </a:srgbClr>
            </a:solidFill>
            <a:ln cap="flat" cmpd="sng" w="25400">
              <a:solidFill>
                <a:srgbClr val="CDE1E8">
                  <a:alpha val="898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6"/>
            <p:cNvSpPr txBox="1"/>
            <p:nvPr/>
          </p:nvSpPr>
          <p:spPr>
            <a:xfrm>
              <a:off x="5679886" y="633575"/>
              <a:ext cx="309900" cy="4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46"/>
            <p:cNvSpPr/>
            <p:nvPr/>
          </p:nvSpPr>
          <p:spPr>
            <a:xfrm>
              <a:off x="6009822" y="1621278"/>
              <a:ext cx="563700" cy="56370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CEFD6">
                <a:alpha val="89800"/>
              </a:srgbClr>
            </a:solidFill>
            <a:ln cap="flat" cmpd="sng" w="25400">
              <a:solidFill>
                <a:srgbClr val="CDE1E8">
                  <a:alpha val="898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6"/>
            <p:cNvSpPr txBox="1"/>
            <p:nvPr/>
          </p:nvSpPr>
          <p:spPr>
            <a:xfrm>
              <a:off x="6136657" y="1621278"/>
              <a:ext cx="309900" cy="4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46"/>
            <p:cNvSpPr/>
            <p:nvPr/>
          </p:nvSpPr>
          <p:spPr>
            <a:xfrm>
              <a:off x="6466593" y="2594526"/>
              <a:ext cx="563700" cy="56370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9F5CB">
                <a:alpha val="89800"/>
              </a:srgbClr>
            </a:solidFill>
            <a:ln cap="flat" cmpd="sng" w="25400">
              <a:solidFill>
                <a:srgbClr val="CDE1E8">
                  <a:alpha val="898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6"/>
            <p:cNvSpPr txBox="1"/>
            <p:nvPr/>
          </p:nvSpPr>
          <p:spPr>
            <a:xfrm>
              <a:off x="6593428" y="2594526"/>
              <a:ext cx="309900" cy="4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46"/>
            <p:cNvSpPr/>
            <p:nvPr/>
          </p:nvSpPr>
          <p:spPr>
            <a:xfrm>
              <a:off x="6923365" y="3591865"/>
              <a:ext cx="563700" cy="56370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BDACB">
                <a:alpha val="89800"/>
              </a:srgbClr>
            </a:solidFill>
            <a:ln cap="flat" cmpd="sng" w="25400">
              <a:solidFill>
                <a:srgbClr val="CDE1E8">
                  <a:alpha val="898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6"/>
            <p:cNvSpPr txBox="1"/>
            <p:nvPr/>
          </p:nvSpPr>
          <p:spPr>
            <a:xfrm>
              <a:off x="7050200" y="3591865"/>
              <a:ext cx="309900" cy="42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p46"/>
          <p:cNvSpPr/>
          <p:nvPr/>
        </p:nvSpPr>
        <p:spPr>
          <a:xfrm>
            <a:off x="6715140" y="1369208"/>
            <a:ext cx="1428900" cy="47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1" y="58914"/>
                </a:moveTo>
                <a:lnTo>
                  <a:pt x="-46000" y="148241"/>
                </a:lnTo>
              </a:path>
            </a:pathLst>
          </a:custGeom>
          <a:solidFill>
            <a:srgbClr val="0097A7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Requisitos de Software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6"/>
          <p:cNvSpPr/>
          <p:nvPr/>
        </p:nvSpPr>
        <p:spPr>
          <a:xfrm>
            <a:off x="7215199" y="2024050"/>
            <a:ext cx="1562400" cy="83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1" y="62224"/>
                </a:moveTo>
                <a:lnTo>
                  <a:pt x="-48648" y="105206"/>
                </a:lnTo>
              </a:path>
            </a:pathLst>
          </a:custGeom>
          <a:solidFill>
            <a:srgbClr val="78909C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Especificação funcional; desempenho; interfaces</a:t>
            </a:r>
            <a:endParaRPr b="0" i="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6"/>
          <p:cNvSpPr/>
          <p:nvPr/>
        </p:nvSpPr>
        <p:spPr>
          <a:xfrm>
            <a:off x="7643834" y="3036095"/>
            <a:ext cx="1285800" cy="53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1" y="62224"/>
                </a:moveTo>
                <a:lnTo>
                  <a:pt x="-52548" y="117606"/>
                </a:lnTo>
              </a:path>
            </a:pathLst>
          </a:custGeom>
          <a:solidFill>
            <a:srgbClr val="FFCC0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Estr.Dados; Aquit.Sw.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6"/>
          <p:cNvSpPr/>
          <p:nvPr/>
        </p:nvSpPr>
        <p:spPr>
          <a:xfrm>
            <a:off x="8015803" y="3810007"/>
            <a:ext cx="1128300" cy="53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1" y="62224"/>
                </a:moveTo>
                <a:lnTo>
                  <a:pt x="-50872" y="135262"/>
                </a:lnTo>
              </a:path>
            </a:pathLst>
          </a:custGeom>
          <a:solidFill>
            <a:srgbClr val="EEFF4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endParaRPr b="0" i="0" sz="16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6"/>
          <p:cNvSpPr txBox="1"/>
          <p:nvPr/>
        </p:nvSpPr>
        <p:spPr>
          <a:xfrm>
            <a:off x="8001024" y="5410749"/>
            <a:ext cx="10620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Gerência de Projeto de Software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60"/>
              <a:buFont typeface="Arial"/>
              <a:buChar char="•"/>
            </a:pPr>
            <a:r>
              <a:rPr b="0" i="1" lang="pt-BR" sz="2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Envolve:</a:t>
            </a:r>
            <a:endParaRPr sz="1600"/>
          </a:p>
          <a:p>
            <a:pPr indent="-273050" lvl="1" marL="2857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390"/>
              <a:buFont typeface="Arial"/>
              <a:buChar char="–"/>
            </a:pPr>
            <a:r>
              <a:rPr b="0" i="0" lang="pt-BR" sz="23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Produtos: a primeira coisa a se fazer é definir o escopo do projeto, fazendo um levantamento de requisitos inicial, decompondo o problema (dividir para conquistar).</a:t>
            </a:r>
            <a:endParaRPr sz="1200"/>
          </a:p>
          <a:p>
            <a:pPr indent="-215900" lvl="2" marL="68580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020"/>
              <a:buFont typeface="Arial"/>
              <a:buChar char="•"/>
            </a:pPr>
            <a:r>
              <a:rPr b="0" i="0" lang="pt-BR" sz="20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endParaRPr sz="1200"/>
          </a:p>
          <a:p>
            <a:pPr indent="-215900" lvl="3" marL="11430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–"/>
            </a:pPr>
            <a:r>
              <a:rPr b="0" i="0" lang="pt-BR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Sub-sistemas</a:t>
            </a:r>
            <a:endParaRPr sz="1200"/>
          </a:p>
          <a:p>
            <a:pPr indent="-215900" lvl="4" marL="16002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»"/>
            </a:pPr>
            <a:r>
              <a:rPr b="0" i="0" lang="pt-BR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Módulos</a:t>
            </a:r>
            <a:endParaRPr sz="1200"/>
          </a:p>
          <a:p>
            <a:pPr indent="-215900" lvl="5" marL="20574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</a:pPr>
            <a:r>
              <a:rPr b="0" i="0" lang="pt-BR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Sub-módulos ou funções</a:t>
            </a:r>
            <a:endParaRPr sz="1200"/>
          </a:p>
          <a:p>
            <a:pPr indent="-273050" lvl="1" marL="2857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390"/>
              <a:buFont typeface="Arial"/>
              <a:buChar char="–"/>
            </a:pPr>
            <a:r>
              <a:rPr b="0" i="0" lang="pt-BR" sz="23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Processos</a:t>
            </a:r>
            <a:endParaRPr sz="1200"/>
          </a:p>
          <a:p>
            <a:pPr indent="-273050" lvl="1" marL="285750" marR="0" rtl="0" algn="l">
              <a:lnSpc>
                <a:spcPct val="80000"/>
              </a:lnSpc>
              <a:spcBef>
                <a:spcPts val="518"/>
              </a:spcBef>
              <a:spcAft>
                <a:spcPts val="1600"/>
              </a:spcAft>
              <a:buClr>
                <a:schemeClr val="dk1"/>
              </a:buClr>
              <a:buSzPts val="2390"/>
              <a:buFont typeface="Arial"/>
              <a:buChar char="–"/>
            </a:pPr>
            <a:r>
              <a:rPr b="0" i="0" lang="pt-BR" sz="23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Pessoas: várias pessoas exercendo diferentes papeis como gerente de projeto, analistas, projetistas, engenheiro de software, programadores, engenheiros de testes, gerente da qualidade, clientes e usuários</a:t>
            </a:r>
            <a:endParaRPr b="0" i="0" sz="23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1" i="0" lang="pt-BR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Atividades Típicas da Gerência de Projetos</a:t>
            </a:r>
            <a:endParaRPr b="1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8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20"/>
              <a:buFont typeface="Arial"/>
              <a:buChar char="•"/>
            </a:pPr>
            <a:r>
              <a:rPr b="0" i="0" lang="pt-BR" sz="2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Determinação do escopo do software;</a:t>
            </a:r>
            <a:endParaRPr sz="1700"/>
          </a:p>
          <a:p>
            <a:pPr indent="-33655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620"/>
              <a:buFont typeface="Arial"/>
              <a:buChar char="•"/>
            </a:pPr>
            <a:r>
              <a:rPr b="0" i="0" lang="pt-BR" sz="2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 do processo de software do projeto;</a:t>
            </a:r>
            <a:endParaRPr sz="1700"/>
          </a:p>
          <a:p>
            <a:pPr indent="-33655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620"/>
              <a:buFont typeface="Arial"/>
              <a:buChar char="•"/>
            </a:pPr>
            <a:r>
              <a:rPr b="0" i="0" lang="pt-BR" sz="2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Realização de estimativas;</a:t>
            </a:r>
            <a:endParaRPr sz="1700"/>
          </a:p>
          <a:p>
            <a:pPr indent="-33655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620"/>
              <a:buFont typeface="Arial"/>
              <a:buChar char="•"/>
            </a:pPr>
            <a:r>
              <a:rPr b="0" i="0" lang="pt-BR" sz="2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Estimativa de tamanho;</a:t>
            </a:r>
            <a:endParaRPr sz="1700"/>
          </a:p>
          <a:p>
            <a:pPr indent="-30607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620"/>
              <a:buFont typeface="Arial"/>
              <a:buChar char="•"/>
            </a:pPr>
            <a:r>
              <a:rPr lang="pt-BR" sz="2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Estimativa de esforço;</a:t>
            </a:r>
            <a:endParaRPr b="0" i="0" sz="26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8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620"/>
              <a:buChar char="•"/>
            </a:pPr>
            <a:r>
              <a:rPr lang="pt-BR" sz="2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Estimativa (alocação) de recursos;</a:t>
            </a:r>
            <a:endParaRPr sz="1700"/>
          </a:p>
          <a:p>
            <a:pPr indent="-33655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620"/>
              <a:buChar char="•"/>
            </a:pPr>
            <a:r>
              <a:rPr lang="pt-BR" sz="2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Estimativa de tempo (elaboração do cronograma do projeto);</a:t>
            </a:r>
            <a:endParaRPr sz="1700"/>
          </a:p>
          <a:p>
            <a:pPr indent="-33655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620"/>
              <a:buChar char="•"/>
            </a:pPr>
            <a:r>
              <a:rPr lang="pt-BR" sz="2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Estimativa de custos;</a:t>
            </a:r>
            <a:endParaRPr sz="1700"/>
          </a:p>
          <a:p>
            <a:pPr indent="-33655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620"/>
              <a:buChar char="•"/>
            </a:pPr>
            <a:r>
              <a:rPr lang="pt-BR" sz="2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Gerência de riscos;</a:t>
            </a:r>
            <a:endParaRPr sz="1700"/>
          </a:p>
          <a:p>
            <a:pPr indent="-33655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620"/>
              <a:buChar char="•"/>
            </a:pPr>
            <a:r>
              <a:rPr lang="pt-BR" sz="26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Elaboração do plano de projeto.</a:t>
            </a:r>
            <a:endParaRPr sz="26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8931" l="5523" r="1961" t="4187"/>
          <a:stretch/>
        </p:blipFill>
        <p:spPr>
          <a:xfrm>
            <a:off x="352650" y="501375"/>
            <a:ext cx="8460074" cy="44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3568"/>
            <a:ext cx="9144000" cy="4427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Manifesto Ágil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Conceitos chave do “Manifesto Ágil”: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Indivíduos e interações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ao invés de processos e ferramentas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executável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 invés de documentação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Colaboração do cliente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 invés de negociação de contratos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Respostas rápidas a mudanças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 invés de seguir planos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Manifesto Ágil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“Manifesto Ágil” não rejeita os processos e ferramentas, a documentação, a negociação de contratos ou o planejamento, mas simplesmente mostra que eles têm importância secundária quando comparado com os indivíduos e interações...</a:t>
            </a:r>
            <a:endParaRPr/>
          </a:p>
          <a:p>
            <a:pPr indent="-342900" lvl="0" marL="800100" marR="0" rtl="0" algn="l">
              <a:lnSpc>
                <a:spcPct val="90000"/>
              </a:lnSpc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Esses conceitos aproximam-se melhor com a forma que pequenas e médias empresas trabalham e respondem a mudanças.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Extreme Programming (XP)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pt-B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Metodologia ágil para equipes pequenas e médias que desenvolvem software baseado em requisitos vagos e que se modificam rapidamente.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pt-B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Principais diferenças da XP para outras metodologias: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constante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Abordagem incremental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comunicação entre as pessoas é encorajada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160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pt-B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maioria das regras da XP causam polêmica a primeira vista e muitas não fazem sentido se aplicadas isoladamente.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Extreme Programming (XP)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pt-BR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Principais valores: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Comunicação: manter o melhor relacionamento possível entre clientes e desenvolvedores, preferindo conversas pessoais a outros meios de comunicação.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Simplicidade: visa permitir a criação de código simples que não deve possuir funções desnecessárias, evitando funcionalidades que podem ser úteis no futuro.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pt-BR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constante: o programador terá informações constantes do código e do cliente, tendo freqüentemente uma parte do software totalmente funcional para avaliar.</a:t>
            </a:r>
            <a:endParaRPr/>
          </a:p>
          <a:p>
            <a:pPr indent="-15494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160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