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21" r:id="rId3"/>
    <p:sldId id="359" r:id="rId4"/>
    <p:sldId id="360" r:id="rId5"/>
    <p:sldId id="322" r:id="rId6"/>
    <p:sldId id="334" r:id="rId7"/>
    <p:sldId id="323" r:id="rId8"/>
    <p:sldId id="324" r:id="rId9"/>
    <p:sldId id="325" r:id="rId10"/>
    <p:sldId id="326" r:id="rId11"/>
    <p:sldId id="333" r:id="rId12"/>
    <p:sldId id="328" r:id="rId13"/>
    <p:sldId id="335" r:id="rId14"/>
    <p:sldId id="329" r:id="rId15"/>
    <p:sldId id="346" r:id="rId16"/>
    <p:sldId id="345" r:id="rId17"/>
    <p:sldId id="336" r:id="rId18"/>
    <p:sldId id="337" r:id="rId19"/>
    <p:sldId id="338" r:id="rId20"/>
    <p:sldId id="358" r:id="rId21"/>
    <p:sldId id="343" r:id="rId22"/>
    <p:sldId id="350" r:id="rId23"/>
    <p:sldId id="351" r:id="rId24"/>
    <p:sldId id="353" r:id="rId25"/>
    <p:sldId id="341" r:id="rId26"/>
    <p:sldId id="342" r:id="rId27"/>
    <p:sldId id="344" r:id="rId28"/>
    <p:sldId id="349" r:id="rId29"/>
    <p:sldId id="357" r:id="rId30"/>
    <p:sldId id="355" r:id="rId31"/>
    <p:sldId id="356" r:id="rId32"/>
    <p:sldId id="354" r:id="rId33"/>
    <p:sldId id="310" r:id="rId34"/>
    <p:sldId id="311" r:id="rId35"/>
    <p:sldId id="312" r:id="rId36"/>
    <p:sldId id="313" r:id="rId37"/>
    <p:sldId id="31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61" autoAdjust="0"/>
    <p:restoredTop sz="94660"/>
  </p:normalViewPr>
  <p:slideViewPr>
    <p:cSldViewPr>
      <p:cViewPr>
        <p:scale>
          <a:sx n="50" d="100"/>
          <a:sy n="50" d="100"/>
        </p:scale>
        <p:origin x="-1637" y="-79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7C6277-71DD-4BD4-B6C5-A23D27673C9F}" type="datetimeFigureOut">
              <a:rPr lang="en-GB" smtClean="0"/>
              <a:t>14/09/2016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4F04FE-36B4-4FEA-AC25-5CAD0D29F09F}" type="slidenum">
              <a:rPr lang="en-GB" smtClean="0"/>
              <a:t>‹#›</a:t>
            </a:fld>
            <a:endParaRPr lang="en-GB"/>
          </a:p>
        </p:txBody>
      </p:sp>
    </p:spTree>
    <p:extLst>
      <p:ext uri="{BB962C8B-B14F-4D97-AF65-F5344CB8AC3E}">
        <p14:creationId xmlns:p14="http://schemas.microsoft.com/office/powerpoint/2010/main" val="2382765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DA055B-F107-40C8-9C2C-092FD93A256B}" type="slidenum">
              <a:rPr lang="en-GB"/>
              <a:pPr fontAlgn="base">
                <a:spcBef>
                  <a:spcPct val="0"/>
                </a:spcBef>
                <a:spcAft>
                  <a:spcPct val="0"/>
                </a:spcAft>
                <a:defRPr/>
              </a:pPr>
              <a:t>25</a:t>
            </a:fld>
            <a:endParaRPr lang="en-GB"/>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solidFill>
                  <a:srgbClr val="00CCFF"/>
                </a:solidFill>
              </a:rPr>
              <a:t>But if evolutionary ecology as a whole is being a bit slow to embrace a fully multivariate view of phenotypic evolution and constraint, it does have a long tradition of applying a bivariate view which is encapsulated in the idea of a trade-off between life history traits, or fitness components – for example reproduction and survival.</a:t>
            </a:r>
          </a:p>
          <a:p>
            <a:pPr eaLnBrk="1" hangingPunct="1">
              <a:spcBef>
                <a:spcPct val="0"/>
              </a:spcBef>
            </a:pPr>
            <a:endParaRPr lang="en-GB" smtClean="0">
              <a:solidFill>
                <a:srgbClr val="00CCFF"/>
              </a:solidFill>
            </a:endParaRPr>
          </a:p>
          <a:p>
            <a:pPr eaLnBrk="1" hangingPunct="1">
              <a:spcBef>
                <a:spcPct val="0"/>
              </a:spcBef>
            </a:pPr>
            <a:r>
              <a:rPr lang="en-GB" smtClean="0">
                <a:solidFill>
                  <a:srgbClr val="00CCFF"/>
                </a:solidFill>
              </a:rPr>
              <a:t>The idea here is that any individual in a population has to decide how to allocate a fixed resource between two competing demands, for instance somatic maintenance and hence survival, versus reproductive investment. We can imagine a trade-off function – in this case just a straight line – along which different allocation strategies yield similar expected fitness. With no single strategy better than the others, at equilibrium we might expect genetic variance to persist in the direction of this trade-off function.  In other words we expect a negative genetic covariance – or correlation – between the traits in the trade-off – in this case survival and reproduction.</a:t>
            </a:r>
          </a:p>
          <a:p>
            <a:pPr eaLnBrk="1" hangingPunct="1">
              <a:spcBef>
                <a:spcPct val="0"/>
              </a:spcBef>
            </a:pPr>
            <a:endParaRPr lang="en-GB" smtClean="0">
              <a:solidFill>
                <a:srgbClr val="00CCF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FB87B-5A44-4932-8269-66F427DDCAE6}" type="slidenum">
              <a:rPr lang="en-GB"/>
              <a:pPr fontAlgn="base">
                <a:spcBef>
                  <a:spcPct val="0"/>
                </a:spcBef>
                <a:spcAft>
                  <a:spcPct val="0"/>
                </a:spcAft>
                <a:defRPr/>
              </a:pPr>
              <a:t>26</a:t>
            </a:fld>
            <a:endParaRPr lang="en-GB"/>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solidFill>
                  <a:srgbClr val="00CCFF"/>
                </a:solidFill>
              </a:rPr>
              <a:t>Now despite this expectation of negative genetic correlation we often find positive phenotypic correlations among fitness related traits in a population individuals in a population. In fact this isn’t unexpected if environmental heterogeneity generates variance in the amount of resource individuals have available. </a:t>
            </a:r>
          </a:p>
          <a:p>
            <a:pPr eaLnBrk="1" hangingPunct="1">
              <a:spcBef>
                <a:spcPct val="0"/>
              </a:spcBef>
            </a:pPr>
            <a:endParaRPr lang="en-GB" smtClean="0">
              <a:solidFill>
                <a:srgbClr val="00CCFF"/>
              </a:solidFill>
            </a:endParaRPr>
          </a:p>
          <a:p>
            <a:pPr eaLnBrk="1" hangingPunct="1">
              <a:spcBef>
                <a:spcPct val="0"/>
              </a:spcBef>
            </a:pPr>
            <a:r>
              <a:rPr lang="en-GB" smtClean="0">
                <a:solidFill>
                  <a:srgbClr val="00CCFF"/>
                </a:solidFill>
              </a:rPr>
              <a:t>So you can see in this illustration that individuals – or genotypes – are all lying on the same trade-off function, but ones that find themselves in a high higher resource environment are able to allocate more to both traits. So we are still postulating that there is a negative genetic correlation acting as an evolutionary constraint here, but that there could be a positive phenotypic correlation.</a:t>
            </a:r>
          </a:p>
          <a:p>
            <a:pPr eaLnBrk="1" hangingPunct="1">
              <a:spcBef>
                <a:spcPct val="0"/>
              </a:spcBef>
            </a:pPr>
            <a:endParaRPr lang="en-GB" smtClean="0">
              <a:solidFill>
                <a:srgbClr val="00CCFF"/>
              </a:solidFill>
            </a:endParaRPr>
          </a:p>
          <a:p>
            <a:pPr eaLnBrk="1" hangingPunct="1">
              <a:spcBef>
                <a:spcPct val="0"/>
              </a:spcBef>
            </a:pPr>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DA0185-2CA3-4537-B40B-DD57CF5619F3}" type="slidenum">
              <a:rPr lang="en-GB" altLang="en-US"/>
              <a:pPr/>
              <a:t>30</a:t>
            </a:fld>
            <a:endParaRPr lang="en-GB" alt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6983D-51C5-4EB6-877D-41631760AE6A}" type="slidenum">
              <a:rPr lang="en-GB" altLang="en-US"/>
              <a:pPr/>
              <a:t>35</a:t>
            </a:fld>
            <a:endParaRPr lang="en-GB"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914400" y="4343400"/>
            <a:ext cx="5029200" cy="4114800"/>
          </a:xfrm>
        </p:spPr>
        <p:txBody>
          <a:bodyPr/>
          <a:lstStyle/>
          <a:p>
            <a:r>
              <a:rPr lang="en-US" altLang="en-US"/>
              <a:t>The univariate breeders equation is highly predictive under artificial selection in the lab. Which is not that surprising because artificial selection makes sure that all the dynamics are governed by this term. Of course the trait is still likely to genetically covary with other traits, but this second (natural) selection gradient is expected to be small compared to beta1.  In the field however, the univariate breeders equation has failed to be predictive, and I think its commonly believed that this has to be part of the reason. A) were measuring these selection gradients incorrectly by ignoring correlated traits that are under selection, and we are also not accounting for evolution that occurs because the trait is getting dragged along with other traits with which it I s genetically correlated.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F2C0F8E-2AFF-4E5A-873F-9FE4038FE4F2}" type="datetimeFigureOut">
              <a:rPr lang="en-GB" smtClean="0"/>
              <a:t>14/09/2016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CF519A-7FA0-40FE-B7A8-0940911E29BA}" type="slidenum">
              <a:rPr lang="en-GB" smtClean="0"/>
              <a:t>‹#›</a:t>
            </a:fld>
            <a:endParaRPr lang="en-GB"/>
          </a:p>
        </p:txBody>
      </p:sp>
    </p:spTree>
    <p:extLst>
      <p:ext uri="{BB962C8B-B14F-4D97-AF65-F5344CB8AC3E}">
        <p14:creationId xmlns:p14="http://schemas.microsoft.com/office/powerpoint/2010/main" val="399213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2C0F8E-2AFF-4E5A-873F-9FE4038FE4F2}" type="datetimeFigureOut">
              <a:rPr lang="en-GB" smtClean="0"/>
              <a:t>14/09/2016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CF519A-7FA0-40FE-B7A8-0940911E29BA}" type="slidenum">
              <a:rPr lang="en-GB" smtClean="0"/>
              <a:t>‹#›</a:t>
            </a:fld>
            <a:endParaRPr lang="en-GB"/>
          </a:p>
        </p:txBody>
      </p:sp>
    </p:spTree>
    <p:extLst>
      <p:ext uri="{BB962C8B-B14F-4D97-AF65-F5344CB8AC3E}">
        <p14:creationId xmlns:p14="http://schemas.microsoft.com/office/powerpoint/2010/main" val="52007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2C0F8E-2AFF-4E5A-873F-9FE4038FE4F2}" type="datetimeFigureOut">
              <a:rPr lang="en-GB" smtClean="0"/>
              <a:t>14/09/2016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CF519A-7FA0-40FE-B7A8-0940911E29BA}" type="slidenum">
              <a:rPr lang="en-GB" smtClean="0"/>
              <a:t>‹#›</a:t>
            </a:fld>
            <a:endParaRPr lang="en-GB"/>
          </a:p>
        </p:txBody>
      </p:sp>
    </p:spTree>
    <p:extLst>
      <p:ext uri="{BB962C8B-B14F-4D97-AF65-F5344CB8AC3E}">
        <p14:creationId xmlns:p14="http://schemas.microsoft.com/office/powerpoint/2010/main" val="860888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2C0F8E-2AFF-4E5A-873F-9FE4038FE4F2}" type="datetimeFigureOut">
              <a:rPr lang="en-GB" smtClean="0"/>
              <a:t>14/09/2016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CF519A-7FA0-40FE-B7A8-0940911E29BA}" type="slidenum">
              <a:rPr lang="en-GB" smtClean="0"/>
              <a:t>‹#›</a:t>
            </a:fld>
            <a:endParaRPr lang="en-GB"/>
          </a:p>
        </p:txBody>
      </p:sp>
    </p:spTree>
    <p:extLst>
      <p:ext uri="{BB962C8B-B14F-4D97-AF65-F5344CB8AC3E}">
        <p14:creationId xmlns:p14="http://schemas.microsoft.com/office/powerpoint/2010/main" val="61199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2C0F8E-2AFF-4E5A-873F-9FE4038FE4F2}" type="datetimeFigureOut">
              <a:rPr lang="en-GB" smtClean="0"/>
              <a:t>14/09/2016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CF519A-7FA0-40FE-B7A8-0940911E29BA}" type="slidenum">
              <a:rPr lang="en-GB" smtClean="0"/>
              <a:t>‹#›</a:t>
            </a:fld>
            <a:endParaRPr lang="en-GB"/>
          </a:p>
        </p:txBody>
      </p:sp>
    </p:spTree>
    <p:extLst>
      <p:ext uri="{BB962C8B-B14F-4D97-AF65-F5344CB8AC3E}">
        <p14:creationId xmlns:p14="http://schemas.microsoft.com/office/powerpoint/2010/main" val="200230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F2C0F8E-2AFF-4E5A-873F-9FE4038FE4F2}" type="datetimeFigureOut">
              <a:rPr lang="en-GB" smtClean="0"/>
              <a:t>14/09/2016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CF519A-7FA0-40FE-B7A8-0940911E29BA}" type="slidenum">
              <a:rPr lang="en-GB" smtClean="0"/>
              <a:t>‹#›</a:t>
            </a:fld>
            <a:endParaRPr lang="en-GB"/>
          </a:p>
        </p:txBody>
      </p:sp>
    </p:spTree>
    <p:extLst>
      <p:ext uri="{BB962C8B-B14F-4D97-AF65-F5344CB8AC3E}">
        <p14:creationId xmlns:p14="http://schemas.microsoft.com/office/powerpoint/2010/main" val="41095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F2C0F8E-2AFF-4E5A-873F-9FE4038FE4F2}" type="datetimeFigureOut">
              <a:rPr lang="en-GB" smtClean="0"/>
              <a:t>14/09/2016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CF519A-7FA0-40FE-B7A8-0940911E29BA}" type="slidenum">
              <a:rPr lang="en-GB" smtClean="0"/>
              <a:t>‹#›</a:t>
            </a:fld>
            <a:endParaRPr lang="en-GB"/>
          </a:p>
        </p:txBody>
      </p:sp>
    </p:spTree>
    <p:extLst>
      <p:ext uri="{BB962C8B-B14F-4D97-AF65-F5344CB8AC3E}">
        <p14:creationId xmlns:p14="http://schemas.microsoft.com/office/powerpoint/2010/main" val="373673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F2C0F8E-2AFF-4E5A-873F-9FE4038FE4F2}" type="datetimeFigureOut">
              <a:rPr lang="en-GB" smtClean="0"/>
              <a:t>14/09/2016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CF519A-7FA0-40FE-B7A8-0940911E29BA}" type="slidenum">
              <a:rPr lang="en-GB" smtClean="0"/>
              <a:t>‹#›</a:t>
            </a:fld>
            <a:endParaRPr lang="en-GB"/>
          </a:p>
        </p:txBody>
      </p:sp>
    </p:spTree>
    <p:extLst>
      <p:ext uri="{BB962C8B-B14F-4D97-AF65-F5344CB8AC3E}">
        <p14:creationId xmlns:p14="http://schemas.microsoft.com/office/powerpoint/2010/main" val="373863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C0F8E-2AFF-4E5A-873F-9FE4038FE4F2}" type="datetimeFigureOut">
              <a:rPr lang="en-GB" smtClean="0"/>
              <a:t>14/09/2016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CF519A-7FA0-40FE-B7A8-0940911E29BA}" type="slidenum">
              <a:rPr lang="en-GB" smtClean="0"/>
              <a:t>‹#›</a:t>
            </a:fld>
            <a:endParaRPr lang="en-GB"/>
          </a:p>
        </p:txBody>
      </p:sp>
    </p:spTree>
    <p:extLst>
      <p:ext uri="{BB962C8B-B14F-4D97-AF65-F5344CB8AC3E}">
        <p14:creationId xmlns:p14="http://schemas.microsoft.com/office/powerpoint/2010/main" val="241114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C0F8E-2AFF-4E5A-873F-9FE4038FE4F2}" type="datetimeFigureOut">
              <a:rPr lang="en-GB" smtClean="0"/>
              <a:t>14/09/2016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CF519A-7FA0-40FE-B7A8-0940911E29BA}" type="slidenum">
              <a:rPr lang="en-GB" smtClean="0"/>
              <a:t>‹#›</a:t>
            </a:fld>
            <a:endParaRPr lang="en-GB"/>
          </a:p>
        </p:txBody>
      </p:sp>
    </p:spTree>
    <p:extLst>
      <p:ext uri="{BB962C8B-B14F-4D97-AF65-F5344CB8AC3E}">
        <p14:creationId xmlns:p14="http://schemas.microsoft.com/office/powerpoint/2010/main" val="265392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C0F8E-2AFF-4E5A-873F-9FE4038FE4F2}" type="datetimeFigureOut">
              <a:rPr lang="en-GB" smtClean="0"/>
              <a:t>14/09/2016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CF519A-7FA0-40FE-B7A8-0940911E29BA}" type="slidenum">
              <a:rPr lang="en-GB" smtClean="0"/>
              <a:t>‹#›</a:t>
            </a:fld>
            <a:endParaRPr lang="en-GB"/>
          </a:p>
        </p:txBody>
      </p:sp>
    </p:spTree>
    <p:extLst>
      <p:ext uri="{BB962C8B-B14F-4D97-AF65-F5344CB8AC3E}">
        <p14:creationId xmlns:p14="http://schemas.microsoft.com/office/powerpoint/2010/main" val="364913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C0F8E-2AFF-4E5A-873F-9FE4038FE4F2}" type="datetimeFigureOut">
              <a:rPr lang="en-GB" smtClean="0"/>
              <a:t>14/09/2016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F519A-7FA0-40FE-B7A8-0940911E29BA}" type="slidenum">
              <a:rPr lang="en-GB" smtClean="0"/>
              <a:t>‹#›</a:t>
            </a:fld>
            <a:endParaRPr lang="en-GB"/>
          </a:p>
        </p:txBody>
      </p:sp>
    </p:spTree>
    <p:extLst>
      <p:ext uri="{BB962C8B-B14F-4D97-AF65-F5344CB8AC3E}">
        <p14:creationId xmlns:p14="http://schemas.microsoft.com/office/powerpoint/2010/main" val="3025152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200.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6.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b="1" dirty="0" smtClean="0"/>
              <a:t>Multivariate quantitative genetics</a:t>
            </a:r>
            <a:endParaRPr lang="en-GB" sz="4000" b="1" dirty="0"/>
          </a:p>
        </p:txBody>
      </p:sp>
    </p:spTree>
    <p:extLst>
      <p:ext uri="{BB962C8B-B14F-4D97-AF65-F5344CB8AC3E}">
        <p14:creationId xmlns:p14="http://schemas.microsoft.com/office/powerpoint/2010/main" val="514356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Image result for body weight length relationship"/>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633" t="6143" r="2392" b="4192"/>
          <a:stretch/>
        </p:blipFill>
        <p:spPr bwMode="auto">
          <a:xfrm>
            <a:off x="251520" y="568072"/>
            <a:ext cx="4402816" cy="264490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AutoShape 6" descr="Image result for stickleba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9463" name="Picture 7"/>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406362" y="613526"/>
            <a:ext cx="1255709" cy="486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7" name="Picture 11" descr="Image result for life history trade-offs"/>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72000" y="3088995"/>
            <a:ext cx="4176464" cy="3769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402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altLang="en-US" dirty="0" smtClean="0"/>
              <a:t>Correlations</a:t>
            </a:r>
          </a:p>
        </p:txBody>
      </p:sp>
      <p:sp>
        <p:nvSpPr>
          <p:cNvPr id="5123" name="Rectangle 3"/>
          <p:cNvSpPr>
            <a:spLocks noGrp="1" noChangeArrowheads="1"/>
          </p:cNvSpPr>
          <p:nvPr>
            <p:ph idx="1"/>
          </p:nvPr>
        </p:nvSpPr>
        <p:spPr>
          <a:xfrm>
            <a:off x="227013" y="1576388"/>
            <a:ext cx="8707437" cy="4962525"/>
          </a:xfrm>
        </p:spPr>
        <p:txBody>
          <a:bodyPr/>
          <a:lstStyle/>
          <a:p>
            <a:pPr eaLnBrk="1" hangingPunct="1"/>
            <a:r>
              <a:rPr lang="en-GB" altLang="en-US" sz="2400" dirty="0" smtClean="0"/>
              <a:t>Traits are measured on ‘arbitrary’ scales</a:t>
            </a:r>
          </a:p>
          <a:p>
            <a:pPr lvl="1" eaLnBrk="1" hangingPunct="1"/>
            <a:r>
              <a:rPr lang="en-GB" altLang="en-US" sz="2000" dirty="0" smtClean="0"/>
              <a:t>variance depends on what units/scale we use</a:t>
            </a:r>
          </a:p>
          <a:p>
            <a:pPr lvl="1" eaLnBrk="1" hangingPunct="1"/>
            <a:r>
              <a:rPr lang="en-GB" altLang="en-US" sz="2000" dirty="0" smtClean="0"/>
              <a:t>variances given in squared units (e.g., mg</a:t>
            </a:r>
            <a:r>
              <a:rPr lang="en-GB" altLang="en-US" sz="2000" baseline="30000" dirty="0" smtClean="0"/>
              <a:t>2</a:t>
            </a:r>
            <a:r>
              <a:rPr lang="en-GB" altLang="en-US" sz="2000" dirty="0" smtClean="0"/>
              <a:t>)</a:t>
            </a:r>
          </a:p>
          <a:p>
            <a:pPr eaLnBrk="1" hangingPunct="1"/>
            <a:r>
              <a:rPr lang="en-GB" altLang="en-US" sz="2400" dirty="0" smtClean="0"/>
              <a:t>Therefore, </a:t>
            </a:r>
            <a:r>
              <a:rPr lang="en-GB" altLang="en-US" sz="2400" dirty="0" err="1" smtClean="0"/>
              <a:t>covariances</a:t>
            </a:r>
            <a:r>
              <a:rPr lang="en-GB" altLang="en-US" sz="2400" dirty="0" smtClean="0"/>
              <a:t> depend on the scale of the two traits being examined</a:t>
            </a:r>
          </a:p>
          <a:p>
            <a:pPr lvl="1" eaLnBrk="1" hangingPunct="1"/>
            <a:r>
              <a:rPr lang="en-GB" altLang="en-US" sz="2000" dirty="0" smtClean="0"/>
              <a:t>e.g., </a:t>
            </a:r>
            <a:r>
              <a:rPr lang="en-GB" altLang="en-US" sz="2000" dirty="0" err="1" smtClean="0"/>
              <a:t>cov</a:t>
            </a:r>
            <a:r>
              <a:rPr lang="en-GB" altLang="en-US" sz="2000" dirty="0" smtClean="0"/>
              <a:t> between body size &amp; arm length in kg*cm units</a:t>
            </a:r>
          </a:p>
          <a:p>
            <a:pPr eaLnBrk="1" hangingPunct="1"/>
            <a:r>
              <a:rPr lang="en-GB" altLang="en-US" sz="2400" dirty="0" smtClean="0"/>
              <a:t>Can remove units by dividing covariance by product of the standard deviations of the traits</a:t>
            </a:r>
          </a:p>
          <a:p>
            <a:pPr eaLnBrk="1" hangingPunct="1"/>
            <a:r>
              <a:rPr lang="en-GB" altLang="en-US" sz="2400" dirty="0" smtClean="0"/>
              <a:t>Correlation used as a standardised measure of covariance</a:t>
            </a:r>
            <a:endParaRPr lang="en-GB" altLang="en-US" sz="2000" dirty="0" smtClean="0"/>
          </a:p>
          <a:p>
            <a:pPr eaLnBrk="1" hangingPunct="1"/>
            <a:endParaRPr lang="en-GB" altLang="en-US" sz="2800" dirty="0" smtClean="0"/>
          </a:p>
        </p:txBody>
      </p:sp>
      <p:sp>
        <p:nvSpPr>
          <p:cNvPr id="5124" name="Line 4"/>
          <p:cNvSpPr>
            <a:spLocks noChangeShapeType="1"/>
          </p:cNvSpPr>
          <p:nvPr/>
        </p:nvSpPr>
        <p:spPr bwMode="auto">
          <a:xfrm>
            <a:off x="250825" y="1196975"/>
            <a:ext cx="86423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graphicFrame>
        <p:nvGraphicFramePr>
          <p:cNvPr id="186405" name="Object 37"/>
          <p:cNvGraphicFramePr>
            <a:graphicFrameLocks noChangeAspect="1"/>
          </p:cNvGraphicFramePr>
          <p:nvPr>
            <p:extLst>
              <p:ext uri="{D42A27DB-BD31-4B8C-83A1-F6EECF244321}">
                <p14:modId xmlns:p14="http://schemas.microsoft.com/office/powerpoint/2010/main" val="3279514238"/>
              </p:ext>
            </p:extLst>
          </p:nvPr>
        </p:nvGraphicFramePr>
        <p:xfrm>
          <a:off x="899592" y="5445224"/>
          <a:ext cx="6945312" cy="704850"/>
        </p:xfrm>
        <a:graphic>
          <a:graphicData uri="http://schemas.openxmlformats.org/presentationml/2006/ole">
            <mc:AlternateContent xmlns:mc="http://schemas.openxmlformats.org/markup-compatibility/2006">
              <mc:Choice xmlns:v="urn:schemas-microsoft-com:vml" Requires="v">
                <p:oleObj spid="_x0000_s83988" name="Equation" r:id="rId3" imgW="2598486" imgH="228424" progId="Equation.3">
                  <p:embed/>
                </p:oleObj>
              </mc:Choice>
              <mc:Fallback>
                <p:oleObj name="Equation" r:id="rId3" imgW="2598486" imgH="2284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5445224"/>
                        <a:ext cx="69453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8807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64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animEffect transition="in" filter="fade">
                                      <p:cBhvr>
                                        <p:cTn id="11" dur="500"/>
                                        <p:tgtEl>
                                          <p:spTgt spid="512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123">
                                            <p:txEl>
                                              <p:pRg st="4" end="4"/>
                                            </p:txEl>
                                          </p:spTgt>
                                        </p:tgtEl>
                                        <p:attrNameLst>
                                          <p:attrName>style.visibility</p:attrName>
                                        </p:attrNameLst>
                                      </p:cBhvr>
                                      <p:to>
                                        <p:strVal val="visible"/>
                                      </p:to>
                                    </p:set>
                                    <p:animEffect transition="in" filter="fade">
                                      <p:cBhvr>
                                        <p:cTn id="14" dur="500"/>
                                        <p:tgtEl>
                                          <p:spTgt spid="512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123">
                                            <p:txEl>
                                              <p:pRg st="5" end="5"/>
                                            </p:txEl>
                                          </p:spTgt>
                                        </p:tgtEl>
                                        <p:attrNameLst>
                                          <p:attrName>style.visibility</p:attrName>
                                        </p:attrNameLst>
                                      </p:cBhvr>
                                      <p:to>
                                        <p:strVal val="visible"/>
                                      </p:to>
                                    </p:set>
                                    <p:animEffect transition="in" filter="fade">
                                      <p:cBhvr>
                                        <p:cTn id="19" dur="500"/>
                                        <p:tgtEl>
                                          <p:spTgt spid="512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123">
                                            <p:txEl>
                                              <p:pRg st="6" end="6"/>
                                            </p:txEl>
                                          </p:spTgt>
                                        </p:tgtEl>
                                        <p:attrNameLst>
                                          <p:attrName>style.visibility</p:attrName>
                                        </p:attrNameLst>
                                      </p:cBhvr>
                                      <p:to>
                                        <p:strVal val="visible"/>
                                      </p:to>
                                    </p:set>
                                    <p:animEffect transition="in" filter="fade">
                                      <p:cBhvr>
                                        <p:cTn id="24"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0070C0"/>
                </a:solidFill>
              </a:rPr>
              <a:t>Where does covariance come from?</a:t>
            </a:r>
            <a:endParaRPr lang="en-GB" dirty="0">
              <a:solidFill>
                <a:srgbClr val="0070C0"/>
              </a:solidFill>
            </a:endParaRPr>
          </a:p>
        </p:txBody>
      </p:sp>
      <p:sp>
        <p:nvSpPr>
          <p:cNvPr id="3" name="Content Placeholder 2"/>
          <p:cNvSpPr>
            <a:spLocks noGrp="1"/>
          </p:cNvSpPr>
          <p:nvPr>
            <p:ph idx="1"/>
          </p:nvPr>
        </p:nvSpPr>
        <p:spPr>
          <a:xfrm>
            <a:off x="827584" y="1772816"/>
            <a:ext cx="6984776" cy="4525963"/>
          </a:xfrm>
        </p:spPr>
        <p:txBody>
          <a:bodyPr/>
          <a:lstStyle/>
          <a:p>
            <a:pPr marL="0" indent="0">
              <a:buNone/>
            </a:pPr>
            <a:r>
              <a:rPr lang="en-GB" b="1" dirty="0" err="1" smtClean="0">
                <a:solidFill>
                  <a:srgbClr val="7030A0"/>
                </a:solidFill>
              </a:rPr>
              <a:t>y</a:t>
            </a:r>
            <a:r>
              <a:rPr lang="en-GB" b="1" baseline="-25000" dirty="0" err="1" smtClean="0">
                <a:solidFill>
                  <a:srgbClr val="7030A0"/>
                </a:solidFill>
              </a:rPr>
              <a:t>i</a:t>
            </a:r>
            <a:r>
              <a:rPr lang="en-GB" b="1" dirty="0" smtClean="0"/>
              <a:t> = µ + </a:t>
            </a:r>
            <a:r>
              <a:rPr lang="en-GB" b="1" dirty="0" err="1" smtClean="0">
                <a:solidFill>
                  <a:srgbClr val="00B050"/>
                </a:solidFill>
              </a:rPr>
              <a:t>g</a:t>
            </a:r>
            <a:r>
              <a:rPr lang="en-GB" b="1" baseline="-25000" dirty="0" err="1" smtClean="0">
                <a:solidFill>
                  <a:srgbClr val="00B050"/>
                </a:solidFill>
              </a:rPr>
              <a:t>i</a:t>
            </a:r>
            <a:r>
              <a:rPr lang="en-GB" b="1" dirty="0" smtClean="0"/>
              <a:t> + </a:t>
            </a:r>
            <a:r>
              <a:rPr lang="en-GB" b="1" dirty="0" err="1" smtClean="0">
                <a:solidFill>
                  <a:srgbClr val="FF0000"/>
                </a:solidFill>
              </a:rPr>
              <a:t>e</a:t>
            </a:r>
            <a:r>
              <a:rPr lang="en-GB" b="1" baseline="-25000" dirty="0" err="1" smtClean="0">
                <a:solidFill>
                  <a:srgbClr val="FF0000"/>
                </a:solidFill>
              </a:rPr>
              <a:t>i</a:t>
            </a:r>
            <a:r>
              <a:rPr lang="en-GB" b="1" dirty="0" smtClean="0">
                <a:solidFill>
                  <a:srgbClr val="FF0000"/>
                </a:solidFill>
              </a:rPr>
              <a:t> </a:t>
            </a:r>
          </a:p>
          <a:p>
            <a:pPr marL="0" indent="0">
              <a:buNone/>
            </a:pPr>
            <a:endParaRPr lang="en-GB" b="1" dirty="0" smtClean="0"/>
          </a:p>
          <a:p>
            <a:pPr marL="0" indent="0">
              <a:buNone/>
            </a:pPr>
            <a:endParaRPr lang="en-GB" b="1" dirty="0"/>
          </a:p>
          <a:p>
            <a:pPr marL="0" indent="0">
              <a:buNone/>
            </a:pPr>
            <a:r>
              <a:rPr lang="en-GB" b="1" dirty="0" smtClean="0">
                <a:solidFill>
                  <a:srgbClr val="7030A0"/>
                </a:solidFill>
              </a:rPr>
              <a:t>V</a:t>
            </a:r>
            <a:r>
              <a:rPr lang="en-GB" b="1" baseline="-25000" dirty="0" smtClean="0">
                <a:solidFill>
                  <a:srgbClr val="7030A0"/>
                </a:solidFill>
              </a:rPr>
              <a:t>P</a:t>
            </a:r>
            <a:r>
              <a:rPr lang="en-GB" b="1" baseline="-25000" dirty="0" smtClean="0"/>
              <a:t> </a:t>
            </a:r>
            <a:r>
              <a:rPr lang="en-GB" b="1" dirty="0" smtClean="0"/>
              <a:t>= </a:t>
            </a:r>
            <a:r>
              <a:rPr lang="en-GB" b="1" dirty="0" smtClean="0">
                <a:solidFill>
                  <a:srgbClr val="00B050"/>
                </a:solidFill>
              </a:rPr>
              <a:t>V</a:t>
            </a:r>
            <a:r>
              <a:rPr lang="en-GB" b="1" baseline="-25000" dirty="0" smtClean="0">
                <a:solidFill>
                  <a:srgbClr val="00B050"/>
                </a:solidFill>
              </a:rPr>
              <a:t>G</a:t>
            </a:r>
            <a:r>
              <a:rPr lang="en-GB" b="1" baseline="-25000" dirty="0" smtClean="0"/>
              <a:t> </a:t>
            </a:r>
            <a:r>
              <a:rPr lang="en-GB" b="1" dirty="0" smtClean="0"/>
              <a:t>+ </a:t>
            </a:r>
            <a:r>
              <a:rPr lang="en-GB" b="1" dirty="0" smtClean="0">
                <a:solidFill>
                  <a:srgbClr val="FF0000"/>
                </a:solidFill>
              </a:rPr>
              <a:t>V</a:t>
            </a:r>
            <a:r>
              <a:rPr lang="en-GB" b="1" baseline="-25000" dirty="0" smtClean="0">
                <a:solidFill>
                  <a:srgbClr val="FF0000"/>
                </a:solidFill>
              </a:rPr>
              <a:t>E</a:t>
            </a:r>
            <a:endParaRPr lang="en-GB" b="1" dirty="0">
              <a:solidFill>
                <a:srgbClr val="FF0000"/>
              </a:solidFill>
            </a:endParaRPr>
          </a:p>
        </p:txBody>
      </p:sp>
    </p:spTree>
    <p:extLst>
      <p:ext uri="{BB962C8B-B14F-4D97-AF65-F5344CB8AC3E}">
        <p14:creationId xmlns:p14="http://schemas.microsoft.com/office/powerpoint/2010/main" val="2350023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0070C0"/>
                </a:solidFill>
              </a:rPr>
              <a:t>Where does covariance come from?</a:t>
            </a:r>
            <a:endParaRPr lang="en-GB" dirty="0">
              <a:solidFill>
                <a:srgbClr val="0070C0"/>
              </a:solidFill>
            </a:endParaRPr>
          </a:p>
        </p:txBody>
      </p:sp>
      <p:sp>
        <p:nvSpPr>
          <p:cNvPr id="3" name="Content Placeholder 2"/>
          <p:cNvSpPr>
            <a:spLocks noGrp="1"/>
          </p:cNvSpPr>
          <p:nvPr>
            <p:ph idx="1"/>
          </p:nvPr>
        </p:nvSpPr>
        <p:spPr>
          <a:xfrm>
            <a:off x="899592" y="1484784"/>
            <a:ext cx="6984776" cy="4525963"/>
          </a:xfrm>
        </p:spPr>
        <p:txBody>
          <a:bodyPr/>
          <a:lstStyle/>
          <a:p>
            <a:pPr marL="0" indent="0">
              <a:buNone/>
            </a:pPr>
            <a:r>
              <a:rPr lang="en-GB" b="1" dirty="0" smtClean="0">
                <a:solidFill>
                  <a:srgbClr val="7030A0"/>
                </a:solidFill>
              </a:rPr>
              <a:t>y</a:t>
            </a:r>
            <a:r>
              <a:rPr lang="en-GB" b="1" baseline="-25000" dirty="0" smtClean="0">
                <a:solidFill>
                  <a:srgbClr val="7030A0"/>
                </a:solidFill>
              </a:rPr>
              <a:t>1i</a:t>
            </a:r>
            <a:r>
              <a:rPr lang="en-GB" b="1" dirty="0" smtClean="0">
                <a:solidFill>
                  <a:srgbClr val="7030A0"/>
                </a:solidFill>
              </a:rPr>
              <a:t> </a:t>
            </a:r>
            <a:r>
              <a:rPr lang="en-GB" b="1" dirty="0" smtClean="0"/>
              <a:t>= µ</a:t>
            </a:r>
            <a:r>
              <a:rPr lang="en-GB" b="1" baseline="-25000" dirty="0" smtClean="0"/>
              <a:t>1</a:t>
            </a:r>
            <a:r>
              <a:rPr lang="en-GB" b="1" dirty="0" smtClean="0"/>
              <a:t> + </a:t>
            </a:r>
            <a:r>
              <a:rPr lang="en-GB" b="1" dirty="0" smtClean="0">
                <a:solidFill>
                  <a:srgbClr val="00B050"/>
                </a:solidFill>
              </a:rPr>
              <a:t>g</a:t>
            </a:r>
            <a:r>
              <a:rPr lang="en-GB" b="1" baseline="-25000" dirty="0" smtClean="0">
                <a:solidFill>
                  <a:srgbClr val="00B050"/>
                </a:solidFill>
              </a:rPr>
              <a:t>1i</a:t>
            </a:r>
            <a:r>
              <a:rPr lang="en-GB" b="1" dirty="0" smtClean="0"/>
              <a:t> + </a:t>
            </a:r>
            <a:r>
              <a:rPr lang="en-GB" b="1" dirty="0" smtClean="0">
                <a:solidFill>
                  <a:srgbClr val="FF0000"/>
                </a:solidFill>
              </a:rPr>
              <a:t>e</a:t>
            </a:r>
            <a:r>
              <a:rPr lang="en-GB" b="1" baseline="-25000" dirty="0" smtClean="0">
                <a:solidFill>
                  <a:srgbClr val="FF0000"/>
                </a:solidFill>
              </a:rPr>
              <a:t>1i</a:t>
            </a:r>
            <a:r>
              <a:rPr lang="en-GB" b="1" dirty="0" smtClean="0">
                <a:solidFill>
                  <a:srgbClr val="FF0000"/>
                </a:solidFill>
              </a:rPr>
              <a:t> </a:t>
            </a:r>
          </a:p>
          <a:p>
            <a:pPr marL="0" indent="0">
              <a:buNone/>
            </a:pPr>
            <a:r>
              <a:rPr lang="en-GB" b="1" dirty="0" smtClean="0">
                <a:solidFill>
                  <a:srgbClr val="7030A0"/>
                </a:solidFill>
              </a:rPr>
              <a:t>y</a:t>
            </a:r>
            <a:r>
              <a:rPr lang="en-GB" b="1" baseline="-25000" dirty="0" smtClean="0">
                <a:solidFill>
                  <a:srgbClr val="7030A0"/>
                </a:solidFill>
              </a:rPr>
              <a:t>2i</a:t>
            </a:r>
            <a:r>
              <a:rPr lang="en-GB" b="1" dirty="0" smtClean="0"/>
              <a:t> = µ</a:t>
            </a:r>
            <a:r>
              <a:rPr lang="en-GB" b="1" baseline="-25000" dirty="0" smtClean="0"/>
              <a:t>2</a:t>
            </a:r>
            <a:r>
              <a:rPr lang="en-GB" b="1" dirty="0" smtClean="0"/>
              <a:t> + </a:t>
            </a:r>
            <a:r>
              <a:rPr lang="en-GB" b="1" dirty="0" smtClean="0">
                <a:solidFill>
                  <a:srgbClr val="00B050"/>
                </a:solidFill>
              </a:rPr>
              <a:t>g</a:t>
            </a:r>
            <a:r>
              <a:rPr lang="en-GB" b="1" baseline="-25000" dirty="0" smtClean="0">
                <a:solidFill>
                  <a:srgbClr val="00B050"/>
                </a:solidFill>
              </a:rPr>
              <a:t>2i</a:t>
            </a:r>
            <a:r>
              <a:rPr lang="en-GB" b="1" dirty="0" smtClean="0">
                <a:solidFill>
                  <a:srgbClr val="00B050"/>
                </a:solidFill>
              </a:rPr>
              <a:t> </a:t>
            </a:r>
            <a:r>
              <a:rPr lang="en-GB" b="1" dirty="0" smtClean="0"/>
              <a:t>+ </a:t>
            </a:r>
            <a:r>
              <a:rPr lang="en-GB" b="1" dirty="0" smtClean="0">
                <a:solidFill>
                  <a:srgbClr val="FF0000"/>
                </a:solidFill>
              </a:rPr>
              <a:t>e</a:t>
            </a:r>
            <a:r>
              <a:rPr lang="en-GB" b="1" baseline="-25000" dirty="0" smtClean="0">
                <a:solidFill>
                  <a:srgbClr val="FF0000"/>
                </a:solidFill>
              </a:rPr>
              <a:t>2i</a:t>
            </a:r>
            <a:r>
              <a:rPr lang="en-GB" b="1" dirty="0" smtClean="0">
                <a:solidFill>
                  <a:srgbClr val="FF0000"/>
                </a:solidFill>
              </a:rPr>
              <a:t> </a:t>
            </a:r>
          </a:p>
          <a:p>
            <a:pPr marL="0" indent="0">
              <a:buNone/>
            </a:pPr>
            <a:endParaRPr lang="en-GB" b="1" dirty="0"/>
          </a:p>
          <a:p>
            <a:pPr marL="0" indent="0">
              <a:buNone/>
            </a:pPr>
            <a:r>
              <a:rPr lang="en-GB" b="1" dirty="0" smtClean="0">
                <a:solidFill>
                  <a:srgbClr val="7030A0"/>
                </a:solidFill>
              </a:rPr>
              <a:t>V</a:t>
            </a:r>
            <a:r>
              <a:rPr lang="en-GB" b="1" baseline="-25000" dirty="0" smtClean="0">
                <a:solidFill>
                  <a:srgbClr val="7030A0"/>
                </a:solidFill>
              </a:rPr>
              <a:t>P1</a:t>
            </a:r>
            <a:r>
              <a:rPr lang="en-GB" b="1" baseline="-25000" dirty="0" smtClean="0"/>
              <a:t> </a:t>
            </a:r>
            <a:r>
              <a:rPr lang="en-GB" b="1" dirty="0" smtClean="0"/>
              <a:t>= </a:t>
            </a:r>
            <a:r>
              <a:rPr lang="en-GB" b="1" dirty="0" smtClean="0">
                <a:solidFill>
                  <a:srgbClr val="00B050"/>
                </a:solidFill>
              </a:rPr>
              <a:t>V</a:t>
            </a:r>
            <a:r>
              <a:rPr lang="en-GB" b="1" baseline="-25000" dirty="0" smtClean="0">
                <a:solidFill>
                  <a:srgbClr val="00B050"/>
                </a:solidFill>
              </a:rPr>
              <a:t>G1</a:t>
            </a:r>
            <a:r>
              <a:rPr lang="en-GB" b="1" baseline="-25000" dirty="0" smtClean="0"/>
              <a:t> </a:t>
            </a:r>
            <a:r>
              <a:rPr lang="en-GB" b="1" dirty="0" smtClean="0"/>
              <a:t>+ </a:t>
            </a:r>
            <a:r>
              <a:rPr lang="en-GB" b="1" dirty="0" smtClean="0">
                <a:solidFill>
                  <a:srgbClr val="FF0000"/>
                </a:solidFill>
              </a:rPr>
              <a:t>V</a:t>
            </a:r>
            <a:r>
              <a:rPr lang="en-GB" b="1" baseline="-25000" dirty="0" smtClean="0">
                <a:solidFill>
                  <a:srgbClr val="FF0000"/>
                </a:solidFill>
              </a:rPr>
              <a:t>E1</a:t>
            </a:r>
          </a:p>
          <a:p>
            <a:pPr marL="0" indent="0">
              <a:buNone/>
            </a:pPr>
            <a:r>
              <a:rPr lang="en-GB" b="1" dirty="0" smtClean="0">
                <a:solidFill>
                  <a:srgbClr val="7030A0"/>
                </a:solidFill>
              </a:rPr>
              <a:t>V</a:t>
            </a:r>
            <a:r>
              <a:rPr lang="en-GB" b="1" baseline="-25000" dirty="0" smtClean="0">
                <a:solidFill>
                  <a:srgbClr val="7030A0"/>
                </a:solidFill>
              </a:rPr>
              <a:t>P2</a:t>
            </a:r>
            <a:r>
              <a:rPr lang="en-GB" b="1" baseline="-25000" dirty="0" smtClean="0"/>
              <a:t> </a:t>
            </a:r>
            <a:r>
              <a:rPr lang="en-GB" b="1" dirty="0" smtClean="0"/>
              <a:t>= </a:t>
            </a:r>
            <a:r>
              <a:rPr lang="en-GB" b="1" dirty="0" smtClean="0">
                <a:solidFill>
                  <a:srgbClr val="00B050"/>
                </a:solidFill>
              </a:rPr>
              <a:t>V</a:t>
            </a:r>
            <a:r>
              <a:rPr lang="en-GB" b="1" baseline="-25000" dirty="0" smtClean="0">
                <a:solidFill>
                  <a:srgbClr val="00B050"/>
                </a:solidFill>
              </a:rPr>
              <a:t>G2 </a:t>
            </a:r>
            <a:r>
              <a:rPr lang="en-GB" b="1" dirty="0" smtClean="0"/>
              <a:t>+ </a:t>
            </a:r>
            <a:r>
              <a:rPr lang="en-GB" b="1" dirty="0" smtClean="0">
                <a:solidFill>
                  <a:srgbClr val="FF0000"/>
                </a:solidFill>
              </a:rPr>
              <a:t>V</a:t>
            </a:r>
            <a:r>
              <a:rPr lang="en-GB" b="1" baseline="-25000" dirty="0" smtClean="0">
                <a:solidFill>
                  <a:srgbClr val="FF0000"/>
                </a:solidFill>
              </a:rPr>
              <a:t>E2</a:t>
            </a:r>
          </a:p>
          <a:p>
            <a:pPr marL="0" indent="0">
              <a:buNone/>
            </a:pPr>
            <a:endParaRPr lang="en-GB" b="1" baseline="-25000" dirty="0"/>
          </a:p>
          <a:p>
            <a:pPr marL="0" indent="0">
              <a:buNone/>
            </a:pPr>
            <a:r>
              <a:rPr lang="en-GB" b="1" dirty="0" smtClean="0">
                <a:solidFill>
                  <a:srgbClr val="7030A0"/>
                </a:solidFill>
              </a:rPr>
              <a:t>COV</a:t>
            </a:r>
            <a:r>
              <a:rPr lang="en-GB" b="1" baseline="-25000" dirty="0" smtClean="0">
                <a:solidFill>
                  <a:srgbClr val="7030A0"/>
                </a:solidFill>
              </a:rPr>
              <a:t>P(1,2)</a:t>
            </a:r>
            <a:r>
              <a:rPr lang="en-GB" b="1" dirty="0" smtClean="0">
                <a:solidFill>
                  <a:srgbClr val="7030A0"/>
                </a:solidFill>
              </a:rPr>
              <a:t> </a:t>
            </a:r>
            <a:r>
              <a:rPr lang="en-GB" b="1" dirty="0" smtClean="0"/>
              <a:t>= </a:t>
            </a:r>
            <a:r>
              <a:rPr lang="en-GB" b="1" dirty="0" smtClean="0">
                <a:solidFill>
                  <a:srgbClr val="00B050"/>
                </a:solidFill>
              </a:rPr>
              <a:t>COV</a:t>
            </a:r>
            <a:r>
              <a:rPr lang="en-GB" b="1" baseline="-25000" dirty="0" smtClean="0">
                <a:solidFill>
                  <a:srgbClr val="00B050"/>
                </a:solidFill>
              </a:rPr>
              <a:t>G(1,2)</a:t>
            </a:r>
            <a:r>
              <a:rPr lang="en-GB" b="1" baseline="-25000" dirty="0" smtClean="0"/>
              <a:t> </a:t>
            </a:r>
            <a:r>
              <a:rPr lang="en-GB" b="1" dirty="0" smtClean="0"/>
              <a:t>+ </a:t>
            </a:r>
            <a:r>
              <a:rPr lang="en-GB" b="1" dirty="0" smtClean="0">
                <a:solidFill>
                  <a:srgbClr val="FF0000"/>
                </a:solidFill>
              </a:rPr>
              <a:t>COV</a:t>
            </a:r>
            <a:r>
              <a:rPr lang="en-GB" b="1" baseline="-25000" dirty="0" smtClean="0">
                <a:solidFill>
                  <a:srgbClr val="FF0000"/>
                </a:solidFill>
              </a:rPr>
              <a:t>E(1,2)</a:t>
            </a:r>
            <a:endParaRPr lang="en-GB" b="1" dirty="0" smtClean="0">
              <a:solidFill>
                <a:srgbClr val="FF0000"/>
              </a:solidFill>
            </a:endParaRPr>
          </a:p>
          <a:p>
            <a:pPr marL="0" indent="0">
              <a:buNone/>
            </a:pPr>
            <a:endParaRPr lang="en-GB" b="1" dirty="0">
              <a:solidFill>
                <a:srgbClr val="FF0000"/>
              </a:solidFill>
            </a:endParaRPr>
          </a:p>
        </p:txBody>
      </p:sp>
    </p:spTree>
    <p:extLst>
      <p:ext uri="{BB962C8B-B14F-4D97-AF65-F5344CB8AC3E}">
        <p14:creationId xmlns:p14="http://schemas.microsoft.com/office/powerpoint/2010/main" val="36231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507" y="188640"/>
            <a:ext cx="3936437" cy="295232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4860032" y="1412776"/>
            <a:ext cx="4032448" cy="1138773"/>
          </a:xfrm>
          <a:prstGeom prst="rect">
            <a:avLst/>
          </a:prstGeom>
          <a:noFill/>
        </p:spPr>
        <p:txBody>
          <a:bodyPr wrap="square" rtlCol="0">
            <a:spAutoFit/>
          </a:bodyPr>
          <a:lstStyle/>
          <a:p>
            <a:r>
              <a:rPr lang="en-GB" dirty="0" smtClean="0"/>
              <a:t>Often presented as a genetic correlation:</a:t>
            </a:r>
          </a:p>
          <a:p>
            <a:endParaRPr lang="en-GB" dirty="0" smtClean="0"/>
          </a:p>
          <a:p>
            <a:r>
              <a:rPr lang="en-GB" sz="3200" dirty="0" err="1" smtClean="0"/>
              <a:t>r</a:t>
            </a:r>
            <a:r>
              <a:rPr lang="en-GB" sz="3200" baseline="-25000" dirty="0" err="1" smtClean="0"/>
              <a:t>G</a:t>
            </a:r>
            <a:r>
              <a:rPr lang="en-GB" sz="3200" baseline="-25000" dirty="0" smtClean="0"/>
              <a:t> </a:t>
            </a:r>
            <a:r>
              <a:rPr lang="en-GB" sz="3200" dirty="0" smtClean="0"/>
              <a:t>= COV</a:t>
            </a:r>
            <a:r>
              <a:rPr lang="en-GB" sz="3200" baseline="-25000" dirty="0" smtClean="0"/>
              <a:t>G </a:t>
            </a:r>
            <a:r>
              <a:rPr lang="en-GB" sz="3200" dirty="0" smtClean="0"/>
              <a:t>/(V</a:t>
            </a:r>
            <a:r>
              <a:rPr lang="en-GB" sz="3200" baseline="-25000" dirty="0" smtClean="0"/>
              <a:t>G1</a:t>
            </a:r>
            <a:r>
              <a:rPr lang="en-GB" sz="3200" dirty="0" smtClean="0"/>
              <a:t>.V</a:t>
            </a:r>
            <a:r>
              <a:rPr lang="en-GB" sz="3200" baseline="-25000" dirty="0" smtClean="0"/>
              <a:t>G2</a:t>
            </a:r>
            <a:r>
              <a:rPr lang="en-GB" sz="3200" dirty="0" smtClean="0"/>
              <a:t>)</a:t>
            </a:r>
            <a:r>
              <a:rPr lang="en-GB" sz="3200" baseline="30000" dirty="0" smtClean="0"/>
              <a:t>0.5  </a:t>
            </a:r>
            <a:endParaRPr lang="en-GB" sz="3200" baseline="30000" dirty="0"/>
          </a:p>
        </p:txBody>
      </p:sp>
    </p:spTree>
    <p:extLst>
      <p:ext uri="{BB962C8B-B14F-4D97-AF65-F5344CB8AC3E}">
        <p14:creationId xmlns:p14="http://schemas.microsoft.com/office/powerpoint/2010/main" val="773194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507" y="188640"/>
            <a:ext cx="3936437" cy="295232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4355976" y="1412776"/>
            <a:ext cx="4752528" cy="1138773"/>
          </a:xfrm>
          <a:prstGeom prst="rect">
            <a:avLst/>
          </a:prstGeom>
          <a:noFill/>
        </p:spPr>
        <p:txBody>
          <a:bodyPr wrap="square" rtlCol="0">
            <a:spAutoFit/>
          </a:bodyPr>
          <a:lstStyle/>
          <a:p>
            <a:r>
              <a:rPr lang="en-GB" dirty="0" smtClean="0"/>
              <a:t>Normally estimate </a:t>
            </a:r>
            <a:r>
              <a:rPr lang="en-GB" b="1" dirty="0" smtClean="0"/>
              <a:t>additive </a:t>
            </a:r>
            <a:r>
              <a:rPr lang="en-GB" dirty="0" smtClean="0"/>
              <a:t>genetic correlation:</a:t>
            </a:r>
          </a:p>
          <a:p>
            <a:endParaRPr lang="en-GB" dirty="0" smtClean="0"/>
          </a:p>
          <a:p>
            <a:r>
              <a:rPr lang="en-GB" sz="3200" dirty="0" err="1" smtClean="0"/>
              <a:t>r</a:t>
            </a:r>
            <a:r>
              <a:rPr lang="en-GB" sz="3200" baseline="-25000" dirty="0" err="1" smtClean="0"/>
              <a:t>G</a:t>
            </a:r>
            <a:r>
              <a:rPr lang="en-GB" sz="3200" baseline="-25000" dirty="0" smtClean="0"/>
              <a:t> </a:t>
            </a:r>
            <a:r>
              <a:rPr lang="en-GB" sz="3200" dirty="0" smtClean="0"/>
              <a:t>= COV</a:t>
            </a:r>
            <a:r>
              <a:rPr lang="en-GB" sz="3200" baseline="-25000" dirty="0"/>
              <a:t>A</a:t>
            </a:r>
            <a:r>
              <a:rPr lang="en-GB" sz="3200" baseline="-25000" dirty="0" smtClean="0"/>
              <a:t> </a:t>
            </a:r>
            <a:r>
              <a:rPr lang="en-GB" sz="3200" dirty="0" smtClean="0"/>
              <a:t>/(V</a:t>
            </a:r>
            <a:r>
              <a:rPr lang="en-GB" sz="3200" baseline="-25000" dirty="0" smtClean="0"/>
              <a:t>A1</a:t>
            </a:r>
            <a:r>
              <a:rPr lang="en-GB" sz="3200" dirty="0" smtClean="0"/>
              <a:t>.V</a:t>
            </a:r>
            <a:r>
              <a:rPr lang="en-GB" sz="3200" baseline="-25000" dirty="0"/>
              <a:t>A</a:t>
            </a:r>
            <a:r>
              <a:rPr lang="en-GB" sz="3200" baseline="-25000" dirty="0" smtClean="0"/>
              <a:t>2</a:t>
            </a:r>
            <a:r>
              <a:rPr lang="en-GB" sz="3200" dirty="0" smtClean="0"/>
              <a:t>)</a:t>
            </a:r>
            <a:r>
              <a:rPr lang="en-GB" sz="3200" baseline="30000" dirty="0" smtClean="0"/>
              <a:t>0.5  </a:t>
            </a:r>
            <a:endParaRPr lang="en-GB" sz="3200" baseline="30000" dirty="0"/>
          </a:p>
        </p:txBody>
      </p:sp>
      <p:pic>
        <p:nvPicPr>
          <p:cNvPr id="84994"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80112" y="3140968"/>
            <a:ext cx="3036470" cy="3429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692848" y="4509120"/>
            <a:ext cx="3672408" cy="1477328"/>
          </a:xfrm>
          <a:prstGeom prst="rect">
            <a:avLst/>
          </a:prstGeom>
          <a:noFill/>
        </p:spPr>
        <p:txBody>
          <a:bodyPr wrap="square" rtlCol="0">
            <a:spAutoFit/>
          </a:bodyPr>
          <a:lstStyle/>
          <a:p>
            <a:r>
              <a:rPr lang="en-GB" dirty="0" smtClean="0"/>
              <a:t>Statistical methods to estimate V</a:t>
            </a:r>
            <a:r>
              <a:rPr lang="en-GB" baseline="-25000" dirty="0" smtClean="0"/>
              <a:t>A</a:t>
            </a:r>
            <a:r>
              <a:rPr lang="en-GB" dirty="0" smtClean="0"/>
              <a:t> for one trait can be extended to the multivariate case, estimating genetic variance for, and covariance between, multiple trait.</a:t>
            </a:r>
            <a:endParaRPr lang="en-GB" dirty="0"/>
          </a:p>
        </p:txBody>
      </p:sp>
    </p:spTree>
    <p:extLst>
      <p:ext uri="{BB962C8B-B14F-4D97-AF65-F5344CB8AC3E}">
        <p14:creationId xmlns:p14="http://schemas.microsoft.com/office/powerpoint/2010/main" val="9143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507" y="188640"/>
            <a:ext cx="3936437" cy="295232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4860032" y="1412776"/>
            <a:ext cx="4032448" cy="1138773"/>
          </a:xfrm>
          <a:prstGeom prst="rect">
            <a:avLst/>
          </a:prstGeom>
          <a:noFill/>
        </p:spPr>
        <p:txBody>
          <a:bodyPr wrap="square" rtlCol="0">
            <a:spAutoFit/>
          </a:bodyPr>
          <a:lstStyle/>
          <a:p>
            <a:r>
              <a:rPr lang="en-GB" dirty="0" smtClean="0"/>
              <a:t>Often presented as a genetic correlation:</a:t>
            </a:r>
          </a:p>
          <a:p>
            <a:endParaRPr lang="en-GB" dirty="0" smtClean="0"/>
          </a:p>
          <a:p>
            <a:r>
              <a:rPr lang="en-GB" sz="3200" dirty="0" err="1" smtClean="0"/>
              <a:t>r</a:t>
            </a:r>
            <a:r>
              <a:rPr lang="en-GB" sz="3200" baseline="-25000" dirty="0" err="1" smtClean="0"/>
              <a:t>G</a:t>
            </a:r>
            <a:r>
              <a:rPr lang="en-GB" sz="3200" baseline="-25000" dirty="0" smtClean="0"/>
              <a:t> </a:t>
            </a:r>
            <a:r>
              <a:rPr lang="en-GB" sz="3200" dirty="0" smtClean="0"/>
              <a:t>= COV</a:t>
            </a:r>
            <a:r>
              <a:rPr lang="en-GB" sz="3200" baseline="-25000" dirty="0" smtClean="0"/>
              <a:t>G </a:t>
            </a:r>
            <a:r>
              <a:rPr lang="en-GB" sz="3200" dirty="0" smtClean="0"/>
              <a:t>/(V</a:t>
            </a:r>
            <a:r>
              <a:rPr lang="en-GB" sz="3200" baseline="-25000" dirty="0" smtClean="0"/>
              <a:t>G1</a:t>
            </a:r>
            <a:r>
              <a:rPr lang="en-GB" sz="3200" dirty="0" smtClean="0"/>
              <a:t>.V</a:t>
            </a:r>
            <a:r>
              <a:rPr lang="en-GB" sz="3200" baseline="-25000" dirty="0" smtClean="0"/>
              <a:t>G2</a:t>
            </a:r>
            <a:r>
              <a:rPr lang="en-GB" sz="3200" dirty="0" smtClean="0"/>
              <a:t>)</a:t>
            </a:r>
            <a:r>
              <a:rPr lang="en-GB" sz="3200" baseline="30000" dirty="0" smtClean="0"/>
              <a:t>0.5  </a:t>
            </a:r>
            <a:endParaRPr lang="en-GB" sz="3200" baseline="30000" dirty="0"/>
          </a:p>
        </p:txBody>
      </p:sp>
      <p:sp>
        <p:nvSpPr>
          <p:cNvPr id="6" name="Line 4"/>
          <p:cNvSpPr>
            <a:spLocks noChangeShapeType="1"/>
          </p:cNvSpPr>
          <p:nvPr/>
        </p:nvSpPr>
        <p:spPr bwMode="auto">
          <a:xfrm>
            <a:off x="1283643" y="3659782"/>
            <a:ext cx="0" cy="24495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 name="Line 5"/>
          <p:cNvSpPr>
            <a:spLocks noChangeShapeType="1"/>
          </p:cNvSpPr>
          <p:nvPr/>
        </p:nvSpPr>
        <p:spPr bwMode="auto">
          <a:xfrm>
            <a:off x="959793" y="5833070"/>
            <a:ext cx="37988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Text Box 6"/>
          <p:cNvSpPr txBox="1">
            <a:spLocks noChangeArrowheads="1"/>
          </p:cNvSpPr>
          <p:nvPr/>
        </p:nvSpPr>
        <p:spPr bwMode="auto">
          <a:xfrm>
            <a:off x="1831330" y="5942607"/>
            <a:ext cx="2411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1</a:t>
            </a:r>
          </a:p>
        </p:txBody>
      </p:sp>
      <p:sp>
        <p:nvSpPr>
          <p:cNvPr id="9" name="Text Box 7"/>
          <p:cNvSpPr txBox="1">
            <a:spLocks noChangeArrowheads="1"/>
          </p:cNvSpPr>
          <p:nvPr/>
        </p:nvSpPr>
        <p:spPr bwMode="auto">
          <a:xfrm rot="-5400000">
            <a:off x="-338782" y="4661495"/>
            <a:ext cx="24114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2</a:t>
            </a:r>
          </a:p>
        </p:txBody>
      </p:sp>
      <p:sp>
        <p:nvSpPr>
          <p:cNvPr id="10" name="Oval 8"/>
          <p:cNvSpPr>
            <a:spLocks noChangeArrowheads="1"/>
          </p:cNvSpPr>
          <p:nvPr/>
        </p:nvSpPr>
        <p:spPr bwMode="auto">
          <a:xfrm>
            <a:off x="2409180" y="465673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1" name="Oval 9"/>
          <p:cNvSpPr>
            <a:spLocks noChangeArrowheads="1"/>
          </p:cNvSpPr>
          <p:nvPr/>
        </p:nvSpPr>
        <p:spPr bwMode="auto">
          <a:xfrm>
            <a:off x="2515543" y="483929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 name="Oval 10"/>
          <p:cNvSpPr>
            <a:spLocks noChangeArrowheads="1"/>
          </p:cNvSpPr>
          <p:nvPr/>
        </p:nvSpPr>
        <p:spPr bwMode="auto">
          <a:xfrm>
            <a:off x="2396480" y="506472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3" name="Oval 11"/>
          <p:cNvSpPr>
            <a:spLocks noChangeArrowheads="1"/>
          </p:cNvSpPr>
          <p:nvPr/>
        </p:nvSpPr>
        <p:spPr bwMode="auto">
          <a:xfrm>
            <a:off x="2717155" y="498852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4" name="Oval 12"/>
          <p:cNvSpPr>
            <a:spLocks noChangeArrowheads="1"/>
          </p:cNvSpPr>
          <p:nvPr/>
        </p:nvSpPr>
        <p:spPr bwMode="auto">
          <a:xfrm>
            <a:off x="2940993" y="450909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5" name="Oval 13"/>
          <p:cNvSpPr>
            <a:spLocks noChangeArrowheads="1"/>
          </p:cNvSpPr>
          <p:nvPr/>
        </p:nvSpPr>
        <p:spPr bwMode="auto">
          <a:xfrm>
            <a:off x="3269605" y="469324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6" name="Oval 14"/>
          <p:cNvSpPr>
            <a:spLocks noChangeArrowheads="1"/>
          </p:cNvSpPr>
          <p:nvPr/>
        </p:nvSpPr>
        <p:spPr bwMode="auto">
          <a:xfrm>
            <a:off x="2840980" y="473452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7" name="Oval 15"/>
          <p:cNvSpPr>
            <a:spLocks noChangeArrowheads="1"/>
          </p:cNvSpPr>
          <p:nvPr/>
        </p:nvSpPr>
        <p:spPr bwMode="auto">
          <a:xfrm>
            <a:off x="2771130" y="447734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8" name="Oval 16"/>
          <p:cNvSpPr>
            <a:spLocks noChangeArrowheads="1"/>
          </p:cNvSpPr>
          <p:nvPr/>
        </p:nvSpPr>
        <p:spPr bwMode="auto">
          <a:xfrm>
            <a:off x="3102918" y="414079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9" name="Oval 17"/>
          <p:cNvSpPr>
            <a:spLocks noChangeArrowheads="1"/>
          </p:cNvSpPr>
          <p:nvPr/>
        </p:nvSpPr>
        <p:spPr bwMode="auto">
          <a:xfrm>
            <a:off x="3114030" y="467419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 name="Oval 18"/>
          <p:cNvSpPr>
            <a:spLocks noChangeArrowheads="1"/>
          </p:cNvSpPr>
          <p:nvPr/>
        </p:nvSpPr>
        <p:spPr bwMode="auto">
          <a:xfrm>
            <a:off x="2721918" y="472817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1" name="Oval 19"/>
          <p:cNvSpPr>
            <a:spLocks noChangeArrowheads="1"/>
          </p:cNvSpPr>
          <p:nvPr/>
        </p:nvSpPr>
        <p:spPr bwMode="auto">
          <a:xfrm>
            <a:off x="3214043" y="409475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2" name="Oval 20"/>
          <p:cNvSpPr>
            <a:spLocks noChangeArrowheads="1"/>
          </p:cNvSpPr>
          <p:nvPr/>
        </p:nvSpPr>
        <p:spPr bwMode="auto">
          <a:xfrm>
            <a:off x="3542655" y="427890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3" name="Oval 21"/>
          <p:cNvSpPr>
            <a:spLocks noChangeArrowheads="1"/>
          </p:cNvSpPr>
          <p:nvPr/>
        </p:nvSpPr>
        <p:spPr bwMode="auto">
          <a:xfrm>
            <a:off x="3368030" y="443448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4" name="Oval 22"/>
          <p:cNvSpPr>
            <a:spLocks noChangeArrowheads="1"/>
          </p:cNvSpPr>
          <p:nvPr/>
        </p:nvSpPr>
        <p:spPr bwMode="auto">
          <a:xfrm>
            <a:off x="2348855" y="473769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5" name="Oval 23"/>
          <p:cNvSpPr>
            <a:spLocks noChangeArrowheads="1"/>
          </p:cNvSpPr>
          <p:nvPr/>
        </p:nvSpPr>
        <p:spPr bwMode="auto">
          <a:xfrm>
            <a:off x="2274243" y="498375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6" name="Oval 24"/>
          <p:cNvSpPr>
            <a:spLocks noChangeArrowheads="1"/>
          </p:cNvSpPr>
          <p:nvPr/>
        </p:nvSpPr>
        <p:spPr bwMode="auto">
          <a:xfrm>
            <a:off x="2544118" y="495835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7" name="Oval 25"/>
          <p:cNvSpPr>
            <a:spLocks noChangeArrowheads="1"/>
          </p:cNvSpPr>
          <p:nvPr/>
        </p:nvSpPr>
        <p:spPr bwMode="auto">
          <a:xfrm>
            <a:off x="2906068" y="493295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8" name="Oval 26"/>
          <p:cNvSpPr>
            <a:spLocks noChangeArrowheads="1"/>
          </p:cNvSpPr>
          <p:nvPr/>
        </p:nvSpPr>
        <p:spPr bwMode="auto">
          <a:xfrm>
            <a:off x="2590155" y="462022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9" name="Oval 27"/>
          <p:cNvSpPr>
            <a:spLocks noChangeArrowheads="1"/>
          </p:cNvSpPr>
          <p:nvPr/>
        </p:nvSpPr>
        <p:spPr bwMode="auto">
          <a:xfrm>
            <a:off x="2918768" y="480437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0" name="Oval 28"/>
          <p:cNvSpPr>
            <a:spLocks noChangeArrowheads="1"/>
          </p:cNvSpPr>
          <p:nvPr/>
        </p:nvSpPr>
        <p:spPr bwMode="auto">
          <a:xfrm>
            <a:off x="2744143" y="495994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1" name="Oval 29"/>
          <p:cNvSpPr>
            <a:spLocks noChangeArrowheads="1"/>
          </p:cNvSpPr>
          <p:nvPr/>
        </p:nvSpPr>
        <p:spPr bwMode="auto">
          <a:xfrm>
            <a:off x="3217218" y="432812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2" name="Oval 30"/>
          <p:cNvSpPr>
            <a:spLocks noChangeArrowheads="1"/>
          </p:cNvSpPr>
          <p:nvPr/>
        </p:nvSpPr>
        <p:spPr bwMode="auto">
          <a:xfrm>
            <a:off x="2809230" y="482818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3" name="Oval 31"/>
          <p:cNvSpPr>
            <a:spLocks noChangeArrowheads="1"/>
          </p:cNvSpPr>
          <p:nvPr/>
        </p:nvSpPr>
        <p:spPr bwMode="auto">
          <a:xfrm>
            <a:off x="2485380" y="513774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4" name="Oval 32"/>
          <p:cNvSpPr>
            <a:spLocks noChangeArrowheads="1"/>
          </p:cNvSpPr>
          <p:nvPr/>
        </p:nvSpPr>
        <p:spPr bwMode="auto">
          <a:xfrm>
            <a:off x="2371080" y="483929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5" name="Oval 33"/>
          <p:cNvSpPr>
            <a:spLocks noChangeArrowheads="1"/>
          </p:cNvSpPr>
          <p:nvPr/>
        </p:nvSpPr>
        <p:spPr bwMode="auto">
          <a:xfrm>
            <a:off x="3015605" y="423287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6" name="Oval 34"/>
          <p:cNvSpPr>
            <a:spLocks noChangeArrowheads="1"/>
          </p:cNvSpPr>
          <p:nvPr/>
        </p:nvSpPr>
        <p:spPr bwMode="auto">
          <a:xfrm>
            <a:off x="3191818" y="439003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7" name="Oval 35"/>
          <p:cNvSpPr>
            <a:spLocks noChangeArrowheads="1"/>
          </p:cNvSpPr>
          <p:nvPr/>
        </p:nvSpPr>
        <p:spPr bwMode="auto">
          <a:xfrm>
            <a:off x="3017193" y="454560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8" name="Oval 36"/>
          <p:cNvSpPr>
            <a:spLocks noChangeArrowheads="1"/>
          </p:cNvSpPr>
          <p:nvPr/>
        </p:nvSpPr>
        <p:spPr bwMode="auto">
          <a:xfrm>
            <a:off x="3093393" y="428843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9" name="Oval 37"/>
          <p:cNvSpPr>
            <a:spLocks noChangeArrowheads="1"/>
          </p:cNvSpPr>
          <p:nvPr/>
        </p:nvSpPr>
        <p:spPr bwMode="auto">
          <a:xfrm>
            <a:off x="3033068" y="430272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0" name="Oval 38"/>
          <p:cNvSpPr>
            <a:spLocks noChangeArrowheads="1"/>
          </p:cNvSpPr>
          <p:nvPr/>
        </p:nvSpPr>
        <p:spPr bwMode="auto">
          <a:xfrm>
            <a:off x="2245668" y="511393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1" name="Oval 39"/>
          <p:cNvSpPr>
            <a:spLocks noChangeArrowheads="1"/>
          </p:cNvSpPr>
          <p:nvPr/>
        </p:nvSpPr>
        <p:spPr bwMode="auto">
          <a:xfrm>
            <a:off x="3326755" y="433764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2" name="Oval 40"/>
          <p:cNvSpPr>
            <a:spLocks noChangeArrowheads="1"/>
          </p:cNvSpPr>
          <p:nvPr/>
        </p:nvSpPr>
        <p:spPr bwMode="auto">
          <a:xfrm>
            <a:off x="3502968" y="427890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3" name="Oval 41"/>
          <p:cNvSpPr>
            <a:spLocks noChangeArrowheads="1"/>
          </p:cNvSpPr>
          <p:nvPr/>
        </p:nvSpPr>
        <p:spPr bwMode="auto">
          <a:xfrm>
            <a:off x="3009255" y="440590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4" name="Oval 42"/>
          <p:cNvSpPr>
            <a:spLocks noChangeArrowheads="1"/>
          </p:cNvSpPr>
          <p:nvPr/>
        </p:nvSpPr>
        <p:spPr bwMode="auto">
          <a:xfrm>
            <a:off x="3326755" y="423445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5" name="Oval 43"/>
          <p:cNvSpPr>
            <a:spLocks noChangeArrowheads="1"/>
          </p:cNvSpPr>
          <p:nvPr/>
        </p:nvSpPr>
        <p:spPr bwMode="auto">
          <a:xfrm>
            <a:off x="3209280" y="451227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6" name="Oval 44"/>
          <p:cNvSpPr>
            <a:spLocks noChangeArrowheads="1"/>
          </p:cNvSpPr>
          <p:nvPr/>
        </p:nvSpPr>
        <p:spPr bwMode="auto">
          <a:xfrm>
            <a:off x="2774305" y="4518620"/>
            <a:ext cx="193675" cy="193675"/>
          </a:xfrm>
          <a:prstGeom prst="ellipse">
            <a:avLst/>
          </a:prstGeom>
          <a:solidFill>
            <a:srgbClr val="7030A0"/>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7" name="Oval 45"/>
          <p:cNvSpPr>
            <a:spLocks noChangeArrowheads="1"/>
          </p:cNvSpPr>
          <p:nvPr/>
        </p:nvSpPr>
        <p:spPr bwMode="auto">
          <a:xfrm rot="10800000">
            <a:off x="2850505" y="442813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8" name="Oval 46"/>
          <p:cNvSpPr>
            <a:spLocks noChangeArrowheads="1"/>
          </p:cNvSpPr>
          <p:nvPr/>
        </p:nvSpPr>
        <p:spPr bwMode="auto">
          <a:xfrm rot="10800000">
            <a:off x="3223568" y="422969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9" name="Oval 47"/>
          <p:cNvSpPr>
            <a:spLocks noChangeArrowheads="1"/>
          </p:cNvSpPr>
          <p:nvPr/>
        </p:nvSpPr>
        <p:spPr bwMode="auto">
          <a:xfrm rot="10800000">
            <a:off x="2675880" y="464562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0" name="Oval 48"/>
          <p:cNvSpPr>
            <a:spLocks noChangeArrowheads="1"/>
          </p:cNvSpPr>
          <p:nvPr/>
        </p:nvSpPr>
        <p:spPr bwMode="auto">
          <a:xfrm rot="10800000">
            <a:off x="2521893" y="452497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1" name="Oval 49"/>
          <p:cNvSpPr>
            <a:spLocks noChangeArrowheads="1"/>
          </p:cNvSpPr>
          <p:nvPr/>
        </p:nvSpPr>
        <p:spPr bwMode="auto">
          <a:xfrm rot="10800000">
            <a:off x="3542655" y="411857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2" name="Oval 50"/>
          <p:cNvSpPr>
            <a:spLocks noChangeArrowheads="1"/>
          </p:cNvSpPr>
          <p:nvPr/>
        </p:nvSpPr>
        <p:spPr bwMode="auto">
          <a:xfrm rot="10800000">
            <a:off x="2569518" y="507742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3" name="Oval 51"/>
          <p:cNvSpPr>
            <a:spLocks noChangeArrowheads="1"/>
          </p:cNvSpPr>
          <p:nvPr/>
        </p:nvSpPr>
        <p:spPr bwMode="auto">
          <a:xfrm rot="10800000">
            <a:off x="2413943" y="490279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4" name="Oval 52"/>
          <p:cNvSpPr>
            <a:spLocks noChangeArrowheads="1"/>
          </p:cNvSpPr>
          <p:nvPr/>
        </p:nvSpPr>
        <p:spPr bwMode="auto">
          <a:xfrm rot="10800000">
            <a:off x="2658418" y="449480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 name="Oval 53"/>
          <p:cNvSpPr>
            <a:spLocks noChangeArrowheads="1"/>
          </p:cNvSpPr>
          <p:nvPr/>
        </p:nvSpPr>
        <p:spPr bwMode="auto">
          <a:xfrm rot="10800000">
            <a:off x="2626668" y="472975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6" name="Oval 54"/>
          <p:cNvSpPr>
            <a:spLocks noChangeArrowheads="1"/>
          </p:cNvSpPr>
          <p:nvPr/>
        </p:nvSpPr>
        <p:spPr bwMode="auto">
          <a:xfrm rot="10800000">
            <a:off x="2588568" y="492184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7" name="Oval 55"/>
          <p:cNvSpPr>
            <a:spLocks noChangeArrowheads="1"/>
          </p:cNvSpPr>
          <p:nvPr/>
        </p:nvSpPr>
        <p:spPr bwMode="auto">
          <a:xfrm rot="10800000">
            <a:off x="2113905" y="496312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8" name="Oval 56"/>
          <p:cNvSpPr>
            <a:spLocks noChangeArrowheads="1"/>
          </p:cNvSpPr>
          <p:nvPr/>
        </p:nvSpPr>
        <p:spPr bwMode="auto">
          <a:xfrm rot="10800000">
            <a:off x="2218680" y="493137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9" name="Oval 57"/>
          <p:cNvSpPr>
            <a:spLocks noChangeArrowheads="1"/>
          </p:cNvSpPr>
          <p:nvPr/>
        </p:nvSpPr>
        <p:spPr bwMode="auto">
          <a:xfrm rot="10800000">
            <a:off x="3107680" y="444559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0" name="Oval 58"/>
          <p:cNvSpPr>
            <a:spLocks noChangeArrowheads="1"/>
          </p:cNvSpPr>
          <p:nvPr/>
        </p:nvSpPr>
        <p:spPr bwMode="auto">
          <a:xfrm rot="10800000">
            <a:off x="3083868" y="476468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1" name="Oval 59"/>
          <p:cNvSpPr>
            <a:spLocks noChangeArrowheads="1"/>
          </p:cNvSpPr>
          <p:nvPr/>
        </p:nvSpPr>
        <p:spPr bwMode="auto">
          <a:xfrm rot="10800000">
            <a:off x="3452168" y="443448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2" name="Oval 60"/>
          <p:cNvSpPr>
            <a:spLocks noChangeArrowheads="1"/>
          </p:cNvSpPr>
          <p:nvPr/>
        </p:nvSpPr>
        <p:spPr bwMode="auto">
          <a:xfrm rot="10800000">
            <a:off x="2652068" y="491073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3" name="Oval 61"/>
          <p:cNvSpPr>
            <a:spLocks noChangeArrowheads="1"/>
          </p:cNvSpPr>
          <p:nvPr/>
        </p:nvSpPr>
        <p:spPr bwMode="auto">
          <a:xfrm rot="10800000">
            <a:off x="2232968" y="475674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4" name="Oval 62"/>
          <p:cNvSpPr>
            <a:spLocks noChangeArrowheads="1"/>
          </p:cNvSpPr>
          <p:nvPr/>
        </p:nvSpPr>
        <p:spPr bwMode="auto">
          <a:xfrm rot="10800000">
            <a:off x="2914005" y="439955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5" name="Oval 63"/>
          <p:cNvSpPr>
            <a:spLocks noChangeArrowheads="1"/>
          </p:cNvSpPr>
          <p:nvPr/>
        </p:nvSpPr>
        <p:spPr bwMode="auto">
          <a:xfrm rot="10800000">
            <a:off x="2575868" y="443607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6" name="Oval 64"/>
          <p:cNvSpPr>
            <a:spLocks noChangeArrowheads="1"/>
          </p:cNvSpPr>
          <p:nvPr/>
        </p:nvSpPr>
        <p:spPr bwMode="auto">
          <a:xfrm rot="10800000">
            <a:off x="2458393" y="472658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7" name="Oval 65"/>
          <p:cNvSpPr>
            <a:spLocks noChangeArrowheads="1"/>
          </p:cNvSpPr>
          <p:nvPr/>
        </p:nvSpPr>
        <p:spPr bwMode="auto">
          <a:xfrm rot="10800000">
            <a:off x="2607618" y="477738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8" name="Oval 66"/>
          <p:cNvSpPr>
            <a:spLocks noChangeArrowheads="1"/>
          </p:cNvSpPr>
          <p:nvPr/>
        </p:nvSpPr>
        <p:spPr bwMode="auto">
          <a:xfrm rot="10800000">
            <a:off x="3379143" y="414397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9" name="Oval 67"/>
          <p:cNvSpPr>
            <a:spLocks noChangeArrowheads="1"/>
          </p:cNvSpPr>
          <p:nvPr/>
        </p:nvSpPr>
        <p:spPr bwMode="auto">
          <a:xfrm rot="10800000">
            <a:off x="2693343" y="435510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0" name="Oval 68"/>
          <p:cNvSpPr>
            <a:spLocks noChangeArrowheads="1"/>
          </p:cNvSpPr>
          <p:nvPr/>
        </p:nvSpPr>
        <p:spPr bwMode="auto">
          <a:xfrm rot="10800000">
            <a:off x="2801293" y="436304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1" name="Oval 69"/>
          <p:cNvSpPr>
            <a:spLocks noChangeArrowheads="1"/>
          </p:cNvSpPr>
          <p:nvPr/>
        </p:nvSpPr>
        <p:spPr bwMode="auto">
          <a:xfrm rot="10800000">
            <a:off x="2907655" y="427255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 name="Oval 70"/>
          <p:cNvSpPr>
            <a:spLocks noChangeArrowheads="1"/>
          </p:cNvSpPr>
          <p:nvPr/>
        </p:nvSpPr>
        <p:spPr bwMode="auto">
          <a:xfrm rot="10800000">
            <a:off x="3056880" y="467102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3" name="Oval 71"/>
          <p:cNvSpPr>
            <a:spLocks noChangeArrowheads="1"/>
          </p:cNvSpPr>
          <p:nvPr/>
        </p:nvSpPr>
        <p:spPr bwMode="auto">
          <a:xfrm rot="10800000">
            <a:off x="2826693" y="492343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4" name="Oval 72"/>
          <p:cNvSpPr>
            <a:spLocks noChangeArrowheads="1"/>
          </p:cNvSpPr>
          <p:nvPr/>
        </p:nvSpPr>
        <p:spPr bwMode="auto">
          <a:xfrm rot="10800000">
            <a:off x="2717155" y="4825007"/>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5" name="Oval 73"/>
          <p:cNvSpPr>
            <a:spLocks noChangeArrowheads="1"/>
          </p:cNvSpPr>
          <p:nvPr/>
        </p:nvSpPr>
        <p:spPr bwMode="auto">
          <a:xfrm rot="10800000">
            <a:off x="2996555" y="484247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6" name="Oval 74"/>
          <p:cNvSpPr>
            <a:spLocks noChangeArrowheads="1"/>
          </p:cNvSpPr>
          <p:nvPr/>
        </p:nvSpPr>
        <p:spPr bwMode="auto">
          <a:xfrm rot="10800000">
            <a:off x="2629843" y="454084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7" name="Oval 75"/>
          <p:cNvSpPr>
            <a:spLocks noChangeArrowheads="1"/>
          </p:cNvSpPr>
          <p:nvPr/>
        </p:nvSpPr>
        <p:spPr bwMode="auto">
          <a:xfrm rot="10800000">
            <a:off x="3344218" y="453608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8" name="Oval 76"/>
          <p:cNvSpPr>
            <a:spLocks noChangeArrowheads="1"/>
          </p:cNvSpPr>
          <p:nvPr/>
        </p:nvSpPr>
        <p:spPr bwMode="auto">
          <a:xfrm rot="10800000">
            <a:off x="3106093" y="4542432"/>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9" name="Oval 77"/>
          <p:cNvSpPr>
            <a:spLocks noChangeArrowheads="1"/>
          </p:cNvSpPr>
          <p:nvPr/>
        </p:nvSpPr>
        <p:spPr bwMode="auto">
          <a:xfrm rot="10800000">
            <a:off x="2644130" y="509329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0" name="Oval 78"/>
          <p:cNvSpPr>
            <a:spLocks noChangeArrowheads="1"/>
          </p:cNvSpPr>
          <p:nvPr/>
        </p:nvSpPr>
        <p:spPr bwMode="auto">
          <a:xfrm rot="10800000">
            <a:off x="3183880" y="463927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1" name="Oval 79"/>
          <p:cNvSpPr>
            <a:spLocks noChangeArrowheads="1"/>
          </p:cNvSpPr>
          <p:nvPr/>
        </p:nvSpPr>
        <p:spPr bwMode="auto">
          <a:xfrm rot="10800000">
            <a:off x="2942580" y="4690070"/>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 name="Oval 80"/>
          <p:cNvSpPr>
            <a:spLocks noChangeArrowheads="1"/>
          </p:cNvSpPr>
          <p:nvPr/>
        </p:nvSpPr>
        <p:spPr bwMode="auto">
          <a:xfrm rot="10800000">
            <a:off x="2488555" y="4623395"/>
            <a:ext cx="88900" cy="88900"/>
          </a:xfrm>
          <a:prstGeom prst="ellipse">
            <a:avLst/>
          </a:prstGeom>
          <a:solidFill>
            <a:srgbClr val="7030A0"/>
          </a:solidFill>
          <a:ln>
            <a:noFill/>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3" name="Oval 83"/>
          <p:cNvSpPr>
            <a:spLocks noChangeArrowheads="1"/>
          </p:cNvSpPr>
          <p:nvPr/>
        </p:nvSpPr>
        <p:spPr bwMode="auto">
          <a:xfrm rot="3386811">
            <a:off x="2515543" y="3737570"/>
            <a:ext cx="777875" cy="1825625"/>
          </a:xfrm>
          <a:prstGeom prst="ellipse">
            <a:avLst/>
          </a:prstGeom>
          <a:noFill/>
          <a:ln w="254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3405055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grayscl/>
            <a:extLst>
              <a:ext uri="{28A0092B-C50C-407E-A947-70E740481C1C}">
                <a14:useLocalDpi xmlns:a14="http://schemas.microsoft.com/office/drawing/2010/main"/>
              </a:ext>
            </a:extLst>
          </a:blip>
          <a:stretch>
            <a:fillRect/>
          </a:stretch>
        </p:blipFill>
        <p:spPr>
          <a:xfrm>
            <a:off x="131507" y="188640"/>
            <a:ext cx="3936437" cy="295232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4860032" y="1412776"/>
            <a:ext cx="4032448" cy="1138773"/>
          </a:xfrm>
          <a:prstGeom prst="rect">
            <a:avLst/>
          </a:prstGeom>
          <a:noFill/>
        </p:spPr>
        <p:txBody>
          <a:bodyPr wrap="square" rtlCol="0">
            <a:spAutoFit/>
          </a:bodyPr>
          <a:lstStyle/>
          <a:p>
            <a:r>
              <a:rPr lang="en-GB" dirty="0" smtClean="0">
                <a:solidFill>
                  <a:schemeClr val="bg1">
                    <a:lumMod val="65000"/>
                  </a:schemeClr>
                </a:solidFill>
              </a:rPr>
              <a:t>Often presented as a genetic correlation:</a:t>
            </a:r>
          </a:p>
          <a:p>
            <a:endParaRPr lang="en-GB" dirty="0" smtClean="0">
              <a:solidFill>
                <a:schemeClr val="bg1">
                  <a:lumMod val="65000"/>
                </a:schemeClr>
              </a:solidFill>
            </a:endParaRPr>
          </a:p>
          <a:p>
            <a:r>
              <a:rPr lang="en-GB" sz="3200" dirty="0" err="1" smtClean="0">
                <a:solidFill>
                  <a:schemeClr val="bg1">
                    <a:lumMod val="65000"/>
                  </a:schemeClr>
                </a:solidFill>
              </a:rPr>
              <a:t>r</a:t>
            </a:r>
            <a:r>
              <a:rPr lang="en-GB" sz="3200" baseline="-25000" dirty="0" err="1" smtClean="0">
                <a:solidFill>
                  <a:schemeClr val="bg1">
                    <a:lumMod val="65000"/>
                  </a:schemeClr>
                </a:solidFill>
              </a:rPr>
              <a:t>G</a:t>
            </a:r>
            <a:r>
              <a:rPr lang="en-GB" sz="3200" baseline="-25000" dirty="0" smtClean="0">
                <a:solidFill>
                  <a:schemeClr val="bg1">
                    <a:lumMod val="65000"/>
                  </a:schemeClr>
                </a:solidFill>
              </a:rPr>
              <a:t> </a:t>
            </a:r>
            <a:r>
              <a:rPr lang="en-GB" sz="3200" dirty="0" smtClean="0">
                <a:solidFill>
                  <a:schemeClr val="bg1">
                    <a:lumMod val="65000"/>
                  </a:schemeClr>
                </a:solidFill>
              </a:rPr>
              <a:t>= COV</a:t>
            </a:r>
            <a:r>
              <a:rPr lang="en-GB" sz="3200" baseline="-25000" dirty="0" smtClean="0">
                <a:solidFill>
                  <a:schemeClr val="bg1">
                    <a:lumMod val="65000"/>
                  </a:schemeClr>
                </a:solidFill>
              </a:rPr>
              <a:t>G </a:t>
            </a:r>
            <a:r>
              <a:rPr lang="en-GB" sz="3200" dirty="0" smtClean="0">
                <a:solidFill>
                  <a:schemeClr val="bg1">
                    <a:lumMod val="65000"/>
                  </a:schemeClr>
                </a:solidFill>
              </a:rPr>
              <a:t>/(V</a:t>
            </a:r>
            <a:r>
              <a:rPr lang="en-GB" sz="3200" baseline="-25000" dirty="0" smtClean="0">
                <a:solidFill>
                  <a:schemeClr val="bg1">
                    <a:lumMod val="65000"/>
                  </a:schemeClr>
                </a:solidFill>
              </a:rPr>
              <a:t>G1</a:t>
            </a:r>
            <a:r>
              <a:rPr lang="en-GB" sz="3200" dirty="0" smtClean="0">
                <a:solidFill>
                  <a:schemeClr val="bg1">
                    <a:lumMod val="65000"/>
                  </a:schemeClr>
                </a:solidFill>
              </a:rPr>
              <a:t>.V</a:t>
            </a:r>
            <a:r>
              <a:rPr lang="en-GB" sz="3200" baseline="-25000" dirty="0" smtClean="0">
                <a:solidFill>
                  <a:schemeClr val="bg1">
                    <a:lumMod val="65000"/>
                  </a:schemeClr>
                </a:solidFill>
              </a:rPr>
              <a:t>G2</a:t>
            </a:r>
            <a:r>
              <a:rPr lang="en-GB" sz="3200" dirty="0" smtClean="0">
                <a:solidFill>
                  <a:schemeClr val="bg1">
                    <a:lumMod val="65000"/>
                  </a:schemeClr>
                </a:solidFill>
              </a:rPr>
              <a:t>)</a:t>
            </a:r>
            <a:r>
              <a:rPr lang="en-GB" sz="3200" baseline="30000" dirty="0" smtClean="0">
                <a:solidFill>
                  <a:schemeClr val="bg1">
                    <a:lumMod val="65000"/>
                  </a:schemeClr>
                </a:solidFill>
              </a:rPr>
              <a:t>0.5  </a:t>
            </a:r>
            <a:endParaRPr lang="en-GB" sz="3200" baseline="30000" dirty="0">
              <a:solidFill>
                <a:schemeClr val="bg1">
                  <a:lumMod val="65000"/>
                </a:schemeClr>
              </a:solidFill>
            </a:endParaRPr>
          </a:p>
        </p:txBody>
      </p:sp>
      <p:sp>
        <p:nvSpPr>
          <p:cNvPr id="6" name="Line 4"/>
          <p:cNvSpPr>
            <a:spLocks noChangeShapeType="1"/>
          </p:cNvSpPr>
          <p:nvPr/>
        </p:nvSpPr>
        <p:spPr bwMode="auto">
          <a:xfrm>
            <a:off x="1283643" y="3659782"/>
            <a:ext cx="0" cy="24495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 name="Line 5"/>
          <p:cNvSpPr>
            <a:spLocks noChangeShapeType="1"/>
          </p:cNvSpPr>
          <p:nvPr/>
        </p:nvSpPr>
        <p:spPr bwMode="auto">
          <a:xfrm>
            <a:off x="959793" y="5833070"/>
            <a:ext cx="37988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Text Box 6"/>
          <p:cNvSpPr txBox="1">
            <a:spLocks noChangeArrowheads="1"/>
          </p:cNvSpPr>
          <p:nvPr/>
        </p:nvSpPr>
        <p:spPr bwMode="auto">
          <a:xfrm>
            <a:off x="1831330" y="5942607"/>
            <a:ext cx="2411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1</a:t>
            </a:r>
          </a:p>
        </p:txBody>
      </p:sp>
      <p:sp>
        <p:nvSpPr>
          <p:cNvPr id="9" name="Text Box 7"/>
          <p:cNvSpPr txBox="1">
            <a:spLocks noChangeArrowheads="1"/>
          </p:cNvSpPr>
          <p:nvPr/>
        </p:nvSpPr>
        <p:spPr bwMode="auto">
          <a:xfrm rot="-5400000">
            <a:off x="-338782" y="4661495"/>
            <a:ext cx="24114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2</a:t>
            </a:r>
          </a:p>
        </p:txBody>
      </p:sp>
      <p:grpSp>
        <p:nvGrpSpPr>
          <p:cNvPr id="2" name="Group 1"/>
          <p:cNvGrpSpPr/>
          <p:nvPr/>
        </p:nvGrpSpPr>
        <p:grpSpPr>
          <a:xfrm rot="20863717">
            <a:off x="2392511" y="4369124"/>
            <a:ext cx="1023938" cy="555625"/>
            <a:chOff x="3846438" y="4094757"/>
            <a:chExt cx="1517650" cy="1131888"/>
          </a:xfrm>
          <a:solidFill>
            <a:srgbClr val="00B050"/>
          </a:solidFill>
        </p:grpSpPr>
        <p:sp>
          <p:nvSpPr>
            <p:cNvPr id="10" name="Oval 8"/>
            <p:cNvSpPr>
              <a:spLocks noChangeArrowheads="1"/>
            </p:cNvSpPr>
            <p:nvPr/>
          </p:nvSpPr>
          <p:spPr bwMode="auto">
            <a:xfrm>
              <a:off x="4141713" y="46567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1" name="Oval 9"/>
            <p:cNvSpPr>
              <a:spLocks noChangeArrowheads="1"/>
            </p:cNvSpPr>
            <p:nvPr/>
          </p:nvSpPr>
          <p:spPr bwMode="auto">
            <a:xfrm>
              <a:off x="4248076" y="48392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 name="Oval 10"/>
            <p:cNvSpPr>
              <a:spLocks noChangeArrowheads="1"/>
            </p:cNvSpPr>
            <p:nvPr/>
          </p:nvSpPr>
          <p:spPr bwMode="auto">
            <a:xfrm>
              <a:off x="4129013" y="50647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3" name="Oval 11"/>
            <p:cNvSpPr>
              <a:spLocks noChangeArrowheads="1"/>
            </p:cNvSpPr>
            <p:nvPr/>
          </p:nvSpPr>
          <p:spPr bwMode="auto">
            <a:xfrm>
              <a:off x="4449688" y="49885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4" name="Oval 12"/>
            <p:cNvSpPr>
              <a:spLocks noChangeArrowheads="1"/>
            </p:cNvSpPr>
            <p:nvPr/>
          </p:nvSpPr>
          <p:spPr bwMode="auto">
            <a:xfrm>
              <a:off x="4673526" y="45090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5" name="Oval 13"/>
            <p:cNvSpPr>
              <a:spLocks noChangeArrowheads="1"/>
            </p:cNvSpPr>
            <p:nvPr/>
          </p:nvSpPr>
          <p:spPr bwMode="auto">
            <a:xfrm>
              <a:off x="5002138" y="46932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6" name="Oval 14"/>
            <p:cNvSpPr>
              <a:spLocks noChangeArrowheads="1"/>
            </p:cNvSpPr>
            <p:nvPr/>
          </p:nvSpPr>
          <p:spPr bwMode="auto">
            <a:xfrm>
              <a:off x="4573513" y="47345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7" name="Oval 15"/>
            <p:cNvSpPr>
              <a:spLocks noChangeArrowheads="1"/>
            </p:cNvSpPr>
            <p:nvPr/>
          </p:nvSpPr>
          <p:spPr bwMode="auto">
            <a:xfrm>
              <a:off x="4503663" y="44773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8" name="Oval 16"/>
            <p:cNvSpPr>
              <a:spLocks noChangeArrowheads="1"/>
            </p:cNvSpPr>
            <p:nvPr/>
          </p:nvSpPr>
          <p:spPr bwMode="auto">
            <a:xfrm>
              <a:off x="4835451" y="41407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9" name="Oval 17"/>
            <p:cNvSpPr>
              <a:spLocks noChangeArrowheads="1"/>
            </p:cNvSpPr>
            <p:nvPr/>
          </p:nvSpPr>
          <p:spPr bwMode="auto">
            <a:xfrm>
              <a:off x="4846563" y="46741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 name="Oval 18"/>
            <p:cNvSpPr>
              <a:spLocks noChangeArrowheads="1"/>
            </p:cNvSpPr>
            <p:nvPr/>
          </p:nvSpPr>
          <p:spPr bwMode="auto">
            <a:xfrm>
              <a:off x="4454451" y="47281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1" name="Oval 19"/>
            <p:cNvSpPr>
              <a:spLocks noChangeArrowheads="1"/>
            </p:cNvSpPr>
            <p:nvPr/>
          </p:nvSpPr>
          <p:spPr bwMode="auto">
            <a:xfrm>
              <a:off x="4946576" y="40947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2" name="Oval 20"/>
            <p:cNvSpPr>
              <a:spLocks noChangeArrowheads="1"/>
            </p:cNvSpPr>
            <p:nvPr/>
          </p:nvSpPr>
          <p:spPr bwMode="auto">
            <a:xfrm>
              <a:off x="5275188" y="42789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3" name="Oval 21"/>
            <p:cNvSpPr>
              <a:spLocks noChangeArrowheads="1"/>
            </p:cNvSpPr>
            <p:nvPr/>
          </p:nvSpPr>
          <p:spPr bwMode="auto">
            <a:xfrm>
              <a:off x="5100563" y="44344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4" name="Oval 22"/>
            <p:cNvSpPr>
              <a:spLocks noChangeArrowheads="1"/>
            </p:cNvSpPr>
            <p:nvPr/>
          </p:nvSpPr>
          <p:spPr bwMode="auto">
            <a:xfrm>
              <a:off x="4081388" y="47376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5" name="Oval 23"/>
            <p:cNvSpPr>
              <a:spLocks noChangeArrowheads="1"/>
            </p:cNvSpPr>
            <p:nvPr/>
          </p:nvSpPr>
          <p:spPr bwMode="auto">
            <a:xfrm>
              <a:off x="4006776" y="49837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6" name="Oval 24"/>
            <p:cNvSpPr>
              <a:spLocks noChangeArrowheads="1"/>
            </p:cNvSpPr>
            <p:nvPr/>
          </p:nvSpPr>
          <p:spPr bwMode="auto">
            <a:xfrm>
              <a:off x="4276651" y="49583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7" name="Oval 25"/>
            <p:cNvSpPr>
              <a:spLocks noChangeArrowheads="1"/>
            </p:cNvSpPr>
            <p:nvPr/>
          </p:nvSpPr>
          <p:spPr bwMode="auto">
            <a:xfrm>
              <a:off x="4638601" y="49329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8" name="Oval 26"/>
            <p:cNvSpPr>
              <a:spLocks noChangeArrowheads="1"/>
            </p:cNvSpPr>
            <p:nvPr/>
          </p:nvSpPr>
          <p:spPr bwMode="auto">
            <a:xfrm>
              <a:off x="4322688" y="46202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9" name="Oval 27"/>
            <p:cNvSpPr>
              <a:spLocks noChangeArrowheads="1"/>
            </p:cNvSpPr>
            <p:nvPr/>
          </p:nvSpPr>
          <p:spPr bwMode="auto">
            <a:xfrm>
              <a:off x="4651301" y="48043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0" name="Oval 28"/>
            <p:cNvSpPr>
              <a:spLocks noChangeArrowheads="1"/>
            </p:cNvSpPr>
            <p:nvPr/>
          </p:nvSpPr>
          <p:spPr bwMode="auto">
            <a:xfrm>
              <a:off x="4476676" y="49599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1" name="Oval 29"/>
            <p:cNvSpPr>
              <a:spLocks noChangeArrowheads="1"/>
            </p:cNvSpPr>
            <p:nvPr/>
          </p:nvSpPr>
          <p:spPr bwMode="auto">
            <a:xfrm>
              <a:off x="4949751" y="43281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2" name="Oval 30"/>
            <p:cNvSpPr>
              <a:spLocks noChangeArrowheads="1"/>
            </p:cNvSpPr>
            <p:nvPr/>
          </p:nvSpPr>
          <p:spPr bwMode="auto">
            <a:xfrm>
              <a:off x="4541763" y="48281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3" name="Oval 31"/>
            <p:cNvSpPr>
              <a:spLocks noChangeArrowheads="1"/>
            </p:cNvSpPr>
            <p:nvPr/>
          </p:nvSpPr>
          <p:spPr bwMode="auto">
            <a:xfrm>
              <a:off x="4217913" y="51377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4" name="Oval 32"/>
            <p:cNvSpPr>
              <a:spLocks noChangeArrowheads="1"/>
            </p:cNvSpPr>
            <p:nvPr/>
          </p:nvSpPr>
          <p:spPr bwMode="auto">
            <a:xfrm>
              <a:off x="4103613" y="48392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5" name="Oval 33"/>
            <p:cNvSpPr>
              <a:spLocks noChangeArrowheads="1"/>
            </p:cNvSpPr>
            <p:nvPr/>
          </p:nvSpPr>
          <p:spPr bwMode="auto">
            <a:xfrm>
              <a:off x="4748138" y="42328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6" name="Oval 34"/>
            <p:cNvSpPr>
              <a:spLocks noChangeArrowheads="1"/>
            </p:cNvSpPr>
            <p:nvPr/>
          </p:nvSpPr>
          <p:spPr bwMode="auto">
            <a:xfrm>
              <a:off x="4924351" y="43900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7" name="Oval 35"/>
            <p:cNvSpPr>
              <a:spLocks noChangeArrowheads="1"/>
            </p:cNvSpPr>
            <p:nvPr/>
          </p:nvSpPr>
          <p:spPr bwMode="auto">
            <a:xfrm>
              <a:off x="4749726" y="45456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8" name="Oval 36"/>
            <p:cNvSpPr>
              <a:spLocks noChangeArrowheads="1"/>
            </p:cNvSpPr>
            <p:nvPr/>
          </p:nvSpPr>
          <p:spPr bwMode="auto">
            <a:xfrm>
              <a:off x="4825926" y="42884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9" name="Oval 37"/>
            <p:cNvSpPr>
              <a:spLocks noChangeArrowheads="1"/>
            </p:cNvSpPr>
            <p:nvPr/>
          </p:nvSpPr>
          <p:spPr bwMode="auto">
            <a:xfrm>
              <a:off x="4765601" y="43027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0" name="Oval 38"/>
            <p:cNvSpPr>
              <a:spLocks noChangeArrowheads="1"/>
            </p:cNvSpPr>
            <p:nvPr/>
          </p:nvSpPr>
          <p:spPr bwMode="auto">
            <a:xfrm>
              <a:off x="3978201" y="51139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1" name="Oval 39"/>
            <p:cNvSpPr>
              <a:spLocks noChangeArrowheads="1"/>
            </p:cNvSpPr>
            <p:nvPr/>
          </p:nvSpPr>
          <p:spPr bwMode="auto">
            <a:xfrm>
              <a:off x="5059288" y="43376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2" name="Oval 40"/>
            <p:cNvSpPr>
              <a:spLocks noChangeArrowheads="1"/>
            </p:cNvSpPr>
            <p:nvPr/>
          </p:nvSpPr>
          <p:spPr bwMode="auto">
            <a:xfrm>
              <a:off x="5235501" y="42789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3" name="Oval 41"/>
            <p:cNvSpPr>
              <a:spLocks noChangeArrowheads="1"/>
            </p:cNvSpPr>
            <p:nvPr/>
          </p:nvSpPr>
          <p:spPr bwMode="auto">
            <a:xfrm>
              <a:off x="4741788" y="44059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4" name="Oval 42"/>
            <p:cNvSpPr>
              <a:spLocks noChangeArrowheads="1"/>
            </p:cNvSpPr>
            <p:nvPr/>
          </p:nvSpPr>
          <p:spPr bwMode="auto">
            <a:xfrm>
              <a:off x="5059288" y="42344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5" name="Oval 43"/>
            <p:cNvSpPr>
              <a:spLocks noChangeArrowheads="1"/>
            </p:cNvSpPr>
            <p:nvPr/>
          </p:nvSpPr>
          <p:spPr bwMode="auto">
            <a:xfrm>
              <a:off x="4941813" y="45122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6" name="Oval 44"/>
            <p:cNvSpPr>
              <a:spLocks noChangeArrowheads="1"/>
            </p:cNvSpPr>
            <p:nvPr/>
          </p:nvSpPr>
          <p:spPr bwMode="auto">
            <a:xfrm>
              <a:off x="4506838" y="4518620"/>
              <a:ext cx="193675" cy="193675"/>
            </a:xfrm>
            <a:prstGeom prst="ellipse">
              <a:avLst/>
            </a:prstGeom>
            <a:grp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7" name="Oval 45"/>
            <p:cNvSpPr>
              <a:spLocks noChangeArrowheads="1"/>
            </p:cNvSpPr>
            <p:nvPr/>
          </p:nvSpPr>
          <p:spPr bwMode="auto">
            <a:xfrm rot="10800000">
              <a:off x="4583038" y="44281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8" name="Oval 46"/>
            <p:cNvSpPr>
              <a:spLocks noChangeArrowheads="1"/>
            </p:cNvSpPr>
            <p:nvPr/>
          </p:nvSpPr>
          <p:spPr bwMode="auto">
            <a:xfrm rot="10800000">
              <a:off x="4956101" y="42296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9" name="Oval 47"/>
            <p:cNvSpPr>
              <a:spLocks noChangeArrowheads="1"/>
            </p:cNvSpPr>
            <p:nvPr/>
          </p:nvSpPr>
          <p:spPr bwMode="auto">
            <a:xfrm rot="10800000">
              <a:off x="4408413" y="46456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0" name="Oval 48"/>
            <p:cNvSpPr>
              <a:spLocks noChangeArrowheads="1"/>
            </p:cNvSpPr>
            <p:nvPr/>
          </p:nvSpPr>
          <p:spPr bwMode="auto">
            <a:xfrm rot="10800000">
              <a:off x="4254426" y="45249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1" name="Oval 49"/>
            <p:cNvSpPr>
              <a:spLocks noChangeArrowheads="1"/>
            </p:cNvSpPr>
            <p:nvPr/>
          </p:nvSpPr>
          <p:spPr bwMode="auto">
            <a:xfrm rot="10800000">
              <a:off x="5275188" y="41185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2" name="Oval 50"/>
            <p:cNvSpPr>
              <a:spLocks noChangeArrowheads="1"/>
            </p:cNvSpPr>
            <p:nvPr/>
          </p:nvSpPr>
          <p:spPr bwMode="auto">
            <a:xfrm rot="10800000">
              <a:off x="4302051" y="50774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3" name="Oval 51"/>
            <p:cNvSpPr>
              <a:spLocks noChangeArrowheads="1"/>
            </p:cNvSpPr>
            <p:nvPr/>
          </p:nvSpPr>
          <p:spPr bwMode="auto">
            <a:xfrm rot="10800000">
              <a:off x="4146476" y="49027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4" name="Oval 52"/>
            <p:cNvSpPr>
              <a:spLocks noChangeArrowheads="1"/>
            </p:cNvSpPr>
            <p:nvPr/>
          </p:nvSpPr>
          <p:spPr bwMode="auto">
            <a:xfrm rot="10800000">
              <a:off x="4390951" y="44948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 name="Oval 53"/>
            <p:cNvSpPr>
              <a:spLocks noChangeArrowheads="1"/>
            </p:cNvSpPr>
            <p:nvPr/>
          </p:nvSpPr>
          <p:spPr bwMode="auto">
            <a:xfrm rot="10800000">
              <a:off x="4359201" y="47297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6" name="Oval 54"/>
            <p:cNvSpPr>
              <a:spLocks noChangeArrowheads="1"/>
            </p:cNvSpPr>
            <p:nvPr/>
          </p:nvSpPr>
          <p:spPr bwMode="auto">
            <a:xfrm rot="10800000">
              <a:off x="4321101" y="49218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7" name="Oval 55"/>
            <p:cNvSpPr>
              <a:spLocks noChangeArrowheads="1"/>
            </p:cNvSpPr>
            <p:nvPr/>
          </p:nvSpPr>
          <p:spPr bwMode="auto">
            <a:xfrm rot="10800000">
              <a:off x="3846438" y="49631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8" name="Oval 56"/>
            <p:cNvSpPr>
              <a:spLocks noChangeArrowheads="1"/>
            </p:cNvSpPr>
            <p:nvPr/>
          </p:nvSpPr>
          <p:spPr bwMode="auto">
            <a:xfrm rot="10800000">
              <a:off x="3951213" y="49313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9" name="Oval 57"/>
            <p:cNvSpPr>
              <a:spLocks noChangeArrowheads="1"/>
            </p:cNvSpPr>
            <p:nvPr/>
          </p:nvSpPr>
          <p:spPr bwMode="auto">
            <a:xfrm rot="10800000">
              <a:off x="4840213" y="44455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0" name="Oval 58"/>
            <p:cNvSpPr>
              <a:spLocks noChangeArrowheads="1"/>
            </p:cNvSpPr>
            <p:nvPr/>
          </p:nvSpPr>
          <p:spPr bwMode="auto">
            <a:xfrm rot="10800000">
              <a:off x="4816401" y="47646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1" name="Oval 59"/>
            <p:cNvSpPr>
              <a:spLocks noChangeArrowheads="1"/>
            </p:cNvSpPr>
            <p:nvPr/>
          </p:nvSpPr>
          <p:spPr bwMode="auto">
            <a:xfrm rot="10800000">
              <a:off x="5184701" y="44344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2" name="Oval 60"/>
            <p:cNvSpPr>
              <a:spLocks noChangeArrowheads="1"/>
            </p:cNvSpPr>
            <p:nvPr/>
          </p:nvSpPr>
          <p:spPr bwMode="auto">
            <a:xfrm rot="10800000">
              <a:off x="4384601" y="49107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3" name="Oval 61"/>
            <p:cNvSpPr>
              <a:spLocks noChangeArrowheads="1"/>
            </p:cNvSpPr>
            <p:nvPr/>
          </p:nvSpPr>
          <p:spPr bwMode="auto">
            <a:xfrm rot="10800000">
              <a:off x="3965501" y="47567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4" name="Oval 62"/>
            <p:cNvSpPr>
              <a:spLocks noChangeArrowheads="1"/>
            </p:cNvSpPr>
            <p:nvPr/>
          </p:nvSpPr>
          <p:spPr bwMode="auto">
            <a:xfrm rot="10800000">
              <a:off x="4646538" y="43995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5" name="Oval 63"/>
            <p:cNvSpPr>
              <a:spLocks noChangeArrowheads="1"/>
            </p:cNvSpPr>
            <p:nvPr/>
          </p:nvSpPr>
          <p:spPr bwMode="auto">
            <a:xfrm rot="10800000">
              <a:off x="4308401" y="44360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6" name="Oval 64"/>
            <p:cNvSpPr>
              <a:spLocks noChangeArrowheads="1"/>
            </p:cNvSpPr>
            <p:nvPr/>
          </p:nvSpPr>
          <p:spPr bwMode="auto">
            <a:xfrm rot="10800000">
              <a:off x="4190926" y="47265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7" name="Oval 65"/>
            <p:cNvSpPr>
              <a:spLocks noChangeArrowheads="1"/>
            </p:cNvSpPr>
            <p:nvPr/>
          </p:nvSpPr>
          <p:spPr bwMode="auto">
            <a:xfrm rot="10800000">
              <a:off x="4340151" y="47773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8" name="Oval 66"/>
            <p:cNvSpPr>
              <a:spLocks noChangeArrowheads="1"/>
            </p:cNvSpPr>
            <p:nvPr/>
          </p:nvSpPr>
          <p:spPr bwMode="auto">
            <a:xfrm rot="10800000">
              <a:off x="5111676" y="41439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9" name="Oval 67"/>
            <p:cNvSpPr>
              <a:spLocks noChangeArrowheads="1"/>
            </p:cNvSpPr>
            <p:nvPr/>
          </p:nvSpPr>
          <p:spPr bwMode="auto">
            <a:xfrm rot="10800000">
              <a:off x="4425876" y="43551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0" name="Oval 68"/>
            <p:cNvSpPr>
              <a:spLocks noChangeArrowheads="1"/>
            </p:cNvSpPr>
            <p:nvPr/>
          </p:nvSpPr>
          <p:spPr bwMode="auto">
            <a:xfrm rot="10800000">
              <a:off x="4533826" y="43630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1" name="Oval 69"/>
            <p:cNvSpPr>
              <a:spLocks noChangeArrowheads="1"/>
            </p:cNvSpPr>
            <p:nvPr/>
          </p:nvSpPr>
          <p:spPr bwMode="auto">
            <a:xfrm rot="10800000">
              <a:off x="4640188" y="42725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 name="Oval 70"/>
            <p:cNvSpPr>
              <a:spLocks noChangeArrowheads="1"/>
            </p:cNvSpPr>
            <p:nvPr/>
          </p:nvSpPr>
          <p:spPr bwMode="auto">
            <a:xfrm rot="10800000">
              <a:off x="4789413" y="46710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3" name="Oval 71"/>
            <p:cNvSpPr>
              <a:spLocks noChangeArrowheads="1"/>
            </p:cNvSpPr>
            <p:nvPr/>
          </p:nvSpPr>
          <p:spPr bwMode="auto">
            <a:xfrm rot="10800000">
              <a:off x="4559226" y="49234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4" name="Oval 72"/>
            <p:cNvSpPr>
              <a:spLocks noChangeArrowheads="1"/>
            </p:cNvSpPr>
            <p:nvPr/>
          </p:nvSpPr>
          <p:spPr bwMode="auto">
            <a:xfrm rot="10800000">
              <a:off x="4449688" y="48250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5" name="Oval 73"/>
            <p:cNvSpPr>
              <a:spLocks noChangeArrowheads="1"/>
            </p:cNvSpPr>
            <p:nvPr/>
          </p:nvSpPr>
          <p:spPr bwMode="auto">
            <a:xfrm rot="10800000">
              <a:off x="4729088" y="48424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6" name="Oval 74"/>
            <p:cNvSpPr>
              <a:spLocks noChangeArrowheads="1"/>
            </p:cNvSpPr>
            <p:nvPr/>
          </p:nvSpPr>
          <p:spPr bwMode="auto">
            <a:xfrm rot="10800000">
              <a:off x="4362376" y="45408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7" name="Oval 75"/>
            <p:cNvSpPr>
              <a:spLocks noChangeArrowheads="1"/>
            </p:cNvSpPr>
            <p:nvPr/>
          </p:nvSpPr>
          <p:spPr bwMode="auto">
            <a:xfrm rot="10800000">
              <a:off x="5076751" y="45360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8" name="Oval 76"/>
            <p:cNvSpPr>
              <a:spLocks noChangeArrowheads="1"/>
            </p:cNvSpPr>
            <p:nvPr/>
          </p:nvSpPr>
          <p:spPr bwMode="auto">
            <a:xfrm rot="10800000">
              <a:off x="4838626" y="45424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9" name="Oval 77"/>
            <p:cNvSpPr>
              <a:spLocks noChangeArrowheads="1"/>
            </p:cNvSpPr>
            <p:nvPr/>
          </p:nvSpPr>
          <p:spPr bwMode="auto">
            <a:xfrm rot="10800000">
              <a:off x="4376663" y="50932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0" name="Oval 78"/>
            <p:cNvSpPr>
              <a:spLocks noChangeArrowheads="1"/>
            </p:cNvSpPr>
            <p:nvPr/>
          </p:nvSpPr>
          <p:spPr bwMode="auto">
            <a:xfrm rot="10800000">
              <a:off x="4916413" y="46392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1" name="Oval 79"/>
            <p:cNvSpPr>
              <a:spLocks noChangeArrowheads="1"/>
            </p:cNvSpPr>
            <p:nvPr/>
          </p:nvSpPr>
          <p:spPr bwMode="auto">
            <a:xfrm rot="10800000">
              <a:off x="4675113" y="46900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 name="Oval 80"/>
            <p:cNvSpPr>
              <a:spLocks noChangeArrowheads="1"/>
            </p:cNvSpPr>
            <p:nvPr/>
          </p:nvSpPr>
          <p:spPr bwMode="auto">
            <a:xfrm rot="10800000">
              <a:off x="4221088" y="46233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grpSp>
      <p:sp>
        <p:nvSpPr>
          <p:cNvPr id="83" name="Oval 83"/>
          <p:cNvSpPr>
            <a:spLocks noChangeArrowheads="1"/>
          </p:cNvSpPr>
          <p:nvPr/>
        </p:nvSpPr>
        <p:spPr bwMode="auto">
          <a:xfrm rot="3386811">
            <a:off x="2515543" y="3737570"/>
            <a:ext cx="777875" cy="1825625"/>
          </a:xfrm>
          <a:prstGeom prst="ellipse">
            <a:avLst/>
          </a:prstGeom>
          <a:noFill/>
          <a:ln w="254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 name="TextBox 2"/>
          <p:cNvSpPr txBox="1"/>
          <p:nvPr/>
        </p:nvSpPr>
        <p:spPr>
          <a:xfrm>
            <a:off x="5436096" y="4077072"/>
            <a:ext cx="2520280" cy="1015663"/>
          </a:xfrm>
          <a:prstGeom prst="rect">
            <a:avLst/>
          </a:prstGeom>
          <a:noFill/>
        </p:spPr>
        <p:txBody>
          <a:bodyPr wrap="square" rtlCol="0">
            <a:spAutoFit/>
          </a:bodyPr>
          <a:lstStyle/>
          <a:p>
            <a:r>
              <a:rPr lang="en-GB" sz="6000" dirty="0" err="1" smtClean="0"/>
              <a:t>r</a:t>
            </a:r>
            <a:r>
              <a:rPr lang="en-GB" sz="6000" baseline="-25000" dirty="0" err="1" smtClean="0"/>
              <a:t>G</a:t>
            </a:r>
            <a:r>
              <a:rPr lang="en-GB" sz="6000" dirty="0" smtClean="0"/>
              <a:t> &gt; 0</a:t>
            </a:r>
            <a:endParaRPr lang="en-GB" sz="6000" dirty="0"/>
          </a:p>
        </p:txBody>
      </p:sp>
      <p:sp>
        <p:nvSpPr>
          <p:cNvPr id="84" name="TextBox 83"/>
          <p:cNvSpPr txBox="1"/>
          <p:nvPr/>
        </p:nvSpPr>
        <p:spPr>
          <a:xfrm>
            <a:off x="5508104" y="5296276"/>
            <a:ext cx="3096344" cy="923330"/>
          </a:xfrm>
          <a:prstGeom prst="rect">
            <a:avLst/>
          </a:prstGeom>
          <a:noFill/>
        </p:spPr>
        <p:txBody>
          <a:bodyPr wrap="square" rtlCol="0">
            <a:spAutoFit/>
          </a:bodyPr>
          <a:lstStyle/>
          <a:p>
            <a:r>
              <a:rPr lang="en-GB" dirty="0" smtClean="0"/>
              <a:t>Genetic relationship similar to that seen in phenotypes overall. </a:t>
            </a:r>
            <a:endParaRPr lang="en-GB" dirty="0"/>
          </a:p>
        </p:txBody>
      </p:sp>
    </p:spTree>
    <p:extLst>
      <p:ext uri="{BB962C8B-B14F-4D97-AF65-F5344CB8AC3E}">
        <p14:creationId xmlns:p14="http://schemas.microsoft.com/office/powerpoint/2010/main" val="2223943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4"/>
          <p:cNvSpPr>
            <a:spLocks noChangeShapeType="1"/>
          </p:cNvSpPr>
          <p:nvPr/>
        </p:nvSpPr>
        <p:spPr bwMode="auto">
          <a:xfrm>
            <a:off x="1283643" y="3659782"/>
            <a:ext cx="0" cy="24495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 name="Line 5"/>
          <p:cNvSpPr>
            <a:spLocks noChangeShapeType="1"/>
          </p:cNvSpPr>
          <p:nvPr/>
        </p:nvSpPr>
        <p:spPr bwMode="auto">
          <a:xfrm>
            <a:off x="959793" y="5833070"/>
            <a:ext cx="37988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Text Box 6"/>
          <p:cNvSpPr txBox="1">
            <a:spLocks noChangeArrowheads="1"/>
          </p:cNvSpPr>
          <p:nvPr/>
        </p:nvSpPr>
        <p:spPr bwMode="auto">
          <a:xfrm>
            <a:off x="1831330" y="5942607"/>
            <a:ext cx="2411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1</a:t>
            </a:r>
          </a:p>
        </p:txBody>
      </p:sp>
      <p:sp>
        <p:nvSpPr>
          <p:cNvPr id="9" name="Text Box 7"/>
          <p:cNvSpPr txBox="1">
            <a:spLocks noChangeArrowheads="1"/>
          </p:cNvSpPr>
          <p:nvPr/>
        </p:nvSpPr>
        <p:spPr bwMode="auto">
          <a:xfrm rot="-5400000">
            <a:off x="-338782" y="4661495"/>
            <a:ext cx="24114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2</a:t>
            </a:r>
          </a:p>
        </p:txBody>
      </p:sp>
      <p:sp>
        <p:nvSpPr>
          <p:cNvPr id="83" name="Oval 83"/>
          <p:cNvSpPr>
            <a:spLocks noChangeArrowheads="1"/>
          </p:cNvSpPr>
          <p:nvPr/>
        </p:nvSpPr>
        <p:spPr bwMode="auto">
          <a:xfrm rot="3386811">
            <a:off x="2515543" y="3737570"/>
            <a:ext cx="777875" cy="1825625"/>
          </a:xfrm>
          <a:prstGeom prst="ellipse">
            <a:avLst/>
          </a:prstGeom>
          <a:noFill/>
          <a:ln w="254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 name="Oval 2"/>
          <p:cNvSpPr/>
          <p:nvPr/>
        </p:nvSpPr>
        <p:spPr>
          <a:xfrm>
            <a:off x="2683024" y="4555085"/>
            <a:ext cx="72008"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p:cNvSpPr/>
          <p:nvPr/>
        </p:nvSpPr>
        <p:spPr>
          <a:xfrm>
            <a:off x="2763416" y="4509366"/>
            <a:ext cx="72008"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p:cNvSpPr/>
          <p:nvPr/>
        </p:nvSpPr>
        <p:spPr>
          <a:xfrm>
            <a:off x="2835424" y="4604914"/>
            <a:ext cx="72008"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p:cNvSpPr/>
          <p:nvPr/>
        </p:nvSpPr>
        <p:spPr>
          <a:xfrm>
            <a:off x="2727412" y="4650633"/>
            <a:ext cx="72008"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2907432" y="4524143"/>
            <a:ext cx="72008"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p:cNvSpPr/>
          <p:nvPr/>
        </p:nvSpPr>
        <p:spPr>
          <a:xfrm>
            <a:off x="2964764" y="4650632"/>
            <a:ext cx="72008"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p:cNvSpPr/>
          <p:nvPr/>
        </p:nvSpPr>
        <p:spPr>
          <a:xfrm>
            <a:off x="2881136" y="4700462"/>
            <a:ext cx="72008"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p:cNvSpPr/>
          <p:nvPr/>
        </p:nvSpPr>
        <p:spPr>
          <a:xfrm>
            <a:off x="2799420" y="4754863"/>
            <a:ext cx="72008"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p:cNvSpPr/>
          <p:nvPr/>
        </p:nvSpPr>
        <p:spPr>
          <a:xfrm>
            <a:off x="3059832" y="4676543"/>
            <a:ext cx="72008"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p:cNvSpPr/>
          <p:nvPr/>
        </p:nvSpPr>
        <p:spPr>
          <a:xfrm>
            <a:off x="2943436" y="4777722"/>
            <a:ext cx="72008"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p:cNvSpPr/>
          <p:nvPr/>
        </p:nvSpPr>
        <p:spPr>
          <a:xfrm>
            <a:off x="2655404" y="4746181"/>
            <a:ext cx="72008"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p:cNvSpPr/>
          <p:nvPr/>
        </p:nvSpPr>
        <p:spPr>
          <a:xfrm>
            <a:off x="2831796" y="4823441"/>
            <a:ext cx="72008"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44"/>
          <p:cNvSpPr>
            <a:spLocks noChangeArrowheads="1"/>
          </p:cNvSpPr>
          <p:nvPr/>
        </p:nvSpPr>
        <p:spPr bwMode="auto">
          <a:xfrm>
            <a:off x="2774305" y="4615457"/>
            <a:ext cx="130175" cy="96838"/>
          </a:xfrm>
          <a:prstGeom prst="ellipse">
            <a:avLst/>
          </a:prstGeom>
          <a:solidFill>
            <a:srgbClr val="00B050"/>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96" name="TextBox 95"/>
          <p:cNvSpPr txBox="1"/>
          <p:nvPr/>
        </p:nvSpPr>
        <p:spPr>
          <a:xfrm>
            <a:off x="5436096" y="4077072"/>
            <a:ext cx="2520280" cy="1015663"/>
          </a:xfrm>
          <a:prstGeom prst="rect">
            <a:avLst/>
          </a:prstGeom>
          <a:noFill/>
        </p:spPr>
        <p:txBody>
          <a:bodyPr wrap="square" rtlCol="0">
            <a:spAutoFit/>
          </a:bodyPr>
          <a:lstStyle/>
          <a:p>
            <a:r>
              <a:rPr lang="en-GB" sz="6000" dirty="0" err="1" smtClean="0"/>
              <a:t>r</a:t>
            </a:r>
            <a:r>
              <a:rPr lang="en-GB" sz="6000" baseline="-25000" dirty="0" err="1" smtClean="0"/>
              <a:t>G</a:t>
            </a:r>
            <a:r>
              <a:rPr lang="en-GB" sz="6000" dirty="0" smtClean="0"/>
              <a:t> = 0</a:t>
            </a:r>
            <a:endParaRPr lang="en-GB" sz="6000" dirty="0"/>
          </a:p>
        </p:txBody>
      </p:sp>
      <p:sp>
        <p:nvSpPr>
          <p:cNvPr id="97" name="TextBox 96"/>
          <p:cNvSpPr txBox="1"/>
          <p:nvPr/>
        </p:nvSpPr>
        <p:spPr>
          <a:xfrm>
            <a:off x="5508104" y="5296276"/>
            <a:ext cx="3096344" cy="923330"/>
          </a:xfrm>
          <a:prstGeom prst="rect">
            <a:avLst/>
          </a:prstGeom>
          <a:noFill/>
        </p:spPr>
        <p:txBody>
          <a:bodyPr wrap="square" rtlCol="0">
            <a:spAutoFit/>
          </a:bodyPr>
          <a:lstStyle/>
          <a:p>
            <a:r>
              <a:rPr lang="en-GB" dirty="0" smtClean="0"/>
              <a:t>No genetic relationship. Phenotypic relationship due to environmental effects alone. </a:t>
            </a:r>
            <a:endParaRPr lang="en-GB" dirty="0"/>
          </a:p>
        </p:txBody>
      </p:sp>
      <p:pic>
        <p:nvPicPr>
          <p:cNvPr id="98" name="Picture 97"/>
          <p:cNvPicPr>
            <a:picLocks noChangeAspect="1"/>
          </p:cNvPicPr>
          <p:nvPr/>
        </p:nvPicPr>
        <p:blipFill>
          <a:blip r:embed="rId2" cstate="screen">
            <a:grayscl/>
            <a:extLst>
              <a:ext uri="{28A0092B-C50C-407E-A947-70E740481C1C}">
                <a14:useLocalDpi xmlns:a14="http://schemas.microsoft.com/office/drawing/2010/main"/>
              </a:ext>
            </a:extLst>
          </a:blip>
          <a:stretch>
            <a:fillRect/>
          </a:stretch>
        </p:blipFill>
        <p:spPr>
          <a:xfrm>
            <a:off x="131507" y="188640"/>
            <a:ext cx="3936437" cy="2952328"/>
          </a:xfrm>
          <a:prstGeom prst="rect">
            <a:avLst/>
          </a:prstGeom>
          <a:ln>
            <a:noFill/>
          </a:ln>
          <a:effectLst>
            <a:outerShdw blurRad="292100" dist="139700" dir="2700000" algn="tl" rotWithShape="0">
              <a:srgbClr val="333333">
                <a:alpha val="65000"/>
              </a:srgbClr>
            </a:outerShdw>
          </a:effectLst>
        </p:spPr>
      </p:pic>
      <p:sp>
        <p:nvSpPr>
          <p:cNvPr id="99" name="TextBox 98"/>
          <p:cNvSpPr txBox="1"/>
          <p:nvPr/>
        </p:nvSpPr>
        <p:spPr>
          <a:xfrm>
            <a:off x="4860032" y="1412776"/>
            <a:ext cx="4032448" cy="1138773"/>
          </a:xfrm>
          <a:prstGeom prst="rect">
            <a:avLst/>
          </a:prstGeom>
          <a:noFill/>
        </p:spPr>
        <p:txBody>
          <a:bodyPr wrap="square" rtlCol="0">
            <a:spAutoFit/>
          </a:bodyPr>
          <a:lstStyle/>
          <a:p>
            <a:r>
              <a:rPr lang="en-GB" dirty="0" smtClean="0">
                <a:solidFill>
                  <a:schemeClr val="bg1">
                    <a:lumMod val="65000"/>
                  </a:schemeClr>
                </a:solidFill>
              </a:rPr>
              <a:t>Often presented as a genetic correlation:</a:t>
            </a:r>
          </a:p>
          <a:p>
            <a:endParaRPr lang="en-GB" dirty="0" smtClean="0">
              <a:solidFill>
                <a:schemeClr val="bg1">
                  <a:lumMod val="65000"/>
                </a:schemeClr>
              </a:solidFill>
            </a:endParaRPr>
          </a:p>
          <a:p>
            <a:r>
              <a:rPr lang="en-GB" sz="3200" dirty="0" err="1" smtClean="0">
                <a:solidFill>
                  <a:schemeClr val="bg1">
                    <a:lumMod val="65000"/>
                  </a:schemeClr>
                </a:solidFill>
              </a:rPr>
              <a:t>r</a:t>
            </a:r>
            <a:r>
              <a:rPr lang="en-GB" sz="3200" baseline="-25000" dirty="0" err="1" smtClean="0">
                <a:solidFill>
                  <a:schemeClr val="bg1">
                    <a:lumMod val="65000"/>
                  </a:schemeClr>
                </a:solidFill>
              </a:rPr>
              <a:t>G</a:t>
            </a:r>
            <a:r>
              <a:rPr lang="en-GB" sz="3200" baseline="-25000" dirty="0" smtClean="0">
                <a:solidFill>
                  <a:schemeClr val="bg1">
                    <a:lumMod val="65000"/>
                  </a:schemeClr>
                </a:solidFill>
              </a:rPr>
              <a:t> </a:t>
            </a:r>
            <a:r>
              <a:rPr lang="en-GB" sz="3200" dirty="0" smtClean="0">
                <a:solidFill>
                  <a:schemeClr val="bg1">
                    <a:lumMod val="65000"/>
                  </a:schemeClr>
                </a:solidFill>
              </a:rPr>
              <a:t>= COV</a:t>
            </a:r>
            <a:r>
              <a:rPr lang="en-GB" sz="3200" baseline="-25000" dirty="0" smtClean="0">
                <a:solidFill>
                  <a:schemeClr val="bg1">
                    <a:lumMod val="65000"/>
                  </a:schemeClr>
                </a:solidFill>
              </a:rPr>
              <a:t>G </a:t>
            </a:r>
            <a:r>
              <a:rPr lang="en-GB" sz="3200" dirty="0" smtClean="0">
                <a:solidFill>
                  <a:schemeClr val="bg1">
                    <a:lumMod val="65000"/>
                  </a:schemeClr>
                </a:solidFill>
              </a:rPr>
              <a:t>/(V</a:t>
            </a:r>
            <a:r>
              <a:rPr lang="en-GB" sz="3200" baseline="-25000" dirty="0" smtClean="0">
                <a:solidFill>
                  <a:schemeClr val="bg1">
                    <a:lumMod val="65000"/>
                  </a:schemeClr>
                </a:solidFill>
              </a:rPr>
              <a:t>G1</a:t>
            </a:r>
            <a:r>
              <a:rPr lang="en-GB" sz="3200" dirty="0" smtClean="0">
                <a:solidFill>
                  <a:schemeClr val="bg1">
                    <a:lumMod val="65000"/>
                  </a:schemeClr>
                </a:solidFill>
              </a:rPr>
              <a:t>.V</a:t>
            </a:r>
            <a:r>
              <a:rPr lang="en-GB" sz="3200" baseline="-25000" dirty="0" smtClean="0">
                <a:solidFill>
                  <a:schemeClr val="bg1">
                    <a:lumMod val="65000"/>
                  </a:schemeClr>
                </a:solidFill>
              </a:rPr>
              <a:t>G2</a:t>
            </a:r>
            <a:r>
              <a:rPr lang="en-GB" sz="3200" dirty="0" smtClean="0">
                <a:solidFill>
                  <a:schemeClr val="bg1">
                    <a:lumMod val="65000"/>
                  </a:schemeClr>
                </a:solidFill>
              </a:rPr>
              <a:t>)</a:t>
            </a:r>
            <a:r>
              <a:rPr lang="en-GB" sz="3200" baseline="30000" dirty="0" smtClean="0">
                <a:solidFill>
                  <a:schemeClr val="bg1">
                    <a:lumMod val="65000"/>
                  </a:schemeClr>
                </a:solidFill>
              </a:rPr>
              <a:t>0.5  </a:t>
            </a:r>
            <a:endParaRPr lang="en-GB" sz="3200" baseline="30000" dirty="0">
              <a:solidFill>
                <a:schemeClr val="bg1">
                  <a:lumMod val="65000"/>
                </a:schemeClr>
              </a:solidFill>
            </a:endParaRPr>
          </a:p>
        </p:txBody>
      </p:sp>
    </p:spTree>
    <p:extLst>
      <p:ext uri="{BB962C8B-B14F-4D97-AF65-F5344CB8AC3E}">
        <p14:creationId xmlns:p14="http://schemas.microsoft.com/office/powerpoint/2010/main" val="1303381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4"/>
          <p:cNvSpPr>
            <a:spLocks noChangeShapeType="1"/>
          </p:cNvSpPr>
          <p:nvPr/>
        </p:nvSpPr>
        <p:spPr bwMode="auto">
          <a:xfrm>
            <a:off x="1283643" y="3659782"/>
            <a:ext cx="0" cy="24495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 name="Line 5"/>
          <p:cNvSpPr>
            <a:spLocks noChangeShapeType="1"/>
          </p:cNvSpPr>
          <p:nvPr/>
        </p:nvSpPr>
        <p:spPr bwMode="auto">
          <a:xfrm>
            <a:off x="959793" y="5833070"/>
            <a:ext cx="37988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Text Box 6"/>
          <p:cNvSpPr txBox="1">
            <a:spLocks noChangeArrowheads="1"/>
          </p:cNvSpPr>
          <p:nvPr/>
        </p:nvSpPr>
        <p:spPr bwMode="auto">
          <a:xfrm>
            <a:off x="1831330" y="5942607"/>
            <a:ext cx="2411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1</a:t>
            </a:r>
          </a:p>
        </p:txBody>
      </p:sp>
      <p:sp>
        <p:nvSpPr>
          <p:cNvPr id="9" name="Text Box 7"/>
          <p:cNvSpPr txBox="1">
            <a:spLocks noChangeArrowheads="1"/>
          </p:cNvSpPr>
          <p:nvPr/>
        </p:nvSpPr>
        <p:spPr bwMode="auto">
          <a:xfrm rot="-5400000">
            <a:off x="-338782" y="4661495"/>
            <a:ext cx="24114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2</a:t>
            </a:r>
          </a:p>
        </p:txBody>
      </p:sp>
      <p:sp>
        <p:nvSpPr>
          <p:cNvPr id="83" name="Oval 83"/>
          <p:cNvSpPr>
            <a:spLocks noChangeArrowheads="1"/>
          </p:cNvSpPr>
          <p:nvPr/>
        </p:nvSpPr>
        <p:spPr bwMode="auto">
          <a:xfrm rot="3386811">
            <a:off x="2515543" y="3737570"/>
            <a:ext cx="777875" cy="1825625"/>
          </a:xfrm>
          <a:prstGeom prst="ellipse">
            <a:avLst/>
          </a:prstGeom>
          <a:noFill/>
          <a:ln w="254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96" name="TextBox 95"/>
          <p:cNvSpPr txBox="1"/>
          <p:nvPr/>
        </p:nvSpPr>
        <p:spPr>
          <a:xfrm>
            <a:off x="5436096" y="4077072"/>
            <a:ext cx="2520280" cy="1015663"/>
          </a:xfrm>
          <a:prstGeom prst="rect">
            <a:avLst/>
          </a:prstGeom>
          <a:noFill/>
        </p:spPr>
        <p:txBody>
          <a:bodyPr wrap="square" rtlCol="0">
            <a:spAutoFit/>
          </a:bodyPr>
          <a:lstStyle/>
          <a:p>
            <a:r>
              <a:rPr lang="en-GB" sz="6000" dirty="0" err="1" smtClean="0"/>
              <a:t>r</a:t>
            </a:r>
            <a:r>
              <a:rPr lang="en-GB" sz="6000" baseline="-25000" dirty="0" err="1" smtClean="0"/>
              <a:t>G</a:t>
            </a:r>
            <a:r>
              <a:rPr lang="en-GB" sz="6000" dirty="0" smtClean="0"/>
              <a:t> &lt; 0</a:t>
            </a:r>
            <a:endParaRPr lang="en-GB" sz="6000" dirty="0"/>
          </a:p>
        </p:txBody>
      </p:sp>
      <p:sp>
        <p:nvSpPr>
          <p:cNvPr id="97" name="TextBox 96"/>
          <p:cNvSpPr txBox="1"/>
          <p:nvPr/>
        </p:nvSpPr>
        <p:spPr>
          <a:xfrm>
            <a:off x="5508104" y="5296276"/>
            <a:ext cx="3384376" cy="1200329"/>
          </a:xfrm>
          <a:prstGeom prst="rect">
            <a:avLst/>
          </a:prstGeom>
          <a:noFill/>
        </p:spPr>
        <p:txBody>
          <a:bodyPr wrap="square" rtlCol="0">
            <a:spAutoFit/>
          </a:bodyPr>
          <a:lstStyle/>
          <a:p>
            <a:r>
              <a:rPr lang="en-GB" dirty="0" smtClean="0"/>
              <a:t>Negative genetic relationship masked by positive environmental relationship that dominates phenotypic pattern. </a:t>
            </a:r>
            <a:endParaRPr lang="en-GB" dirty="0"/>
          </a:p>
        </p:txBody>
      </p:sp>
      <p:pic>
        <p:nvPicPr>
          <p:cNvPr id="98" name="Picture 97"/>
          <p:cNvPicPr>
            <a:picLocks noChangeAspect="1"/>
          </p:cNvPicPr>
          <p:nvPr/>
        </p:nvPicPr>
        <p:blipFill>
          <a:blip r:embed="rId2" cstate="screen">
            <a:grayscl/>
            <a:extLst>
              <a:ext uri="{28A0092B-C50C-407E-A947-70E740481C1C}">
                <a14:useLocalDpi xmlns:a14="http://schemas.microsoft.com/office/drawing/2010/main"/>
              </a:ext>
            </a:extLst>
          </a:blip>
          <a:stretch>
            <a:fillRect/>
          </a:stretch>
        </p:blipFill>
        <p:spPr>
          <a:xfrm>
            <a:off x="131507" y="188640"/>
            <a:ext cx="3936437" cy="2952328"/>
          </a:xfrm>
          <a:prstGeom prst="rect">
            <a:avLst/>
          </a:prstGeom>
          <a:ln>
            <a:noFill/>
          </a:ln>
          <a:effectLst>
            <a:outerShdw blurRad="292100" dist="139700" dir="2700000" algn="tl" rotWithShape="0">
              <a:srgbClr val="333333">
                <a:alpha val="65000"/>
              </a:srgbClr>
            </a:outerShdw>
          </a:effectLst>
        </p:spPr>
      </p:pic>
      <p:sp>
        <p:nvSpPr>
          <p:cNvPr id="99" name="TextBox 98"/>
          <p:cNvSpPr txBox="1"/>
          <p:nvPr/>
        </p:nvSpPr>
        <p:spPr>
          <a:xfrm>
            <a:off x="4860032" y="1412776"/>
            <a:ext cx="4032448" cy="1138773"/>
          </a:xfrm>
          <a:prstGeom prst="rect">
            <a:avLst/>
          </a:prstGeom>
          <a:noFill/>
        </p:spPr>
        <p:txBody>
          <a:bodyPr wrap="square" rtlCol="0">
            <a:spAutoFit/>
          </a:bodyPr>
          <a:lstStyle/>
          <a:p>
            <a:r>
              <a:rPr lang="en-GB" dirty="0" smtClean="0">
                <a:solidFill>
                  <a:schemeClr val="bg1">
                    <a:lumMod val="65000"/>
                  </a:schemeClr>
                </a:solidFill>
              </a:rPr>
              <a:t>Often presented as a genetic correlation:</a:t>
            </a:r>
          </a:p>
          <a:p>
            <a:endParaRPr lang="en-GB" dirty="0" smtClean="0">
              <a:solidFill>
                <a:schemeClr val="bg1">
                  <a:lumMod val="65000"/>
                </a:schemeClr>
              </a:solidFill>
            </a:endParaRPr>
          </a:p>
          <a:p>
            <a:r>
              <a:rPr lang="en-GB" sz="3200" dirty="0" err="1" smtClean="0">
                <a:solidFill>
                  <a:schemeClr val="bg1">
                    <a:lumMod val="65000"/>
                  </a:schemeClr>
                </a:solidFill>
              </a:rPr>
              <a:t>r</a:t>
            </a:r>
            <a:r>
              <a:rPr lang="en-GB" sz="3200" baseline="-25000" dirty="0" err="1" smtClean="0">
                <a:solidFill>
                  <a:schemeClr val="bg1">
                    <a:lumMod val="65000"/>
                  </a:schemeClr>
                </a:solidFill>
              </a:rPr>
              <a:t>G</a:t>
            </a:r>
            <a:r>
              <a:rPr lang="en-GB" sz="3200" baseline="-25000" dirty="0" smtClean="0">
                <a:solidFill>
                  <a:schemeClr val="bg1">
                    <a:lumMod val="65000"/>
                  </a:schemeClr>
                </a:solidFill>
              </a:rPr>
              <a:t> </a:t>
            </a:r>
            <a:r>
              <a:rPr lang="en-GB" sz="3200" dirty="0" smtClean="0">
                <a:solidFill>
                  <a:schemeClr val="bg1">
                    <a:lumMod val="65000"/>
                  </a:schemeClr>
                </a:solidFill>
              </a:rPr>
              <a:t>= COV</a:t>
            </a:r>
            <a:r>
              <a:rPr lang="en-GB" sz="3200" baseline="-25000" dirty="0" smtClean="0">
                <a:solidFill>
                  <a:schemeClr val="bg1">
                    <a:lumMod val="65000"/>
                  </a:schemeClr>
                </a:solidFill>
              </a:rPr>
              <a:t>G </a:t>
            </a:r>
            <a:r>
              <a:rPr lang="en-GB" sz="3200" dirty="0" smtClean="0">
                <a:solidFill>
                  <a:schemeClr val="bg1">
                    <a:lumMod val="65000"/>
                  </a:schemeClr>
                </a:solidFill>
              </a:rPr>
              <a:t>/(V</a:t>
            </a:r>
            <a:r>
              <a:rPr lang="en-GB" sz="3200" baseline="-25000" dirty="0" smtClean="0">
                <a:solidFill>
                  <a:schemeClr val="bg1">
                    <a:lumMod val="65000"/>
                  </a:schemeClr>
                </a:solidFill>
              </a:rPr>
              <a:t>G1</a:t>
            </a:r>
            <a:r>
              <a:rPr lang="en-GB" sz="3200" dirty="0" smtClean="0">
                <a:solidFill>
                  <a:schemeClr val="bg1">
                    <a:lumMod val="65000"/>
                  </a:schemeClr>
                </a:solidFill>
              </a:rPr>
              <a:t>.V</a:t>
            </a:r>
            <a:r>
              <a:rPr lang="en-GB" sz="3200" baseline="-25000" dirty="0" smtClean="0">
                <a:solidFill>
                  <a:schemeClr val="bg1">
                    <a:lumMod val="65000"/>
                  </a:schemeClr>
                </a:solidFill>
              </a:rPr>
              <a:t>G2</a:t>
            </a:r>
            <a:r>
              <a:rPr lang="en-GB" sz="3200" dirty="0" smtClean="0">
                <a:solidFill>
                  <a:schemeClr val="bg1">
                    <a:lumMod val="65000"/>
                  </a:schemeClr>
                </a:solidFill>
              </a:rPr>
              <a:t>)</a:t>
            </a:r>
            <a:r>
              <a:rPr lang="en-GB" sz="3200" baseline="30000" dirty="0" smtClean="0">
                <a:solidFill>
                  <a:schemeClr val="bg1">
                    <a:lumMod val="65000"/>
                  </a:schemeClr>
                </a:solidFill>
              </a:rPr>
              <a:t>0.5  </a:t>
            </a:r>
            <a:endParaRPr lang="en-GB" sz="3200" baseline="30000" dirty="0">
              <a:solidFill>
                <a:schemeClr val="bg1">
                  <a:lumMod val="65000"/>
                </a:schemeClr>
              </a:solidFill>
            </a:endParaRPr>
          </a:p>
        </p:txBody>
      </p:sp>
      <p:grpSp>
        <p:nvGrpSpPr>
          <p:cNvPr id="24" name="Group 23"/>
          <p:cNvGrpSpPr/>
          <p:nvPr/>
        </p:nvGrpSpPr>
        <p:grpSpPr>
          <a:xfrm rot="3485462">
            <a:off x="2537170" y="4361815"/>
            <a:ext cx="743460" cy="548590"/>
            <a:chOff x="3846438" y="4094757"/>
            <a:chExt cx="1517650" cy="1131888"/>
          </a:xfrm>
          <a:solidFill>
            <a:srgbClr val="00B050"/>
          </a:solidFill>
        </p:grpSpPr>
        <p:sp>
          <p:nvSpPr>
            <p:cNvPr id="25" name="Oval 8"/>
            <p:cNvSpPr>
              <a:spLocks noChangeArrowheads="1"/>
            </p:cNvSpPr>
            <p:nvPr/>
          </p:nvSpPr>
          <p:spPr bwMode="auto">
            <a:xfrm>
              <a:off x="4141713" y="46567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6" name="Oval 9"/>
            <p:cNvSpPr>
              <a:spLocks noChangeArrowheads="1"/>
            </p:cNvSpPr>
            <p:nvPr/>
          </p:nvSpPr>
          <p:spPr bwMode="auto">
            <a:xfrm>
              <a:off x="4248076" y="48392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7" name="Oval 10"/>
            <p:cNvSpPr>
              <a:spLocks noChangeArrowheads="1"/>
            </p:cNvSpPr>
            <p:nvPr/>
          </p:nvSpPr>
          <p:spPr bwMode="auto">
            <a:xfrm>
              <a:off x="4129013" y="50647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8" name="Oval 11"/>
            <p:cNvSpPr>
              <a:spLocks noChangeArrowheads="1"/>
            </p:cNvSpPr>
            <p:nvPr/>
          </p:nvSpPr>
          <p:spPr bwMode="auto">
            <a:xfrm>
              <a:off x="4449688" y="49885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9" name="Oval 12"/>
            <p:cNvSpPr>
              <a:spLocks noChangeArrowheads="1"/>
            </p:cNvSpPr>
            <p:nvPr/>
          </p:nvSpPr>
          <p:spPr bwMode="auto">
            <a:xfrm>
              <a:off x="4673526" y="45090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0" name="Oval 13"/>
            <p:cNvSpPr>
              <a:spLocks noChangeArrowheads="1"/>
            </p:cNvSpPr>
            <p:nvPr/>
          </p:nvSpPr>
          <p:spPr bwMode="auto">
            <a:xfrm>
              <a:off x="5002138" y="46932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1" name="Oval 14"/>
            <p:cNvSpPr>
              <a:spLocks noChangeArrowheads="1"/>
            </p:cNvSpPr>
            <p:nvPr/>
          </p:nvSpPr>
          <p:spPr bwMode="auto">
            <a:xfrm>
              <a:off x="4573513" y="47345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2" name="Oval 15"/>
            <p:cNvSpPr>
              <a:spLocks noChangeArrowheads="1"/>
            </p:cNvSpPr>
            <p:nvPr/>
          </p:nvSpPr>
          <p:spPr bwMode="auto">
            <a:xfrm>
              <a:off x="4503663" y="44773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3" name="Oval 16"/>
            <p:cNvSpPr>
              <a:spLocks noChangeArrowheads="1"/>
            </p:cNvSpPr>
            <p:nvPr/>
          </p:nvSpPr>
          <p:spPr bwMode="auto">
            <a:xfrm>
              <a:off x="4835451" y="41407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4" name="Oval 17"/>
            <p:cNvSpPr>
              <a:spLocks noChangeArrowheads="1"/>
            </p:cNvSpPr>
            <p:nvPr/>
          </p:nvSpPr>
          <p:spPr bwMode="auto">
            <a:xfrm>
              <a:off x="4846563" y="46741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5" name="Oval 18"/>
            <p:cNvSpPr>
              <a:spLocks noChangeArrowheads="1"/>
            </p:cNvSpPr>
            <p:nvPr/>
          </p:nvSpPr>
          <p:spPr bwMode="auto">
            <a:xfrm>
              <a:off x="4454451" y="47281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6" name="Oval 19"/>
            <p:cNvSpPr>
              <a:spLocks noChangeArrowheads="1"/>
            </p:cNvSpPr>
            <p:nvPr/>
          </p:nvSpPr>
          <p:spPr bwMode="auto">
            <a:xfrm>
              <a:off x="4946576" y="40947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7" name="Oval 20"/>
            <p:cNvSpPr>
              <a:spLocks noChangeArrowheads="1"/>
            </p:cNvSpPr>
            <p:nvPr/>
          </p:nvSpPr>
          <p:spPr bwMode="auto">
            <a:xfrm>
              <a:off x="5275188" y="42789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8" name="Oval 21"/>
            <p:cNvSpPr>
              <a:spLocks noChangeArrowheads="1"/>
            </p:cNvSpPr>
            <p:nvPr/>
          </p:nvSpPr>
          <p:spPr bwMode="auto">
            <a:xfrm>
              <a:off x="5100563" y="44344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39" name="Oval 22"/>
            <p:cNvSpPr>
              <a:spLocks noChangeArrowheads="1"/>
            </p:cNvSpPr>
            <p:nvPr/>
          </p:nvSpPr>
          <p:spPr bwMode="auto">
            <a:xfrm>
              <a:off x="4081388" y="47376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0" name="Oval 23"/>
            <p:cNvSpPr>
              <a:spLocks noChangeArrowheads="1"/>
            </p:cNvSpPr>
            <p:nvPr/>
          </p:nvSpPr>
          <p:spPr bwMode="auto">
            <a:xfrm>
              <a:off x="4006776" y="49837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1" name="Oval 24"/>
            <p:cNvSpPr>
              <a:spLocks noChangeArrowheads="1"/>
            </p:cNvSpPr>
            <p:nvPr/>
          </p:nvSpPr>
          <p:spPr bwMode="auto">
            <a:xfrm>
              <a:off x="4276651" y="49583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2" name="Oval 25"/>
            <p:cNvSpPr>
              <a:spLocks noChangeArrowheads="1"/>
            </p:cNvSpPr>
            <p:nvPr/>
          </p:nvSpPr>
          <p:spPr bwMode="auto">
            <a:xfrm>
              <a:off x="4638601" y="49329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3" name="Oval 26"/>
            <p:cNvSpPr>
              <a:spLocks noChangeArrowheads="1"/>
            </p:cNvSpPr>
            <p:nvPr/>
          </p:nvSpPr>
          <p:spPr bwMode="auto">
            <a:xfrm>
              <a:off x="4322688" y="46202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4" name="Oval 27"/>
            <p:cNvSpPr>
              <a:spLocks noChangeArrowheads="1"/>
            </p:cNvSpPr>
            <p:nvPr/>
          </p:nvSpPr>
          <p:spPr bwMode="auto">
            <a:xfrm>
              <a:off x="4651301" y="48043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5" name="Oval 28"/>
            <p:cNvSpPr>
              <a:spLocks noChangeArrowheads="1"/>
            </p:cNvSpPr>
            <p:nvPr/>
          </p:nvSpPr>
          <p:spPr bwMode="auto">
            <a:xfrm>
              <a:off x="4476676" y="49599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6" name="Oval 29"/>
            <p:cNvSpPr>
              <a:spLocks noChangeArrowheads="1"/>
            </p:cNvSpPr>
            <p:nvPr/>
          </p:nvSpPr>
          <p:spPr bwMode="auto">
            <a:xfrm>
              <a:off x="4949751" y="43281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7" name="Oval 30"/>
            <p:cNvSpPr>
              <a:spLocks noChangeArrowheads="1"/>
            </p:cNvSpPr>
            <p:nvPr/>
          </p:nvSpPr>
          <p:spPr bwMode="auto">
            <a:xfrm>
              <a:off x="4541763" y="48281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8" name="Oval 31"/>
            <p:cNvSpPr>
              <a:spLocks noChangeArrowheads="1"/>
            </p:cNvSpPr>
            <p:nvPr/>
          </p:nvSpPr>
          <p:spPr bwMode="auto">
            <a:xfrm>
              <a:off x="4217913" y="51377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49" name="Oval 32"/>
            <p:cNvSpPr>
              <a:spLocks noChangeArrowheads="1"/>
            </p:cNvSpPr>
            <p:nvPr/>
          </p:nvSpPr>
          <p:spPr bwMode="auto">
            <a:xfrm>
              <a:off x="4103613" y="48392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0" name="Oval 33"/>
            <p:cNvSpPr>
              <a:spLocks noChangeArrowheads="1"/>
            </p:cNvSpPr>
            <p:nvPr/>
          </p:nvSpPr>
          <p:spPr bwMode="auto">
            <a:xfrm>
              <a:off x="4748138" y="42328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1" name="Oval 34"/>
            <p:cNvSpPr>
              <a:spLocks noChangeArrowheads="1"/>
            </p:cNvSpPr>
            <p:nvPr/>
          </p:nvSpPr>
          <p:spPr bwMode="auto">
            <a:xfrm>
              <a:off x="4924351" y="43900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2" name="Oval 35"/>
            <p:cNvSpPr>
              <a:spLocks noChangeArrowheads="1"/>
            </p:cNvSpPr>
            <p:nvPr/>
          </p:nvSpPr>
          <p:spPr bwMode="auto">
            <a:xfrm>
              <a:off x="4749726" y="45456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3" name="Oval 36"/>
            <p:cNvSpPr>
              <a:spLocks noChangeArrowheads="1"/>
            </p:cNvSpPr>
            <p:nvPr/>
          </p:nvSpPr>
          <p:spPr bwMode="auto">
            <a:xfrm>
              <a:off x="4825926" y="42884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4" name="Oval 37"/>
            <p:cNvSpPr>
              <a:spLocks noChangeArrowheads="1"/>
            </p:cNvSpPr>
            <p:nvPr/>
          </p:nvSpPr>
          <p:spPr bwMode="auto">
            <a:xfrm>
              <a:off x="4765601" y="43027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 name="Oval 38"/>
            <p:cNvSpPr>
              <a:spLocks noChangeArrowheads="1"/>
            </p:cNvSpPr>
            <p:nvPr/>
          </p:nvSpPr>
          <p:spPr bwMode="auto">
            <a:xfrm>
              <a:off x="3978201" y="51139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6" name="Oval 39"/>
            <p:cNvSpPr>
              <a:spLocks noChangeArrowheads="1"/>
            </p:cNvSpPr>
            <p:nvPr/>
          </p:nvSpPr>
          <p:spPr bwMode="auto">
            <a:xfrm>
              <a:off x="5059288" y="43376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7" name="Oval 40"/>
            <p:cNvSpPr>
              <a:spLocks noChangeArrowheads="1"/>
            </p:cNvSpPr>
            <p:nvPr/>
          </p:nvSpPr>
          <p:spPr bwMode="auto">
            <a:xfrm>
              <a:off x="5235501" y="42789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8" name="Oval 41"/>
            <p:cNvSpPr>
              <a:spLocks noChangeArrowheads="1"/>
            </p:cNvSpPr>
            <p:nvPr/>
          </p:nvSpPr>
          <p:spPr bwMode="auto">
            <a:xfrm>
              <a:off x="4741788" y="44059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9" name="Oval 42"/>
            <p:cNvSpPr>
              <a:spLocks noChangeArrowheads="1"/>
            </p:cNvSpPr>
            <p:nvPr/>
          </p:nvSpPr>
          <p:spPr bwMode="auto">
            <a:xfrm>
              <a:off x="5059288" y="42344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0" name="Oval 43"/>
            <p:cNvSpPr>
              <a:spLocks noChangeArrowheads="1"/>
            </p:cNvSpPr>
            <p:nvPr/>
          </p:nvSpPr>
          <p:spPr bwMode="auto">
            <a:xfrm>
              <a:off x="4941813" y="45122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1" name="Oval 44"/>
            <p:cNvSpPr>
              <a:spLocks noChangeArrowheads="1"/>
            </p:cNvSpPr>
            <p:nvPr/>
          </p:nvSpPr>
          <p:spPr bwMode="auto">
            <a:xfrm>
              <a:off x="4506838" y="4518620"/>
              <a:ext cx="193675" cy="193675"/>
            </a:xfrm>
            <a:prstGeom prst="ellipse">
              <a:avLst/>
            </a:prstGeom>
            <a:grp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2" name="Oval 45"/>
            <p:cNvSpPr>
              <a:spLocks noChangeArrowheads="1"/>
            </p:cNvSpPr>
            <p:nvPr/>
          </p:nvSpPr>
          <p:spPr bwMode="auto">
            <a:xfrm rot="10800000">
              <a:off x="4583038" y="44281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3" name="Oval 46"/>
            <p:cNvSpPr>
              <a:spLocks noChangeArrowheads="1"/>
            </p:cNvSpPr>
            <p:nvPr/>
          </p:nvSpPr>
          <p:spPr bwMode="auto">
            <a:xfrm rot="10800000">
              <a:off x="4956101" y="42296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4" name="Oval 47"/>
            <p:cNvSpPr>
              <a:spLocks noChangeArrowheads="1"/>
            </p:cNvSpPr>
            <p:nvPr/>
          </p:nvSpPr>
          <p:spPr bwMode="auto">
            <a:xfrm rot="10800000">
              <a:off x="4408413" y="46456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5" name="Oval 48"/>
            <p:cNvSpPr>
              <a:spLocks noChangeArrowheads="1"/>
            </p:cNvSpPr>
            <p:nvPr/>
          </p:nvSpPr>
          <p:spPr bwMode="auto">
            <a:xfrm rot="10800000">
              <a:off x="4254426" y="45249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6" name="Oval 49"/>
            <p:cNvSpPr>
              <a:spLocks noChangeArrowheads="1"/>
            </p:cNvSpPr>
            <p:nvPr/>
          </p:nvSpPr>
          <p:spPr bwMode="auto">
            <a:xfrm rot="10800000">
              <a:off x="5275188" y="41185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7" name="Oval 50"/>
            <p:cNvSpPr>
              <a:spLocks noChangeArrowheads="1"/>
            </p:cNvSpPr>
            <p:nvPr/>
          </p:nvSpPr>
          <p:spPr bwMode="auto">
            <a:xfrm rot="10800000">
              <a:off x="4302051" y="50774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8" name="Oval 51"/>
            <p:cNvSpPr>
              <a:spLocks noChangeArrowheads="1"/>
            </p:cNvSpPr>
            <p:nvPr/>
          </p:nvSpPr>
          <p:spPr bwMode="auto">
            <a:xfrm rot="10800000">
              <a:off x="4146476" y="49027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9" name="Oval 52"/>
            <p:cNvSpPr>
              <a:spLocks noChangeArrowheads="1"/>
            </p:cNvSpPr>
            <p:nvPr/>
          </p:nvSpPr>
          <p:spPr bwMode="auto">
            <a:xfrm rot="10800000">
              <a:off x="4390951" y="44948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0" name="Oval 53"/>
            <p:cNvSpPr>
              <a:spLocks noChangeArrowheads="1"/>
            </p:cNvSpPr>
            <p:nvPr/>
          </p:nvSpPr>
          <p:spPr bwMode="auto">
            <a:xfrm rot="10800000">
              <a:off x="4359201" y="47297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1" name="Oval 54"/>
            <p:cNvSpPr>
              <a:spLocks noChangeArrowheads="1"/>
            </p:cNvSpPr>
            <p:nvPr/>
          </p:nvSpPr>
          <p:spPr bwMode="auto">
            <a:xfrm rot="10800000">
              <a:off x="4321101" y="49218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 name="Oval 55"/>
            <p:cNvSpPr>
              <a:spLocks noChangeArrowheads="1"/>
            </p:cNvSpPr>
            <p:nvPr/>
          </p:nvSpPr>
          <p:spPr bwMode="auto">
            <a:xfrm rot="10800000">
              <a:off x="3846438" y="49631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3" name="Oval 56"/>
            <p:cNvSpPr>
              <a:spLocks noChangeArrowheads="1"/>
            </p:cNvSpPr>
            <p:nvPr/>
          </p:nvSpPr>
          <p:spPr bwMode="auto">
            <a:xfrm rot="10800000">
              <a:off x="3951213" y="49313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4" name="Oval 57"/>
            <p:cNvSpPr>
              <a:spLocks noChangeArrowheads="1"/>
            </p:cNvSpPr>
            <p:nvPr/>
          </p:nvSpPr>
          <p:spPr bwMode="auto">
            <a:xfrm rot="10800000">
              <a:off x="4840213" y="44455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5" name="Oval 58"/>
            <p:cNvSpPr>
              <a:spLocks noChangeArrowheads="1"/>
            </p:cNvSpPr>
            <p:nvPr/>
          </p:nvSpPr>
          <p:spPr bwMode="auto">
            <a:xfrm rot="10800000">
              <a:off x="4816401" y="47646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6" name="Oval 59"/>
            <p:cNvSpPr>
              <a:spLocks noChangeArrowheads="1"/>
            </p:cNvSpPr>
            <p:nvPr/>
          </p:nvSpPr>
          <p:spPr bwMode="auto">
            <a:xfrm rot="10800000">
              <a:off x="5184701" y="44344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7" name="Oval 60"/>
            <p:cNvSpPr>
              <a:spLocks noChangeArrowheads="1"/>
            </p:cNvSpPr>
            <p:nvPr/>
          </p:nvSpPr>
          <p:spPr bwMode="auto">
            <a:xfrm rot="10800000">
              <a:off x="4384601" y="49107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8" name="Oval 61"/>
            <p:cNvSpPr>
              <a:spLocks noChangeArrowheads="1"/>
            </p:cNvSpPr>
            <p:nvPr/>
          </p:nvSpPr>
          <p:spPr bwMode="auto">
            <a:xfrm rot="10800000">
              <a:off x="3965501" y="47567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9" name="Oval 62"/>
            <p:cNvSpPr>
              <a:spLocks noChangeArrowheads="1"/>
            </p:cNvSpPr>
            <p:nvPr/>
          </p:nvSpPr>
          <p:spPr bwMode="auto">
            <a:xfrm rot="10800000">
              <a:off x="4646538" y="43995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0" name="Oval 63"/>
            <p:cNvSpPr>
              <a:spLocks noChangeArrowheads="1"/>
            </p:cNvSpPr>
            <p:nvPr/>
          </p:nvSpPr>
          <p:spPr bwMode="auto">
            <a:xfrm rot="10800000">
              <a:off x="4308401" y="44360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1" name="Oval 64"/>
            <p:cNvSpPr>
              <a:spLocks noChangeArrowheads="1"/>
            </p:cNvSpPr>
            <p:nvPr/>
          </p:nvSpPr>
          <p:spPr bwMode="auto">
            <a:xfrm rot="10800000">
              <a:off x="4190926" y="47265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 name="Oval 65"/>
            <p:cNvSpPr>
              <a:spLocks noChangeArrowheads="1"/>
            </p:cNvSpPr>
            <p:nvPr/>
          </p:nvSpPr>
          <p:spPr bwMode="auto">
            <a:xfrm rot="10800000">
              <a:off x="4340151" y="47773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0" name="Oval 66"/>
            <p:cNvSpPr>
              <a:spLocks noChangeArrowheads="1"/>
            </p:cNvSpPr>
            <p:nvPr/>
          </p:nvSpPr>
          <p:spPr bwMode="auto">
            <a:xfrm rot="10800000">
              <a:off x="5111676" y="41439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1" name="Oval 67"/>
            <p:cNvSpPr>
              <a:spLocks noChangeArrowheads="1"/>
            </p:cNvSpPr>
            <p:nvPr/>
          </p:nvSpPr>
          <p:spPr bwMode="auto">
            <a:xfrm rot="10800000">
              <a:off x="4425876" y="43551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2" name="Oval 68"/>
            <p:cNvSpPr>
              <a:spLocks noChangeArrowheads="1"/>
            </p:cNvSpPr>
            <p:nvPr/>
          </p:nvSpPr>
          <p:spPr bwMode="auto">
            <a:xfrm rot="10800000">
              <a:off x="4533826" y="43630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3" name="Oval 69"/>
            <p:cNvSpPr>
              <a:spLocks noChangeArrowheads="1"/>
            </p:cNvSpPr>
            <p:nvPr/>
          </p:nvSpPr>
          <p:spPr bwMode="auto">
            <a:xfrm rot="10800000">
              <a:off x="4640188" y="427255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4" name="Oval 70"/>
            <p:cNvSpPr>
              <a:spLocks noChangeArrowheads="1"/>
            </p:cNvSpPr>
            <p:nvPr/>
          </p:nvSpPr>
          <p:spPr bwMode="auto">
            <a:xfrm rot="10800000">
              <a:off x="4789413" y="467102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5" name="Oval 71"/>
            <p:cNvSpPr>
              <a:spLocks noChangeArrowheads="1"/>
            </p:cNvSpPr>
            <p:nvPr/>
          </p:nvSpPr>
          <p:spPr bwMode="auto">
            <a:xfrm rot="10800000">
              <a:off x="4559226" y="49234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6" name="Oval 72"/>
            <p:cNvSpPr>
              <a:spLocks noChangeArrowheads="1"/>
            </p:cNvSpPr>
            <p:nvPr/>
          </p:nvSpPr>
          <p:spPr bwMode="auto">
            <a:xfrm rot="10800000">
              <a:off x="4449688" y="4825007"/>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7" name="Oval 73"/>
            <p:cNvSpPr>
              <a:spLocks noChangeArrowheads="1"/>
            </p:cNvSpPr>
            <p:nvPr/>
          </p:nvSpPr>
          <p:spPr bwMode="auto">
            <a:xfrm rot="10800000">
              <a:off x="4729088" y="48424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8" name="Oval 74"/>
            <p:cNvSpPr>
              <a:spLocks noChangeArrowheads="1"/>
            </p:cNvSpPr>
            <p:nvPr/>
          </p:nvSpPr>
          <p:spPr bwMode="auto">
            <a:xfrm rot="10800000">
              <a:off x="4362376" y="454084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9" name="Oval 75"/>
            <p:cNvSpPr>
              <a:spLocks noChangeArrowheads="1"/>
            </p:cNvSpPr>
            <p:nvPr/>
          </p:nvSpPr>
          <p:spPr bwMode="auto">
            <a:xfrm rot="10800000">
              <a:off x="5076751" y="453608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10" name="Oval 76"/>
            <p:cNvSpPr>
              <a:spLocks noChangeArrowheads="1"/>
            </p:cNvSpPr>
            <p:nvPr/>
          </p:nvSpPr>
          <p:spPr bwMode="auto">
            <a:xfrm rot="10800000">
              <a:off x="4838626" y="4542432"/>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11" name="Oval 77"/>
            <p:cNvSpPr>
              <a:spLocks noChangeArrowheads="1"/>
            </p:cNvSpPr>
            <p:nvPr/>
          </p:nvSpPr>
          <p:spPr bwMode="auto">
            <a:xfrm rot="10800000">
              <a:off x="4376663" y="50932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12" name="Oval 78"/>
            <p:cNvSpPr>
              <a:spLocks noChangeArrowheads="1"/>
            </p:cNvSpPr>
            <p:nvPr/>
          </p:nvSpPr>
          <p:spPr bwMode="auto">
            <a:xfrm rot="10800000">
              <a:off x="4916413" y="46392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13" name="Oval 79"/>
            <p:cNvSpPr>
              <a:spLocks noChangeArrowheads="1"/>
            </p:cNvSpPr>
            <p:nvPr/>
          </p:nvSpPr>
          <p:spPr bwMode="auto">
            <a:xfrm rot="10800000">
              <a:off x="4675113" y="4690070"/>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14" name="Oval 80"/>
            <p:cNvSpPr>
              <a:spLocks noChangeArrowheads="1"/>
            </p:cNvSpPr>
            <p:nvPr/>
          </p:nvSpPr>
          <p:spPr bwMode="auto">
            <a:xfrm rot="10800000">
              <a:off x="4221088" y="462339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1015894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A quick recap…</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Individuals vary at some phenotypic trait</a:t>
            </a:r>
          </a:p>
          <a:p>
            <a:r>
              <a:rPr lang="en-GB" dirty="0" smtClean="0"/>
              <a:t>Variation in complex traits comes from genetic and environmental effects</a:t>
            </a:r>
          </a:p>
          <a:p>
            <a:r>
              <a:rPr lang="en-GB" dirty="0" smtClean="0"/>
              <a:t>Genetic variation depends on allele (</a:t>
            </a:r>
            <a:r>
              <a:rPr lang="en-GB" b="1" dirty="0" smtClean="0"/>
              <a:t>and genotype</a:t>
            </a:r>
            <a:r>
              <a:rPr lang="en-GB" dirty="0" smtClean="0"/>
              <a:t>) frequencies at an unknown set of  loci. </a:t>
            </a:r>
            <a:endParaRPr lang="en-GB" dirty="0"/>
          </a:p>
          <a:p>
            <a:r>
              <a:rPr lang="en-GB" dirty="0" smtClean="0"/>
              <a:t>The relationship between alleles and genetic variation in a trait is complicated</a:t>
            </a:r>
          </a:p>
          <a:p>
            <a:r>
              <a:rPr lang="en-GB" dirty="0" smtClean="0"/>
              <a:t>We might start by estimating h</a:t>
            </a:r>
            <a:r>
              <a:rPr lang="en-GB" baseline="30000" dirty="0" smtClean="0"/>
              <a:t>2</a:t>
            </a:r>
            <a:r>
              <a:rPr lang="en-GB" dirty="0" smtClean="0"/>
              <a:t> and progress to trying to genetically map a trait.</a:t>
            </a:r>
            <a:endParaRPr lang="en-GB" dirty="0"/>
          </a:p>
        </p:txBody>
      </p:sp>
    </p:spTree>
    <p:extLst>
      <p:ext uri="{BB962C8B-B14F-4D97-AF65-F5344CB8AC3E}">
        <p14:creationId xmlns:p14="http://schemas.microsoft.com/office/powerpoint/2010/main" val="1359938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GB" b="1" dirty="0" smtClean="0"/>
              <a:t>Why is genetic covariance important?</a:t>
            </a:r>
            <a:endParaRPr lang="en-GB" b="1" dirty="0"/>
          </a:p>
        </p:txBody>
      </p:sp>
      <p:sp>
        <p:nvSpPr>
          <p:cNvPr id="3" name="Content Placeholder 2"/>
          <p:cNvSpPr>
            <a:spLocks noGrp="1"/>
          </p:cNvSpPr>
          <p:nvPr>
            <p:ph idx="1"/>
          </p:nvPr>
        </p:nvSpPr>
        <p:spPr>
          <a:xfrm>
            <a:off x="323528" y="1484784"/>
            <a:ext cx="8507288" cy="4525963"/>
          </a:xfrm>
        </p:spPr>
        <p:txBody>
          <a:bodyPr>
            <a:normAutofit/>
          </a:bodyPr>
          <a:lstStyle/>
          <a:p>
            <a:r>
              <a:rPr lang="en-GB" sz="2600" dirty="0" smtClean="0"/>
              <a:t>Genetically correlated traits will not respond independently to selection.</a:t>
            </a:r>
          </a:p>
          <a:p>
            <a:r>
              <a:rPr lang="en-GB" sz="2600" dirty="0" smtClean="0"/>
              <a:t>Selecting on one trait, will cause correlated responses in a correlated trait.</a:t>
            </a:r>
          </a:p>
          <a:p>
            <a:r>
              <a:rPr lang="en-GB" sz="2600" dirty="0" smtClean="0"/>
              <a:t>Natural selection does not act on single traits</a:t>
            </a:r>
            <a:r>
              <a:rPr lang="en-GB" sz="2600" dirty="0"/>
              <a:t> </a:t>
            </a:r>
            <a:r>
              <a:rPr lang="en-GB" sz="2600" dirty="0" smtClean="0"/>
              <a:t>in isolation, fitness depends on </a:t>
            </a:r>
            <a:r>
              <a:rPr lang="en-GB" sz="2600" b="1" dirty="0" smtClean="0"/>
              <a:t>multivariate phenotype</a:t>
            </a:r>
          </a:p>
          <a:p>
            <a:r>
              <a:rPr lang="en-GB" sz="2600" b="1" dirty="0" smtClean="0"/>
              <a:t>Multivariate phenotypic</a:t>
            </a:r>
            <a:r>
              <a:rPr lang="en-GB" sz="2600" dirty="0" smtClean="0"/>
              <a:t> evolution depends on selection and </a:t>
            </a:r>
            <a:r>
              <a:rPr lang="en-GB" sz="2600" b="1" dirty="0" smtClean="0"/>
              <a:t>genetic (co)variance</a:t>
            </a:r>
            <a:r>
              <a:rPr lang="en-GB" sz="2600" dirty="0" smtClean="0"/>
              <a:t>.</a:t>
            </a:r>
          </a:p>
          <a:p>
            <a:r>
              <a:rPr lang="en-GB" sz="2600" dirty="0" smtClean="0"/>
              <a:t>Genetic (co)variance impacts the direction and rate of evolution, and can </a:t>
            </a:r>
            <a:r>
              <a:rPr lang="en-GB" sz="2600" b="1" dirty="0" smtClean="0"/>
              <a:t>constrain adaptation</a:t>
            </a:r>
            <a:r>
              <a:rPr lang="en-GB" sz="2600" dirty="0" smtClean="0"/>
              <a:t>. </a:t>
            </a:r>
            <a:endParaRPr lang="en-GB" sz="2600" dirty="0"/>
          </a:p>
        </p:txBody>
      </p:sp>
    </p:spTree>
    <p:extLst>
      <p:ext uri="{BB962C8B-B14F-4D97-AF65-F5344CB8AC3E}">
        <p14:creationId xmlns:p14="http://schemas.microsoft.com/office/powerpoint/2010/main" val="38167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96969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96969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96969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96969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32856"/>
            <a:ext cx="8229600" cy="1143000"/>
          </a:xfrm>
        </p:spPr>
        <p:txBody>
          <a:bodyPr>
            <a:normAutofit/>
          </a:bodyPr>
          <a:lstStyle/>
          <a:p>
            <a:r>
              <a:rPr lang="en-GB" sz="3600" b="1" dirty="0" smtClean="0"/>
              <a:t>What’s happening with the genes here?</a:t>
            </a:r>
            <a:endParaRPr lang="en-GB" sz="3600" b="1" dirty="0"/>
          </a:p>
        </p:txBody>
      </p:sp>
    </p:spTree>
    <p:extLst>
      <p:ext uri="{BB962C8B-B14F-4D97-AF65-F5344CB8AC3E}">
        <p14:creationId xmlns:p14="http://schemas.microsoft.com/office/powerpoint/2010/main" val="1107748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altLang="en-US" smtClean="0"/>
              <a:t>Linkage disequilibrium</a:t>
            </a:r>
          </a:p>
        </p:txBody>
      </p:sp>
      <p:sp>
        <p:nvSpPr>
          <p:cNvPr id="14339" name="Rectangle 3"/>
          <p:cNvSpPr>
            <a:spLocks noGrp="1" noChangeArrowheads="1"/>
          </p:cNvSpPr>
          <p:nvPr>
            <p:ph idx="1"/>
          </p:nvPr>
        </p:nvSpPr>
        <p:spPr>
          <a:xfrm>
            <a:off x="227013" y="1576388"/>
            <a:ext cx="8707437" cy="4962525"/>
          </a:xfrm>
        </p:spPr>
        <p:txBody>
          <a:bodyPr/>
          <a:lstStyle/>
          <a:p>
            <a:pPr eaLnBrk="1" hangingPunct="1"/>
            <a:r>
              <a:rPr lang="en-GB" altLang="en-US" smtClean="0"/>
              <a:t>As a source of genetic correlation between traits</a:t>
            </a:r>
          </a:p>
          <a:p>
            <a:pPr eaLnBrk="1" hangingPunct="1"/>
            <a:r>
              <a:rPr lang="en-GB" altLang="en-US" smtClean="0"/>
              <a:t>If one locus only affects trait </a:t>
            </a:r>
            <a:r>
              <a:rPr lang="en-GB" altLang="en-US" i="1" smtClean="0"/>
              <a:t>X</a:t>
            </a:r>
            <a:r>
              <a:rPr lang="en-GB" altLang="en-US" smtClean="0"/>
              <a:t> (</a:t>
            </a:r>
            <a:r>
              <a:rPr lang="en-GB" altLang="en-US" i="1" smtClean="0">
                <a:latin typeface="Times New Roman" pitchFamily="18" charset="0"/>
              </a:rPr>
              <a:t>a</a:t>
            </a:r>
            <a:r>
              <a:rPr lang="en-GB" altLang="en-US" baseline="-25000" smtClean="0">
                <a:latin typeface="Times New Roman" pitchFamily="18" charset="0"/>
              </a:rPr>
              <a:t>X</a:t>
            </a:r>
            <a:r>
              <a:rPr lang="en-GB" altLang="en-US" smtClean="0"/>
              <a:t>) and another locus only affects trait </a:t>
            </a:r>
            <a:r>
              <a:rPr lang="en-GB" altLang="en-US" i="1" smtClean="0"/>
              <a:t>Y</a:t>
            </a:r>
            <a:r>
              <a:rPr lang="en-GB" altLang="en-US" smtClean="0"/>
              <a:t> (</a:t>
            </a:r>
            <a:r>
              <a:rPr lang="en-GB" altLang="en-US" i="1" smtClean="0">
                <a:latin typeface="Times New Roman" pitchFamily="18" charset="0"/>
              </a:rPr>
              <a:t>a</a:t>
            </a:r>
            <a:r>
              <a:rPr lang="en-GB" altLang="en-US" baseline="-25000" smtClean="0">
                <a:latin typeface="Times New Roman" pitchFamily="18" charset="0"/>
              </a:rPr>
              <a:t>Y</a:t>
            </a:r>
            <a:r>
              <a:rPr lang="en-GB" altLang="en-US" smtClean="0"/>
              <a:t>), then LD creates a genetic association between traits</a:t>
            </a:r>
          </a:p>
          <a:p>
            <a:pPr lvl="1" eaLnBrk="1" hangingPunct="1">
              <a:buFontTx/>
              <a:buNone/>
            </a:pPr>
            <a:r>
              <a:rPr lang="en-GB" altLang="en-US" smtClean="0"/>
              <a:t>  </a:t>
            </a:r>
          </a:p>
          <a:p>
            <a:pPr eaLnBrk="1" hangingPunct="1"/>
            <a:endParaRPr lang="en-GB" altLang="en-US" smtClean="0"/>
          </a:p>
        </p:txBody>
      </p:sp>
      <p:sp>
        <p:nvSpPr>
          <p:cNvPr id="14340" name="Line 4"/>
          <p:cNvSpPr>
            <a:spLocks noChangeShapeType="1"/>
          </p:cNvSpPr>
          <p:nvPr/>
        </p:nvSpPr>
        <p:spPr bwMode="auto">
          <a:xfrm>
            <a:off x="250825" y="1196975"/>
            <a:ext cx="86423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graphicFrame>
        <p:nvGraphicFramePr>
          <p:cNvPr id="186405" name="Object 37"/>
          <p:cNvGraphicFramePr>
            <a:graphicFrameLocks noChangeAspect="1"/>
          </p:cNvGraphicFramePr>
          <p:nvPr/>
        </p:nvGraphicFramePr>
        <p:xfrm>
          <a:off x="2284413" y="4710113"/>
          <a:ext cx="4362450" cy="730250"/>
        </p:xfrm>
        <a:graphic>
          <a:graphicData uri="http://schemas.openxmlformats.org/presentationml/2006/ole">
            <mc:AlternateContent xmlns:mc="http://schemas.openxmlformats.org/markup-compatibility/2006">
              <mc:Choice xmlns:v="urn:schemas-microsoft-com:vml" Requires="v">
                <p:oleObj spid="_x0000_s86025" name="Equation" r:id="rId3" imgW="1257366" imgH="183056" progId="Equation.3">
                  <p:embed/>
                </p:oleObj>
              </mc:Choice>
              <mc:Fallback>
                <p:oleObj name="Equation" r:id="rId3" imgW="1257366" imgH="18305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3" y="4710113"/>
                        <a:ext cx="43624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43924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6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ltLang="en-US" smtClean="0"/>
              <a:t>Linkage disequilibrium</a:t>
            </a:r>
          </a:p>
        </p:txBody>
      </p:sp>
      <p:sp>
        <p:nvSpPr>
          <p:cNvPr id="15363" name="Rectangle 3"/>
          <p:cNvSpPr>
            <a:spLocks noGrp="1" noChangeArrowheads="1"/>
          </p:cNvSpPr>
          <p:nvPr>
            <p:ph idx="1"/>
          </p:nvPr>
        </p:nvSpPr>
        <p:spPr>
          <a:xfrm>
            <a:off x="227013" y="1576388"/>
            <a:ext cx="8707437" cy="4962525"/>
          </a:xfrm>
        </p:spPr>
        <p:txBody>
          <a:bodyPr/>
          <a:lstStyle/>
          <a:p>
            <a:pPr eaLnBrk="1" hangingPunct="1"/>
            <a:r>
              <a:rPr lang="en-GB" altLang="en-US" smtClean="0"/>
              <a:t>We generally tend to ignore LD as a source of associations between traits, why?</a:t>
            </a:r>
          </a:p>
          <a:p>
            <a:pPr eaLnBrk="1" hangingPunct="1"/>
            <a:r>
              <a:rPr lang="en-GB" altLang="en-US" smtClean="0"/>
              <a:t>LD decays rapidly because of recombination</a:t>
            </a:r>
          </a:p>
          <a:p>
            <a:pPr lvl="1" eaLnBrk="1" hangingPunct="1"/>
            <a:r>
              <a:rPr lang="en-GB" altLang="en-US" smtClean="0"/>
              <a:t> </a:t>
            </a:r>
            <a:r>
              <a:rPr lang="en-GB" altLang="en-US" i="1" smtClean="0"/>
              <a:t>D</a:t>
            </a:r>
            <a:r>
              <a:rPr lang="en-GB" altLang="en-US" smtClean="0"/>
              <a:t> erodes at a rate proportional to the rate of recombination (</a:t>
            </a:r>
            <a:r>
              <a:rPr lang="en-GB" altLang="en-US" i="1" smtClean="0"/>
              <a:t>c</a:t>
            </a:r>
            <a:r>
              <a:rPr lang="en-GB" altLang="en-US" smtClean="0"/>
              <a:t>)</a:t>
            </a:r>
          </a:p>
          <a:p>
            <a:pPr lvl="1" eaLnBrk="1" hangingPunct="1"/>
            <a:endParaRPr lang="en-GB" altLang="en-US" smtClean="0"/>
          </a:p>
          <a:p>
            <a:pPr lvl="1" eaLnBrk="1" hangingPunct="1"/>
            <a:endParaRPr lang="en-GB" altLang="en-US" smtClean="0"/>
          </a:p>
          <a:p>
            <a:pPr lvl="1" eaLnBrk="1" hangingPunct="1"/>
            <a:r>
              <a:rPr lang="en-GB" altLang="en-US" smtClean="0"/>
              <a:t>So unless selection keeps recreating an association, recombination will remove one</a:t>
            </a:r>
          </a:p>
          <a:p>
            <a:pPr eaLnBrk="1" hangingPunct="1"/>
            <a:endParaRPr lang="en-GB" altLang="en-US" smtClean="0"/>
          </a:p>
        </p:txBody>
      </p:sp>
      <p:sp>
        <p:nvSpPr>
          <p:cNvPr id="15364" name="Line 4"/>
          <p:cNvSpPr>
            <a:spLocks noChangeShapeType="1"/>
          </p:cNvSpPr>
          <p:nvPr/>
        </p:nvSpPr>
        <p:spPr bwMode="auto">
          <a:xfrm>
            <a:off x="250825" y="1196975"/>
            <a:ext cx="86423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graphicFrame>
        <p:nvGraphicFramePr>
          <p:cNvPr id="186405" name="Object 37"/>
          <p:cNvGraphicFramePr>
            <a:graphicFrameLocks noChangeAspect="1"/>
          </p:cNvGraphicFramePr>
          <p:nvPr/>
        </p:nvGraphicFramePr>
        <p:xfrm>
          <a:off x="2840038" y="4341813"/>
          <a:ext cx="3165475" cy="773112"/>
        </p:xfrm>
        <a:graphic>
          <a:graphicData uri="http://schemas.openxmlformats.org/presentationml/2006/ole">
            <mc:AlternateContent xmlns:mc="http://schemas.openxmlformats.org/markup-compatibility/2006">
              <mc:Choice xmlns:v="urn:schemas-microsoft-com:vml" Requires="v">
                <p:oleObj spid="_x0000_s87049" name="Equation" r:id="rId3" imgW="906979" imgH="190441" progId="Equation.3">
                  <p:embed/>
                </p:oleObj>
              </mc:Choice>
              <mc:Fallback>
                <p:oleObj name="Equation" r:id="rId3" imgW="906979" imgH="19044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038" y="4341813"/>
                        <a:ext cx="3165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26266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6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en-US" smtClean="0"/>
              <a:t>Pleiotropy</a:t>
            </a:r>
          </a:p>
        </p:txBody>
      </p:sp>
      <p:sp>
        <p:nvSpPr>
          <p:cNvPr id="17411" name="Rectangle 3"/>
          <p:cNvSpPr>
            <a:spLocks noGrp="1" noChangeArrowheads="1"/>
          </p:cNvSpPr>
          <p:nvPr>
            <p:ph idx="1"/>
          </p:nvPr>
        </p:nvSpPr>
        <p:spPr>
          <a:xfrm>
            <a:off x="219075" y="1330325"/>
            <a:ext cx="8707438" cy="5527675"/>
          </a:xfrm>
        </p:spPr>
        <p:txBody>
          <a:bodyPr/>
          <a:lstStyle/>
          <a:p>
            <a:pPr eaLnBrk="1" hangingPunct="1"/>
            <a:r>
              <a:rPr lang="en-GB" altLang="en-US" dirty="0" smtClean="0"/>
              <a:t>One locus affects more than one trait</a:t>
            </a:r>
          </a:p>
          <a:p>
            <a:pPr eaLnBrk="1" hangingPunct="1"/>
            <a:r>
              <a:rPr lang="en-GB" altLang="en-US" dirty="0" smtClean="0"/>
              <a:t>Causes, e.g.</a:t>
            </a:r>
          </a:p>
          <a:p>
            <a:pPr lvl="1" eaLnBrk="1" hangingPunct="1"/>
            <a:r>
              <a:rPr lang="en-GB" altLang="en-US" dirty="0" smtClean="0"/>
              <a:t>Same gene expressed in different tissues</a:t>
            </a:r>
          </a:p>
          <a:p>
            <a:pPr lvl="1" eaLnBrk="1" hangingPunct="1"/>
            <a:r>
              <a:rPr lang="en-GB" altLang="en-US" dirty="0" smtClean="0"/>
              <a:t>Shared developmental basis</a:t>
            </a:r>
          </a:p>
          <a:p>
            <a:pPr lvl="1" eaLnBrk="1" hangingPunct="1"/>
            <a:r>
              <a:rPr lang="en-GB" altLang="en-US" dirty="0" smtClean="0"/>
              <a:t>Physical interactions (muscle on bone, tissue fields)</a:t>
            </a:r>
          </a:p>
          <a:p>
            <a:pPr lvl="1" eaLnBrk="1" hangingPunct="1"/>
            <a:r>
              <a:rPr lang="en-GB" altLang="en-US" dirty="0" smtClean="0"/>
              <a:t>Causal, where trait 1 causes trait 2, like high resting metabolic rate and body weight</a:t>
            </a:r>
          </a:p>
          <a:p>
            <a:pPr lvl="1" eaLnBrk="1" hangingPunct="1"/>
            <a:r>
              <a:rPr lang="en-GB" altLang="en-US" dirty="0" smtClean="0"/>
              <a:t>Autocorrelation (like height at year 1 and height at year 2)</a:t>
            </a:r>
          </a:p>
          <a:p>
            <a:pPr lvl="1" eaLnBrk="1" hangingPunct="1">
              <a:buFontTx/>
              <a:buNone/>
            </a:pPr>
            <a:r>
              <a:rPr lang="en-GB" altLang="en-US" dirty="0" smtClean="0"/>
              <a:t>  </a:t>
            </a:r>
          </a:p>
          <a:p>
            <a:pPr eaLnBrk="1" hangingPunct="1"/>
            <a:endParaRPr lang="en-GB" altLang="en-US" dirty="0" smtClean="0"/>
          </a:p>
        </p:txBody>
      </p:sp>
      <p:sp>
        <p:nvSpPr>
          <p:cNvPr id="17412" name="Line 4"/>
          <p:cNvSpPr>
            <a:spLocks noChangeShapeType="1"/>
          </p:cNvSpPr>
          <p:nvPr/>
        </p:nvSpPr>
        <p:spPr bwMode="auto">
          <a:xfrm>
            <a:off x="250825" y="1196975"/>
            <a:ext cx="86423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804389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ight Arrow 1"/>
          <p:cNvSpPr/>
          <p:nvPr/>
        </p:nvSpPr>
        <p:spPr>
          <a:xfrm rot="18869484">
            <a:off x="1743325" y="2775173"/>
            <a:ext cx="1477235" cy="25485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841" name="Rectangle 2"/>
          <p:cNvSpPr>
            <a:spLocks noGrp="1" noChangeArrowheads="1"/>
          </p:cNvSpPr>
          <p:nvPr>
            <p:ph type="title"/>
          </p:nvPr>
        </p:nvSpPr>
        <p:spPr>
          <a:xfrm>
            <a:off x="395288" y="260350"/>
            <a:ext cx="6419850" cy="1143000"/>
          </a:xfrm>
        </p:spPr>
        <p:txBody>
          <a:bodyPr/>
          <a:lstStyle/>
          <a:p>
            <a:pPr eaLnBrk="1" hangingPunct="1"/>
            <a:r>
              <a:rPr lang="en-GB" dirty="0" smtClean="0"/>
              <a:t>Life history trade-offs</a:t>
            </a:r>
          </a:p>
        </p:txBody>
      </p:sp>
      <p:grpSp>
        <p:nvGrpSpPr>
          <p:cNvPr id="35842" name="Group 5"/>
          <p:cNvGrpSpPr>
            <a:grpSpLocks noChangeAspect="1"/>
          </p:cNvGrpSpPr>
          <p:nvPr/>
        </p:nvGrpSpPr>
        <p:grpSpPr bwMode="auto">
          <a:xfrm>
            <a:off x="6948488" y="333375"/>
            <a:ext cx="1801812" cy="6335713"/>
            <a:chOff x="4377" y="191"/>
            <a:chExt cx="1225" cy="4327"/>
          </a:xfrm>
        </p:grpSpPr>
        <p:grpSp>
          <p:nvGrpSpPr>
            <p:cNvPr id="35864" name="Group 6"/>
            <p:cNvGrpSpPr>
              <a:grpSpLocks noChangeAspect="1"/>
            </p:cNvGrpSpPr>
            <p:nvPr/>
          </p:nvGrpSpPr>
          <p:grpSpPr bwMode="auto">
            <a:xfrm>
              <a:off x="4377" y="191"/>
              <a:ext cx="1179" cy="880"/>
              <a:chOff x="4377" y="206"/>
              <a:chExt cx="1179" cy="880"/>
            </a:xfrm>
          </p:grpSpPr>
          <p:pic>
            <p:nvPicPr>
              <p:cNvPr id="35877" name="Picture 7"/>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411" y="206"/>
                <a:ext cx="1100" cy="880"/>
              </a:xfrm>
              <a:prstGeom prst="rect">
                <a:avLst/>
              </a:prstGeom>
              <a:noFill/>
              <a:ln w="9525">
                <a:noFill/>
                <a:miter lim="800000"/>
                <a:headEnd/>
                <a:tailEnd/>
              </a:ln>
            </p:spPr>
          </p:pic>
          <p:sp>
            <p:nvSpPr>
              <p:cNvPr id="35878" name="AutoShape 8"/>
              <p:cNvSpPr>
                <a:spLocks noChangeAspect="1" noChangeArrowheads="1"/>
              </p:cNvSpPr>
              <p:nvPr/>
            </p:nvSpPr>
            <p:spPr bwMode="auto">
              <a:xfrm>
                <a:off x="4377" y="210"/>
                <a:ext cx="1179" cy="861"/>
              </a:xfrm>
              <a:prstGeom prst="roundRect">
                <a:avLst>
                  <a:gd name="adj" fmla="val 16667"/>
                </a:avLst>
              </a:prstGeom>
              <a:noFill/>
              <a:ln w="152400">
                <a:solidFill>
                  <a:srgbClr val="292929"/>
                </a:solidFill>
                <a:round/>
                <a:headEnd/>
                <a:tailEnd/>
              </a:ln>
            </p:spPr>
            <p:txBody>
              <a:bodyPr wrap="none" anchor="ctr"/>
              <a:lstStyle/>
              <a:p>
                <a:pPr algn="ctr"/>
                <a:endParaRPr lang="en-GB" sz="1200">
                  <a:solidFill>
                    <a:srgbClr val="4D4D4D"/>
                  </a:solidFill>
                  <a:latin typeface="Arial Narrow" pitchFamily="34" charset="0"/>
                </a:endParaRPr>
              </a:p>
            </p:txBody>
          </p:sp>
        </p:grpSp>
        <p:grpSp>
          <p:nvGrpSpPr>
            <p:cNvPr id="35865" name="Group 9"/>
            <p:cNvGrpSpPr>
              <a:grpSpLocks noChangeAspect="1"/>
            </p:cNvGrpSpPr>
            <p:nvPr/>
          </p:nvGrpSpPr>
          <p:grpSpPr bwMode="auto">
            <a:xfrm>
              <a:off x="4423" y="1933"/>
              <a:ext cx="1179" cy="861"/>
              <a:chOff x="3334" y="935"/>
              <a:chExt cx="1179" cy="861"/>
            </a:xfrm>
          </p:grpSpPr>
          <p:pic>
            <p:nvPicPr>
              <p:cNvPr id="35875" name="Picture 10"/>
              <p:cNvPicPr>
                <a:picLocks noChangeAspect="1" noChangeArrowheads="1"/>
              </p:cNvPicPr>
              <p:nvPr/>
            </p:nvPicPr>
            <p:blipFill>
              <a:blip r:embed="rId4"/>
              <a:srcRect/>
              <a:stretch>
                <a:fillRect/>
              </a:stretch>
            </p:blipFill>
            <p:spPr bwMode="auto">
              <a:xfrm>
                <a:off x="3379" y="985"/>
                <a:ext cx="1089" cy="767"/>
              </a:xfrm>
              <a:prstGeom prst="rect">
                <a:avLst/>
              </a:prstGeom>
              <a:noFill/>
              <a:ln w="9525">
                <a:noFill/>
                <a:miter lim="800000"/>
                <a:headEnd/>
                <a:tailEnd/>
              </a:ln>
            </p:spPr>
          </p:pic>
          <p:sp>
            <p:nvSpPr>
              <p:cNvPr id="35876" name="AutoShape 11"/>
              <p:cNvSpPr>
                <a:spLocks noChangeAspect="1" noChangeArrowheads="1"/>
              </p:cNvSpPr>
              <p:nvPr/>
            </p:nvSpPr>
            <p:spPr bwMode="auto">
              <a:xfrm>
                <a:off x="3334" y="935"/>
                <a:ext cx="1179" cy="861"/>
              </a:xfrm>
              <a:prstGeom prst="roundRect">
                <a:avLst>
                  <a:gd name="adj" fmla="val 16667"/>
                </a:avLst>
              </a:prstGeom>
              <a:noFill/>
              <a:ln w="152400">
                <a:solidFill>
                  <a:srgbClr val="292929"/>
                </a:solidFill>
                <a:round/>
                <a:headEnd/>
                <a:tailEnd/>
              </a:ln>
            </p:spPr>
            <p:txBody>
              <a:bodyPr wrap="none" anchor="ctr"/>
              <a:lstStyle/>
              <a:p>
                <a:pPr algn="ctr"/>
                <a:endParaRPr lang="en-GB" sz="1200">
                  <a:solidFill>
                    <a:srgbClr val="4D4D4D"/>
                  </a:solidFill>
                  <a:latin typeface="Arial Narrow" pitchFamily="34" charset="0"/>
                </a:endParaRPr>
              </a:p>
            </p:txBody>
          </p:sp>
        </p:grpSp>
        <p:grpSp>
          <p:nvGrpSpPr>
            <p:cNvPr id="35866" name="Group 12"/>
            <p:cNvGrpSpPr>
              <a:grpSpLocks noChangeAspect="1"/>
            </p:cNvGrpSpPr>
            <p:nvPr/>
          </p:nvGrpSpPr>
          <p:grpSpPr bwMode="auto">
            <a:xfrm>
              <a:off x="4399" y="1071"/>
              <a:ext cx="1179" cy="861"/>
              <a:chOff x="4195" y="1389"/>
              <a:chExt cx="1179" cy="861"/>
            </a:xfrm>
          </p:grpSpPr>
          <p:pic>
            <p:nvPicPr>
              <p:cNvPr id="35873" name="Picture 13"/>
              <p:cNvPicPr>
                <a:picLocks noChangeAspect="1" noChangeArrowheads="1"/>
              </p:cNvPicPr>
              <p:nvPr/>
            </p:nvPicPr>
            <p:blipFill>
              <a:blip r:embed="rId5"/>
              <a:srcRect/>
              <a:stretch>
                <a:fillRect/>
              </a:stretch>
            </p:blipFill>
            <p:spPr bwMode="auto">
              <a:xfrm>
                <a:off x="4241" y="1399"/>
                <a:ext cx="1088" cy="806"/>
              </a:xfrm>
              <a:prstGeom prst="rect">
                <a:avLst/>
              </a:prstGeom>
              <a:noFill/>
              <a:ln w="9525">
                <a:noFill/>
                <a:miter lim="800000"/>
                <a:headEnd/>
                <a:tailEnd/>
              </a:ln>
            </p:spPr>
          </p:pic>
          <p:sp>
            <p:nvSpPr>
              <p:cNvPr id="35874" name="AutoShape 14"/>
              <p:cNvSpPr>
                <a:spLocks noChangeAspect="1" noChangeArrowheads="1"/>
              </p:cNvSpPr>
              <p:nvPr/>
            </p:nvSpPr>
            <p:spPr bwMode="auto">
              <a:xfrm>
                <a:off x="4195" y="1389"/>
                <a:ext cx="1179" cy="861"/>
              </a:xfrm>
              <a:prstGeom prst="roundRect">
                <a:avLst>
                  <a:gd name="adj" fmla="val 16667"/>
                </a:avLst>
              </a:prstGeom>
              <a:noFill/>
              <a:ln w="152400">
                <a:solidFill>
                  <a:srgbClr val="292929"/>
                </a:solidFill>
                <a:round/>
                <a:headEnd/>
                <a:tailEnd/>
              </a:ln>
            </p:spPr>
            <p:txBody>
              <a:bodyPr wrap="none" anchor="ctr"/>
              <a:lstStyle/>
              <a:p>
                <a:pPr algn="ctr"/>
                <a:endParaRPr lang="en-GB" sz="1200">
                  <a:solidFill>
                    <a:srgbClr val="4D4D4D"/>
                  </a:solidFill>
                  <a:latin typeface="Arial Narrow" pitchFamily="34" charset="0"/>
                </a:endParaRPr>
              </a:p>
            </p:txBody>
          </p:sp>
        </p:grpSp>
        <p:grpSp>
          <p:nvGrpSpPr>
            <p:cNvPr id="35867" name="Group 15"/>
            <p:cNvGrpSpPr>
              <a:grpSpLocks noChangeAspect="1"/>
            </p:cNvGrpSpPr>
            <p:nvPr/>
          </p:nvGrpSpPr>
          <p:grpSpPr bwMode="auto">
            <a:xfrm>
              <a:off x="4423" y="3657"/>
              <a:ext cx="1179" cy="861"/>
              <a:chOff x="3606" y="2115"/>
              <a:chExt cx="1179" cy="861"/>
            </a:xfrm>
          </p:grpSpPr>
          <p:pic>
            <p:nvPicPr>
              <p:cNvPr id="35871" name="Picture 16" descr="IMG_1748"/>
              <p:cNvPicPr>
                <a:picLocks noChangeAspect="1" noChangeArrowheads="1"/>
              </p:cNvPicPr>
              <p:nvPr/>
            </p:nvPicPr>
            <p:blipFill>
              <a:blip r:embed="rId6"/>
              <a:srcRect/>
              <a:stretch>
                <a:fillRect/>
              </a:stretch>
            </p:blipFill>
            <p:spPr bwMode="auto">
              <a:xfrm>
                <a:off x="3606" y="2145"/>
                <a:ext cx="1179" cy="815"/>
              </a:xfrm>
              <a:prstGeom prst="rect">
                <a:avLst/>
              </a:prstGeom>
              <a:noFill/>
              <a:ln w="9525">
                <a:noFill/>
                <a:miter lim="800000"/>
                <a:headEnd/>
                <a:tailEnd/>
              </a:ln>
            </p:spPr>
          </p:pic>
          <p:sp>
            <p:nvSpPr>
              <p:cNvPr id="35872" name="AutoShape 17"/>
              <p:cNvSpPr>
                <a:spLocks noChangeAspect="1" noChangeArrowheads="1"/>
              </p:cNvSpPr>
              <p:nvPr/>
            </p:nvSpPr>
            <p:spPr bwMode="auto">
              <a:xfrm>
                <a:off x="3606" y="2115"/>
                <a:ext cx="1179" cy="861"/>
              </a:xfrm>
              <a:prstGeom prst="roundRect">
                <a:avLst>
                  <a:gd name="adj" fmla="val 16667"/>
                </a:avLst>
              </a:prstGeom>
              <a:noFill/>
              <a:ln w="152400">
                <a:solidFill>
                  <a:srgbClr val="292929"/>
                </a:solidFill>
                <a:round/>
                <a:headEnd/>
                <a:tailEnd/>
              </a:ln>
            </p:spPr>
            <p:txBody>
              <a:bodyPr wrap="none" anchor="ctr"/>
              <a:lstStyle/>
              <a:p>
                <a:pPr algn="ctr"/>
                <a:endParaRPr lang="en-GB" sz="1200">
                  <a:solidFill>
                    <a:srgbClr val="4D4D4D"/>
                  </a:solidFill>
                  <a:latin typeface="Arial Narrow" pitchFamily="34" charset="0"/>
                </a:endParaRPr>
              </a:p>
            </p:txBody>
          </p:sp>
        </p:grpSp>
        <p:grpSp>
          <p:nvGrpSpPr>
            <p:cNvPr id="35868" name="Group 18"/>
            <p:cNvGrpSpPr>
              <a:grpSpLocks noChangeAspect="1"/>
            </p:cNvGrpSpPr>
            <p:nvPr/>
          </p:nvGrpSpPr>
          <p:grpSpPr bwMode="auto">
            <a:xfrm>
              <a:off x="4422" y="2795"/>
              <a:ext cx="1179" cy="861"/>
              <a:chOff x="4286" y="3294"/>
              <a:chExt cx="1179" cy="861"/>
            </a:xfrm>
          </p:grpSpPr>
          <p:pic>
            <p:nvPicPr>
              <p:cNvPr id="35869" name="Picture 19"/>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332" y="3325"/>
                <a:ext cx="1133" cy="797"/>
              </a:xfrm>
              <a:prstGeom prst="rect">
                <a:avLst/>
              </a:prstGeom>
              <a:noFill/>
              <a:ln w="9525">
                <a:noFill/>
                <a:miter lim="800000"/>
                <a:headEnd/>
                <a:tailEnd/>
              </a:ln>
            </p:spPr>
          </p:pic>
          <p:sp>
            <p:nvSpPr>
              <p:cNvPr id="35870" name="AutoShape 20"/>
              <p:cNvSpPr>
                <a:spLocks noChangeAspect="1" noChangeArrowheads="1"/>
              </p:cNvSpPr>
              <p:nvPr/>
            </p:nvSpPr>
            <p:spPr bwMode="auto">
              <a:xfrm>
                <a:off x="4286" y="3294"/>
                <a:ext cx="1179" cy="861"/>
              </a:xfrm>
              <a:prstGeom prst="roundRect">
                <a:avLst>
                  <a:gd name="adj" fmla="val 16667"/>
                </a:avLst>
              </a:prstGeom>
              <a:noFill/>
              <a:ln w="152400">
                <a:solidFill>
                  <a:srgbClr val="292929"/>
                </a:solidFill>
                <a:round/>
                <a:headEnd/>
                <a:tailEnd/>
              </a:ln>
            </p:spPr>
            <p:txBody>
              <a:bodyPr wrap="none" anchor="ctr"/>
              <a:lstStyle/>
              <a:p>
                <a:pPr algn="ctr"/>
                <a:endParaRPr lang="en-GB" sz="1200">
                  <a:solidFill>
                    <a:srgbClr val="4D4D4D"/>
                  </a:solidFill>
                  <a:latin typeface="Arial Narrow" pitchFamily="34" charset="0"/>
                </a:endParaRPr>
              </a:p>
            </p:txBody>
          </p:sp>
        </p:grpSp>
      </p:grpSp>
      <p:sp>
        <p:nvSpPr>
          <p:cNvPr id="35843" name="Text Box 31"/>
          <p:cNvSpPr txBox="1">
            <a:spLocks noChangeArrowheads="1"/>
          </p:cNvSpPr>
          <p:nvPr/>
        </p:nvSpPr>
        <p:spPr bwMode="auto">
          <a:xfrm rot="-5400000">
            <a:off x="6350" y="2392363"/>
            <a:ext cx="2376487" cy="274638"/>
          </a:xfrm>
          <a:prstGeom prst="rect">
            <a:avLst/>
          </a:prstGeom>
          <a:noFill/>
          <a:ln w="9525">
            <a:noFill/>
            <a:miter lim="800000"/>
            <a:headEnd/>
            <a:tailEnd/>
          </a:ln>
        </p:spPr>
        <p:txBody>
          <a:bodyPr>
            <a:spAutoFit/>
          </a:bodyPr>
          <a:lstStyle/>
          <a:p>
            <a:pPr>
              <a:spcBef>
                <a:spcPct val="50000"/>
              </a:spcBef>
            </a:pPr>
            <a:r>
              <a:rPr lang="en-GB" sz="1200" dirty="0">
                <a:latin typeface="Calibri" pitchFamily="34" charset="0"/>
              </a:rPr>
              <a:t>Allocation to survival</a:t>
            </a:r>
          </a:p>
        </p:txBody>
      </p:sp>
      <p:sp>
        <p:nvSpPr>
          <p:cNvPr id="72739" name="Text Box 35"/>
          <p:cNvSpPr txBox="1">
            <a:spLocks noChangeArrowheads="1"/>
          </p:cNvSpPr>
          <p:nvPr/>
        </p:nvSpPr>
        <p:spPr bwMode="auto">
          <a:xfrm>
            <a:off x="395288" y="4994275"/>
            <a:ext cx="6553200" cy="1200329"/>
          </a:xfrm>
          <a:prstGeom prst="rect">
            <a:avLst/>
          </a:prstGeom>
          <a:noFill/>
          <a:ln w="9525">
            <a:noFill/>
            <a:miter lim="800000"/>
            <a:headEnd/>
            <a:tailEnd/>
          </a:ln>
        </p:spPr>
        <p:txBody>
          <a:bodyPr>
            <a:spAutoFit/>
          </a:bodyPr>
          <a:lstStyle/>
          <a:p>
            <a:pPr>
              <a:spcBef>
                <a:spcPct val="50000"/>
              </a:spcBef>
              <a:buFontTx/>
              <a:buChar char="•"/>
            </a:pPr>
            <a:r>
              <a:rPr lang="en-GB" sz="1600" dirty="0" smtClean="0">
                <a:latin typeface="Calibri" pitchFamily="34" charset="0"/>
              </a:rPr>
              <a:t>At </a:t>
            </a:r>
            <a:r>
              <a:rPr lang="en-GB" sz="1600" dirty="0">
                <a:latin typeface="Calibri" pitchFamily="34" charset="0"/>
              </a:rPr>
              <a:t>equilibrium, segregating genetic variance </a:t>
            </a:r>
            <a:r>
              <a:rPr lang="en-GB" sz="1600" dirty="0" smtClean="0">
                <a:latin typeface="Calibri" pitchFamily="34" charset="0"/>
              </a:rPr>
              <a:t>is antagonistic </a:t>
            </a:r>
            <a:r>
              <a:rPr lang="en-GB" sz="1600" dirty="0">
                <a:latin typeface="Calibri" pitchFamily="34" charset="0"/>
              </a:rPr>
              <a:t>for survival and reproduction (i.e. </a:t>
            </a:r>
            <a:r>
              <a:rPr lang="en-GB" sz="1600" dirty="0" err="1">
                <a:latin typeface="Calibri" pitchFamily="34" charset="0"/>
              </a:rPr>
              <a:t>r</a:t>
            </a:r>
            <a:r>
              <a:rPr lang="en-GB" sz="1600" baseline="-25000" dirty="0" err="1">
                <a:latin typeface="Calibri" pitchFamily="34" charset="0"/>
              </a:rPr>
              <a:t>G</a:t>
            </a:r>
            <a:r>
              <a:rPr lang="en-GB" sz="1600" baseline="-25000" dirty="0">
                <a:latin typeface="Calibri" pitchFamily="34" charset="0"/>
              </a:rPr>
              <a:t> </a:t>
            </a:r>
            <a:r>
              <a:rPr lang="en-GB" sz="1600" dirty="0">
                <a:latin typeface="Calibri" pitchFamily="34" charset="0"/>
              </a:rPr>
              <a:t>&lt; 0)</a:t>
            </a:r>
          </a:p>
          <a:p>
            <a:pPr>
              <a:spcBef>
                <a:spcPct val="50000"/>
              </a:spcBef>
              <a:buFontTx/>
              <a:buChar char="•"/>
            </a:pPr>
            <a:r>
              <a:rPr lang="en-GB" sz="1600" dirty="0">
                <a:latin typeface="Calibri" pitchFamily="34" charset="0"/>
              </a:rPr>
              <a:t> Negative </a:t>
            </a:r>
            <a:r>
              <a:rPr lang="en-GB" sz="1600" dirty="0" err="1">
                <a:latin typeface="Calibri" pitchFamily="34" charset="0"/>
              </a:rPr>
              <a:t>r</a:t>
            </a:r>
            <a:r>
              <a:rPr lang="en-GB" sz="1600" baseline="-25000" dirty="0" err="1">
                <a:latin typeface="Calibri" pitchFamily="34" charset="0"/>
              </a:rPr>
              <a:t>G</a:t>
            </a:r>
            <a:r>
              <a:rPr lang="en-GB" sz="1600" dirty="0">
                <a:latin typeface="Calibri" pitchFamily="34" charset="0"/>
              </a:rPr>
              <a:t> </a:t>
            </a:r>
            <a:r>
              <a:rPr lang="en-GB" sz="1600" dirty="0" smtClean="0">
                <a:latin typeface="Calibri" pitchFamily="34" charset="0"/>
              </a:rPr>
              <a:t>imposes </a:t>
            </a:r>
            <a:r>
              <a:rPr lang="en-GB" sz="1600" dirty="0">
                <a:latin typeface="Calibri" pitchFamily="34" charset="0"/>
              </a:rPr>
              <a:t>evolutionary </a:t>
            </a:r>
            <a:r>
              <a:rPr lang="en-GB" sz="1600" dirty="0" smtClean="0">
                <a:latin typeface="Calibri" pitchFamily="34" charset="0"/>
              </a:rPr>
              <a:t>constraint because  </a:t>
            </a:r>
            <a:r>
              <a:rPr lang="en-GB" sz="1600" dirty="0">
                <a:latin typeface="Calibri" pitchFamily="34" charset="0"/>
              </a:rPr>
              <a:t>l</a:t>
            </a:r>
            <a:r>
              <a:rPr lang="en-GB" sz="1600" dirty="0" smtClean="0">
                <a:latin typeface="Calibri" pitchFamily="34" charset="0"/>
              </a:rPr>
              <a:t>ittle genetic variation in the </a:t>
            </a:r>
            <a:r>
              <a:rPr lang="en-GB" sz="1600" b="1" dirty="0" smtClean="0">
                <a:solidFill>
                  <a:srgbClr val="0070C0"/>
                </a:solidFill>
                <a:latin typeface="Calibri" pitchFamily="34" charset="0"/>
              </a:rPr>
              <a:t>direction favoured by selection</a:t>
            </a:r>
          </a:p>
        </p:txBody>
      </p:sp>
      <p:sp>
        <p:nvSpPr>
          <p:cNvPr id="35845" name="Line 27"/>
          <p:cNvSpPr>
            <a:spLocks noChangeShapeType="1"/>
          </p:cNvSpPr>
          <p:nvPr/>
        </p:nvSpPr>
        <p:spPr bwMode="auto">
          <a:xfrm>
            <a:off x="1490663" y="1682750"/>
            <a:ext cx="7937" cy="2397125"/>
          </a:xfrm>
          <a:prstGeom prst="line">
            <a:avLst/>
          </a:prstGeom>
          <a:noFill/>
          <a:ln w="28575">
            <a:solidFill>
              <a:schemeClr val="tx1"/>
            </a:solidFill>
            <a:round/>
            <a:headEnd/>
            <a:tailEnd/>
          </a:ln>
        </p:spPr>
        <p:txBody>
          <a:bodyPr/>
          <a:lstStyle/>
          <a:p>
            <a:endParaRPr lang="en-US"/>
          </a:p>
        </p:txBody>
      </p:sp>
      <p:sp>
        <p:nvSpPr>
          <p:cNvPr id="35846" name="Line 28"/>
          <p:cNvSpPr>
            <a:spLocks noChangeShapeType="1"/>
          </p:cNvSpPr>
          <p:nvPr/>
        </p:nvSpPr>
        <p:spPr bwMode="auto">
          <a:xfrm>
            <a:off x="1498600" y="4079875"/>
            <a:ext cx="2609850" cy="0"/>
          </a:xfrm>
          <a:prstGeom prst="line">
            <a:avLst/>
          </a:prstGeom>
          <a:noFill/>
          <a:ln w="28575">
            <a:solidFill>
              <a:schemeClr val="tx1"/>
            </a:solidFill>
            <a:round/>
            <a:headEnd/>
            <a:tailEnd/>
          </a:ln>
        </p:spPr>
        <p:txBody>
          <a:bodyPr/>
          <a:lstStyle/>
          <a:p>
            <a:endParaRPr lang="en-US"/>
          </a:p>
        </p:txBody>
      </p:sp>
      <p:sp>
        <p:nvSpPr>
          <p:cNvPr id="72733" name="Line 29"/>
          <p:cNvSpPr>
            <a:spLocks noChangeShapeType="1"/>
          </p:cNvSpPr>
          <p:nvPr/>
        </p:nvSpPr>
        <p:spPr bwMode="auto">
          <a:xfrm>
            <a:off x="1498600" y="2024063"/>
            <a:ext cx="2093913" cy="2055812"/>
          </a:xfrm>
          <a:prstGeom prst="line">
            <a:avLst/>
          </a:prstGeom>
          <a:noFill/>
          <a:ln w="9525">
            <a:solidFill>
              <a:srgbClr val="FF6600"/>
            </a:solidFill>
            <a:prstDash val="dash"/>
            <a:round/>
            <a:headEnd/>
            <a:tailEnd/>
          </a:ln>
        </p:spPr>
        <p:txBody>
          <a:bodyPr/>
          <a:lstStyle/>
          <a:p>
            <a:endParaRPr lang="en-US"/>
          </a:p>
        </p:txBody>
      </p:sp>
      <p:sp>
        <p:nvSpPr>
          <p:cNvPr id="35848" name="Text Box 30"/>
          <p:cNvSpPr txBox="1">
            <a:spLocks noChangeArrowheads="1"/>
          </p:cNvSpPr>
          <p:nvPr/>
        </p:nvSpPr>
        <p:spPr bwMode="auto">
          <a:xfrm>
            <a:off x="1698625" y="4165600"/>
            <a:ext cx="3665538" cy="276999"/>
          </a:xfrm>
          <a:prstGeom prst="rect">
            <a:avLst/>
          </a:prstGeom>
          <a:noFill/>
          <a:ln w="9525">
            <a:noFill/>
            <a:miter lim="800000"/>
            <a:headEnd/>
            <a:tailEnd/>
          </a:ln>
        </p:spPr>
        <p:txBody>
          <a:bodyPr>
            <a:spAutoFit/>
          </a:bodyPr>
          <a:lstStyle/>
          <a:p>
            <a:pPr>
              <a:spcBef>
                <a:spcPct val="50000"/>
              </a:spcBef>
            </a:pPr>
            <a:r>
              <a:rPr lang="en-GB" sz="1200">
                <a:latin typeface="Calibri" pitchFamily="34" charset="0"/>
              </a:rPr>
              <a:t>Allocation to Reproduction</a:t>
            </a:r>
          </a:p>
        </p:txBody>
      </p:sp>
      <p:grpSp>
        <p:nvGrpSpPr>
          <p:cNvPr id="72736" name="Group 32"/>
          <p:cNvGrpSpPr>
            <a:grpSpLocks/>
          </p:cNvGrpSpPr>
          <p:nvPr/>
        </p:nvGrpSpPr>
        <p:grpSpPr bwMode="auto">
          <a:xfrm>
            <a:off x="1498600" y="1939925"/>
            <a:ext cx="1911350" cy="2139950"/>
            <a:chOff x="843" y="1117"/>
            <a:chExt cx="994" cy="1134"/>
          </a:xfrm>
        </p:grpSpPr>
        <p:sp>
          <p:nvSpPr>
            <p:cNvPr id="35862" name="Line 33"/>
            <p:cNvSpPr>
              <a:spLocks noChangeShapeType="1"/>
            </p:cNvSpPr>
            <p:nvPr/>
          </p:nvSpPr>
          <p:spPr bwMode="auto">
            <a:xfrm flipV="1">
              <a:off x="843" y="1888"/>
              <a:ext cx="994" cy="363"/>
            </a:xfrm>
            <a:prstGeom prst="line">
              <a:avLst/>
            </a:prstGeom>
            <a:noFill/>
            <a:ln w="9525">
              <a:solidFill>
                <a:schemeClr val="accent5">
                  <a:lumMod val="75000"/>
                </a:schemeClr>
              </a:solidFill>
              <a:round/>
              <a:headEnd/>
              <a:tailEnd type="triangle" w="med" len="med"/>
            </a:ln>
          </p:spPr>
          <p:txBody>
            <a:bodyPr/>
            <a:lstStyle/>
            <a:p>
              <a:endParaRPr lang="en-US"/>
            </a:p>
          </p:txBody>
        </p:sp>
        <p:sp>
          <p:nvSpPr>
            <p:cNvPr id="35863" name="Line 34"/>
            <p:cNvSpPr>
              <a:spLocks noChangeShapeType="1"/>
            </p:cNvSpPr>
            <p:nvPr/>
          </p:nvSpPr>
          <p:spPr bwMode="auto">
            <a:xfrm flipV="1">
              <a:off x="843" y="1117"/>
              <a:ext cx="223" cy="1134"/>
            </a:xfrm>
            <a:prstGeom prst="line">
              <a:avLst/>
            </a:prstGeom>
            <a:noFill/>
            <a:ln w="9525">
              <a:solidFill>
                <a:schemeClr val="accent5">
                  <a:lumMod val="75000"/>
                </a:schemeClr>
              </a:solidFill>
              <a:round/>
              <a:headEnd/>
              <a:tailEnd type="triangle" w="med" len="med"/>
            </a:ln>
          </p:spPr>
          <p:txBody>
            <a:bodyPr/>
            <a:lstStyle/>
            <a:p>
              <a:endParaRPr lang="en-US"/>
            </a:p>
          </p:txBody>
        </p:sp>
      </p:grpSp>
      <p:grpSp>
        <p:nvGrpSpPr>
          <p:cNvPr id="72740" name="Group 36"/>
          <p:cNvGrpSpPr>
            <a:grpSpLocks/>
          </p:cNvGrpSpPr>
          <p:nvPr/>
        </p:nvGrpSpPr>
        <p:grpSpPr bwMode="auto">
          <a:xfrm>
            <a:off x="1927225" y="2452688"/>
            <a:ext cx="1065213" cy="1047750"/>
            <a:chOff x="1066" y="1389"/>
            <a:chExt cx="554" cy="555"/>
          </a:xfrm>
          <a:solidFill>
            <a:schemeClr val="accent5">
              <a:lumMod val="60000"/>
              <a:lumOff val="40000"/>
            </a:schemeClr>
          </a:solidFill>
        </p:grpSpPr>
        <p:sp>
          <p:nvSpPr>
            <p:cNvPr id="35851" name="Oval 37"/>
            <p:cNvSpPr>
              <a:spLocks noChangeArrowheads="1"/>
            </p:cNvSpPr>
            <p:nvPr/>
          </p:nvSpPr>
          <p:spPr bwMode="auto">
            <a:xfrm>
              <a:off x="1066" y="1389"/>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5852" name="Oval 38"/>
            <p:cNvSpPr>
              <a:spLocks noChangeArrowheads="1"/>
            </p:cNvSpPr>
            <p:nvPr/>
          </p:nvSpPr>
          <p:spPr bwMode="auto">
            <a:xfrm>
              <a:off x="1575" y="1898"/>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5853" name="Oval 39"/>
            <p:cNvSpPr>
              <a:spLocks noChangeArrowheads="1"/>
            </p:cNvSpPr>
            <p:nvPr/>
          </p:nvSpPr>
          <p:spPr bwMode="auto">
            <a:xfrm>
              <a:off x="1247" y="1478"/>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5854" name="Oval 40"/>
            <p:cNvSpPr>
              <a:spLocks noChangeArrowheads="1"/>
            </p:cNvSpPr>
            <p:nvPr/>
          </p:nvSpPr>
          <p:spPr bwMode="auto">
            <a:xfrm>
              <a:off x="1156" y="1525"/>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5855" name="Oval 41"/>
            <p:cNvSpPr>
              <a:spLocks noChangeArrowheads="1"/>
            </p:cNvSpPr>
            <p:nvPr/>
          </p:nvSpPr>
          <p:spPr bwMode="auto">
            <a:xfrm>
              <a:off x="1332" y="1594"/>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5856" name="Oval 42"/>
            <p:cNvSpPr>
              <a:spLocks noChangeArrowheads="1"/>
            </p:cNvSpPr>
            <p:nvPr/>
          </p:nvSpPr>
          <p:spPr bwMode="auto">
            <a:xfrm>
              <a:off x="1292" y="1661"/>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5857" name="Oval 43"/>
            <p:cNvSpPr>
              <a:spLocks noChangeArrowheads="1"/>
            </p:cNvSpPr>
            <p:nvPr/>
          </p:nvSpPr>
          <p:spPr bwMode="auto">
            <a:xfrm>
              <a:off x="1256" y="1573"/>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5858" name="Oval 44"/>
            <p:cNvSpPr>
              <a:spLocks noChangeArrowheads="1"/>
            </p:cNvSpPr>
            <p:nvPr/>
          </p:nvSpPr>
          <p:spPr bwMode="auto">
            <a:xfrm>
              <a:off x="1437" y="1662"/>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5859" name="Oval 45"/>
            <p:cNvSpPr>
              <a:spLocks noChangeArrowheads="1"/>
            </p:cNvSpPr>
            <p:nvPr/>
          </p:nvSpPr>
          <p:spPr bwMode="auto">
            <a:xfrm>
              <a:off x="1346" y="1709"/>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5860" name="Oval 46"/>
            <p:cNvSpPr>
              <a:spLocks noChangeArrowheads="1"/>
            </p:cNvSpPr>
            <p:nvPr/>
          </p:nvSpPr>
          <p:spPr bwMode="auto">
            <a:xfrm>
              <a:off x="1482" y="1845"/>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5861" name="Oval 47"/>
            <p:cNvSpPr>
              <a:spLocks noChangeArrowheads="1"/>
            </p:cNvSpPr>
            <p:nvPr/>
          </p:nvSpPr>
          <p:spPr bwMode="auto">
            <a:xfrm>
              <a:off x="1474" y="1751"/>
              <a:ext cx="45" cy="46"/>
            </a:xfrm>
            <a:prstGeom prst="ellipse">
              <a:avLst/>
            </a:prstGeom>
            <a:grpFill/>
            <a:ln w="9525">
              <a:noFill/>
              <a:round/>
              <a:headEnd/>
              <a:tailEnd/>
            </a:ln>
          </p:spPr>
          <p:txBody>
            <a:bodyPr wrap="none" anchor="ctr"/>
            <a:lstStyle/>
            <a:p>
              <a:endParaRPr lang="en-GB">
                <a:latin typeface="Calibri" pitchFamily="34" charset="0"/>
              </a:endParaRPr>
            </a:p>
          </p:txBody>
        </p:sp>
      </p:grpSp>
    </p:spTree>
    <p:extLst>
      <p:ext uri="{BB962C8B-B14F-4D97-AF65-F5344CB8AC3E}">
        <p14:creationId xmlns:p14="http://schemas.microsoft.com/office/powerpoint/2010/main" val="352341621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2736"/>
                                        </p:tgtEl>
                                        <p:attrNameLst>
                                          <p:attrName>style.visibility</p:attrName>
                                        </p:attrNameLst>
                                      </p:cBhvr>
                                      <p:to>
                                        <p:strVal val="visible"/>
                                      </p:to>
                                    </p:set>
                                    <p:animEffect transition="in" filter="fade">
                                      <p:cBhvr>
                                        <p:cTn id="7" dur="1000"/>
                                        <p:tgtEl>
                                          <p:spTgt spid="72736"/>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2733"/>
                                        </p:tgtEl>
                                        <p:attrNameLst>
                                          <p:attrName>style.visibility</p:attrName>
                                        </p:attrNameLst>
                                      </p:cBhvr>
                                      <p:to>
                                        <p:strVal val="visible"/>
                                      </p:to>
                                    </p:set>
                                    <p:animEffect transition="in" filter="fade">
                                      <p:cBhvr>
                                        <p:cTn id="11" dur="1000"/>
                                        <p:tgtEl>
                                          <p:spTgt spid="72733"/>
                                        </p:tgtEl>
                                      </p:cBhvr>
                                    </p:animEffect>
                                  </p:childTnLst>
                                </p:cTn>
                              </p:par>
                            </p:childTnLst>
                          </p:cTn>
                        </p:par>
                        <p:par>
                          <p:cTn id="12" fill="hold" nodeType="afterGroup">
                            <p:stCondLst>
                              <p:cond delay="2000"/>
                            </p:stCondLst>
                            <p:childTnLst>
                              <p:par>
                                <p:cTn id="13" presetID="10" presetClass="entr" presetSubtype="0" fill="hold" nodeType="afterEffect">
                                  <p:stCondLst>
                                    <p:cond delay="0"/>
                                  </p:stCondLst>
                                  <p:childTnLst>
                                    <p:set>
                                      <p:cBhvr>
                                        <p:cTn id="14" dur="1" fill="hold">
                                          <p:stCondLst>
                                            <p:cond delay="0"/>
                                          </p:stCondLst>
                                        </p:cTn>
                                        <p:tgtEl>
                                          <p:spTgt spid="72740"/>
                                        </p:tgtEl>
                                        <p:attrNameLst>
                                          <p:attrName>style.visibility</p:attrName>
                                        </p:attrNameLst>
                                      </p:cBhvr>
                                      <p:to>
                                        <p:strVal val="visible"/>
                                      </p:to>
                                    </p:set>
                                    <p:animEffect transition="in" filter="fade">
                                      <p:cBhvr>
                                        <p:cTn id="15" dur="1000"/>
                                        <p:tgtEl>
                                          <p:spTgt spid="7274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72739">
                                            <p:txEl>
                                              <p:pRg st="0" end="0"/>
                                            </p:txEl>
                                          </p:spTgt>
                                        </p:tgtEl>
                                        <p:attrNameLst>
                                          <p:attrName>style.visibility</p:attrName>
                                        </p:attrNameLst>
                                      </p:cBhvr>
                                      <p:to>
                                        <p:strVal val="visible"/>
                                      </p:to>
                                    </p:set>
                                    <p:animEffect transition="in" filter="fade">
                                      <p:cBhvr>
                                        <p:cTn id="20" dur="2000"/>
                                        <p:tgtEl>
                                          <p:spTgt spid="72739">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2739">
                                            <p:txEl>
                                              <p:pRg st="1" end="1"/>
                                            </p:txEl>
                                          </p:spTgt>
                                        </p:tgtEl>
                                        <p:attrNameLst>
                                          <p:attrName>style.visibility</p:attrName>
                                        </p:attrNameLst>
                                      </p:cBhvr>
                                      <p:to>
                                        <p:strVal val="visible"/>
                                      </p:to>
                                    </p:set>
                                    <p:animEffect transition="in" filter="fade">
                                      <p:cBhvr>
                                        <p:cTn id="23" dur="2000"/>
                                        <p:tgtEl>
                                          <p:spTgt spid="7273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7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95288" y="260350"/>
            <a:ext cx="6419850" cy="1143000"/>
          </a:xfrm>
        </p:spPr>
        <p:txBody>
          <a:bodyPr/>
          <a:lstStyle/>
          <a:p>
            <a:pPr eaLnBrk="1" hangingPunct="1"/>
            <a:r>
              <a:rPr lang="en-GB" dirty="0" smtClean="0"/>
              <a:t>Life history trade-offs</a:t>
            </a:r>
          </a:p>
        </p:txBody>
      </p:sp>
      <p:grpSp>
        <p:nvGrpSpPr>
          <p:cNvPr id="37890" name="Group 3"/>
          <p:cNvGrpSpPr>
            <a:grpSpLocks noChangeAspect="1"/>
          </p:cNvGrpSpPr>
          <p:nvPr/>
        </p:nvGrpSpPr>
        <p:grpSpPr bwMode="auto">
          <a:xfrm>
            <a:off x="6948488" y="333375"/>
            <a:ext cx="1801812" cy="6335713"/>
            <a:chOff x="4377" y="191"/>
            <a:chExt cx="1225" cy="4327"/>
          </a:xfrm>
        </p:grpSpPr>
        <p:grpSp>
          <p:nvGrpSpPr>
            <p:cNvPr id="37915" name="Group 4"/>
            <p:cNvGrpSpPr>
              <a:grpSpLocks noChangeAspect="1"/>
            </p:cNvGrpSpPr>
            <p:nvPr/>
          </p:nvGrpSpPr>
          <p:grpSpPr bwMode="auto">
            <a:xfrm>
              <a:off x="4377" y="191"/>
              <a:ext cx="1179" cy="880"/>
              <a:chOff x="4377" y="206"/>
              <a:chExt cx="1179" cy="880"/>
            </a:xfrm>
          </p:grpSpPr>
          <p:pic>
            <p:nvPicPr>
              <p:cNvPr id="37928" name="Picture 5"/>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411" y="206"/>
                <a:ext cx="1100" cy="880"/>
              </a:xfrm>
              <a:prstGeom prst="rect">
                <a:avLst/>
              </a:prstGeom>
              <a:noFill/>
              <a:ln w="9525">
                <a:noFill/>
                <a:miter lim="800000"/>
                <a:headEnd/>
                <a:tailEnd/>
              </a:ln>
            </p:spPr>
          </p:pic>
          <p:sp>
            <p:nvSpPr>
              <p:cNvPr id="37929" name="AutoShape 6"/>
              <p:cNvSpPr>
                <a:spLocks noChangeAspect="1" noChangeArrowheads="1"/>
              </p:cNvSpPr>
              <p:nvPr/>
            </p:nvSpPr>
            <p:spPr bwMode="auto">
              <a:xfrm>
                <a:off x="4377" y="210"/>
                <a:ext cx="1179" cy="861"/>
              </a:xfrm>
              <a:prstGeom prst="roundRect">
                <a:avLst>
                  <a:gd name="adj" fmla="val 16667"/>
                </a:avLst>
              </a:prstGeom>
              <a:noFill/>
              <a:ln w="152400">
                <a:solidFill>
                  <a:srgbClr val="292929"/>
                </a:solidFill>
                <a:round/>
                <a:headEnd/>
                <a:tailEnd/>
              </a:ln>
            </p:spPr>
            <p:txBody>
              <a:bodyPr wrap="none" anchor="ctr"/>
              <a:lstStyle/>
              <a:p>
                <a:pPr algn="ctr"/>
                <a:endParaRPr lang="en-GB" sz="1200">
                  <a:solidFill>
                    <a:srgbClr val="4D4D4D"/>
                  </a:solidFill>
                  <a:latin typeface="Arial Narrow" pitchFamily="34" charset="0"/>
                </a:endParaRPr>
              </a:p>
            </p:txBody>
          </p:sp>
        </p:grpSp>
        <p:grpSp>
          <p:nvGrpSpPr>
            <p:cNvPr id="37916" name="Group 7"/>
            <p:cNvGrpSpPr>
              <a:grpSpLocks noChangeAspect="1"/>
            </p:cNvGrpSpPr>
            <p:nvPr/>
          </p:nvGrpSpPr>
          <p:grpSpPr bwMode="auto">
            <a:xfrm>
              <a:off x="4423" y="1933"/>
              <a:ext cx="1179" cy="861"/>
              <a:chOff x="3334" y="935"/>
              <a:chExt cx="1179" cy="861"/>
            </a:xfrm>
          </p:grpSpPr>
          <p:pic>
            <p:nvPicPr>
              <p:cNvPr id="37926" name="Picture 8"/>
              <p:cNvPicPr>
                <a:picLocks noChangeAspect="1" noChangeArrowheads="1"/>
              </p:cNvPicPr>
              <p:nvPr/>
            </p:nvPicPr>
            <p:blipFill>
              <a:blip r:embed="rId4"/>
              <a:srcRect/>
              <a:stretch>
                <a:fillRect/>
              </a:stretch>
            </p:blipFill>
            <p:spPr bwMode="auto">
              <a:xfrm>
                <a:off x="3379" y="985"/>
                <a:ext cx="1089" cy="767"/>
              </a:xfrm>
              <a:prstGeom prst="rect">
                <a:avLst/>
              </a:prstGeom>
              <a:noFill/>
              <a:ln w="9525">
                <a:noFill/>
                <a:miter lim="800000"/>
                <a:headEnd/>
                <a:tailEnd/>
              </a:ln>
            </p:spPr>
          </p:pic>
          <p:sp>
            <p:nvSpPr>
              <p:cNvPr id="37927" name="AutoShape 9"/>
              <p:cNvSpPr>
                <a:spLocks noChangeAspect="1" noChangeArrowheads="1"/>
              </p:cNvSpPr>
              <p:nvPr/>
            </p:nvSpPr>
            <p:spPr bwMode="auto">
              <a:xfrm>
                <a:off x="3334" y="935"/>
                <a:ext cx="1179" cy="861"/>
              </a:xfrm>
              <a:prstGeom prst="roundRect">
                <a:avLst>
                  <a:gd name="adj" fmla="val 16667"/>
                </a:avLst>
              </a:prstGeom>
              <a:noFill/>
              <a:ln w="152400">
                <a:solidFill>
                  <a:srgbClr val="292929"/>
                </a:solidFill>
                <a:round/>
                <a:headEnd/>
                <a:tailEnd/>
              </a:ln>
            </p:spPr>
            <p:txBody>
              <a:bodyPr wrap="none" anchor="ctr"/>
              <a:lstStyle/>
              <a:p>
                <a:pPr algn="ctr"/>
                <a:endParaRPr lang="en-GB" sz="1200">
                  <a:solidFill>
                    <a:srgbClr val="4D4D4D"/>
                  </a:solidFill>
                  <a:latin typeface="Arial Narrow" pitchFamily="34" charset="0"/>
                </a:endParaRPr>
              </a:p>
            </p:txBody>
          </p:sp>
        </p:grpSp>
        <p:grpSp>
          <p:nvGrpSpPr>
            <p:cNvPr id="37917" name="Group 10"/>
            <p:cNvGrpSpPr>
              <a:grpSpLocks noChangeAspect="1"/>
            </p:cNvGrpSpPr>
            <p:nvPr/>
          </p:nvGrpSpPr>
          <p:grpSpPr bwMode="auto">
            <a:xfrm>
              <a:off x="4399" y="1071"/>
              <a:ext cx="1179" cy="861"/>
              <a:chOff x="4195" y="1389"/>
              <a:chExt cx="1179" cy="861"/>
            </a:xfrm>
          </p:grpSpPr>
          <p:pic>
            <p:nvPicPr>
              <p:cNvPr id="37924" name="Picture 11"/>
              <p:cNvPicPr>
                <a:picLocks noChangeAspect="1" noChangeArrowheads="1"/>
              </p:cNvPicPr>
              <p:nvPr/>
            </p:nvPicPr>
            <p:blipFill>
              <a:blip r:embed="rId5"/>
              <a:srcRect/>
              <a:stretch>
                <a:fillRect/>
              </a:stretch>
            </p:blipFill>
            <p:spPr bwMode="auto">
              <a:xfrm>
                <a:off x="4241" y="1399"/>
                <a:ext cx="1088" cy="806"/>
              </a:xfrm>
              <a:prstGeom prst="rect">
                <a:avLst/>
              </a:prstGeom>
              <a:noFill/>
              <a:ln w="9525">
                <a:noFill/>
                <a:miter lim="800000"/>
                <a:headEnd/>
                <a:tailEnd/>
              </a:ln>
            </p:spPr>
          </p:pic>
          <p:sp>
            <p:nvSpPr>
              <p:cNvPr id="37925" name="AutoShape 12"/>
              <p:cNvSpPr>
                <a:spLocks noChangeAspect="1" noChangeArrowheads="1"/>
              </p:cNvSpPr>
              <p:nvPr/>
            </p:nvSpPr>
            <p:spPr bwMode="auto">
              <a:xfrm>
                <a:off x="4195" y="1389"/>
                <a:ext cx="1179" cy="861"/>
              </a:xfrm>
              <a:prstGeom prst="roundRect">
                <a:avLst>
                  <a:gd name="adj" fmla="val 16667"/>
                </a:avLst>
              </a:prstGeom>
              <a:noFill/>
              <a:ln w="152400">
                <a:solidFill>
                  <a:srgbClr val="292929"/>
                </a:solidFill>
                <a:round/>
                <a:headEnd/>
                <a:tailEnd/>
              </a:ln>
            </p:spPr>
            <p:txBody>
              <a:bodyPr wrap="none" anchor="ctr"/>
              <a:lstStyle/>
              <a:p>
                <a:pPr algn="ctr"/>
                <a:endParaRPr lang="en-GB" sz="1200">
                  <a:solidFill>
                    <a:srgbClr val="4D4D4D"/>
                  </a:solidFill>
                  <a:latin typeface="Arial Narrow" pitchFamily="34" charset="0"/>
                </a:endParaRPr>
              </a:p>
            </p:txBody>
          </p:sp>
        </p:grpSp>
        <p:grpSp>
          <p:nvGrpSpPr>
            <p:cNvPr id="37918" name="Group 13"/>
            <p:cNvGrpSpPr>
              <a:grpSpLocks noChangeAspect="1"/>
            </p:cNvGrpSpPr>
            <p:nvPr/>
          </p:nvGrpSpPr>
          <p:grpSpPr bwMode="auto">
            <a:xfrm>
              <a:off x="4423" y="3657"/>
              <a:ext cx="1179" cy="861"/>
              <a:chOff x="3606" y="2115"/>
              <a:chExt cx="1179" cy="861"/>
            </a:xfrm>
          </p:grpSpPr>
          <p:pic>
            <p:nvPicPr>
              <p:cNvPr id="37922" name="Picture 14" descr="IMG_1748"/>
              <p:cNvPicPr>
                <a:picLocks noChangeAspect="1" noChangeArrowheads="1"/>
              </p:cNvPicPr>
              <p:nvPr/>
            </p:nvPicPr>
            <p:blipFill>
              <a:blip r:embed="rId6"/>
              <a:srcRect/>
              <a:stretch>
                <a:fillRect/>
              </a:stretch>
            </p:blipFill>
            <p:spPr bwMode="auto">
              <a:xfrm>
                <a:off x="3606" y="2145"/>
                <a:ext cx="1179" cy="815"/>
              </a:xfrm>
              <a:prstGeom prst="rect">
                <a:avLst/>
              </a:prstGeom>
              <a:noFill/>
              <a:ln w="9525">
                <a:noFill/>
                <a:miter lim="800000"/>
                <a:headEnd/>
                <a:tailEnd/>
              </a:ln>
            </p:spPr>
          </p:pic>
          <p:sp>
            <p:nvSpPr>
              <p:cNvPr id="37923" name="AutoShape 15"/>
              <p:cNvSpPr>
                <a:spLocks noChangeAspect="1" noChangeArrowheads="1"/>
              </p:cNvSpPr>
              <p:nvPr/>
            </p:nvSpPr>
            <p:spPr bwMode="auto">
              <a:xfrm>
                <a:off x="3606" y="2115"/>
                <a:ext cx="1179" cy="861"/>
              </a:xfrm>
              <a:prstGeom prst="roundRect">
                <a:avLst>
                  <a:gd name="adj" fmla="val 16667"/>
                </a:avLst>
              </a:prstGeom>
              <a:noFill/>
              <a:ln w="152400">
                <a:solidFill>
                  <a:srgbClr val="292929"/>
                </a:solidFill>
                <a:round/>
                <a:headEnd/>
                <a:tailEnd/>
              </a:ln>
            </p:spPr>
            <p:txBody>
              <a:bodyPr wrap="none" anchor="ctr"/>
              <a:lstStyle/>
              <a:p>
                <a:pPr algn="ctr"/>
                <a:endParaRPr lang="en-GB" sz="1200">
                  <a:solidFill>
                    <a:srgbClr val="4D4D4D"/>
                  </a:solidFill>
                  <a:latin typeface="Arial Narrow" pitchFamily="34" charset="0"/>
                </a:endParaRPr>
              </a:p>
            </p:txBody>
          </p:sp>
        </p:grpSp>
        <p:grpSp>
          <p:nvGrpSpPr>
            <p:cNvPr id="37919" name="Group 16"/>
            <p:cNvGrpSpPr>
              <a:grpSpLocks noChangeAspect="1"/>
            </p:cNvGrpSpPr>
            <p:nvPr/>
          </p:nvGrpSpPr>
          <p:grpSpPr bwMode="auto">
            <a:xfrm>
              <a:off x="4422" y="2795"/>
              <a:ext cx="1179" cy="861"/>
              <a:chOff x="4286" y="3294"/>
              <a:chExt cx="1179" cy="861"/>
            </a:xfrm>
          </p:grpSpPr>
          <p:pic>
            <p:nvPicPr>
              <p:cNvPr id="37920" name="Picture 17"/>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332" y="3325"/>
                <a:ext cx="1133" cy="797"/>
              </a:xfrm>
              <a:prstGeom prst="rect">
                <a:avLst/>
              </a:prstGeom>
              <a:noFill/>
              <a:ln w="9525">
                <a:noFill/>
                <a:miter lim="800000"/>
                <a:headEnd/>
                <a:tailEnd/>
              </a:ln>
            </p:spPr>
          </p:pic>
          <p:sp>
            <p:nvSpPr>
              <p:cNvPr id="37921" name="AutoShape 18"/>
              <p:cNvSpPr>
                <a:spLocks noChangeAspect="1" noChangeArrowheads="1"/>
              </p:cNvSpPr>
              <p:nvPr/>
            </p:nvSpPr>
            <p:spPr bwMode="auto">
              <a:xfrm>
                <a:off x="4286" y="3294"/>
                <a:ext cx="1179" cy="861"/>
              </a:xfrm>
              <a:prstGeom prst="roundRect">
                <a:avLst>
                  <a:gd name="adj" fmla="val 16667"/>
                </a:avLst>
              </a:prstGeom>
              <a:noFill/>
              <a:ln w="152400">
                <a:solidFill>
                  <a:srgbClr val="292929"/>
                </a:solidFill>
                <a:round/>
                <a:headEnd/>
                <a:tailEnd/>
              </a:ln>
            </p:spPr>
            <p:txBody>
              <a:bodyPr wrap="none" anchor="ctr"/>
              <a:lstStyle/>
              <a:p>
                <a:pPr algn="ctr"/>
                <a:endParaRPr lang="en-GB" sz="1200">
                  <a:solidFill>
                    <a:srgbClr val="4D4D4D"/>
                  </a:solidFill>
                  <a:latin typeface="Arial Narrow" pitchFamily="34" charset="0"/>
                </a:endParaRPr>
              </a:p>
            </p:txBody>
          </p:sp>
        </p:grpSp>
      </p:grpSp>
      <p:sp>
        <p:nvSpPr>
          <p:cNvPr id="37891" name="Text Box 44"/>
          <p:cNvSpPr txBox="1">
            <a:spLocks noChangeArrowheads="1"/>
          </p:cNvSpPr>
          <p:nvPr/>
        </p:nvSpPr>
        <p:spPr bwMode="auto">
          <a:xfrm>
            <a:off x="1835150" y="4157663"/>
            <a:ext cx="3024188" cy="274637"/>
          </a:xfrm>
          <a:prstGeom prst="rect">
            <a:avLst/>
          </a:prstGeom>
          <a:noFill/>
          <a:ln w="9525">
            <a:noFill/>
            <a:miter lim="800000"/>
            <a:headEnd/>
            <a:tailEnd/>
          </a:ln>
        </p:spPr>
        <p:txBody>
          <a:bodyPr>
            <a:spAutoFit/>
          </a:bodyPr>
          <a:lstStyle/>
          <a:p>
            <a:pPr>
              <a:spcBef>
                <a:spcPct val="50000"/>
              </a:spcBef>
            </a:pPr>
            <a:r>
              <a:rPr lang="en-GB" sz="1200">
                <a:latin typeface="Calibri" pitchFamily="34" charset="0"/>
              </a:rPr>
              <a:t>Allocation to Reproduction</a:t>
            </a:r>
          </a:p>
        </p:txBody>
      </p:sp>
      <p:sp>
        <p:nvSpPr>
          <p:cNvPr id="37892" name="Text Box 45"/>
          <p:cNvSpPr txBox="1">
            <a:spLocks noChangeArrowheads="1"/>
          </p:cNvSpPr>
          <p:nvPr/>
        </p:nvSpPr>
        <p:spPr bwMode="auto">
          <a:xfrm rot="-5400000">
            <a:off x="65088" y="2319338"/>
            <a:ext cx="2376487" cy="274637"/>
          </a:xfrm>
          <a:prstGeom prst="rect">
            <a:avLst/>
          </a:prstGeom>
          <a:noFill/>
          <a:ln w="9525">
            <a:noFill/>
            <a:miter lim="800000"/>
            <a:headEnd/>
            <a:tailEnd/>
          </a:ln>
        </p:spPr>
        <p:txBody>
          <a:bodyPr>
            <a:spAutoFit/>
          </a:bodyPr>
          <a:lstStyle/>
          <a:p>
            <a:pPr>
              <a:spcBef>
                <a:spcPct val="50000"/>
              </a:spcBef>
            </a:pPr>
            <a:r>
              <a:rPr lang="en-GB" sz="1200" dirty="0">
                <a:latin typeface="Calibri" pitchFamily="34" charset="0"/>
              </a:rPr>
              <a:t>Allocation to survival</a:t>
            </a:r>
          </a:p>
        </p:txBody>
      </p:sp>
      <p:sp>
        <p:nvSpPr>
          <p:cNvPr id="37893" name="Line 41"/>
          <p:cNvSpPr>
            <a:spLocks noChangeShapeType="1"/>
          </p:cNvSpPr>
          <p:nvPr/>
        </p:nvSpPr>
        <p:spPr bwMode="auto">
          <a:xfrm>
            <a:off x="1474788" y="1638300"/>
            <a:ext cx="0" cy="2447925"/>
          </a:xfrm>
          <a:prstGeom prst="line">
            <a:avLst/>
          </a:prstGeom>
          <a:noFill/>
          <a:ln w="28575">
            <a:solidFill>
              <a:schemeClr val="tx1"/>
            </a:solidFill>
            <a:round/>
            <a:headEnd/>
            <a:tailEnd/>
          </a:ln>
        </p:spPr>
        <p:txBody>
          <a:bodyPr/>
          <a:lstStyle/>
          <a:p>
            <a:endParaRPr lang="en-US"/>
          </a:p>
        </p:txBody>
      </p:sp>
      <p:sp>
        <p:nvSpPr>
          <p:cNvPr id="37894" name="Line 42"/>
          <p:cNvSpPr>
            <a:spLocks noChangeShapeType="1"/>
          </p:cNvSpPr>
          <p:nvPr/>
        </p:nvSpPr>
        <p:spPr bwMode="auto">
          <a:xfrm>
            <a:off x="1474788" y="4086225"/>
            <a:ext cx="2592387" cy="0"/>
          </a:xfrm>
          <a:prstGeom prst="line">
            <a:avLst/>
          </a:prstGeom>
          <a:noFill/>
          <a:ln w="28575">
            <a:solidFill>
              <a:schemeClr val="tx1"/>
            </a:solidFill>
            <a:round/>
            <a:headEnd/>
            <a:tailEnd/>
          </a:ln>
        </p:spPr>
        <p:txBody>
          <a:bodyPr/>
          <a:lstStyle/>
          <a:p>
            <a:endParaRPr lang="en-US"/>
          </a:p>
        </p:txBody>
      </p:sp>
      <p:grpSp>
        <p:nvGrpSpPr>
          <p:cNvPr id="37895" name="Group 66"/>
          <p:cNvGrpSpPr>
            <a:grpSpLocks/>
          </p:cNvGrpSpPr>
          <p:nvPr/>
        </p:nvGrpSpPr>
        <p:grpSpPr bwMode="auto">
          <a:xfrm>
            <a:off x="1468438" y="2428875"/>
            <a:ext cx="1657350" cy="1657350"/>
            <a:chOff x="925" y="1530"/>
            <a:chExt cx="1044" cy="1044"/>
          </a:xfrm>
        </p:grpSpPr>
        <p:sp>
          <p:nvSpPr>
            <p:cNvPr id="37913" name="Line 46"/>
            <p:cNvSpPr>
              <a:spLocks noChangeShapeType="1"/>
            </p:cNvSpPr>
            <p:nvPr/>
          </p:nvSpPr>
          <p:spPr bwMode="auto">
            <a:xfrm flipV="1">
              <a:off x="925" y="1757"/>
              <a:ext cx="1044" cy="817"/>
            </a:xfrm>
            <a:prstGeom prst="line">
              <a:avLst/>
            </a:prstGeom>
            <a:noFill/>
            <a:ln w="9525">
              <a:solidFill>
                <a:schemeClr val="tx2">
                  <a:lumMod val="60000"/>
                  <a:lumOff val="40000"/>
                </a:schemeClr>
              </a:solidFill>
              <a:round/>
              <a:headEnd/>
              <a:tailEnd type="triangle" w="med" len="med"/>
            </a:ln>
          </p:spPr>
          <p:txBody>
            <a:bodyPr/>
            <a:lstStyle/>
            <a:p>
              <a:endParaRPr lang="en-US"/>
            </a:p>
          </p:txBody>
        </p:sp>
        <p:sp>
          <p:nvSpPr>
            <p:cNvPr id="37914" name="Line 47"/>
            <p:cNvSpPr>
              <a:spLocks noChangeShapeType="1"/>
            </p:cNvSpPr>
            <p:nvPr/>
          </p:nvSpPr>
          <p:spPr bwMode="auto">
            <a:xfrm flipV="1">
              <a:off x="929" y="1530"/>
              <a:ext cx="680" cy="1044"/>
            </a:xfrm>
            <a:prstGeom prst="line">
              <a:avLst/>
            </a:prstGeom>
            <a:noFill/>
            <a:ln w="9525">
              <a:solidFill>
                <a:schemeClr val="tx2">
                  <a:lumMod val="60000"/>
                  <a:lumOff val="40000"/>
                </a:schemeClr>
              </a:solidFill>
              <a:round/>
              <a:headEnd/>
              <a:tailEnd type="triangle" w="med" len="med"/>
            </a:ln>
          </p:spPr>
          <p:txBody>
            <a:bodyPr/>
            <a:lstStyle/>
            <a:p>
              <a:endParaRPr lang="en-US"/>
            </a:p>
          </p:txBody>
        </p:sp>
      </p:grpSp>
      <p:sp>
        <p:nvSpPr>
          <p:cNvPr id="131121" name="Line 49"/>
          <p:cNvSpPr>
            <a:spLocks noChangeShapeType="1"/>
          </p:cNvSpPr>
          <p:nvPr/>
        </p:nvSpPr>
        <p:spPr bwMode="auto">
          <a:xfrm>
            <a:off x="1474788" y="2971800"/>
            <a:ext cx="1079500" cy="1081088"/>
          </a:xfrm>
          <a:prstGeom prst="line">
            <a:avLst/>
          </a:prstGeom>
          <a:noFill/>
          <a:ln w="9525">
            <a:solidFill>
              <a:srgbClr val="FF6600"/>
            </a:solidFill>
            <a:prstDash val="dash"/>
            <a:round/>
            <a:headEnd/>
            <a:tailEnd/>
          </a:ln>
        </p:spPr>
        <p:txBody>
          <a:bodyPr/>
          <a:lstStyle/>
          <a:p>
            <a:endParaRPr lang="en-US"/>
          </a:p>
        </p:txBody>
      </p:sp>
      <p:sp>
        <p:nvSpPr>
          <p:cNvPr id="131122" name="Line 50"/>
          <p:cNvSpPr>
            <a:spLocks noChangeShapeType="1"/>
          </p:cNvSpPr>
          <p:nvPr/>
        </p:nvSpPr>
        <p:spPr bwMode="auto">
          <a:xfrm>
            <a:off x="1474788" y="3436938"/>
            <a:ext cx="647700" cy="649287"/>
          </a:xfrm>
          <a:prstGeom prst="line">
            <a:avLst/>
          </a:prstGeom>
          <a:noFill/>
          <a:ln w="9525">
            <a:solidFill>
              <a:srgbClr val="FF6600"/>
            </a:solidFill>
            <a:prstDash val="dash"/>
            <a:round/>
            <a:headEnd/>
            <a:tailEnd/>
          </a:ln>
        </p:spPr>
        <p:txBody>
          <a:bodyPr/>
          <a:lstStyle/>
          <a:p>
            <a:endParaRPr lang="en-US"/>
          </a:p>
        </p:txBody>
      </p:sp>
      <p:sp>
        <p:nvSpPr>
          <p:cNvPr id="131115" name="Line 43"/>
          <p:cNvSpPr>
            <a:spLocks noChangeShapeType="1"/>
          </p:cNvSpPr>
          <p:nvPr/>
        </p:nvSpPr>
        <p:spPr bwMode="auto">
          <a:xfrm>
            <a:off x="1463675" y="2451100"/>
            <a:ext cx="1666875" cy="1635125"/>
          </a:xfrm>
          <a:prstGeom prst="line">
            <a:avLst/>
          </a:prstGeom>
          <a:noFill/>
          <a:ln w="9525">
            <a:solidFill>
              <a:srgbClr val="FF6600"/>
            </a:solidFill>
            <a:prstDash val="dash"/>
            <a:round/>
            <a:headEnd/>
            <a:tailEnd/>
          </a:ln>
        </p:spPr>
        <p:txBody>
          <a:bodyPr/>
          <a:lstStyle/>
          <a:p>
            <a:endParaRPr lang="en-US"/>
          </a:p>
        </p:txBody>
      </p:sp>
      <p:sp>
        <p:nvSpPr>
          <p:cNvPr id="131120" name="Line 48"/>
          <p:cNvSpPr>
            <a:spLocks noChangeShapeType="1"/>
          </p:cNvSpPr>
          <p:nvPr/>
        </p:nvSpPr>
        <p:spPr bwMode="auto">
          <a:xfrm>
            <a:off x="1474788" y="1925638"/>
            <a:ext cx="2160587" cy="2160587"/>
          </a:xfrm>
          <a:prstGeom prst="line">
            <a:avLst/>
          </a:prstGeom>
          <a:noFill/>
          <a:ln w="9525">
            <a:solidFill>
              <a:srgbClr val="FF6600"/>
            </a:solidFill>
            <a:prstDash val="dash"/>
            <a:round/>
            <a:headEnd/>
            <a:tailEnd/>
          </a:ln>
        </p:spPr>
        <p:txBody>
          <a:bodyPr/>
          <a:lstStyle/>
          <a:p>
            <a:endParaRPr lang="en-US"/>
          </a:p>
        </p:txBody>
      </p:sp>
      <p:grpSp>
        <p:nvGrpSpPr>
          <p:cNvPr id="131137" name="Group 65"/>
          <p:cNvGrpSpPr>
            <a:grpSpLocks/>
          </p:cNvGrpSpPr>
          <p:nvPr/>
        </p:nvGrpSpPr>
        <p:grpSpPr bwMode="auto">
          <a:xfrm>
            <a:off x="1763713" y="2789238"/>
            <a:ext cx="901700" cy="936625"/>
            <a:chOff x="1111" y="1757"/>
            <a:chExt cx="568" cy="590"/>
          </a:xfrm>
          <a:solidFill>
            <a:schemeClr val="accent5">
              <a:lumMod val="60000"/>
              <a:lumOff val="40000"/>
            </a:schemeClr>
          </a:solidFill>
        </p:grpSpPr>
        <p:sp>
          <p:nvSpPr>
            <p:cNvPr id="37904" name="Oval 51"/>
            <p:cNvSpPr>
              <a:spLocks noChangeArrowheads="1"/>
            </p:cNvSpPr>
            <p:nvPr/>
          </p:nvSpPr>
          <p:spPr bwMode="auto">
            <a:xfrm>
              <a:off x="1111" y="2301"/>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7905" name="Oval 52"/>
            <p:cNvSpPr>
              <a:spLocks noChangeArrowheads="1"/>
            </p:cNvSpPr>
            <p:nvPr/>
          </p:nvSpPr>
          <p:spPr bwMode="auto">
            <a:xfrm>
              <a:off x="1201" y="2165"/>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7906" name="Oval 53"/>
            <p:cNvSpPr>
              <a:spLocks noChangeArrowheads="1"/>
            </p:cNvSpPr>
            <p:nvPr/>
          </p:nvSpPr>
          <p:spPr bwMode="auto">
            <a:xfrm>
              <a:off x="1271" y="2199"/>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7907" name="Oval 54"/>
            <p:cNvSpPr>
              <a:spLocks noChangeArrowheads="1"/>
            </p:cNvSpPr>
            <p:nvPr/>
          </p:nvSpPr>
          <p:spPr bwMode="auto">
            <a:xfrm>
              <a:off x="1364" y="1951"/>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7908" name="Oval 55"/>
            <p:cNvSpPr>
              <a:spLocks noChangeArrowheads="1"/>
            </p:cNvSpPr>
            <p:nvPr/>
          </p:nvSpPr>
          <p:spPr bwMode="auto">
            <a:xfrm>
              <a:off x="1389" y="2029"/>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7909" name="Oval 56"/>
            <p:cNvSpPr>
              <a:spLocks noChangeArrowheads="1"/>
            </p:cNvSpPr>
            <p:nvPr/>
          </p:nvSpPr>
          <p:spPr bwMode="auto">
            <a:xfrm>
              <a:off x="1474" y="1757"/>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7910" name="Oval 57"/>
            <p:cNvSpPr>
              <a:spLocks noChangeArrowheads="1"/>
            </p:cNvSpPr>
            <p:nvPr/>
          </p:nvSpPr>
          <p:spPr bwMode="auto">
            <a:xfrm>
              <a:off x="1519" y="1824"/>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7911" name="Oval 58"/>
            <p:cNvSpPr>
              <a:spLocks noChangeArrowheads="1"/>
            </p:cNvSpPr>
            <p:nvPr/>
          </p:nvSpPr>
          <p:spPr bwMode="auto">
            <a:xfrm>
              <a:off x="1634" y="1911"/>
              <a:ext cx="45" cy="46"/>
            </a:xfrm>
            <a:prstGeom prst="ellipse">
              <a:avLst/>
            </a:prstGeom>
            <a:grpFill/>
            <a:ln w="9525">
              <a:noFill/>
              <a:round/>
              <a:headEnd/>
              <a:tailEnd/>
            </a:ln>
          </p:spPr>
          <p:txBody>
            <a:bodyPr wrap="none" anchor="ctr"/>
            <a:lstStyle/>
            <a:p>
              <a:endParaRPr lang="en-GB">
                <a:latin typeface="Calibri" pitchFamily="34" charset="0"/>
              </a:endParaRPr>
            </a:p>
          </p:txBody>
        </p:sp>
        <p:sp>
          <p:nvSpPr>
            <p:cNvPr id="37912" name="Oval 59"/>
            <p:cNvSpPr>
              <a:spLocks noChangeArrowheads="1"/>
            </p:cNvSpPr>
            <p:nvPr/>
          </p:nvSpPr>
          <p:spPr bwMode="auto">
            <a:xfrm>
              <a:off x="1591" y="1875"/>
              <a:ext cx="45" cy="46"/>
            </a:xfrm>
            <a:prstGeom prst="ellipse">
              <a:avLst/>
            </a:prstGeom>
            <a:grpFill/>
            <a:ln w="9525">
              <a:noFill/>
              <a:round/>
              <a:headEnd/>
              <a:tailEnd/>
            </a:ln>
          </p:spPr>
          <p:txBody>
            <a:bodyPr wrap="none" anchor="ctr"/>
            <a:lstStyle/>
            <a:p>
              <a:endParaRPr lang="en-GB">
                <a:latin typeface="Calibri" pitchFamily="34" charset="0"/>
              </a:endParaRPr>
            </a:p>
          </p:txBody>
        </p:sp>
      </p:grpSp>
      <p:sp>
        <p:nvSpPr>
          <p:cNvPr id="131132" name="Text Box 60"/>
          <p:cNvSpPr txBox="1">
            <a:spLocks noChangeArrowheads="1"/>
          </p:cNvSpPr>
          <p:nvPr/>
        </p:nvSpPr>
        <p:spPr bwMode="auto">
          <a:xfrm rot="2705597">
            <a:off x="2797969" y="3810794"/>
            <a:ext cx="1152525" cy="214313"/>
          </a:xfrm>
          <a:prstGeom prst="rect">
            <a:avLst/>
          </a:prstGeom>
          <a:noFill/>
          <a:ln w="9525">
            <a:noFill/>
            <a:miter lim="800000"/>
            <a:headEnd/>
            <a:tailEnd/>
          </a:ln>
        </p:spPr>
        <p:txBody>
          <a:bodyPr>
            <a:spAutoFit/>
          </a:bodyPr>
          <a:lstStyle/>
          <a:p>
            <a:pPr>
              <a:spcBef>
                <a:spcPct val="50000"/>
              </a:spcBef>
            </a:pPr>
            <a:r>
              <a:rPr lang="en-GB" sz="800">
                <a:solidFill>
                  <a:srgbClr val="FF6600"/>
                </a:solidFill>
                <a:latin typeface="Calibri" pitchFamily="34" charset="0"/>
              </a:rPr>
              <a:t>High resource</a:t>
            </a:r>
          </a:p>
        </p:txBody>
      </p:sp>
      <p:sp>
        <p:nvSpPr>
          <p:cNvPr id="131135" name="Rectangle 63"/>
          <p:cNvSpPr>
            <a:spLocks noChangeArrowheads="1"/>
          </p:cNvSpPr>
          <p:nvPr/>
        </p:nvSpPr>
        <p:spPr bwMode="auto">
          <a:xfrm>
            <a:off x="323850" y="4822825"/>
            <a:ext cx="6481763" cy="1077218"/>
          </a:xfrm>
          <a:prstGeom prst="rect">
            <a:avLst/>
          </a:prstGeom>
          <a:noFill/>
          <a:ln w="9525">
            <a:noFill/>
            <a:miter lim="800000"/>
            <a:headEnd/>
            <a:tailEnd/>
          </a:ln>
        </p:spPr>
        <p:txBody>
          <a:bodyPr>
            <a:spAutoFit/>
          </a:bodyPr>
          <a:lstStyle/>
          <a:p>
            <a:pPr>
              <a:buFontTx/>
              <a:buChar char="•"/>
            </a:pPr>
            <a:r>
              <a:rPr lang="en-GB" sz="1600" dirty="0">
                <a:latin typeface="Calibri" pitchFamily="34" charset="0"/>
              </a:rPr>
              <a:t> </a:t>
            </a:r>
            <a:r>
              <a:rPr lang="en-GB" sz="1600" dirty="0" smtClean="0">
                <a:latin typeface="Calibri" pitchFamily="34" charset="0"/>
              </a:rPr>
              <a:t>But what is food resources are variable, adds V</a:t>
            </a:r>
            <a:r>
              <a:rPr lang="en-GB" sz="1600" baseline="-25000" dirty="0" smtClean="0">
                <a:latin typeface="Calibri" pitchFamily="34" charset="0"/>
              </a:rPr>
              <a:t>E</a:t>
            </a:r>
            <a:r>
              <a:rPr lang="en-GB" sz="1600" dirty="0" smtClean="0">
                <a:latin typeface="Calibri" pitchFamily="34" charset="0"/>
              </a:rPr>
              <a:t> to each trait and positive COV</a:t>
            </a:r>
            <a:r>
              <a:rPr lang="en-GB" sz="1600" baseline="-25000" dirty="0" smtClean="0">
                <a:latin typeface="Calibri" pitchFamily="34" charset="0"/>
              </a:rPr>
              <a:t>E</a:t>
            </a:r>
            <a:r>
              <a:rPr lang="en-GB" sz="1600" dirty="0" smtClean="0">
                <a:latin typeface="Calibri" pitchFamily="34" charset="0"/>
              </a:rPr>
              <a:t>. If you get more food  you  can allocate more  to both traits.</a:t>
            </a:r>
            <a:endParaRPr lang="en-GB" sz="1400" dirty="0">
              <a:latin typeface="Calibri" pitchFamily="34" charset="0"/>
            </a:endParaRPr>
          </a:p>
          <a:p>
            <a:endParaRPr lang="en-GB" sz="1600" dirty="0">
              <a:latin typeface="Calibri" pitchFamily="34" charset="0"/>
            </a:endParaRPr>
          </a:p>
          <a:p>
            <a:pPr>
              <a:buFontTx/>
              <a:buChar char="•"/>
            </a:pPr>
            <a:r>
              <a:rPr lang="en-GB" sz="1600" dirty="0">
                <a:latin typeface="Calibri" pitchFamily="34" charset="0"/>
              </a:rPr>
              <a:t> </a:t>
            </a:r>
            <a:r>
              <a:rPr lang="en-GB" sz="1600" dirty="0" err="1">
                <a:latin typeface="Calibri" pitchFamily="34" charset="0"/>
              </a:rPr>
              <a:t>r</a:t>
            </a:r>
            <a:r>
              <a:rPr lang="en-GB" sz="1600" baseline="-25000" dirty="0" err="1">
                <a:latin typeface="Calibri" pitchFamily="34" charset="0"/>
              </a:rPr>
              <a:t>P</a:t>
            </a:r>
            <a:r>
              <a:rPr lang="en-GB" sz="1600" baseline="-25000" dirty="0">
                <a:latin typeface="Calibri" pitchFamily="34" charset="0"/>
              </a:rPr>
              <a:t> </a:t>
            </a:r>
            <a:r>
              <a:rPr lang="en-GB" sz="1600" dirty="0">
                <a:latin typeface="Calibri" pitchFamily="34" charset="0"/>
              </a:rPr>
              <a:t>may be positive, but </a:t>
            </a:r>
            <a:r>
              <a:rPr lang="en-GB" sz="1600" dirty="0" err="1">
                <a:latin typeface="Calibri" pitchFamily="34" charset="0"/>
              </a:rPr>
              <a:t>r</a:t>
            </a:r>
            <a:r>
              <a:rPr lang="en-GB" sz="1600" baseline="-25000" dirty="0" err="1">
                <a:latin typeface="Calibri" pitchFamily="34" charset="0"/>
              </a:rPr>
              <a:t>G</a:t>
            </a:r>
            <a:r>
              <a:rPr lang="en-GB" sz="1600" dirty="0">
                <a:latin typeface="Calibri" pitchFamily="34" charset="0"/>
              </a:rPr>
              <a:t>&lt;0 still imposes constraint.</a:t>
            </a:r>
          </a:p>
        </p:txBody>
      </p:sp>
      <p:sp>
        <p:nvSpPr>
          <p:cNvPr id="131139" name="Rectangle 67"/>
          <p:cNvSpPr>
            <a:spLocks noChangeArrowheads="1"/>
          </p:cNvSpPr>
          <p:nvPr/>
        </p:nvSpPr>
        <p:spPr bwMode="auto">
          <a:xfrm>
            <a:off x="4284663" y="3573463"/>
            <a:ext cx="1728787" cy="457200"/>
          </a:xfrm>
          <a:prstGeom prst="rect">
            <a:avLst/>
          </a:prstGeom>
          <a:noFill/>
          <a:ln w="9525">
            <a:noFill/>
            <a:miter lim="800000"/>
            <a:headEnd/>
            <a:tailEnd/>
          </a:ln>
        </p:spPr>
        <p:txBody>
          <a:bodyPr>
            <a:spAutoFit/>
          </a:bodyPr>
          <a:lstStyle/>
          <a:p>
            <a:r>
              <a:rPr lang="en-GB" sz="1200" i="1" dirty="0">
                <a:solidFill>
                  <a:schemeClr val="bg1">
                    <a:lumMod val="75000"/>
                  </a:schemeClr>
                </a:solidFill>
                <a:latin typeface="Calibri" pitchFamily="34" charset="0"/>
              </a:rPr>
              <a:t>Based on van </a:t>
            </a:r>
            <a:r>
              <a:rPr lang="en-GB" sz="1200" i="1" dirty="0" err="1">
                <a:solidFill>
                  <a:schemeClr val="bg1">
                    <a:lumMod val="75000"/>
                  </a:schemeClr>
                </a:solidFill>
                <a:latin typeface="Calibri" pitchFamily="34" charset="0"/>
              </a:rPr>
              <a:t>Noordwijk</a:t>
            </a:r>
            <a:r>
              <a:rPr lang="en-GB" sz="1200" i="1" dirty="0">
                <a:solidFill>
                  <a:schemeClr val="bg1">
                    <a:lumMod val="75000"/>
                  </a:schemeClr>
                </a:solidFill>
                <a:latin typeface="Calibri" pitchFamily="34" charset="0"/>
              </a:rPr>
              <a:t> &amp; de Jong 1986</a:t>
            </a:r>
          </a:p>
        </p:txBody>
      </p:sp>
    </p:spTree>
    <p:extLst>
      <p:ext uri="{BB962C8B-B14F-4D97-AF65-F5344CB8AC3E}">
        <p14:creationId xmlns:p14="http://schemas.microsoft.com/office/powerpoint/2010/main" val="219072672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1122"/>
                                        </p:tgtEl>
                                        <p:attrNameLst>
                                          <p:attrName>style.visibility</p:attrName>
                                        </p:attrNameLst>
                                      </p:cBhvr>
                                      <p:to>
                                        <p:strVal val="visible"/>
                                      </p:to>
                                    </p:set>
                                    <p:animEffect transition="in" filter="fade">
                                      <p:cBhvr>
                                        <p:cTn id="7" dur="500"/>
                                        <p:tgtEl>
                                          <p:spTgt spid="131122"/>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1121"/>
                                        </p:tgtEl>
                                        <p:attrNameLst>
                                          <p:attrName>style.visibility</p:attrName>
                                        </p:attrNameLst>
                                      </p:cBhvr>
                                      <p:to>
                                        <p:strVal val="visible"/>
                                      </p:to>
                                    </p:set>
                                    <p:animEffect transition="in" filter="fade">
                                      <p:cBhvr>
                                        <p:cTn id="11" dur="500"/>
                                        <p:tgtEl>
                                          <p:spTgt spid="131121"/>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1115"/>
                                        </p:tgtEl>
                                        <p:attrNameLst>
                                          <p:attrName>style.visibility</p:attrName>
                                        </p:attrNameLst>
                                      </p:cBhvr>
                                      <p:to>
                                        <p:strVal val="visible"/>
                                      </p:to>
                                    </p:set>
                                    <p:animEffect transition="in" filter="fade">
                                      <p:cBhvr>
                                        <p:cTn id="15" dur="500"/>
                                        <p:tgtEl>
                                          <p:spTgt spid="131115"/>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1132"/>
                                        </p:tgtEl>
                                        <p:attrNameLst>
                                          <p:attrName>style.visibility</p:attrName>
                                        </p:attrNameLst>
                                      </p:cBhvr>
                                      <p:to>
                                        <p:strVal val="visible"/>
                                      </p:to>
                                    </p:set>
                                    <p:animEffect transition="in" filter="fade">
                                      <p:cBhvr>
                                        <p:cTn id="19" dur="500"/>
                                        <p:tgtEl>
                                          <p:spTgt spid="1311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1120"/>
                                        </p:tgtEl>
                                        <p:attrNameLst>
                                          <p:attrName>style.visibility</p:attrName>
                                        </p:attrNameLst>
                                      </p:cBhvr>
                                      <p:to>
                                        <p:strVal val="visible"/>
                                      </p:to>
                                    </p:set>
                                    <p:animEffect transition="in" filter="fade">
                                      <p:cBhvr>
                                        <p:cTn id="22" dur="500"/>
                                        <p:tgtEl>
                                          <p:spTgt spid="131120"/>
                                        </p:tgtEl>
                                      </p:cBhvr>
                                    </p:animEffect>
                                  </p:childTnLst>
                                </p:cTn>
                              </p:par>
                            </p:childTnLst>
                          </p:cTn>
                        </p:par>
                        <p:par>
                          <p:cTn id="23" fill="hold" nodeType="afterGroup">
                            <p:stCondLst>
                              <p:cond delay="2000"/>
                            </p:stCondLst>
                            <p:childTnLst>
                              <p:par>
                                <p:cTn id="24" presetID="10" presetClass="entr" presetSubtype="0" fill="hold" nodeType="afterEffect">
                                  <p:stCondLst>
                                    <p:cond delay="0"/>
                                  </p:stCondLst>
                                  <p:childTnLst>
                                    <p:set>
                                      <p:cBhvr>
                                        <p:cTn id="25" dur="1" fill="hold">
                                          <p:stCondLst>
                                            <p:cond delay="0"/>
                                          </p:stCondLst>
                                        </p:cTn>
                                        <p:tgtEl>
                                          <p:spTgt spid="131137"/>
                                        </p:tgtEl>
                                        <p:attrNameLst>
                                          <p:attrName>style.visibility</p:attrName>
                                        </p:attrNameLst>
                                      </p:cBhvr>
                                      <p:to>
                                        <p:strVal val="visible"/>
                                      </p:to>
                                    </p:set>
                                    <p:animEffect transition="in" filter="fade">
                                      <p:cBhvr>
                                        <p:cTn id="26" dur="500"/>
                                        <p:tgtEl>
                                          <p:spTgt spid="1311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1139"/>
                                        </p:tgtEl>
                                        <p:attrNameLst>
                                          <p:attrName>style.visibility</p:attrName>
                                        </p:attrNameLst>
                                      </p:cBhvr>
                                      <p:to>
                                        <p:strVal val="visible"/>
                                      </p:to>
                                    </p:set>
                                    <p:animEffect transition="in" filter="fade">
                                      <p:cBhvr>
                                        <p:cTn id="29" dur="500"/>
                                        <p:tgtEl>
                                          <p:spTgt spid="131139"/>
                                        </p:tgtEl>
                                      </p:cBhvr>
                                    </p:animEffect>
                                  </p:childTnLst>
                                </p:cTn>
                              </p:par>
                              <p:par>
                                <p:cTn id="30" presetID="10" presetClass="entr" presetSubtype="0" fill="hold" nodeType="withEffect">
                                  <p:stCondLst>
                                    <p:cond delay="0"/>
                                  </p:stCondLst>
                                  <p:childTnLst>
                                    <p:set>
                                      <p:cBhvr>
                                        <p:cTn id="31" dur="1" fill="hold">
                                          <p:stCondLst>
                                            <p:cond delay="0"/>
                                          </p:stCondLst>
                                        </p:cTn>
                                        <p:tgtEl>
                                          <p:spTgt spid="131135">
                                            <p:txEl>
                                              <p:pRg st="0" end="0"/>
                                            </p:txEl>
                                          </p:spTgt>
                                        </p:tgtEl>
                                        <p:attrNameLst>
                                          <p:attrName>style.visibility</p:attrName>
                                        </p:attrNameLst>
                                      </p:cBhvr>
                                      <p:to>
                                        <p:strVal val="visible"/>
                                      </p:to>
                                    </p:set>
                                    <p:animEffect transition="in" filter="fade">
                                      <p:cBhvr>
                                        <p:cTn id="32" dur="500"/>
                                        <p:tgtEl>
                                          <p:spTgt spid="131135">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31135">
                                            <p:txEl>
                                              <p:pRg st="2" end="2"/>
                                            </p:txEl>
                                          </p:spTgt>
                                        </p:tgtEl>
                                        <p:attrNameLst>
                                          <p:attrName>style.visibility</p:attrName>
                                        </p:attrNameLst>
                                      </p:cBhvr>
                                      <p:to>
                                        <p:strVal val="visible"/>
                                      </p:to>
                                    </p:set>
                                    <p:animEffect transition="in" filter="fade">
                                      <p:cBhvr>
                                        <p:cTn id="35" dur="2000"/>
                                        <p:tgtEl>
                                          <p:spTgt spid="1311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21" grpId="0" animBg="1"/>
      <p:bldP spid="131122" grpId="0" animBg="1"/>
      <p:bldP spid="131115" grpId="0" animBg="1"/>
      <p:bldP spid="131120" grpId="0" animBg="1"/>
      <p:bldP spid="131132" grpId="0"/>
      <p:bldP spid="1311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Autofit/>
          </a:bodyPr>
          <a:lstStyle/>
          <a:p>
            <a:pPr algn="l"/>
            <a:r>
              <a:rPr lang="en-GB" sz="2800" dirty="0" smtClean="0"/>
              <a:t>But focussing on two traits at a time is also limiting. </a:t>
            </a:r>
            <a:r>
              <a:rPr lang="en-GB" sz="2800" dirty="0"/>
              <a:t>H</a:t>
            </a:r>
            <a:r>
              <a:rPr lang="en-GB" sz="2800" dirty="0" smtClean="0"/>
              <a:t>ow can we work with bigger sets of traits? </a:t>
            </a:r>
            <a:endParaRPr lang="en-GB" sz="2800" dirty="0"/>
          </a:p>
        </p:txBody>
      </p:sp>
      <mc:AlternateContent xmlns:mc="http://schemas.openxmlformats.org/markup-compatibility/2006" xmlns:a14="http://schemas.microsoft.com/office/drawing/2010/main">
        <mc:Choice Requires="a14">
          <p:sp>
            <p:nvSpPr>
              <p:cNvPr id="20" name="TextBox 19"/>
              <p:cNvSpPr txBox="1"/>
              <p:nvPr/>
            </p:nvSpPr>
            <p:spPr>
              <a:xfrm>
                <a:off x="539552" y="2492896"/>
                <a:ext cx="2163990"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7030A0"/>
                              </a:solidFill>
                              <a:latin typeface="Cambria Math"/>
                            </a:rPr>
                          </m:ctrlPr>
                        </m:dPr>
                        <m:e>
                          <m:m>
                            <m:mPr>
                              <m:mcs>
                                <m:mc>
                                  <m:mcPr>
                                    <m:count m:val="2"/>
                                    <m:mcJc m:val="center"/>
                                  </m:mcPr>
                                </m:mc>
                              </m:mcs>
                              <m:ctrlPr>
                                <a:rPr lang="en-GB" i="1" smtClean="0">
                                  <a:solidFill>
                                    <a:srgbClr val="7030A0"/>
                                  </a:solidFill>
                                  <a:latin typeface="Cambria Math"/>
                                </a:rPr>
                              </m:ctrlPr>
                            </m:mPr>
                            <m:mr>
                              <m:e>
                                <m:sSub>
                                  <m:sSubPr>
                                    <m:ctrlPr>
                                      <a:rPr lang="en-GB" i="1" smtClean="0">
                                        <a:solidFill>
                                          <a:srgbClr val="7030A0"/>
                                        </a:solidFill>
                                        <a:latin typeface="Cambria Math"/>
                                      </a:rPr>
                                    </m:ctrlPr>
                                  </m:sSubPr>
                                  <m:e>
                                    <m:r>
                                      <a:rPr lang="en-GB" b="0" i="1" smtClean="0">
                                        <a:solidFill>
                                          <a:srgbClr val="7030A0"/>
                                        </a:solidFill>
                                        <a:latin typeface="Cambria Math"/>
                                      </a:rPr>
                                      <m:t>𝑉</m:t>
                                    </m:r>
                                  </m:e>
                                  <m:sub>
                                    <m:r>
                                      <a:rPr lang="en-GB" b="0" i="1" smtClean="0">
                                        <a:solidFill>
                                          <a:srgbClr val="7030A0"/>
                                        </a:solidFill>
                                        <a:latin typeface="Cambria Math"/>
                                      </a:rPr>
                                      <m:t>𝑃</m:t>
                                    </m:r>
                                    <m:r>
                                      <a:rPr lang="en-GB" b="0" i="1" smtClean="0">
                                        <a:solidFill>
                                          <a:srgbClr val="7030A0"/>
                                        </a:solidFill>
                                        <a:latin typeface="Cambria Math"/>
                                      </a:rPr>
                                      <m:t>1</m:t>
                                    </m:r>
                                  </m:sub>
                                </m:sSub>
                              </m:e>
                              <m:e>
                                <m:sSub>
                                  <m:sSubPr>
                                    <m:ctrlPr>
                                      <a:rPr lang="en-GB" i="1" smtClean="0">
                                        <a:solidFill>
                                          <a:srgbClr val="7030A0"/>
                                        </a:solidFill>
                                        <a:latin typeface="Cambria Math"/>
                                      </a:rPr>
                                    </m:ctrlPr>
                                  </m:sSubPr>
                                  <m:e>
                                    <m:r>
                                      <a:rPr lang="en-GB" b="0" i="1" smtClean="0">
                                        <a:solidFill>
                                          <a:srgbClr val="7030A0"/>
                                        </a:solidFill>
                                        <a:latin typeface="Cambria Math"/>
                                      </a:rPr>
                                      <m:t>𝐶𝑂𝑉</m:t>
                                    </m:r>
                                  </m:e>
                                  <m:sub>
                                    <m:r>
                                      <a:rPr lang="en-GB" b="0" i="1" smtClean="0">
                                        <a:solidFill>
                                          <a:srgbClr val="7030A0"/>
                                        </a:solidFill>
                                        <a:latin typeface="Cambria Math"/>
                                      </a:rPr>
                                      <m:t>𝑃</m:t>
                                    </m:r>
                                    <m:r>
                                      <a:rPr lang="en-GB" b="0" i="1" smtClean="0">
                                        <a:solidFill>
                                          <a:srgbClr val="7030A0"/>
                                        </a:solidFill>
                                        <a:latin typeface="Cambria Math"/>
                                      </a:rPr>
                                      <m:t>1,2</m:t>
                                    </m:r>
                                  </m:sub>
                                </m:sSub>
                              </m:e>
                            </m:mr>
                            <m:mr>
                              <m:e>
                                <m:r>
                                  <a:rPr lang="en-GB" b="0" i="1" smtClean="0">
                                    <a:solidFill>
                                      <a:srgbClr val="7030A0"/>
                                    </a:solidFill>
                                    <a:latin typeface="Cambria Math"/>
                                  </a:rPr>
                                  <m:t>𝐶𝑂</m:t>
                                </m:r>
                                <m:sSub>
                                  <m:sSubPr>
                                    <m:ctrlPr>
                                      <a:rPr lang="en-GB" i="1" smtClean="0">
                                        <a:solidFill>
                                          <a:srgbClr val="7030A0"/>
                                        </a:solidFill>
                                        <a:latin typeface="Cambria Math"/>
                                      </a:rPr>
                                    </m:ctrlPr>
                                  </m:sSubPr>
                                  <m:e>
                                    <m:r>
                                      <a:rPr lang="en-GB" b="0" i="1" smtClean="0">
                                        <a:solidFill>
                                          <a:srgbClr val="7030A0"/>
                                        </a:solidFill>
                                        <a:latin typeface="Cambria Math"/>
                                      </a:rPr>
                                      <m:t>𝑉</m:t>
                                    </m:r>
                                  </m:e>
                                  <m:sub>
                                    <m:r>
                                      <a:rPr lang="en-GB" b="0" i="1" smtClean="0">
                                        <a:solidFill>
                                          <a:srgbClr val="7030A0"/>
                                        </a:solidFill>
                                        <a:latin typeface="Cambria Math"/>
                                      </a:rPr>
                                      <m:t>𝑃</m:t>
                                    </m:r>
                                    <m:r>
                                      <a:rPr lang="en-GB" b="0" i="1" smtClean="0">
                                        <a:solidFill>
                                          <a:srgbClr val="7030A0"/>
                                        </a:solidFill>
                                        <a:latin typeface="Cambria Math"/>
                                      </a:rPr>
                                      <m:t>1,2</m:t>
                                    </m:r>
                                  </m:sub>
                                </m:sSub>
                              </m:e>
                              <m:e>
                                <m:sSub>
                                  <m:sSubPr>
                                    <m:ctrlPr>
                                      <a:rPr lang="en-GB" i="1" smtClean="0">
                                        <a:solidFill>
                                          <a:srgbClr val="7030A0"/>
                                        </a:solidFill>
                                        <a:latin typeface="Cambria Math"/>
                                      </a:rPr>
                                    </m:ctrlPr>
                                  </m:sSubPr>
                                  <m:e>
                                    <m:r>
                                      <a:rPr lang="en-GB" b="0" i="1" smtClean="0">
                                        <a:solidFill>
                                          <a:srgbClr val="7030A0"/>
                                        </a:solidFill>
                                        <a:latin typeface="Cambria Math"/>
                                      </a:rPr>
                                      <m:t>𝑉</m:t>
                                    </m:r>
                                  </m:e>
                                  <m:sub>
                                    <m:r>
                                      <a:rPr lang="en-GB" b="0" i="1" smtClean="0">
                                        <a:solidFill>
                                          <a:srgbClr val="7030A0"/>
                                        </a:solidFill>
                                        <a:latin typeface="Cambria Math"/>
                                      </a:rPr>
                                      <m:t>𝑃</m:t>
                                    </m:r>
                                    <m:r>
                                      <a:rPr lang="en-GB" b="0" i="1" smtClean="0">
                                        <a:solidFill>
                                          <a:srgbClr val="7030A0"/>
                                        </a:solidFill>
                                        <a:latin typeface="Cambria Math"/>
                                      </a:rPr>
                                      <m:t>2</m:t>
                                    </m:r>
                                  </m:sub>
                                </m:sSub>
                              </m:e>
                            </m:mr>
                          </m:m>
                        </m:e>
                      </m:d>
                    </m:oMath>
                  </m:oMathPara>
                </a14:m>
                <a:endParaRPr lang="en-GB" dirty="0">
                  <a:solidFill>
                    <a:srgbClr val="7030A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39552" y="2492896"/>
                <a:ext cx="2163990" cy="708720"/>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059832" y="2492896"/>
                <a:ext cx="2147447"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00B050"/>
                              </a:solidFill>
                              <a:latin typeface="Cambria Math"/>
                            </a:rPr>
                          </m:ctrlPr>
                        </m:dPr>
                        <m:e>
                          <m:m>
                            <m:mPr>
                              <m:mcs>
                                <m:mc>
                                  <m:mcPr>
                                    <m:count m:val="2"/>
                                    <m:mcJc m:val="center"/>
                                  </m:mcPr>
                                </m:mc>
                              </m:mcs>
                              <m:ctrlPr>
                                <a:rPr lang="en-GB" i="1" smtClean="0">
                                  <a:solidFill>
                                    <a:srgbClr val="00B050"/>
                                  </a:solidFill>
                                  <a:latin typeface="Cambria Math"/>
                                </a:rPr>
                              </m:ctrlPr>
                            </m:mPr>
                            <m:mr>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mr>
                            <m:mr>
                              <m:e>
                                <m:r>
                                  <a:rPr lang="en-GB" b="0" i="1" smtClean="0">
                                    <a:solidFill>
                                      <a:srgbClr val="00B050"/>
                                    </a:solidFill>
                                    <a:latin typeface="Cambria Math"/>
                                  </a:rPr>
                                  <m:t>𝐶𝑂</m:t>
                                </m:r>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2</m:t>
                                    </m:r>
                                  </m:sub>
                                </m:sSub>
                              </m:e>
                            </m:mr>
                          </m:m>
                        </m:e>
                      </m:d>
                    </m:oMath>
                  </m:oMathPara>
                </a14:m>
                <a:endParaRPr lang="en-GB" dirty="0">
                  <a:solidFill>
                    <a:srgbClr val="00B05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059832" y="2492896"/>
                <a:ext cx="2147447" cy="708720"/>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432346" y="2492896"/>
                <a:ext cx="2167196"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FF0000"/>
                              </a:solidFill>
                              <a:latin typeface="Cambria Math"/>
                            </a:rPr>
                          </m:ctrlPr>
                        </m:dPr>
                        <m:e>
                          <m:m>
                            <m:mPr>
                              <m:mcs>
                                <m:mc>
                                  <m:mcPr>
                                    <m:count m:val="2"/>
                                    <m:mcJc m:val="center"/>
                                  </m:mcPr>
                                </m:mc>
                              </m:mcs>
                              <m:ctrlPr>
                                <a:rPr lang="en-GB" i="1" smtClean="0">
                                  <a:solidFill>
                                    <a:srgbClr val="FF0000"/>
                                  </a:solidFill>
                                  <a:latin typeface="Cambria Math"/>
                                </a:rPr>
                              </m:ctrlPr>
                            </m:mPr>
                            <m:mr>
                              <m:e>
                                <m:sSub>
                                  <m:sSubPr>
                                    <m:ctrlPr>
                                      <a:rPr lang="en-GB" i="1" smtClean="0">
                                        <a:solidFill>
                                          <a:srgbClr val="FF0000"/>
                                        </a:solidFill>
                                        <a:latin typeface="Cambria Math"/>
                                      </a:rPr>
                                    </m:ctrlPr>
                                  </m:sSubPr>
                                  <m:e>
                                    <m:r>
                                      <a:rPr lang="en-GB" b="0" i="1" smtClean="0">
                                        <a:solidFill>
                                          <a:srgbClr val="FF0000"/>
                                        </a:solidFill>
                                        <a:latin typeface="Cambria Math"/>
                                      </a:rPr>
                                      <m:t>𝑉</m:t>
                                    </m:r>
                                  </m:e>
                                  <m:sub>
                                    <m:r>
                                      <a:rPr lang="en-GB" b="0" i="1" smtClean="0">
                                        <a:solidFill>
                                          <a:srgbClr val="FF0000"/>
                                        </a:solidFill>
                                        <a:latin typeface="Cambria Math"/>
                                      </a:rPr>
                                      <m:t>𝑅</m:t>
                                    </m:r>
                                    <m:r>
                                      <a:rPr lang="en-GB" b="0" i="1" smtClean="0">
                                        <a:solidFill>
                                          <a:srgbClr val="FF0000"/>
                                        </a:solidFill>
                                        <a:latin typeface="Cambria Math"/>
                                      </a:rPr>
                                      <m:t>1</m:t>
                                    </m:r>
                                  </m:sub>
                                </m:sSub>
                              </m:e>
                              <m:e>
                                <m:sSub>
                                  <m:sSubPr>
                                    <m:ctrlPr>
                                      <a:rPr lang="en-GB" i="1" smtClean="0">
                                        <a:solidFill>
                                          <a:srgbClr val="FF0000"/>
                                        </a:solidFill>
                                        <a:latin typeface="Cambria Math"/>
                                      </a:rPr>
                                    </m:ctrlPr>
                                  </m:sSubPr>
                                  <m:e>
                                    <m:r>
                                      <a:rPr lang="en-GB" b="0" i="1" smtClean="0">
                                        <a:solidFill>
                                          <a:srgbClr val="FF0000"/>
                                        </a:solidFill>
                                        <a:latin typeface="Cambria Math"/>
                                      </a:rPr>
                                      <m:t>𝐶𝑂𝑉</m:t>
                                    </m:r>
                                  </m:e>
                                  <m:sub>
                                    <m:r>
                                      <a:rPr lang="en-GB" b="0" i="1" smtClean="0">
                                        <a:solidFill>
                                          <a:srgbClr val="FF0000"/>
                                        </a:solidFill>
                                        <a:latin typeface="Cambria Math"/>
                                      </a:rPr>
                                      <m:t>𝑅</m:t>
                                    </m:r>
                                    <m:r>
                                      <a:rPr lang="en-GB" b="0" i="1" smtClean="0">
                                        <a:solidFill>
                                          <a:srgbClr val="FF0000"/>
                                        </a:solidFill>
                                        <a:latin typeface="Cambria Math"/>
                                      </a:rPr>
                                      <m:t>1,2</m:t>
                                    </m:r>
                                  </m:sub>
                                </m:sSub>
                              </m:e>
                            </m:mr>
                            <m:mr>
                              <m:e>
                                <m:r>
                                  <a:rPr lang="en-GB" b="0" i="1" smtClean="0">
                                    <a:solidFill>
                                      <a:srgbClr val="FF0000"/>
                                    </a:solidFill>
                                    <a:latin typeface="Cambria Math"/>
                                  </a:rPr>
                                  <m:t>𝐶𝑂</m:t>
                                </m:r>
                                <m:sSub>
                                  <m:sSubPr>
                                    <m:ctrlPr>
                                      <a:rPr lang="en-GB" i="1" smtClean="0">
                                        <a:solidFill>
                                          <a:srgbClr val="FF0000"/>
                                        </a:solidFill>
                                        <a:latin typeface="Cambria Math"/>
                                      </a:rPr>
                                    </m:ctrlPr>
                                  </m:sSubPr>
                                  <m:e>
                                    <m:r>
                                      <a:rPr lang="en-GB" b="0" i="1" smtClean="0">
                                        <a:solidFill>
                                          <a:srgbClr val="FF0000"/>
                                        </a:solidFill>
                                        <a:latin typeface="Cambria Math"/>
                                      </a:rPr>
                                      <m:t>𝑉</m:t>
                                    </m:r>
                                  </m:e>
                                  <m:sub>
                                    <m:r>
                                      <a:rPr lang="en-GB" b="0" i="1" smtClean="0">
                                        <a:solidFill>
                                          <a:srgbClr val="FF0000"/>
                                        </a:solidFill>
                                        <a:latin typeface="Cambria Math"/>
                                      </a:rPr>
                                      <m:t>𝑅</m:t>
                                    </m:r>
                                    <m:r>
                                      <a:rPr lang="en-GB" b="0" i="1" smtClean="0">
                                        <a:solidFill>
                                          <a:srgbClr val="FF0000"/>
                                        </a:solidFill>
                                        <a:latin typeface="Cambria Math"/>
                                      </a:rPr>
                                      <m:t>1,2</m:t>
                                    </m:r>
                                  </m:sub>
                                </m:sSub>
                              </m:e>
                              <m:e>
                                <m:sSub>
                                  <m:sSubPr>
                                    <m:ctrlPr>
                                      <a:rPr lang="en-GB" i="1" smtClean="0">
                                        <a:solidFill>
                                          <a:srgbClr val="FF0000"/>
                                        </a:solidFill>
                                        <a:latin typeface="Cambria Math"/>
                                      </a:rPr>
                                    </m:ctrlPr>
                                  </m:sSubPr>
                                  <m:e>
                                    <m:r>
                                      <a:rPr lang="en-GB" b="0" i="1" smtClean="0">
                                        <a:solidFill>
                                          <a:srgbClr val="FF0000"/>
                                        </a:solidFill>
                                        <a:latin typeface="Cambria Math"/>
                                      </a:rPr>
                                      <m:t>𝑉</m:t>
                                    </m:r>
                                  </m:e>
                                  <m:sub>
                                    <m:r>
                                      <a:rPr lang="en-GB" b="0" i="1" smtClean="0">
                                        <a:solidFill>
                                          <a:srgbClr val="FF0000"/>
                                        </a:solidFill>
                                        <a:latin typeface="Cambria Math"/>
                                      </a:rPr>
                                      <m:t>𝑅</m:t>
                                    </m:r>
                                    <m:r>
                                      <a:rPr lang="en-GB" b="0" i="1" smtClean="0">
                                        <a:solidFill>
                                          <a:srgbClr val="FF0000"/>
                                        </a:solidFill>
                                        <a:latin typeface="Cambria Math"/>
                                      </a:rPr>
                                      <m:t>2</m:t>
                                    </m:r>
                                  </m:sub>
                                </m:sSub>
                              </m:e>
                            </m:mr>
                          </m:m>
                        </m:e>
                      </m:d>
                    </m:oMath>
                  </m:oMathPara>
                </a14:m>
                <a:endParaRPr lang="en-GB" dirty="0">
                  <a:solidFill>
                    <a:srgbClr val="FF000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5432346" y="2492896"/>
                <a:ext cx="2167196" cy="708720"/>
              </a:xfrm>
              <a:prstGeom prst="rect">
                <a:avLst/>
              </a:prstGeom>
              <a:blipFill rotWithShape="1">
                <a:blip r:embed="rId4"/>
                <a:stretch>
                  <a:fillRect/>
                </a:stretch>
              </a:blipFill>
            </p:spPr>
            <p:txBody>
              <a:bodyPr/>
              <a:lstStyle/>
              <a:p>
                <a:r>
                  <a:rPr lang="en-GB">
                    <a:noFill/>
                  </a:rPr>
                  <a:t> </a:t>
                </a:r>
              </a:p>
            </p:txBody>
          </p:sp>
        </mc:Fallback>
      </mc:AlternateContent>
      <p:sp>
        <p:nvSpPr>
          <p:cNvPr id="23" name="TextBox 22"/>
          <p:cNvSpPr txBox="1"/>
          <p:nvPr/>
        </p:nvSpPr>
        <p:spPr>
          <a:xfrm>
            <a:off x="2699792" y="2545740"/>
            <a:ext cx="864096" cy="523220"/>
          </a:xfrm>
          <a:prstGeom prst="rect">
            <a:avLst/>
          </a:prstGeom>
          <a:noFill/>
        </p:spPr>
        <p:txBody>
          <a:bodyPr wrap="square" rtlCol="0">
            <a:spAutoFit/>
          </a:bodyPr>
          <a:lstStyle/>
          <a:p>
            <a:r>
              <a:rPr lang="en-GB" sz="2800" dirty="0" smtClean="0"/>
              <a:t>=</a:t>
            </a:r>
            <a:endParaRPr lang="en-GB" sz="2800" dirty="0"/>
          </a:p>
        </p:txBody>
      </p:sp>
      <p:sp>
        <p:nvSpPr>
          <p:cNvPr id="24" name="TextBox 23"/>
          <p:cNvSpPr txBox="1"/>
          <p:nvPr/>
        </p:nvSpPr>
        <p:spPr>
          <a:xfrm>
            <a:off x="5148064" y="2564904"/>
            <a:ext cx="864096" cy="523220"/>
          </a:xfrm>
          <a:prstGeom prst="rect">
            <a:avLst/>
          </a:prstGeom>
          <a:noFill/>
        </p:spPr>
        <p:txBody>
          <a:bodyPr wrap="square" rtlCol="0">
            <a:spAutoFit/>
          </a:bodyPr>
          <a:lstStyle/>
          <a:p>
            <a:r>
              <a:rPr lang="en-GB" sz="2800" dirty="0" smtClean="0"/>
              <a:t>+</a:t>
            </a:r>
            <a:endParaRPr lang="en-GB" sz="2800" dirty="0"/>
          </a:p>
        </p:txBody>
      </p:sp>
      <p:sp>
        <p:nvSpPr>
          <p:cNvPr id="26" name="TextBox 25"/>
          <p:cNvSpPr txBox="1"/>
          <p:nvPr/>
        </p:nvSpPr>
        <p:spPr>
          <a:xfrm>
            <a:off x="1547664" y="3645024"/>
            <a:ext cx="576064" cy="523220"/>
          </a:xfrm>
          <a:prstGeom prst="rect">
            <a:avLst/>
          </a:prstGeom>
          <a:noFill/>
        </p:spPr>
        <p:txBody>
          <a:bodyPr wrap="square" rtlCol="0">
            <a:spAutoFit/>
          </a:bodyPr>
          <a:lstStyle/>
          <a:p>
            <a:r>
              <a:rPr lang="en-GB" sz="2800" b="1" dirty="0" smtClean="0">
                <a:solidFill>
                  <a:srgbClr val="7030A0"/>
                </a:solidFill>
              </a:rPr>
              <a:t>P</a:t>
            </a:r>
            <a:endParaRPr lang="en-GB" sz="2800" b="1" dirty="0">
              <a:solidFill>
                <a:srgbClr val="7030A0"/>
              </a:solidFill>
            </a:endParaRPr>
          </a:p>
        </p:txBody>
      </p:sp>
      <p:sp>
        <p:nvSpPr>
          <p:cNvPr id="27" name="TextBox 26"/>
          <p:cNvSpPr txBox="1"/>
          <p:nvPr/>
        </p:nvSpPr>
        <p:spPr>
          <a:xfrm>
            <a:off x="3874304" y="3624292"/>
            <a:ext cx="576064" cy="523220"/>
          </a:xfrm>
          <a:prstGeom prst="rect">
            <a:avLst/>
          </a:prstGeom>
          <a:noFill/>
        </p:spPr>
        <p:txBody>
          <a:bodyPr wrap="square" rtlCol="0">
            <a:spAutoFit/>
          </a:bodyPr>
          <a:lstStyle/>
          <a:p>
            <a:r>
              <a:rPr lang="en-GB" sz="2800" b="1" dirty="0" smtClean="0">
                <a:solidFill>
                  <a:srgbClr val="00B050"/>
                </a:solidFill>
              </a:rPr>
              <a:t>G</a:t>
            </a:r>
            <a:endParaRPr lang="en-GB" sz="2800" b="1" dirty="0">
              <a:solidFill>
                <a:srgbClr val="00B050"/>
              </a:solidFill>
            </a:endParaRPr>
          </a:p>
        </p:txBody>
      </p:sp>
      <p:sp>
        <p:nvSpPr>
          <p:cNvPr id="28" name="TextBox 27"/>
          <p:cNvSpPr txBox="1"/>
          <p:nvPr/>
        </p:nvSpPr>
        <p:spPr>
          <a:xfrm>
            <a:off x="5868144" y="3621484"/>
            <a:ext cx="576064" cy="523220"/>
          </a:xfrm>
          <a:prstGeom prst="rect">
            <a:avLst/>
          </a:prstGeom>
          <a:noFill/>
        </p:spPr>
        <p:txBody>
          <a:bodyPr wrap="square" rtlCol="0">
            <a:spAutoFit/>
          </a:bodyPr>
          <a:lstStyle/>
          <a:p>
            <a:r>
              <a:rPr lang="en-GB" sz="2800" b="1" dirty="0" smtClean="0">
                <a:solidFill>
                  <a:srgbClr val="FF0000"/>
                </a:solidFill>
              </a:rPr>
              <a:t>R</a:t>
            </a:r>
            <a:endParaRPr lang="en-GB" sz="2800" b="1" dirty="0">
              <a:solidFill>
                <a:srgbClr val="FF0000"/>
              </a:solidFill>
            </a:endParaRPr>
          </a:p>
        </p:txBody>
      </p:sp>
      <p:sp>
        <p:nvSpPr>
          <p:cNvPr id="29" name="TextBox 28"/>
          <p:cNvSpPr txBox="1"/>
          <p:nvPr/>
        </p:nvSpPr>
        <p:spPr>
          <a:xfrm>
            <a:off x="2734792" y="3544540"/>
            <a:ext cx="864096" cy="523220"/>
          </a:xfrm>
          <a:prstGeom prst="rect">
            <a:avLst/>
          </a:prstGeom>
          <a:noFill/>
        </p:spPr>
        <p:txBody>
          <a:bodyPr wrap="square" rtlCol="0">
            <a:spAutoFit/>
          </a:bodyPr>
          <a:lstStyle/>
          <a:p>
            <a:r>
              <a:rPr lang="en-GB" sz="2800" dirty="0" smtClean="0"/>
              <a:t>=</a:t>
            </a:r>
            <a:endParaRPr lang="en-GB" sz="2800" dirty="0"/>
          </a:p>
        </p:txBody>
      </p:sp>
      <p:sp>
        <p:nvSpPr>
          <p:cNvPr id="30" name="TextBox 29"/>
          <p:cNvSpPr txBox="1"/>
          <p:nvPr/>
        </p:nvSpPr>
        <p:spPr>
          <a:xfrm>
            <a:off x="5076056" y="3553852"/>
            <a:ext cx="864096" cy="523220"/>
          </a:xfrm>
          <a:prstGeom prst="rect">
            <a:avLst/>
          </a:prstGeom>
          <a:noFill/>
        </p:spPr>
        <p:txBody>
          <a:bodyPr wrap="square" rtlCol="0">
            <a:spAutoFit/>
          </a:bodyPr>
          <a:lstStyle/>
          <a:p>
            <a:r>
              <a:rPr lang="en-GB" sz="2800" dirty="0" smtClean="0"/>
              <a:t>+</a:t>
            </a:r>
            <a:endParaRPr lang="en-GB" sz="2800" dirty="0"/>
          </a:p>
        </p:txBody>
      </p:sp>
      <p:sp>
        <p:nvSpPr>
          <p:cNvPr id="31" name="TextBox 30"/>
          <p:cNvSpPr txBox="1"/>
          <p:nvPr/>
        </p:nvSpPr>
        <p:spPr>
          <a:xfrm>
            <a:off x="827584" y="1772816"/>
            <a:ext cx="5328592" cy="369332"/>
          </a:xfrm>
          <a:prstGeom prst="rect">
            <a:avLst/>
          </a:prstGeom>
          <a:noFill/>
        </p:spPr>
        <p:txBody>
          <a:bodyPr wrap="square" rtlCol="0">
            <a:spAutoFit/>
          </a:bodyPr>
          <a:lstStyle/>
          <a:p>
            <a:r>
              <a:rPr lang="en-GB" dirty="0" smtClean="0"/>
              <a:t>Yes, but need to start thinking in terms of matrices!</a:t>
            </a:r>
            <a:endParaRPr lang="en-GB" dirty="0"/>
          </a:p>
        </p:txBody>
      </p:sp>
    </p:spTree>
    <p:extLst>
      <p:ext uri="{BB962C8B-B14F-4D97-AF65-F5344CB8AC3E}">
        <p14:creationId xmlns:p14="http://schemas.microsoft.com/office/powerpoint/2010/main" val="13431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6" grpId="0"/>
      <p:bldP spid="27" grpId="0"/>
      <p:bldP spid="28" grpId="0"/>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051720" y="3645024"/>
            <a:ext cx="864096" cy="523220"/>
          </a:xfrm>
          <a:prstGeom prst="rect">
            <a:avLst/>
          </a:prstGeom>
          <a:noFill/>
        </p:spPr>
        <p:txBody>
          <a:bodyPr wrap="square" rtlCol="0">
            <a:spAutoFit/>
          </a:bodyPr>
          <a:lstStyle/>
          <a:p>
            <a:r>
              <a:rPr lang="en-GB" sz="2800" dirty="0" smtClean="0"/>
              <a:t>=</a:t>
            </a:r>
            <a:endParaRPr lang="en-GB" sz="2800" dirty="0"/>
          </a:p>
        </p:txBody>
      </p:sp>
      <p:sp>
        <p:nvSpPr>
          <p:cNvPr id="2" name="Title 1"/>
          <p:cNvSpPr>
            <a:spLocks noGrp="1"/>
          </p:cNvSpPr>
          <p:nvPr>
            <p:ph type="title"/>
          </p:nvPr>
        </p:nvSpPr>
        <p:spPr>
          <a:xfrm>
            <a:off x="467544" y="476672"/>
            <a:ext cx="8229600" cy="1143000"/>
          </a:xfrm>
        </p:spPr>
        <p:txBody>
          <a:bodyPr>
            <a:noAutofit/>
          </a:bodyPr>
          <a:lstStyle/>
          <a:p>
            <a:pPr algn="l"/>
            <a:r>
              <a:rPr lang="en-GB" sz="2800" dirty="0" smtClean="0"/>
              <a:t>But focussing on two traits at a time is also limiting. </a:t>
            </a:r>
            <a:r>
              <a:rPr lang="en-GB" sz="2800" dirty="0"/>
              <a:t>H</a:t>
            </a:r>
            <a:r>
              <a:rPr lang="en-GB" sz="2800" dirty="0" smtClean="0"/>
              <a:t>ow can we work with bigger sets of traits? </a:t>
            </a:r>
            <a:endParaRPr lang="en-GB" sz="2800" dirty="0"/>
          </a:p>
        </p:txBody>
      </p:sp>
      <mc:AlternateContent xmlns:mc="http://schemas.openxmlformats.org/markup-compatibility/2006" xmlns:a14="http://schemas.microsoft.com/office/drawing/2010/main">
        <mc:Choice Requires="a14">
          <p:sp>
            <p:nvSpPr>
              <p:cNvPr id="20" name="TextBox 19"/>
              <p:cNvSpPr txBox="1"/>
              <p:nvPr/>
            </p:nvSpPr>
            <p:spPr>
              <a:xfrm>
                <a:off x="-40262" y="2492896"/>
                <a:ext cx="2163990"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7030A0"/>
                              </a:solidFill>
                              <a:latin typeface="Cambria Math"/>
                            </a:rPr>
                          </m:ctrlPr>
                        </m:dPr>
                        <m:e>
                          <m:m>
                            <m:mPr>
                              <m:mcs>
                                <m:mc>
                                  <m:mcPr>
                                    <m:count m:val="2"/>
                                    <m:mcJc m:val="center"/>
                                  </m:mcPr>
                                </m:mc>
                              </m:mcs>
                              <m:ctrlPr>
                                <a:rPr lang="en-GB" i="1" smtClean="0">
                                  <a:solidFill>
                                    <a:srgbClr val="7030A0"/>
                                  </a:solidFill>
                                  <a:latin typeface="Cambria Math"/>
                                </a:rPr>
                              </m:ctrlPr>
                            </m:mPr>
                            <m:mr>
                              <m:e>
                                <m:sSub>
                                  <m:sSubPr>
                                    <m:ctrlPr>
                                      <a:rPr lang="en-GB" i="1" smtClean="0">
                                        <a:solidFill>
                                          <a:srgbClr val="7030A0"/>
                                        </a:solidFill>
                                        <a:latin typeface="Cambria Math"/>
                                      </a:rPr>
                                    </m:ctrlPr>
                                  </m:sSubPr>
                                  <m:e>
                                    <m:r>
                                      <a:rPr lang="en-GB" b="0" i="1" smtClean="0">
                                        <a:solidFill>
                                          <a:srgbClr val="7030A0"/>
                                        </a:solidFill>
                                        <a:latin typeface="Cambria Math"/>
                                      </a:rPr>
                                      <m:t>𝑉</m:t>
                                    </m:r>
                                  </m:e>
                                  <m:sub>
                                    <m:r>
                                      <a:rPr lang="en-GB" b="0" i="1" smtClean="0">
                                        <a:solidFill>
                                          <a:srgbClr val="7030A0"/>
                                        </a:solidFill>
                                        <a:latin typeface="Cambria Math"/>
                                      </a:rPr>
                                      <m:t>𝑃</m:t>
                                    </m:r>
                                    <m:r>
                                      <a:rPr lang="en-GB" b="0" i="1" smtClean="0">
                                        <a:solidFill>
                                          <a:srgbClr val="7030A0"/>
                                        </a:solidFill>
                                        <a:latin typeface="Cambria Math"/>
                                      </a:rPr>
                                      <m:t>1</m:t>
                                    </m:r>
                                  </m:sub>
                                </m:sSub>
                              </m:e>
                              <m:e>
                                <m:sSub>
                                  <m:sSubPr>
                                    <m:ctrlPr>
                                      <a:rPr lang="en-GB" i="1" smtClean="0">
                                        <a:solidFill>
                                          <a:srgbClr val="7030A0"/>
                                        </a:solidFill>
                                        <a:latin typeface="Cambria Math"/>
                                      </a:rPr>
                                    </m:ctrlPr>
                                  </m:sSubPr>
                                  <m:e>
                                    <m:r>
                                      <a:rPr lang="en-GB" b="0" i="1" smtClean="0">
                                        <a:solidFill>
                                          <a:srgbClr val="7030A0"/>
                                        </a:solidFill>
                                        <a:latin typeface="Cambria Math"/>
                                      </a:rPr>
                                      <m:t>𝐶𝑂𝑉</m:t>
                                    </m:r>
                                  </m:e>
                                  <m:sub>
                                    <m:r>
                                      <a:rPr lang="en-GB" b="0" i="1" smtClean="0">
                                        <a:solidFill>
                                          <a:srgbClr val="7030A0"/>
                                        </a:solidFill>
                                        <a:latin typeface="Cambria Math"/>
                                      </a:rPr>
                                      <m:t>𝑃</m:t>
                                    </m:r>
                                    <m:r>
                                      <a:rPr lang="en-GB" b="0" i="1" smtClean="0">
                                        <a:solidFill>
                                          <a:srgbClr val="7030A0"/>
                                        </a:solidFill>
                                        <a:latin typeface="Cambria Math"/>
                                      </a:rPr>
                                      <m:t>1,2</m:t>
                                    </m:r>
                                  </m:sub>
                                </m:sSub>
                              </m:e>
                            </m:mr>
                            <m:mr>
                              <m:e>
                                <m:r>
                                  <a:rPr lang="en-GB" b="0" i="1" smtClean="0">
                                    <a:solidFill>
                                      <a:srgbClr val="7030A0"/>
                                    </a:solidFill>
                                    <a:latin typeface="Cambria Math"/>
                                  </a:rPr>
                                  <m:t>𝐶𝑂</m:t>
                                </m:r>
                                <m:sSub>
                                  <m:sSubPr>
                                    <m:ctrlPr>
                                      <a:rPr lang="en-GB" i="1" smtClean="0">
                                        <a:solidFill>
                                          <a:srgbClr val="7030A0"/>
                                        </a:solidFill>
                                        <a:latin typeface="Cambria Math"/>
                                      </a:rPr>
                                    </m:ctrlPr>
                                  </m:sSubPr>
                                  <m:e>
                                    <m:r>
                                      <a:rPr lang="en-GB" b="0" i="1" smtClean="0">
                                        <a:solidFill>
                                          <a:srgbClr val="7030A0"/>
                                        </a:solidFill>
                                        <a:latin typeface="Cambria Math"/>
                                      </a:rPr>
                                      <m:t>𝑉</m:t>
                                    </m:r>
                                  </m:e>
                                  <m:sub>
                                    <m:r>
                                      <a:rPr lang="en-GB" b="0" i="1" smtClean="0">
                                        <a:solidFill>
                                          <a:srgbClr val="7030A0"/>
                                        </a:solidFill>
                                        <a:latin typeface="Cambria Math"/>
                                      </a:rPr>
                                      <m:t>𝑃</m:t>
                                    </m:r>
                                    <m:r>
                                      <a:rPr lang="en-GB" b="0" i="1" smtClean="0">
                                        <a:solidFill>
                                          <a:srgbClr val="7030A0"/>
                                        </a:solidFill>
                                        <a:latin typeface="Cambria Math"/>
                                      </a:rPr>
                                      <m:t>1,2</m:t>
                                    </m:r>
                                  </m:sub>
                                </m:sSub>
                              </m:e>
                              <m:e>
                                <m:sSub>
                                  <m:sSubPr>
                                    <m:ctrlPr>
                                      <a:rPr lang="en-GB" i="1" smtClean="0">
                                        <a:solidFill>
                                          <a:srgbClr val="7030A0"/>
                                        </a:solidFill>
                                        <a:latin typeface="Cambria Math"/>
                                      </a:rPr>
                                    </m:ctrlPr>
                                  </m:sSubPr>
                                  <m:e>
                                    <m:r>
                                      <a:rPr lang="en-GB" b="0" i="1" smtClean="0">
                                        <a:solidFill>
                                          <a:srgbClr val="7030A0"/>
                                        </a:solidFill>
                                        <a:latin typeface="Cambria Math"/>
                                      </a:rPr>
                                      <m:t>𝑉</m:t>
                                    </m:r>
                                  </m:e>
                                  <m:sub>
                                    <m:r>
                                      <a:rPr lang="en-GB" b="0" i="1" smtClean="0">
                                        <a:solidFill>
                                          <a:srgbClr val="7030A0"/>
                                        </a:solidFill>
                                        <a:latin typeface="Cambria Math"/>
                                      </a:rPr>
                                      <m:t>𝑃</m:t>
                                    </m:r>
                                    <m:r>
                                      <a:rPr lang="en-GB" b="0" i="1" smtClean="0">
                                        <a:solidFill>
                                          <a:srgbClr val="7030A0"/>
                                        </a:solidFill>
                                        <a:latin typeface="Cambria Math"/>
                                      </a:rPr>
                                      <m:t>2</m:t>
                                    </m:r>
                                  </m:sub>
                                </m:sSub>
                              </m:e>
                            </m:mr>
                          </m:m>
                        </m:e>
                      </m:d>
                    </m:oMath>
                  </m:oMathPara>
                </a14:m>
                <a:endParaRPr lang="en-GB" dirty="0">
                  <a:solidFill>
                    <a:srgbClr val="7030A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0262" y="2492896"/>
                <a:ext cx="2163990" cy="708720"/>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280537" y="2504256"/>
                <a:ext cx="2147447"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00B050"/>
                              </a:solidFill>
                              <a:latin typeface="Cambria Math"/>
                            </a:rPr>
                          </m:ctrlPr>
                        </m:dPr>
                        <m:e>
                          <m:m>
                            <m:mPr>
                              <m:mcs>
                                <m:mc>
                                  <m:mcPr>
                                    <m:count m:val="2"/>
                                    <m:mcJc m:val="center"/>
                                  </m:mcPr>
                                </m:mc>
                              </m:mcs>
                              <m:ctrlPr>
                                <a:rPr lang="en-GB" i="1" smtClean="0">
                                  <a:solidFill>
                                    <a:srgbClr val="00B050"/>
                                  </a:solidFill>
                                  <a:latin typeface="Cambria Math"/>
                                </a:rPr>
                              </m:ctrlPr>
                            </m:mPr>
                            <m:mr>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mr>
                            <m:mr>
                              <m:e>
                                <m:r>
                                  <a:rPr lang="en-GB" b="0" i="1" smtClean="0">
                                    <a:solidFill>
                                      <a:srgbClr val="00B050"/>
                                    </a:solidFill>
                                    <a:latin typeface="Cambria Math"/>
                                  </a:rPr>
                                  <m:t>𝐶𝑂</m:t>
                                </m:r>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2</m:t>
                                    </m:r>
                                  </m:sub>
                                </m:sSub>
                              </m:e>
                            </m:mr>
                          </m:m>
                        </m:e>
                      </m:d>
                    </m:oMath>
                  </m:oMathPara>
                </a14:m>
                <a:endParaRPr lang="en-GB" dirty="0">
                  <a:solidFill>
                    <a:srgbClr val="00B05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280537" y="2504256"/>
                <a:ext cx="2147447" cy="708720"/>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355976" y="2492896"/>
                <a:ext cx="2240934"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0070C0"/>
                              </a:solidFill>
                              <a:latin typeface="Cambria Math"/>
                            </a:rPr>
                          </m:ctrlPr>
                        </m:dPr>
                        <m:e>
                          <m:m>
                            <m:mPr>
                              <m:mcs>
                                <m:mc>
                                  <m:mcPr>
                                    <m:count m:val="2"/>
                                    <m:mcJc m:val="center"/>
                                  </m:mcPr>
                                </m:mc>
                              </m:mcs>
                              <m:ctrlPr>
                                <a:rPr lang="en-GB" i="1" smtClean="0">
                                  <a:solidFill>
                                    <a:srgbClr val="0070C0"/>
                                  </a:solidFill>
                                  <a:latin typeface="Cambria Math"/>
                                </a:rPr>
                              </m:ctrlPr>
                            </m:mPr>
                            <m:mr>
                              <m:e>
                                <m:sSub>
                                  <m:sSubPr>
                                    <m:ctrlPr>
                                      <a:rPr lang="en-GB" i="1" smtClean="0">
                                        <a:solidFill>
                                          <a:srgbClr val="0070C0"/>
                                        </a:solidFill>
                                        <a:latin typeface="Cambria Math"/>
                                      </a:rPr>
                                    </m:ctrlPr>
                                  </m:sSubPr>
                                  <m:e>
                                    <m:r>
                                      <a:rPr lang="en-GB" b="0" i="1" smtClean="0">
                                        <a:solidFill>
                                          <a:srgbClr val="0070C0"/>
                                        </a:solidFill>
                                        <a:latin typeface="Cambria Math"/>
                                      </a:rPr>
                                      <m:t>𝑉</m:t>
                                    </m:r>
                                  </m:e>
                                  <m:sub>
                                    <m:r>
                                      <a:rPr lang="en-GB" b="0" i="1" smtClean="0">
                                        <a:solidFill>
                                          <a:srgbClr val="0070C0"/>
                                        </a:solidFill>
                                        <a:latin typeface="Cambria Math"/>
                                      </a:rPr>
                                      <m:t>𝑀</m:t>
                                    </m:r>
                                    <m:r>
                                      <a:rPr lang="en-GB" b="0" i="1" smtClean="0">
                                        <a:solidFill>
                                          <a:srgbClr val="0070C0"/>
                                        </a:solidFill>
                                        <a:latin typeface="Cambria Math"/>
                                      </a:rPr>
                                      <m:t>1</m:t>
                                    </m:r>
                                  </m:sub>
                                </m:sSub>
                              </m:e>
                              <m:e>
                                <m:sSub>
                                  <m:sSubPr>
                                    <m:ctrlPr>
                                      <a:rPr lang="en-GB" i="1" smtClean="0">
                                        <a:solidFill>
                                          <a:srgbClr val="0070C0"/>
                                        </a:solidFill>
                                        <a:latin typeface="Cambria Math"/>
                                      </a:rPr>
                                    </m:ctrlPr>
                                  </m:sSubPr>
                                  <m:e>
                                    <m:r>
                                      <a:rPr lang="en-GB" b="0" i="1" smtClean="0">
                                        <a:solidFill>
                                          <a:srgbClr val="0070C0"/>
                                        </a:solidFill>
                                        <a:latin typeface="Cambria Math"/>
                                      </a:rPr>
                                      <m:t>𝐶𝑂𝑉</m:t>
                                    </m:r>
                                  </m:e>
                                  <m:sub>
                                    <m:r>
                                      <a:rPr lang="en-GB" b="0" i="1" smtClean="0">
                                        <a:solidFill>
                                          <a:srgbClr val="0070C0"/>
                                        </a:solidFill>
                                        <a:latin typeface="Cambria Math"/>
                                      </a:rPr>
                                      <m:t>𝑀</m:t>
                                    </m:r>
                                    <m:r>
                                      <a:rPr lang="en-GB" b="0" i="1" smtClean="0">
                                        <a:solidFill>
                                          <a:srgbClr val="0070C0"/>
                                        </a:solidFill>
                                        <a:latin typeface="Cambria Math"/>
                                      </a:rPr>
                                      <m:t>1,2</m:t>
                                    </m:r>
                                  </m:sub>
                                </m:sSub>
                              </m:e>
                            </m:mr>
                            <m:mr>
                              <m:e>
                                <m:r>
                                  <a:rPr lang="en-GB" b="0" i="1" smtClean="0">
                                    <a:solidFill>
                                      <a:srgbClr val="0070C0"/>
                                    </a:solidFill>
                                    <a:latin typeface="Cambria Math"/>
                                  </a:rPr>
                                  <m:t>𝐶𝑂</m:t>
                                </m:r>
                                <m:sSub>
                                  <m:sSubPr>
                                    <m:ctrlPr>
                                      <a:rPr lang="en-GB" i="1" smtClean="0">
                                        <a:solidFill>
                                          <a:srgbClr val="0070C0"/>
                                        </a:solidFill>
                                        <a:latin typeface="Cambria Math"/>
                                      </a:rPr>
                                    </m:ctrlPr>
                                  </m:sSubPr>
                                  <m:e>
                                    <m:r>
                                      <a:rPr lang="en-GB" b="0" i="1" smtClean="0">
                                        <a:solidFill>
                                          <a:srgbClr val="0070C0"/>
                                        </a:solidFill>
                                        <a:latin typeface="Cambria Math"/>
                                      </a:rPr>
                                      <m:t>𝑉</m:t>
                                    </m:r>
                                  </m:e>
                                  <m:sub>
                                    <m:r>
                                      <a:rPr lang="en-GB" b="0" i="1" smtClean="0">
                                        <a:solidFill>
                                          <a:srgbClr val="0070C0"/>
                                        </a:solidFill>
                                        <a:latin typeface="Cambria Math"/>
                                      </a:rPr>
                                      <m:t>𝑀</m:t>
                                    </m:r>
                                    <m:r>
                                      <a:rPr lang="en-GB" b="0" i="1" smtClean="0">
                                        <a:solidFill>
                                          <a:srgbClr val="0070C0"/>
                                        </a:solidFill>
                                        <a:latin typeface="Cambria Math"/>
                                      </a:rPr>
                                      <m:t>1,2</m:t>
                                    </m:r>
                                  </m:sub>
                                </m:sSub>
                              </m:e>
                              <m:e>
                                <m:sSub>
                                  <m:sSubPr>
                                    <m:ctrlPr>
                                      <a:rPr lang="en-GB" i="1" smtClean="0">
                                        <a:solidFill>
                                          <a:srgbClr val="0070C0"/>
                                        </a:solidFill>
                                        <a:latin typeface="Cambria Math"/>
                                      </a:rPr>
                                    </m:ctrlPr>
                                  </m:sSubPr>
                                  <m:e>
                                    <m:r>
                                      <a:rPr lang="en-GB" b="0" i="1" smtClean="0">
                                        <a:solidFill>
                                          <a:srgbClr val="0070C0"/>
                                        </a:solidFill>
                                        <a:latin typeface="Cambria Math"/>
                                      </a:rPr>
                                      <m:t>𝑉</m:t>
                                    </m:r>
                                  </m:e>
                                  <m:sub>
                                    <m:r>
                                      <a:rPr lang="en-GB" b="0" i="1" smtClean="0">
                                        <a:solidFill>
                                          <a:srgbClr val="0070C0"/>
                                        </a:solidFill>
                                        <a:latin typeface="Cambria Math"/>
                                      </a:rPr>
                                      <m:t>𝑀</m:t>
                                    </m:r>
                                    <m:r>
                                      <a:rPr lang="en-GB" b="0" i="1" smtClean="0">
                                        <a:solidFill>
                                          <a:srgbClr val="0070C0"/>
                                        </a:solidFill>
                                        <a:latin typeface="Cambria Math"/>
                                      </a:rPr>
                                      <m:t>2</m:t>
                                    </m:r>
                                  </m:sub>
                                </m:sSub>
                              </m:e>
                            </m:mr>
                          </m:m>
                        </m:e>
                      </m:d>
                    </m:oMath>
                  </m:oMathPara>
                </a14:m>
                <a:endParaRPr lang="en-GB"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355976" y="2492896"/>
                <a:ext cx="2240934" cy="708720"/>
              </a:xfrm>
              <a:prstGeom prst="rect">
                <a:avLst/>
              </a:prstGeom>
              <a:blipFill rotWithShape="1">
                <a:blip r:embed="rId4"/>
                <a:stretch>
                  <a:fillRect/>
                </a:stretch>
              </a:blipFill>
            </p:spPr>
            <p:txBody>
              <a:bodyPr/>
              <a:lstStyle/>
              <a:p>
                <a:r>
                  <a:rPr lang="en-GB">
                    <a:noFill/>
                  </a:rPr>
                  <a:t> </a:t>
                </a:r>
              </a:p>
            </p:txBody>
          </p:sp>
        </mc:Fallback>
      </mc:AlternateContent>
      <p:sp>
        <p:nvSpPr>
          <p:cNvPr id="23" name="TextBox 22"/>
          <p:cNvSpPr txBox="1"/>
          <p:nvPr/>
        </p:nvSpPr>
        <p:spPr>
          <a:xfrm>
            <a:off x="2051720" y="2545740"/>
            <a:ext cx="864096" cy="523220"/>
          </a:xfrm>
          <a:prstGeom prst="rect">
            <a:avLst/>
          </a:prstGeom>
          <a:noFill/>
        </p:spPr>
        <p:txBody>
          <a:bodyPr wrap="square" rtlCol="0">
            <a:spAutoFit/>
          </a:bodyPr>
          <a:lstStyle/>
          <a:p>
            <a:r>
              <a:rPr lang="en-GB" sz="2800" dirty="0" smtClean="0"/>
              <a:t>=</a:t>
            </a:r>
            <a:endParaRPr lang="en-GB" sz="2800" dirty="0"/>
          </a:p>
        </p:txBody>
      </p:sp>
      <p:sp>
        <p:nvSpPr>
          <p:cNvPr id="24" name="TextBox 23"/>
          <p:cNvSpPr txBox="1"/>
          <p:nvPr/>
        </p:nvSpPr>
        <p:spPr>
          <a:xfrm>
            <a:off x="4211960" y="2564904"/>
            <a:ext cx="864096" cy="523220"/>
          </a:xfrm>
          <a:prstGeom prst="rect">
            <a:avLst/>
          </a:prstGeom>
          <a:noFill/>
        </p:spPr>
        <p:txBody>
          <a:bodyPr wrap="square" rtlCol="0">
            <a:spAutoFit/>
          </a:bodyPr>
          <a:lstStyle/>
          <a:p>
            <a:r>
              <a:rPr lang="en-GB" sz="2800" dirty="0" smtClean="0"/>
              <a:t>+</a:t>
            </a:r>
            <a:endParaRPr lang="en-GB" sz="2800" dirty="0"/>
          </a:p>
        </p:txBody>
      </p:sp>
      <p:sp>
        <p:nvSpPr>
          <p:cNvPr id="26" name="TextBox 25"/>
          <p:cNvSpPr txBox="1"/>
          <p:nvPr/>
        </p:nvSpPr>
        <p:spPr>
          <a:xfrm>
            <a:off x="1547664" y="3645024"/>
            <a:ext cx="576064" cy="523220"/>
          </a:xfrm>
          <a:prstGeom prst="rect">
            <a:avLst/>
          </a:prstGeom>
          <a:noFill/>
        </p:spPr>
        <p:txBody>
          <a:bodyPr wrap="square" rtlCol="0">
            <a:spAutoFit/>
          </a:bodyPr>
          <a:lstStyle/>
          <a:p>
            <a:r>
              <a:rPr lang="en-GB" sz="2800" b="1" dirty="0" smtClean="0">
                <a:solidFill>
                  <a:srgbClr val="7030A0"/>
                </a:solidFill>
              </a:rPr>
              <a:t>P</a:t>
            </a:r>
            <a:endParaRPr lang="en-GB" sz="2800" b="1" dirty="0">
              <a:solidFill>
                <a:srgbClr val="7030A0"/>
              </a:solidFill>
            </a:endParaRPr>
          </a:p>
        </p:txBody>
      </p:sp>
      <p:sp>
        <p:nvSpPr>
          <p:cNvPr id="27" name="TextBox 26"/>
          <p:cNvSpPr txBox="1"/>
          <p:nvPr/>
        </p:nvSpPr>
        <p:spPr>
          <a:xfrm>
            <a:off x="2411760" y="3645024"/>
            <a:ext cx="576064" cy="523220"/>
          </a:xfrm>
          <a:prstGeom prst="rect">
            <a:avLst/>
          </a:prstGeom>
          <a:noFill/>
        </p:spPr>
        <p:txBody>
          <a:bodyPr wrap="square" rtlCol="0">
            <a:spAutoFit/>
          </a:bodyPr>
          <a:lstStyle/>
          <a:p>
            <a:r>
              <a:rPr lang="en-GB" sz="2800" b="1" dirty="0" smtClean="0">
                <a:solidFill>
                  <a:srgbClr val="00B050"/>
                </a:solidFill>
              </a:rPr>
              <a:t>G</a:t>
            </a:r>
            <a:endParaRPr lang="en-GB" sz="2800" b="1" dirty="0">
              <a:solidFill>
                <a:srgbClr val="00B050"/>
              </a:solidFill>
            </a:endParaRPr>
          </a:p>
        </p:txBody>
      </p:sp>
      <p:sp>
        <p:nvSpPr>
          <p:cNvPr id="28" name="TextBox 27"/>
          <p:cNvSpPr txBox="1"/>
          <p:nvPr/>
        </p:nvSpPr>
        <p:spPr>
          <a:xfrm>
            <a:off x="3145160" y="3640648"/>
            <a:ext cx="576064" cy="523220"/>
          </a:xfrm>
          <a:prstGeom prst="rect">
            <a:avLst/>
          </a:prstGeom>
          <a:noFill/>
        </p:spPr>
        <p:txBody>
          <a:bodyPr wrap="square" rtlCol="0">
            <a:spAutoFit/>
          </a:bodyPr>
          <a:lstStyle/>
          <a:p>
            <a:r>
              <a:rPr lang="en-GB" sz="2800" b="1" dirty="0" smtClean="0">
                <a:solidFill>
                  <a:srgbClr val="0070C0"/>
                </a:solidFill>
              </a:rPr>
              <a:t>M</a:t>
            </a:r>
            <a:endParaRPr lang="en-GB" sz="2800" b="1" dirty="0">
              <a:solidFill>
                <a:srgbClr val="0070C0"/>
              </a:solidFill>
            </a:endParaRPr>
          </a:p>
        </p:txBody>
      </p:sp>
      <p:sp>
        <p:nvSpPr>
          <p:cNvPr id="30" name="TextBox 29"/>
          <p:cNvSpPr txBox="1"/>
          <p:nvPr/>
        </p:nvSpPr>
        <p:spPr>
          <a:xfrm>
            <a:off x="2771800" y="3645024"/>
            <a:ext cx="864096" cy="523220"/>
          </a:xfrm>
          <a:prstGeom prst="rect">
            <a:avLst/>
          </a:prstGeom>
          <a:noFill/>
        </p:spPr>
        <p:txBody>
          <a:bodyPr wrap="square" rtlCol="0">
            <a:spAutoFit/>
          </a:bodyPr>
          <a:lstStyle/>
          <a:p>
            <a:r>
              <a:rPr lang="en-GB" sz="2800" dirty="0" smtClean="0"/>
              <a:t>+</a:t>
            </a:r>
            <a:endParaRPr lang="en-GB" sz="2800" dirty="0"/>
          </a:p>
        </p:txBody>
      </p:sp>
      <p:sp>
        <p:nvSpPr>
          <p:cNvPr id="13" name="TextBox 12"/>
          <p:cNvSpPr txBox="1"/>
          <p:nvPr/>
        </p:nvSpPr>
        <p:spPr>
          <a:xfrm>
            <a:off x="3869288" y="3648392"/>
            <a:ext cx="576064" cy="523220"/>
          </a:xfrm>
          <a:prstGeom prst="rect">
            <a:avLst/>
          </a:prstGeom>
          <a:noFill/>
        </p:spPr>
        <p:txBody>
          <a:bodyPr wrap="square" rtlCol="0">
            <a:spAutoFit/>
          </a:bodyPr>
          <a:lstStyle/>
          <a:p>
            <a:r>
              <a:rPr lang="en-GB" sz="2800" b="1" dirty="0" smtClean="0">
                <a:solidFill>
                  <a:srgbClr val="FF0000"/>
                </a:solidFill>
              </a:rPr>
              <a:t>R</a:t>
            </a:r>
            <a:endParaRPr lang="en-GB" sz="2800" b="1" dirty="0">
              <a:solidFill>
                <a:srgbClr val="FF0000"/>
              </a:solidFill>
            </a:endParaRPr>
          </a:p>
        </p:txBody>
      </p:sp>
      <p:sp>
        <p:nvSpPr>
          <p:cNvPr id="14" name="TextBox 13"/>
          <p:cNvSpPr txBox="1"/>
          <p:nvPr/>
        </p:nvSpPr>
        <p:spPr>
          <a:xfrm>
            <a:off x="3581256" y="3645024"/>
            <a:ext cx="864096" cy="523220"/>
          </a:xfrm>
          <a:prstGeom prst="rect">
            <a:avLst/>
          </a:prstGeom>
          <a:noFill/>
        </p:spPr>
        <p:txBody>
          <a:bodyPr wrap="square" rtlCol="0">
            <a:spAutoFit/>
          </a:bodyPr>
          <a:lstStyle/>
          <a:p>
            <a:r>
              <a:rPr lang="en-GB" sz="2800" dirty="0" smtClean="0"/>
              <a:t>+</a:t>
            </a:r>
            <a:endParaRPr lang="en-GB" sz="2800" dirty="0"/>
          </a:p>
        </p:txBody>
      </p:sp>
      <p:sp>
        <p:nvSpPr>
          <p:cNvPr id="15" name="TextBox 14"/>
          <p:cNvSpPr txBox="1"/>
          <p:nvPr/>
        </p:nvSpPr>
        <p:spPr>
          <a:xfrm>
            <a:off x="6372200" y="2564904"/>
            <a:ext cx="864096" cy="523220"/>
          </a:xfrm>
          <a:prstGeom prst="rect">
            <a:avLst/>
          </a:prstGeom>
          <a:noFill/>
        </p:spPr>
        <p:txBody>
          <a:bodyPr wrap="square" rtlCol="0">
            <a:spAutoFit/>
          </a:bodyPr>
          <a:lstStyle/>
          <a:p>
            <a:r>
              <a:rPr lang="en-GB" sz="2800" dirty="0" smtClean="0"/>
              <a:t>+</a:t>
            </a:r>
            <a:endParaRPr lang="en-GB" sz="2800" dirty="0"/>
          </a:p>
        </p:txBody>
      </p:sp>
      <mc:AlternateContent xmlns:mc="http://schemas.openxmlformats.org/markup-compatibility/2006" xmlns:a14="http://schemas.microsoft.com/office/drawing/2010/main">
        <mc:Choice Requires="a14">
          <p:sp>
            <p:nvSpPr>
              <p:cNvPr id="16" name="TextBox 15"/>
              <p:cNvSpPr txBox="1"/>
              <p:nvPr/>
            </p:nvSpPr>
            <p:spPr>
              <a:xfrm>
                <a:off x="6509260" y="2492896"/>
                <a:ext cx="2167196"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FF0000"/>
                              </a:solidFill>
                              <a:latin typeface="Cambria Math"/>
                            </a:rPr>
                          </m:ctrlPr>
                        </m:dPr>
                        <m:e>
                          <m:m>
                            <m:mPr>
                              <m:mcs>
                                <m:mc>
                                  <m:mcPr>
                                    <m:count m:val="2"/>
                                    <m:mcJc m:val="center"/>
                                  </m:mcPr>
                                </m:mc>
                              </m:mcs>
                              <m:ctrlPr>
                                <a:rPr lang="en-GB" i="1" smtClean="0">
                                  <a:solidFill>
                                    <a:srgbClr val="FF0000"/>
                                  </a:solidFill>
                                  <a:latin typeface="Cambria Math"/>
                                </a:rPr>
                              </m:ctrlPr>
                            </m:mPr>
                            <m:mr>
                              <m:e>
                                <m:sSub>
                                  <m:sSubPr>
                                    <m:ctrlPr>
                                      <a:rPr lang="en-GB" i="1" smtClean="0">
                                        <a:solidFill>
                                          <a:srgbClr val="FF0000"/>
                                        </a:solidFill>
                                        <a:latin typeface="Cambria Math"/>
                                      </a:rPr>
                                    </m:ctrlPr>
                                  </m:sSubPr>
                                  <m:e>
                                    <m:r>
                                      <a:rPr lang="en-GB" b="0" i="1" smtClean="0">
                                        <a:solidFill>
                                          <a:srgbClr val="FF0000"/>
                                        </a:solidFill>
                                        <a:latin typeface="Cambria Math"/>
                                      </a:rPr>
                                      <m:t>𝑉</m:t>
                                    </m:r>
                                  </m:e>
                                  <m:sub>
                                    <m:r>
                                      <a:rPr lang="en-GB" b="0" i="1" smtClean="0">
                                        <a:solidFill>
                                          <a:srgbClr val="FF0000"/>
                                        </a:solidFill>
                                        <a:latin typeface="Cambria Math"/>
                                      </a:rPr>
                                      <m:t>𝑅</m:t>
                                    </m:r>
                                    <m:r>
                                      <a:rPr lang="en-GB" b="0" i="1" smtClean="0">
                                        <a:solidFill>
                                          <a:srgbClr val="FF0000"/>
                                        </a:solidFill>
                                        <a:latin typeface="Cambria Math"/>
                                      </a:rPr>
                                      <m:t>1</m:t>
                                    </m:r>
                                  </m:sub>
                                </m:sSub>
                              </m:e>
                              <m:e>
                                <m:sSub>
                                  <m:sSubPr>
                                    <m:ctrlPr>
                                      <a:rPr lang="en-GB" i="1" smtClean="0">
                                        <a:solidFill>
                                          <a:srgbClr val="FF0000"/>
                                        </a:solidFill>
                                        <a:latin typeface="Cambria Math"/>
                                      </a:rPr>
                                    </m:ctrlPr>
                                  </m:sSubPr>
                                  <m:e>
                                    <m:r>
                                      <a:rPr lang="en-GB" b="0" i="1" smtClean="0">
                                        <a:solidFill>
                                          <a:srgbClr val="FF0000"/>
                                        </a:solidFill>
                                        <a:latin typeface="Cambria Math"/>
                                      </a:rPr>
                                      <m:t>𝐶𝑂𝑉</m:t>
                                    </m:r>
                                  </m:e>
                                  <m:sub>
                                    <m:r>
                                      <a:rPr lang="en-GB" b="0" i="1" smtClean="0">
                                        <a:solidFill>
                                          <a:srgbClr val="FF0000"/>
                                        </a:solidFill>
                                        <a:latin typeface="Cambria Math"/>
                                      </a:rPr>
                                      <m:t>𝑅</m:t>
                                    </m:r>
                                    <m:r>
                                      <a:rPr lang="en-GB" b="0" i="1" smtClean="0">
                                        <a:solidFill>
                                          <a:srgbClr val="FF0000"/>
                                        </a:solidFill>
                                        <a:latin typeface="Cambria Math"/>
                                      </a:rPr>
                                      <m:t>1,2</m:t>
                                    </m:r>
                                  </m:sub>
                                </m:sSub>
                              </m:e>
                            </m:mr>
                            <m:mr>
                              <m:e>
                                <m:r>
                                  <a:rPr lang="en-GB" b="0" i="1" smtClean="0">
                                    <a:solidFill>
                                      <a:srgbClr val="FF0000"/>
                                    </a:solidFill>
                                    <a:latin typeface="Cambria Math"/>
                                  </a:rPr>
                                  <m:t>𝐶𝑂</m:t>
                                </m:r>
                                <m:sSub>
                                  <m:sSubPr>
                                    <m:ctrlPr>
                                      <a:rPr lang="en-GB" i="1" smtClean="0">
                                        <a:solidFill>
                                          <a:srgbClr val="FF0000"/>
                                        </a:solidFill>
                                        <a:latin typeface="Cambria Math"/>
                                      </a:rPr>
                                    </m:ctrlPr>
                                  </m:sSubPr>
                                  <m:e>
                                    <m:r>
                                      <a:rPr lang="en-GB" b="0" i="1" smtClean="0">
                                        <a:solidFill>
                                          <a:srgbClr val="FF0000"/>
                                        </a:solidFill>
                                        <a:latin typeface="Cambria Math"/>
                                      </a:rPr>
                                      <m:t>𝑉</m:t>
                                    </m:r>
                                  </m:e>
                                  <m:sub>
                                    <m:r>
                                      <a:rPr lang="en-GB" b="0" i="1" smtClean="0">
                                        <a:solidFill>
                                          <a:srgbClr val="FF0000"/>
                                        </a:solidFill>
                                        <a:latin typeface="Cambria Math"/>
                                      </a:rPr>
                                      <m:t>𝑅</m:t>
                                    </m:r>
                                    <m:r>
                                      <a:rPr lang="en-GB" b="0" i="1" smtClean="0">
                                        <a:solidFill>
                                          <a:srgbClr val="FF0000"/>
                                        </a:solidFill>
                                        <a:latin typeface="Cambria Math"/>
                                      </a:rPr>
                                      <m:t>1,2</m:t>
                                    </m:r>
                                  </m:sub>
                                </m:sSub>
                              </m:e>
                              <m:e>
                                <m:sSub>
                                  <m:sSubPr>
                                    <m:ctrlPr>
                                      <a:rPr lang="en-GB" i="1" smtClean="0">
                                        <a:solidFill>
                                          <a:srgbClr val="FF0000"/>
                                        </a:solidFill>
                                        <a:latin typeface="Cambria Math"/>
                                      </a:rPr>
                                    </m:ctrlPr>
                                  </m:sSubPr>
                                  <m:e>
                                    <m:r>
                                      <a:rPr lang="en-GB" b="0" i="1" smtClean="0">
                                        <a:solidFill>
                                          <a:srgbClr val="FF0000"/>
                                        </a:solidFill>
                                        <a:latin typeface="Cambria Math"/>
                                      </a:rPr>
                                      <m:t>𝑉</m:t>
                                    </m:r>
                                  </m:e>
                                  <m:sub>
                                    <m:r>
                                      <a:rPr lang="en-GB" b="0" i="1" smtClean="0">
                                        <a:solidFill>
                                          <a:srgbClr val="FF0000"/>
                                        </a:solidFill>
                                        <a:latin typeface="Cambria Math"/>
                                      </a:rPr>
                                      <m:t>𝑅</m:t>
                                    </m:r>
                                    <m:r>
                                      <a:rPr lang="en-GB" b="0" i="1" smtClean="0">
                                        <a:solidFill>
                                          <a:srgbClr val="FF0000"/>
                                        </a:solidFill>
                                        <a:latin typeface="Cambria Math"/>
                                      </a:rPr>
                                      <m:t>2</m:t>
                                    </m:r>
                                  </m:sub>
                                </m:sSub>
                              </m:e>
                            </m:mr>
                          </m:m>
                        </m:e>
                      </m:d>
                    </m:oMath>
                  </m:oMathPara>
                </a14:m>
                <a:endParaRPr lang="en-GB"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509260" y="2492896"/>
                <a:ext cx="2167196" cy="708720"/>
              </a:xfrm>
              <a:prstGeom prst="rect">
                <a:avLst/>
              </a:prstGeom>
              <a:blipFill rotWithShape="1">
                <a:blip r:embed="rId5"/>
                <a:stretch>
                  <a:fillRect/>
                </a:stretch>
              </a:blipFill>
            </p:spPr>
            <p:txBody>
              <a:bodyPr/>
              <a:lstStyle/>
              <a:p>
                <a:r>
                  <a:rPr lang="en-GB">
                    <a:noFill/>
                  </a:rPr>
                  <a:t> </a:t>
                </a:r>
              </a:p>
            </p:txBody>
          </p:sp>
        </mc:Fallback>
      </mc:AlternateContent>
      <p:sp>
        <p:nvSpPr>
          <p:cNvPr id="17" name="TextBox 16"/>
          <p:cNvSpPr txBox="1"/>
          <p:nvPr/>
        </p:nvSpPr>
        <p:spPr>
          <a:xfrm>
            <a:off x="827584" y="1772816"/>
            <a:ext cx="5328592" cy="369332"/>
          </a:xfrm>
          <a:prstGeom prst="rect">
            <a:avLst/>
          </a:prstGeom>
          <a:noFill/>
        </p:spPr>
        <p:txBody>
          <a:bodyPr wrap="square" rtlCol="0">
            <a:spAutoFit/>
          </a:bodyPr>
          <a:lstStyle/>
          <a:p>
            <a:r>
              <a:rPr lang="en-GB" dirty="0" smtClean="0"/>
              <a:t>Can make more partitions for multivariate traits too.</a:t>
            </a:r>
            <a:endParaRPr lang="en-GB" dirty="0"/>
          </a:p>
        </p:txBody>
      </p:sp>
    </p:spTree>
    <p:extLst>
      <p:ext uri="{BB962C8B-B14F-4D97-AF65-F5344CB8AC3E}">
        <p14:creationId xmlns:p14="http://schemas.microsoft.com/office/powerpoint/2010/main" val="39968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0" grpId="0"/>
      <p:bldP spid="21" grpId="0"/>
      <p:bldP spid="22" grpId="0"/>
      <p:bldP spid="23" grpId="0"/>
      <p:bldP spid="24" grpId="0"/>
      <p:bldP spid="26" grpId="0"/>
      <p:bldP spid="27" grpId="0"/>
      <p:bldP spid="28" grpId="0"/>
      <p:bldP spid="30" grpId="0"/>
      <p:bldP spid="13" grpId="0"/>
      <p:bldP spid="14"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683568" y="2024250"/>
                <a:ext cx="2147447"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00B050"/>
                              </a:solidFill>
                              <a:latin typeface="Cambria Math"/>
                            </a:rPr>
                          </m:ctrlPr>
                        </m:dPr>
                        <m:e>
                          <m:m>
                            <m:mPr>
                              <m:mcs>
                                <m:mc>
                                  <m:mcPr>
                                    <m:count m:val="2"/>
                                    <m:mcJc m:val="center"/>
                                  </m:mcPr>
                                </m:mc>
                              </m:mcs>
                              <m:ctrlPr>
                                <a:rPr lang="en-GB" i="1" smtClean="0">
                                  <a:solidFill>
                                    <a:srgbClr val="00B050"/>
                                  </a:solidFill>
                                  <a:latin typeface="Cambria Math"/>
                                </a:rPr>
                              </m:ctrlPr>
                            </m:mPr>
                            <m:mr>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mr>
                            <m:mr>
                              <m:e>
                                <m:r>
                                  <a:rPr lang="en-GB" b="0" i="1" smtClean="0">
                                    <a:solidFill>
                                      <a:srgbClr val="00B050"/>
                                    </a:solidFill>
                                    <a:latin typeface="Cambria Math"/>
                                  </a:rPr>
                                  <m:t>𝐶𝑂</m:t>
                                </m:r>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2</m:t>
                                    </m:r>
                                  </m:sub>
                                </m:sSub>
                              </m:e>
                            </m:mr>
                          </m:m>
                        </m:e>
                      </m:d>
                    </m:oMath>
                  </m:oMathPara>
                </a14:m>
                <a:endParaRPr lang="en-GB" dirty="0">
                  <a:solidFill>
                    <a:srgbClr val="00B05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83568" y="2024250"/>
                <a:ext cx="2147447" cy="708720"/>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94328" y="3320394"/>
                <a:ext cx="3137654" cy="9975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00B050"/>
                              </a:solidFill>
                              <a:latin typeface="Cambria Math"/>
                            </a:rPr>
                          </m:ctrlPr>
                        </m:dPr>
                        <m:e>
                          <m:m>
                            <m:mPr>
                              <m:mcs>
                                <m:mc>
                                  <m:mcPr>
                                    <m:count m:val="3"/>
                                    <m:mcJc m:val="center"/>
                                  </m:mcPr>
                                </m:mc>
                              </m:mcs>
                              <m:ctrlPr>
                                <a:rPr lang="en-GB" i="1" smtClean="0">
                                  <a:solidFill>
                                    <a:srgbClr val="00B050"/>
                                  </a:solidFill>
                                  <a:latin typeface="Cambria Math"/>
                                </a:rPr>
                              </m:ctrlPr>
                            </m:mPr>
                            <m:mr>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mr>
                            <m:mr>
                              <m:e>
                                <m:r>
                                  <a:rPr lang="en-GB" b="0" i="1" smtClean="0">
                                    <a:solidFill>
                                      <a:srgbClr val="00B050"/>
                                    </a:solidFill>
                                    <a:latin typeface="Cambria Math"/>
                                  </a:rPr>
                                  <m:t>𝐶𝑂</m:t>
                                </m:r>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2</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mr>
                            <m:mr>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3</m:t>
                                    </m:r>
                                  </m:sub>
                                </m:sSub>
                              </m:e>
                            </m:mr>
                          </m:m>
                        </m:e>
                      </m:d>
                    </m:oMath>
                  </m:oMathPara>
                </a14:m>
                <a:endParaRPr lang="en-GB" dirty="0">
                  <a:solidFill>
                    <a:srgbClr val="00B05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94328" y="3320394"/>
                <a:ext cx="3137654" cy="997581"/>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94328" y="4760554"/>
                <a:ext cx="2609304" cy="972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00B050"/>
                              </a:solidFill>
                              <a:latin typeface="Cambria Math"/>
                            </a:rPr>
                          </m:ctrlPr>
                        </m:dPr>
                        <m:e>
                          <m:m>
                            <m:mPr>
                              <m:mcs>
                                <m:mc>
                                  <m:mcPr>
                                    <m:count m:val="3"/>
                                    <m:mcJc m:val="center"/>
                                  </m:mcPr>
                                </m:mc>
                              </m:mcs>
                              <m:ctrlPr>
                                <a:rPr lang="en-GB" i="1" smtClean="0">
                                  <a:solidFill>
                                    <a:srgbClr val="00B050"/>
                                  </a:solidFill>
                                  <a:latin typeface="Cambria Math"/>
                                </a:rPr>
                              </m:ctrlPr>
                            </m:mPr>
                            <m:mr>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m:t>
                                    </m:r>
                                  </m:sub>
                                </m:sSub>
                              </m:e>
                              <m:e>
                                <m:r>
                                  <a:rPr lang="en-GB" i="1" smtClean="0">
                                    <a:solidFill>
                                      <a:srgbClr val="00B050"/>
                                    </a:solidFill>
                                    <a:latin typeface="Cambria Math"/>
                                  </a:rPr>
                                  <m:t>⋯</m:t>
                                </m:r>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m:t>
                                    </m:r>
                                    <m:r>
                                      <a:rPr lang="en-GB" b="0" i="1" smtClean="0">
                                        <a:solidFill>
                                          <a:srgbClr val="00B050"/>
                                        </a:solidFill>
                                        <a:latin typeface="Cambria Math"/>
                                      </a:rPr>
                                      <m:t>𝑛</m:t>
                                    </m:r>
                                  </m:sub>
                                </m:sSub>
                              </m:e>
                            </m:mr>
                            <m:mr>
                              <m:e>
                                <m:r>
                                  <a:rPr lang="en-GB" i="1" smtClean="0">
                                    <a:solidFill>
                                      <a:srgbClr val="00B050"/>
                                    </a:solidFill>
                                    <a:latin typeface="Cambria Math"/>
                                  </a:rPr>
                                  <m:t>⋮</m:t>
                                </m:r>
                              </m:e>
                              <m:e>
                                <m:r>
                                  <a:rPr lang="en-GB" i="1" smtClean="0">
                                    <a:solidFill>
                                      <a:srgbClr val="00B050"/>
                                    </a:solidFill>
                                    <a:latin typeface="Cambria Math"/>
                                  </a:rPr>
                                  <m:t>⋱</m:t>
                                </m:r>
                              </m:e>
                              <m:e>
                                <m:r>
                                  <a:rPr lang="en-GB" i="1" smtClean="0">
                                    <a:solidFill>
                                      <a:srgbClr val="00B050"/>
                                    </a:solidFill>
                                    <a:latin typeface="Cambria Math"/>
                                  </a:rPr>
                                  <m:t>⋮</m:t>
                                </m:r>
                              </m:e>
                            </m:mr>
                            <m:mr>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m:t>
                                    </m:r>
                                    <m:r>
                                      <a:rPr lang="en-GB" b="0" i="1" smtClean="0">
                                        <a:solidFill>
                                          <a:srgbClr val="00B050"/>
                                        </a:solidFill>
                                        <a:latin typeface="Cambria Math"/>
                                      </a:rPr>
                                      <m:t>𝑛</m:t>
                                    </m:r>
                                  </m:sub>
                                </m:sSub>
                              </m:e>
                              <m:e>
                                <m:r>
                                  <a:rPr lang="en-GB" i="1" smtClean="0">
                                    <a:solidFill>
                                      <a:srgbClr val="00B050"/>
                                    </a:solidFill>
                                    <a:latin typeface="Cambria Math"/>
                                  </a:rPr>
                                  <m:t>⋯</m:t>
                                </m:r>
                              </m:e>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𝐴𝑛</m:t>
                                    </m:r>
                                  </m:sub>
                                </m:sSub>
                              </m:e>
                            </m:mr>
                          </m:m>
                        </m:e>
                      </m:d>
                    </m:oMath>
                  </m:oMathPara>
                </a14:m>
                <a:endParaRPr lang="en-GB" dirty="0">
                  <a:solidFill>
                    <a:srgbClr val="00B05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94328" y="4760554"/>
                <a:ext cx="2609304" cy="972702"/>
              </a:xfrm>
              <a:prstGeom prst="rect">
                <a:avLst/>
              </a:prstGeom>
              <a:blipFill rotWithShape="1">
                <a:blip r:embed="rId4"/>
                <a:stretch>
                  <a:fillRect/>
                </a:stretch>
              </a:blipFill>
            </p:spPr>
            <p:txBody>
              <a:bodyPr/>
              <a:lstStyle/>
              <a:p>
                <a:r>
                  <a:rPr lang="en-GB">
                    <a:noFill/>
                  </a:rPr>
                  <a:t> </a:t>
                </a:r>
              </a:p>
            </p:txBody>
          </p:sp>
        </mc:Fallback>
      </mc:AlternateContent>
      <p:sp>
        <p:nvSpPr>
          <p:cNvPr id="10" name="TextBox 9"/>
          <p:cNvSpPr txBox="1"/>
          <p:nvPr/>
        </p:nvSpPr>
        <p:spPr>
          <a:xfrm>
            <a:off x="3903990" y="2193944"/>
            <a:ext cx="1896502" cy="369332"/>
          </a:xfrm>
          <a:prstGeom prst="rect">
            <a:avLst/>
          </a:prstGeom>
          <a:noFill/>
        </p:spPr>
        <p:txBody>
          <a:bodyPr wrap="square" rtlCol="0">
            <a:spAutoFit/>
          </a:bodyPr>
          <a:lstStyle/>
          <a:p>
            <a:r>
              <a:rPr lang="en-GB" dirty="0" smtClean="0"/>
              <a:t>2 traits</a:t>
            </a:r>
            <a:endParaRPr lang="en-GB" dirty="0"/>
          </a:p>
        </p:txBody>
      </p:sp>
      <p:sp>
        <p:nvSpPr>
          <p:cNvPr id="11" name="TextBox 10"/>
          <p:cNvSpPr txBox="1"/>
          <p:nvPr/>
        </p:nvSpPr>
        <p:spPr>
          <a:xfrm>
            <a:off x="3903990" y="3536418"/>
            <a:ext cx="1896502" cy="369332"/>
          </a:xfrm>
          <a:prstGeom prst="rect">
            <a:avLst/>
          </a:prstGeom>
          <a:noFill/>
        </p:spPr>
        <p:txBody>
          <a:bodyPr wrap="square" rtlCol="0">
            <a:spAutoFit/>
          </a:bodyPr>
          <a:lstStyle/>
          <a:p>
            <a:r>
              <a:rPr lang="en-GB" dirty="0" smtClean="0"/>
              <a:t>3 traits</a:t>
            </a:r>
            <a:endParaRPr lang="en-GB" dirty="0"/>
          </a:p>
        </p:txBody>
      </p:sp>
      <p:sp>
        <p:nvSpPr>
          <p:cNvPr id="12" name="TextBox 11"/>
          <p:cNvSpPr txBox="1"/>
          <p:nvPr/>
        </p:nvSpPr>
        <p:spPr>
          <a:xfrm>
            <a:off x="3903990" y="5039294"/>
            <a:ext cx="1896502" cy="369332"/>
          </a:xfrm>
          <a:prstGeom prst="rect">
            <a:avLst/>
          </a:prstGeom>
          <a:noFill/>
        </p:spPr>
        <p:txBody>
          <a:bodyPr wrap="square" rtlCol="0">
            <a:spAutoFit/>
          </a:bodyPr>
          <a:lstStyle/>
          <a:p>
            <a:r>
              <a:rPr lang="en-GB" dirty="0"/>
              <a:t>n</a:t>
            </a:r>
            <a:r>
              <a:rPr lang="en-GB" dirty="0" smtClean="0"/>
              <a:t> traits</a:t>
            </a:r>
            <a:endParaRPr lang="en-GB" dirty="0"/>
          </a:p>
        </p:txBody>
      </p:sp>
      <p:sp>
        <p:nvSpPr>
          <p:cNvPr id="14" name="TextBox 13"/>
          <p:cNvSpPr txBox="1"/>
          <p:nvPr/>
        </p:nvSpPr>
        <p:spPr>
          <a:xfrm>
            <a:off x="694328" y="548680"/>
            <a:ext cx="7118032" cy="646331"/>
          </a:xfrm>
          <a:prstGeom prst="rect">
            <a:avLst/>
          </a:prstGeom>
          <a:noFill/>
        </p:spPr>
        <p:txBody>
          <a:bodyPr wrap="square" rtlCol="0">
            <a:spAutoFit/>
          </a:bodyPr>
          <a:lstStyle/>
          <a:p>
            <a:r>
              <a:rPr lang="en-GB" sz="3600" b="1" dirty="0" smtClean="0"/>
              <a:t>G matrix can be any size you want</a:t>
            </a:r>
            <a:endParaRPr lang="en-GB" sz="3600" b="1" dirty="0"/>
          </a:p>
        </p:txBody>
      </p:sp>
    </p:spTree>
    <p:extLst>
      <p:ext uri="{BB962C8B-B14F-4D97-AF65-F5344CB8AC3E}">
        <p14:creationId xmlns:p14="http://schemas.microsoft.com/office/powerpoint/2010/main" val="1612307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mtClean="0"/>
              <a:t>A quick recap…</a:t>
            </a:r>
            <a:endParaRPr lang="en-GB" dirty="0"/>
          </a:p>
        </p:txBody>
      </p:sp>
      <p:pic>
        <p:nvPicPr>
          <p:cNvPr id="6" name="Picture 4" descr="Image result for 1985 vc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6756"/>
          <a:stretch/>
        </p:blipFill>
        <p:spPr bwMode="auto">
          <a:xfrm>
            <a:off x="1114889" y="4712705"/>
            <a:ext cx="1469861" cy="7325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Sharp PC-1403 Pocket Compute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39255" y="2286970"/>
            <a:ext cx="2476561" cy="10606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old TV"/>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83568" y="3578302"/>
            <a:ext cx="1317735" cy="8754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5" cstate="screen">
            <a:extLst>
              <a:ext uri="{28A0092B-C50C-407E-A947-70E740481C1C}">
                <a14:useLocalDpi xmlns:a14="http://schemas.microsoft.com/office/drawing/2010/main"/>
              </a:ext>
            </a:extLst>
          </a:blip>
          <a:srcRect l="13274" r="12107"/>
          <a:stretch/>
        </p:blipFill>
        <p:spPr>
          <a:xfrm>
            <a:off x="1849820" y="3182548"/>
            <a:ext cx="1282711" cy="1287600"/>
          </a:xfrm>
          <a:prstGeom prst="rect">
            <a:avLst/>
          </a:prstGeom>
        </p:spPr>
      </p:pic>
      <p:sp>
        <p:nvSpPr>
          <p:cNvPr id="10" name="TextBox 9"/>
          <p:cNvSpPr txBox="1"/>
          <p:nvPr/>
        </p:nvSpPr>
        <p:spPr>
          <a:xfrm>
            <a:off x="618932" y="1568158"/>
            <a:ext cx="2117206" cy="584775"/>
          </a:xfrm>
          <a:prstGeom prst="rect">
            <a:avLst/>
          </a:prstGeom>
          <a:noFill/>
        </p:spPr>
        <p:txBody>
          <a:bodyPr wrap="square" rtlCol="0">
            <a:spAutoFit/>
          </a:bodyPr>
          <a:lstStyle/>
          <a:p>
            <a:r>
              <a:rPr lang="en-GB" sz="3200" b="1" dirty="0" smtClean="0">
                <a:solidFill>
                  <a:srgbClr val="0070C0"/>
                </a:solidFill>
              </a:rPr>
              <a:t>1985</a:t>
            </a:r>
            <a:endParaRPr lang="en-GB" sz="3200" b="1" dirty="0">
              <a:solidFill>
                <a:srgbClr val="0070C0"/>
              </a:solidFill>
            </a:endParaRPr>
          </a:p>
        </p:txBody>
      </p:sp>
      <p:sp>
        <p:nvSpPr>
          <p:cNvPr id="11" name="TextBox 10"/>
          <p:cNvSpPr txBox="1"/>
          <p:nvPr/>
        </p:nvSpPr>
        <p:spPr>
          <a:xfrm>
            <a:off x="5292080" y="1545934"/>
            <a:ext cx="2117206" cy="584775"/>
          </a:xfrm>
          <a:prstGeom prst="rect">
            <a:avLst/>
          </a:prstGeom>
          <a:noFill/>
        </p:spPr>
        <p:txBody>
          <a:bodyPr wrap="square" rtlCol="0">
            <a:spAutoFit/>
          </a:bodyPr>
          <a:lstStyle/>
          <a:p>
            <a:r>
              <a:rPr lang="en-GB" sz="3200" b="1" dirty="0" smtClean="0">
                <a:solidFill>
                  <a:srgbClr val="0070C0"/>
                </a:solidFill>
              </a:rPr>
              <a:t>2015</a:t>
            </a:r>
            <a:endParaRPr lang="en-GB" sz="3200" b="1" dirty="0">
              <a:solidFill>
                <a:srgbClr val="0070C0"/>
              </a:solidFill>
            </a:endParaRPr>
          </a:p>
        </p:txBody>
      </p:sp>
      <p:pic>
        <p:nvPicPr>
          <p:cNvPr id="8806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36607" y="2152413"/>
            <a:ext cx="1256916" cy="2238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6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88224" y="2093081"/>
            <a:ext cx="1901352" cy="3386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69" name="Picture 5" descr="Image result for cornish shrimp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4391021"/>
            <a:ext cx="2305050"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61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88066"/>
                                        </p:tgtEl>
                                        <p:attrNameLst>
                                          <p:attrName>style.visibility</p:attrName>
                                        </p:attrNameLst>
                                      </p:cBhvr>
                                      <p:to>
                                        <p:strVal val="visible"/>
                                      </p:to>
                                    </p:set>
                                    <p:animEffect transition="in" filter="fade">
                                      <p:cBhvr>
                                        <p:cTn id="10" dur="500"/>
                                        <p:tgtEl>
                                          <p:spTgt spid="88066"/>
                                        </p:tgtEl>
                                      </p:cBhvr>
                                    </p:animEffect>
                                  </p:childTnLst>
                                </p:cTn>
                              </p:par>
                              <p:par>
                                <p:cTn id="11" presetID="10" presetClass="entr" presetSubtype="0" fill="hold" nodeType="withEffect">
                                  <p:stCondLst>
                                    <p:cond delay="0"/>
                                  </p:stCondLst>
                                  <p:childTnLst>
                                    <p:set>
                                      <p:cBhvr>
                                        <p:cTn id="12" dur="1" fill="hold">
                                          <p:stCondLst>
                                            <p:cond delay="0"/>
                                          </p:stCondLst>
                                        </p:cTn>
                                        <p:tgtEl>
                                          <p:spTgt spid="88067"/>
                                        </p:tgtEl>
                                        <p:attrNameLst>
                                          <p:attrName>style.visibility</p:attrName>
                                        </p:attrNameLst>
                                      </p:cBhvr>
                                      <p:to>
                                        <p:strVal val="visible"/>
                                      </p:to>
                                    </p:set>
                                    <p:animEffect transition="in" filter="fade">
                                      <p:cBhvr>
                                        <p:cTn id="13" dur="500"/>
                                        <p:tgtEl>
                                          <p:spTgt spid="88067"/>
                                        </p:tgtEl>
                                      </p:cBhvr>
                                    </p:animEffect>
                                  </p:childTnLst>
                                </p:cTn>
                              </p:par>
                              <p:par>
                                <p:cTn id="14" presetID="10" presetClass="entr" presetSubtype="0" fill="hold" nodeType="withEffect">
                                  <p:stCondLst>
                                    <p:cond delay="0"/>
                                  </p:stCondLst>
                                  <p:childTnLst>
                                    <p:set>
                                      <p:cBhvr>
                                        <p:cTn id="15" dur="1" fill="hold">
                                          <p:stCondLst>
                                            <p:cond delay="0"/>
                                          </p:stCondLst>
                                        </p:cTn>
                                        <p:tgtEl>
                                          <p:spTgt spid="88069"/>
                                        </p:tgtEl>
                                        <p:attrNameLst>
                                          <p:attrName>style.visibility</p:attrName>
                                        </p:attrNameLst>
                                      </p:cBhvr>
                                      <p:to>
                                        <p:strVal val="visible"/>
                                      </p:to>
                                    </p:set>
                                    <p:animEffect transition="in" filter="fade">
                                      <p:cBhvr>
                                        <p:cTn id="16"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80975" y="4005263"/>
            <a:ext cx="9432925" cy="238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3"/>
          <p:cNvSpPr>
            <a:spLocks noChangeArrowheads="1"/>
          </p:cNvSpPr>
          <p:nvPr/>
        </p:nvSpPr>
        <p:spPr bwMode="auto">
          <a:xfrm>
            <a:off x="5076825" y="549275"/>
            <a:ext cx="3500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chemeClr val="accent2"/>
                </a:solidFill>
              </a:rPr>
              <a:t>Coltman et al. Evolution 2005</a:t>
            </a:r>
          </a:p>
        </p:txBody>
      </p:sp>
      <p:sp>
        <p:nvSpPr>
          <p:cNvPr id="29700" name="Text Box 4"/>
          <p:cNvSpPr txBox="1">
            <a:spLocks noChangeArrowheads="1"/>
          </p:cNvSpPr>
          <p:nvPr/>
        </p:nvSpPr>
        <p:spPr bwMode="auto">
          <a:xfrm>
            <a:off x="5292725" y="1341438"/>
            <a:ext cx="3455988"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GB" altLang="en-US" sz="2000"/>
              <a:t> Precision of r</a:t>
            </a:r>
            <a:r>
              <a:rPr lang="en-GB" altLang="en-US" sz="2000" baseline="-25000"/>
              <a:t>G</a:t>
            </a:r>
            <a:r>
              <a:rPr lang="en-GB" altLang="en-US" sz="2000"/>
              <a:t> estimates much lower than h</a:t>
            </a:r>
            <a:r>
              <a:rPr lang="en-GB" altLang="en-US" sz="2000" baseline="30000"/>
              <a:t>2</a:t>
            </a:r>
          </a:p>
          <a:p>
            <a:pPr>
              <a:spcBef>
                <a:spcPct val="50000"/>
              </a:spcBef>
              <a:buFontTx/>
              <a:buChar char="•"/>
            </a:pPr>
            <a:endParaRPr lang="en-GB" altLang="en-US" sz="900"/>
          </a:p>
          <a:p>
            <a:pPr>
              <a:spcBef>
                <a:spcPct val="50000"/>
              </a:spcBef>
              <a:buFontTx/>
              <a:buChar char="•"/>
            </a:pPr>
            <a:r>
              <a:rPr lang="en-GB" altLang="en-US" sz="2000"/>
              <a:t> Large SE's on genetic correlations</a:t>
            </a:r>
          </a:p>
        </p:txBody>
      </p:sp>
      <p:pic>
        <p:nvPicPr>
          <p:cNvPr id="29701"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0" y="307975"/>
            <a:ext cx="5076825" cy="333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584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683568" y="2024250"/>
                <a:ext cx="2147447"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00B050"/>
                              </a:solidFill>
                              <a:latin typeface="Cambria Math"/>
                            </a:rPr>
                          </m:ctrlPr>
                        </m:dPr>
                        <m:e>
                          <m:m>
                            <m:mPr>
                              <m:mcs>
                                <m:mc>
                                  <m:mcPr>
                                    <m:count m:val="2"/>
                                    <m:mcJc m:val="center"/>
                                  </m:mcPr>
                                </m:mc>
                              </m:mcs>
                              <m:ctrlPr>
                                <a:rPr lang="en-GB" i="1" smtClean="0">
                                  <a:solidFill>
                                    <a:srgbClr val="00B050"/>
                                  </a:solidFill>
                                  <a:latin typeface="Cambria Math"/>
                                </a:rPr>
                              </m:ctrlPr>
                            </m:mPr>
                            <m:mr>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mr>
                            <m:mr>
                              <m:e>
                                <m:r>
                                  <a:rPr lang="en-GB" b="0" i="1" smtClean="0">
                                    <a:solidFill>
                                      <a:srgbClr val="00B050"/>
                                    </a:solidFill>
                                    <a:latin typeface="Cambria Math"/>
                                  </a:rPr>
                                  <m:t>𝐶𝑂</m:t>
                                </m:r>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2</m:t>
                                    </m:r>
                                  </m:sub>
                                </m:sSub>
                              </m:e>
                            </m:mr>
                          </m:m>
                        </m:e>
                      </m:d>
                    </m:oMath>
                  </m:oMathPara>
                </a14:m>
                <a:endParaRPr lang="en-GB" dirty="0">
                  <a:solidFill>
                    <a:srgbClr val="00B05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83568" y="2024250"/>
                <a:ext cx="2147447" cy="708720"/>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94328" y="3320394"/>
                <a:ext cx="3137654" cy="9975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00B050"/>
                              </a:solidFill>
                              <a:latin typeface="Cambria Math"/>
                            </a:rPr>
                          </m:ctrlPr>
                        </m:dPr>
                        <m:e>
                          <m:m>
                            <m:mPr>
                              <m:mcs>
                                <m:mc>
                                  <m:mcPr>
                                    <m:count m:val="3"/>
                                    <m:mcJc m:val="center"/>
                                  </m:mcPr>
                                </m:mc>
                              </m:mcs>
                              <m:ctrlPr>
                                <a:rPr lang="en-GB" i="1" smtClean="0">
                                  <a:solidFill>
                                    <a:srgbClr val="00B050"/>
                                  </a:solidFill>
                                  <a:latin typeface="Cambria Math"/>
                                </a:rPr>
                              </m:ctrlPr>
                            </m:mPr>
                            <m:mr>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mr>
                            <m:mr>
                              <m:e>
                                <m:r>
                                  <a:rPr lang="en-GB" b="0" i="1" smtClean="0">
                                    <a:solidFill>
                                      <a:srgbClr val="00B050"/>
                                    </a:solidFill>
                                    <a:latin typeface="Cambria Math"/>
                                  </a:rPr>
                                  <m:t>𝐶𝑂</m:t>
                                </m:r>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2</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mr>
                            <m:mr>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3</m:t>
                                    </m:r>
                                  </m:sub>
                                </m:sSub>
                              </m:e>
                            </m:mr>
                          </m:m>
                        </m:e>
                      </m:d>
                    </m:oMath>
                  </m:oMathPara>
                </a14:m>
                <a:endParaRPr lang="en-GB" dirty="0">
                  <a:solidFill>
                    <a:srgbClr val="00B05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94328" y="3320394"/>
                <a:ext cx="3137654" cy="997581"/>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94328" y="4760554"/>
                <a:ext cx="2609304" cy="972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00B050"/>
                              </a:solidFill>
                              <a:latin typeface="Cambria Math"/>
                            </a:rPr>
                          </m:ctrlPr>
                        </m:dPr>
                        <m:e>
                          <m:m>
                            <m:mPr>
                              <m:mcs>
                                <m:mc>
                                  <m:mcPr>
                                    <m:count m:val="3"/>
                                    <m:mcJc m:val="center"/>
                                  </m:mcPr>
                                </m:mc>
                              </m:mcs>
                              <m:ctrlPr>
                                <a:rPr lang="en-GB" i="1" smtClean="0">
                                  <a:solidFill>
                                    <a:srgbClr val="00B050"/>
                                  </a:solidFill>
                                  <a:latin typeface="Cambria Math"/>
                                </a:rPr>
                              </m:ctrlPr>
                            </m:mPr>
                            <m:mr>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m:t>
                                    </m:r>
                                  </m:sub>
                                </m:sSub>
                              </m:e>
                              <m:e>
                                <m:r>
                                  <a:rPr lang="en-GB" i="1" smtClean="0">
                                    <a:solidFill>
                                      <a:srgbClr val="00B050"/>
                                    </a:solidFill>
                                    <a:latin typeface="Cambria Math"/>
                                  </a:rPr>
                                  <m:t>⋯</m:t>
                                </m:r>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m:t>
                                    </m:r>
                                    <m:r>
                                      <a:rPr lang="en-GB" b="0" i="1" smtClean="0">
                                        <a:solidFill>
                                          <a:srgbClr val="00B050"/>
                                        </a:solidFill>
                                        <a:latin typeface="Cambria Math"/>
                                      </a:rPr>
                                      <m:t>𝑛</m:t>
                                    </m:r>
                                  </m:sub>
                                </m:sSub>
                              </m:e>
                            </m:mr>
                            <m:mr>
                              <m:e>
                                <m:r>
                                  <a:rPr lang="en-GB" i="1" smtClean="0">
                                    <a:solidFill>
                                      <a:srgbClr val="00B050"/>
                                    </a:solidFill>
                                    <a:latin typeface="Cambria Math"/>
                                  </a:rPr>
                                  <m:t>⋮</m:t>
                                </m:r>
                              </m:e>
                              <m:e>
                                <m:r>
                                  <a:rPr lang="en-GB" i="1" smtClean="0">
                                    <a:solidFill>
                                      <a:srgbClr val="00B050"/>
                                    </a:solidFill>
                                    <a:latin typeface="Cambria Math"/>
                                  </a:rPr>
                                  <m:t>⋱</m:t>
                                </m:r>
                              </m:e>
                              <m:e>
                                <m:r>
                                  <a:rPr lang="en-GB" i="1" smtClean="0">
                                    <a:solidFill>
                                      <a:srgbClr val="00B050"/>
                                    </a:solidFill>
                                    <a:latin typeface="Cambria Math"/>
                                  </a:rPr>
                                  <m:t>⋮</m:t>
                                </m:r>
                              </m:e>
                            </m:mr>
                            <m:mr>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m:t>
                                    </m:r>
                                    <m:r>
                                      <a:rPr lang="en-GB" b="0" i="1" smtClean="0">
                                        <a:solidFill>
                                          <a:srgbClr val="00B050"/>
                                        </a:solidFill>
                                        <a:latin typeface="Cambria Math"/>
                                      </a:rPr>
                                      <m:t>𝑛</m:t>
                                    </m:r>
                                  </m:sub>
                                </m:sSub>
                              </m:e>
                              <m:e>
                                <m:r>
                                  <a:rPr lang="en-GB" i="1" smtClean="0">
                                    <a:solidFill>
                                      <a:srgbClr val="00B050"/>
                                    </a:solidFill>
                                    <a:latin typeface="Cambria Math"/>
                                  </a:rPr>
                                  <m:t>⋯</m:t>
                                </m:r>
                              </m:e>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𝐴𝑛</m:t>
                                    </m:r>
                                  </m:sub>
                                </m:sSub>
                              </m:e>
                            </m:mr>
                          </m:m>
                        </m:e>
                      </m:d>
                    </m:oMath>
                  </m:oMathPara>
                </a14:m>
                <a:endParaRPr lang="en-GB" dirty="0">
                  <a:solidFill>
                    <a:srgbClr val="00B05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94328" y="4760554"/>
                <a:ext cx="2609304" cy="972702"/>
              </a:xfrm>
              <a:prstGeom prst="rect">
                <a:avLst/>
              </a:prstGeom>
              <a:blipFill rotWithShape="1">
                <a:blip r:embed="rId4"/>
                <a:stretch>
                  <a:fillRect/>
                </a:stretch>
              </a:blipFill>
            </p:spPr>
            <p:txBody>
              <a:bodyPr/>
              <a:lstStyle/>
              <a:p>
                <a:r>
                  <a:rPr lang="en-GB">
                    <a:noFill/>
                  </a:rPr>
                  <a:t> </a:t>
                </a:r>
              </a:p>
            </p:txBody>
          </p:sp>
        </mc:Fallback>
      </mc:AlternateContent>
      <p:sp>
        <p:nvSpPr>
          <p:cNvPr id="10" name="TextBox 9"/>
          <p:cNvSpPr txBox="1"/>
          <p:nvPr/>
        </p:nvSpPr>
        <p:spPr>
          <a:xfrm>
            <a:off x="3903990" y="2193944"/>
            <a:ext cx="1896502" cy="369332"/>
          </a:xfrm>
          <a:prstGeom prst="rect">
            <a:avLst/>
          </a:prstGeom>
          <a:noFill/>
        </p:spPr>
        <p:txBody>
          <a:bodyPr wrap="square" rtlCol="0">
            <a:spAutoFit/>
          </a:bodyPr>
          <a:lstStyle/>
          <a:p>
            <a:r>
              <a:rPr lang="en-GB" dirty="0" smtClean="0"/>
              <a:t>2 traits</a:t>
            </a:r>
            <a:endParaRPr lang="en-GB" dirty="0"/>
          </a:p>
        </p:txBody>
      </p:sp>
      <p:sp>
        <p:nvSpPr>
          <p:cNvPr id="11" name="TextBox 10"/>
          <p:cNvSpPr txBox="1"/>
          <p:nvPr/>
        </p:nvSpPr>
        <p:spPr>
          <a:xfrm>
            <a:off x="3903990" y="3536418"/>
            <a:ext cx="1896502" cy="369332"/>
          </a:xfrm>
          <a:prstGeom prst="rect">
            <a:avLst/>
          </a:prstGeom>
          <a:noFill/>
        </p:spPr>
        <p:txBody>
          <a:bodyPr wrap="square" rtlCol="0">
            <a:spAutoFit/>
          </a:bodyPr>
          <a:lstStyle/>
          <a:p>
            <a:r>
              <a:rPr lang="en-GB" dirty="0" smtClean="0"/>
              <a:t>3 traits</a:t>
            </a:r>
            <a:endParaRPr lang="en-GB" dirty="0"/>
          </a:p>
        </p:txBody>
      </p:sp>
      <p:sp>
        <p:nvSpPr>
          <p:cNvPr id="12" name="TextBox 11"/>
          <p:cNvSpPr txBox="1"/>
          <p:nvPr/>
        </p:nvSpPr>
        <p:spPr>
          <a:xfrm>
            <a:off x="3903990" y="5039294"/>
            <a:ext cx="1896502" cy="369332"/>
          </a:xfrm>
          <a:prstGeom prst="rect">
            <a:avLst/>
          </a:prstGeom>
          <a:noFill/>
        </p:spPr>
        <p:txBody>
          <a:bodyPr wrap="square" rtlCol="0">
            <a:spAutoFit/>
          </a:bodyPr>
          <a:lstStyle/>
          <a:p>
            <a:r>
              <a:rPr lang="en-GB" dirty="0"/>
              <a:t>n</a:t>
            </a:r>
            <a:r>
              <a:rPr lang="en-GB" dirty="0" smtClean="0"/>
              <a:t> traits</a:t>
            </a:r>
            <a:endParaRPr lang="en-GB" dirty="0"/>
          </a:p>
        </p:txBody>
      </p:sp>
      <p:sp>
        <p:nvSpPr>
          <p:cNvPr id="14" name="TextBox 13"/>
          <p:cNvSpPr txBox="1"/>
          <p:nvPr/>
        </p:nvSpPr>
        <p:spPr>
          <a:xfrm>
            <a:off x="694328" y="548680"/>
            <a:ext cx="7118032" cy="646331"/>
          </a:xfrm>
          <a:prstGeom prst="rect">
            <a:avLst/>
          </a:prstGeom>
          <a:noFill/>
        </p:spPr>
        <p:txBody>
          <a:bodyPr wrap="square" rtlCol="0">
            <a:spAutoFit/>
          </a:bodyPr>
          <a:lstStyle/>
          <a:p>
            <a:r>
              <a:rPr lang="en-GB" sz="3600" b="1" dirty="0" smtClean="0"/>
              <a:t>G matrix can be any size you want</a:t>
            </a:r>
            <a:endParaRPr lang="en-GB" sz="3600" b="1" dirty="0"/>
          </a:p>
        </p:txBody>
      </p:sp>
      <p:sp>
        <p:nvSpPr>
          <p:cNvPr id="15" name="Rounded Rectangle 14"/>
          <p:cNvSpPr/>
          <p:nvPr/>
        </p:nvSpPr>
        <p:spPr>
          <a:xfrm>
            <a:off x="5652120" y="2859516"/>
            <a:ext cx="3240360" cy="291691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arenR"/>
            </a:pPr>
            <a:r>
              <a:rPr lang="en-GB" dirty="0"/>
              <a:t>U</a:t>
            </a:r>
            <a:r>
              <a:rPr lang="en-GB" dirty="0" smtClean="0"/>
              <a:t>se </a:t>
            </a:r>
            <a:r>
              <a:rPr lang="en-GB" sz="2400" b="1" dirty="0" smtClean="0">
                <a:solidFill>
                  <a:srgbClr val="FFFF00"/>
                </a:solidFill>
              </a:rPr>
              <a:t>G</a:t>
            </a:r>
            <a:r>
              <a:rPr lang="en-GB" sz="2400" b="1" dirty="0" smtClean="0">
                <a:solidFill>
                  <a:srgbClr val="00B050"/>
                </a:solidFill>
              </a:rPr>
              <a:t> </a:t>
            </a:r>
            <a:r>
              <a:rPr lang="en-GB" dirty="0" smtClean="0"/>
              <a:t>to predict multivariate selection responses (use multivariate breeders  equation)</a:t>
            </a:r>
          </a:p>
          <a:p>
            <a:pPr marL="342900" indent="-342900">
              <a:buFont typeface="+mj-lt"/>
              <a:buAutoNum type="arabicParenR"/>
            </a:pPr>
            <a:r>
              <a:rPr lang="en-GB" dirty="0"/>
              <a:t>S</a:t>
            </a:r>
            <a:r>
              <a:rPr lang="en-GB" dirty="0" smtClean="0"/>
              <a:t>tudy the structure of </a:t>
            </a:r>
            <a:r>
              <a:rPr lang="en-GB" sz="2400" b="1" dirty="0" smtClean="0">
                <a:solidFill>
                  <a:srgbClr val="FFFF00"/>
                </a:solidFill>
              </a:rPr>
              <a:t>G</a:t>
            </a:r>
            <a:r>
              <a:rPr lang="en-GB" b="1" dirty="0" smtClean="0"/>
              <a:t> </a:t>
            </a:r>
            <a:r>
              <a:rPr lang="en-GB" dirty="0" smtClean="0"/>
              <a:t>to test important evolutionary hypotheses</a:t>
            </a:r>
            <a:endParaRPr lang="en-GB" dirty="0"/>
          </a:p>
        </p:txBody>
      </p:sp>
      <p:sp>
        <p:nvSpPr>
          <p:cNvPr id="16" name="Rounded Rectangle 15"/>
          <p:cNvSpPr/>
          <p:nvPr/>
        </p:nvSpPr>
        <p:spPr>
          <a:xfrm>
            <a:off x="6876256" y="2640202"/>
            <a:ext cx="792088" cy="438628"/>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Why?</a:t>
            </a:r>
            <a:endParaRPr lang="en-GB" dirty="0"/>
          </a:p>
        </p:txBody>
      </p:sp>
    </p:spTree>
    <p:extLst>
      <p:ext uri="{BB962C8B-B14F-4D97-AF65-F5344CB8AC3E}">
        <p14:creationId xmlns:p14="http://schemas.microsoft.com/office/powerpoint/2010/main" val="2916052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7776226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414338"/>
            <a:ext cx="7772400" cy="1143000"/>
          </a:xfrm>
        </p:spPr>
        <p:txBody>
          <a:bodyPr/>
          <a:lstStyle/>
          <a:p>
            <a:r>
              <a:rPr lang="en-GB" altLang="en-US" sz="4000">
                <a:solidFill>
                  <a:srgbClr val="0000FF"/>
                </a:solidFill>
              </a:rPr>
              <a:t>Multivariate breeders’ equation</a:t>
            </a:r>
          </a:p>
        </p:txBody>
      </p:sp>
      <p:sp>
        <p:nvSpPr>
          <p:cNvPr id="22531" name="Rectangle 3"/>
          <p:cNvSpPr>
            <a:spLocks noGrp="1" noChangeArrowheads="1"/>
          </p:cNvSpPr>
          <p:nvPr>
            <p:ph idx="1"/>
          </p:nvPr>
        </p:nvSpPr>
        <p:spPr>
          <a:xfrm>
            <a:off x="831850" y="1917700"/>
            <a:ext cx="7772400" cy="647700"/>
          </a:xfrm>
        </p:spPr>
        <p:txBody>
          <a:bodyPr/>
          <a:lstStyle/>
          <a:p>
            <a:pPr>
              <a:buFontTx/>
              <a:buNone/>
            </a:pPr>
            <a:r>
              <a:rPr lang="en-GB" altLang="en-US"/>
              <a:t>Univariate </a:t>
            </a:r>
            <a:r>
              <a:rPr lang="en-GB" altLang="en-US">
                <a:solidFill>
                  <a:srgbClr val="FF0000"/>
                </a:solidFill>
              </a:rPr>
              <a:t>R = h</a:t>
            </a:r>
            <a:r>
              <a:rPr lang="en-GB" altLang="en-US" baseline="30000">
                <a:solidFill>
                  <a:srgbClr val="FF0000"/>
                </a:solidFill>
              </a:rPr>
              <a:t>2</a:t>
            </a:r>
            <a:r>
              <a:rPr lang="en-GB" altLang="en-US">
                <a:solidFill>
                  <a:srgbClr val="FF0000"/>
                </a:solidFill>
              </a:rPr>
              <a:t>S </a:t>
            </a:r>
            <a:r>
              <a:rPr lang="en-GB" altLang="en-US"/>
              <a:t>becomes:		</a:t>
            </a:r>
          </a:p>
        </p:txBody>
      </p:sp>
      <p:sp>
        <p:nvSpPr>
          <p:cNvPr id="22532" name="Text Box 4"/>
          <p:cNvSpPr txBox="1">
            <a:spLocks noChangeArrowheads="1"/>
          </p:cNvSpPr>
          <p:nvPr/>
        </p:nvSpPr>
        <p:spPr bwMode="auto">
          <a:xfrm>
            <a:off x="2555875" y="2781300"/>
            <a:ext cx="489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3600" b="1">
                <a:solidFill>
                  <a:srgbClr val="FF0000"/>
                </a:solidFill>
                <a:cs typeface="Arial" charset="0"/>
              </a:rPr>
              <a:t>Δ</a:t>
            </a:r>
            <a:r>
              <a:rPr lang="en-GB" altLang="en-US" sz="3600" b="1">
                <a:solidFill>
                  <a:srgbClr val="FF0000"/>
                </a:solidFill>
                <a:cs typeface="Arial" charset="0"/>
              </a:rPr>
              <a:t>z</a:t>
            </a:r>
            <a:r>
              <a:rPr lang="en-GB" altLang="en-US" sz="3600">
                <a:solidFill>
                  <a:srgbClr val="FF0000"/>
                </a:solidFill>
                <a:cs typeface="Arial" charset="0"/>
              </a:rPr>
              <a:t> = </a:t>
            </a:r>
            <a:r>
              <a:rPr lang="en-GB" altLang="en-US" sz="3600" b="1">
                <a:solidFill>
                  <a:srgbClr val="FF0000"/>
                </a:solidFill>
                <a:cs typeface="Arial" charset="0"/>
              </a:rPr>
              <a:t>G </a:t>
            </a:r>
            <a:r>
              <a:rPr lang="en-US" altLang="en-US" sz="3600" b="1">
                <a:solidFill>
                  <a:srgbClr val="FF0000"/>
                </a:solidFill>
                <a:cs typeface="Arial" charset="0"/>
              </a:rPr>
              <a:t>ß</a:t>
            </a:r>
          </a:p>
        </p:txBody>
      </p:sp>
      <p:grpSp>
        <p:nvGrpSpPr>
          <p:cNvPr id="22533" name="Group 5"/>
          <p:cNvGrpSpPr>
            <a:grpSpLocks/>
          </p:cNvGrpSpPr>
          <p:nvPr/>
        </p:nvGrpSpPr>
        <p:grpSpPr bwMode="auto">
          <a:xfrm>
            <a:off x="755650" y="3357563"/>
            <a:ext cx="2016125" cy="1611312"/>
            <a:chOff x="476" y="2115"/>
            <a:chExt cx="1270" cy="1015"/>
          </a:xfrm>
        </p:grpSpPr>
        <p:sp>
          <p:nvSpPr>
            <p:cNvPr id="22534" name="Text Box 6"/>
            <p:cNvSpPr txBox="1">
              <a:spLocks noChangeArrowheads="1"/>
            </p:cNvSpPr>
            <p:nvPr/>
          </p:nvSpPr>
          <p:spPr bwMode="auto">
            <a:xfrm>
              <a:off x="476" y="2478"/>
              <a:ext cx="998" cy="652"/>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a:t>Vector of changes to trait means</a:t>
              </a:r>
            </a:p>
          </p:txBody>
        </p:sp>
        <p:sp>
          <p:nvSpPr>
            <p:cNvPr id="22535" name="Line 7"/>
            <p:cNvSpPr>
              <a:spLocks noChangeShapeType="1"/>
            </p:cNvSpPr>
            <p:nvPr/>
          </p:nvSpPr>
          <p:spPr bwMode="auto">
            <a:xfrm flipV="1">
              <a:off x="1292" y="2115"/>
              <a:ext cx="454" cy="363"/>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22536" name="Group 8"/>
          <p:cNvGrpSpPr>
            <a:grpSpLocks/>
          </p:cNvGrpSpPr>
          <p:nvPr/>
        </p:nvGrpSpPr>
        <p:grpSpPr bwMode="auto">
          <a:xfrm>
            <a:off x="4500563" y="3213100"/>
            <a:ext cx="3527425" cy="1422400"/>
            <a:chOff x="2835" y="2024"/>
            <a:chExt cx="2222" cy="896"/>
          </a:xfrm>
        </p:grpSpPr>
        <p:sp>
          <p:nvSpPr>
            <p:cNvPr id="22537" name="Text Box 9"/>
            <p:cNvSpPr txBox="1">
              <a:spLocks noChangeArrowheads="1"/>
            </p:cNvSpPr>
            <p:nvPr/>
          </p:nvSpPr>
          <p:spPr bwMode="auto">
            <a:xfrm>
              <a:off x="3424" y="2287"/>
              <a:ext cx="1633" cy="633"/>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a:t>Vector of selection gradients </a:t>
              </a:r>
              <a:r>
                <a:rPr lang="en-GB" altLang="en-US"/>
                <a:t>(Lande &amp; Arnold 1983. Evolution)</a:t>
              </a:r>
            </a:p>
          </p:txBody>
        </p:sp>
        <p:sp>
          <p:nvSpPr>
            <p:cNvPr id="22538" name="Line 10"/>
            <p:cNvSpPr>
              <a:spLocks noChangeShapeType="1"/>
            </p:cNvSpPr>
            <p:nvPr/>
          </p:nvSpPr>
          <p:spPr bwMode="auto">
            <a:xfrm flipH="1" flipV="1">
              <a:off x="2835" y="2024"/>
              <a:ext cx="589" cy="499"/>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Tree>
    <p:extLst>
      <p:ext uri="{BB962C8B-B14F-4D97-AF65-F5344CB8AC3E}">
        <p14:creationId xmlns:p14="http://schemas.microsoft.com/office/powerpoint/2010/main" val="3918940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414338"/>
            <a:ext cx="7772400" cy="1143000"/>
          </a:xfrm>
        </p:spPr>
        <p:txBody>
          <a:bodyPr/>
          <a:lstStyle/>
          <a:p>
            <a:r>
              <a:rPr lang="en-GB" altLang="en-US">
                <a:solidFill>
                  <a:srgbClr val="0000FF"/>
                </a:solidFill>
              </a:rPr>
              <a:t>Multivariate breeders equation</a:t>
            </a:r>
          </a:p>
        </p:txBody>
      </p:sp>
      <p:sp>
        <p:nvSpPr>
          <p:cNvPr id="23555" name="Rectangle 3"/>
          <p:cNvSpPr>
            <a:spLocks noGrp="1" noChangeArrowheads="1"/>
          </p:cNvSpPr>
          <p:nvPr>
            <p:ph idx="1"/>
          </p:nvPr>
        </p:nvSpPr>
        <p:spPr>
          <a:xfrm>
            <a:off x="831850" y="1917700"/>
            <a:ext cx="7772400" cy="647700"/>
          </a:xfrm>
        </p:spPr>
        <p:txBody>
          <a:bodyPr/>
          <a:lstStyle/>
          <a:p>
            <a:pPr>
              <a:buFontTx/>
              <a:buNone/>
            </a:pPr>
            <a:r>
              <a:rPr lang="en-GB" altLang="en-US"/>
              <a:t>Univariate </a:t>
            </a:r>
            <a:r>
              <a:rPr lang="en-GB" altLang="en-US">
                <a:solidFill>
                  <a:srgbClr val="FF0000"/>
                </a:solidFill>
              </a:rPr>
              <a:t>R = h</a:t>
            </a:r>
            <a:r>
              <a:rPr lang="en-GB" altLang="en-US" baseline="30000">
                <a:solidFill>
                  <a:srgbClr val="FF0000"/>
                </a:solidFill>
              </a:rPr>
              <a:t>2</a:t>
            </a:r>
            <a:r>
              <a:rPr lang="en-GB" altLang="en-US">
                <a:solidFill>
                  <a:srgbClr val="FF0000"/>
                </a:solidFill>
              </a:rPr>
              <a:t>S </a:t>
            </a:r>
            <a:r>
              <a:rPr lang="en-GB" altLang="en-US"/>
              <a:t>becomes:		</a:t>
            </a:r>
          </a:p>
        </p:txBody>
      </p:sp>
      <p:sp>
        <p:nvSpPr>
          <p:cNvPr id="23556" name="Text Box 4"/>
          <p:cNvSpPr txBox="1">
            <a:spLocks noChangeArrowheads="1"/>
          </p:cNvSpPr>
          <p:nvPr/>
        </p:nvSpPr>
        <p:spPr bwMode="auto">
          <a:xfrm>
            <a:off x="2555875" y="2781300"/>
            <a:ext cx="489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3600" b="1">
                <a:solidFill>
                  <a:srgbClr val="FF0000"/>
                </a:solidFill>
                <a:cs typeface="Arial" charset="0"/>
              </a:rPr>
              <a:t>Δ</a:t>
            </a:r>
            <a:r>
              <a:rPr lang="en-GB" altLang="en-US" sz="3600" b="1">
                <a:solidFill>
                  <a:srgbClr val="FF0000"/>
                </a:solidFill>
                <a:cs typeface="Arial" charset="0"/>
              </a:rPr>
              <a:t>z</a:t>
            </a:r>
            <a:r>
              <a:rPr lang="en-GB" altLang="en-US" sz="3600">
                <a:solidFill>
                  <a:srgbClr val="FF0000"/>
                </a:solidFill>
                <a:cs typeface="Arial" charset="0"/>
              </a:rPr>
              <a:t> = </a:t>
            </a:r>
            <a:r>
              <a:rPr lang="en-GB" altLang="en-US" sz="3600" b="1">
                <a:solidFill>
                  <a:srgbClr val="FF0000"/>
                </a:solidFill>
                <a:cs typeface="Arial" charset="0"/>
              </a:rPr>
              <a:t>G </a:t>
            </a:r>
            <a:r>
              <a:rPr lang="en-US" altLang="en-US" sz="3600" b="1">
                <a:solidFill>
                  <a:srgbClr val="FF0000"/>
                </a:solidFill>
                <a:cs typeface="Arial" charset="0"/>
              </a:rPr>
              <a:t>ß</a:t>
            </a:r>
          </a:p>
        </p:txBody>
      </p:sp>
      <p:grpSp>
        <p:nvGrpSpPr>
          <p:cNvPr id="23557" name="Group 5"/>
          <p:cNvGrpSpPr>
            <a:grpSpLocks/>
          </p:cNvGrpSpPr>
          <p:nvPr/>
        </p:nvGrpSpPr>
        <p:grpSpPr bwMode="auto">
          <a:xfrm>
            <a:off x="827088" y="3357563"/>
            <a:ext cx="3025775" cy="1970087"/>
            <a:chOff x="521" y="2115"/>
            <a:chExt cx="1906" cy="1241"/>
          </a:xfrm>
        </p:grpSpPr>
        <p:sp>
          <p:nvSpPr>
            <p:cNvPr id="23558" name="Text Box 6"/>
            <p:cNvSpPr txBox="1">
              <a:spLocks noChangeArrowheads="1"/>
            </p:cNvSpPr>
            <p:nvPr/>
          </p:nvSpPr>
          <p:spPr bwMode="auto">
            <a:xfrm>
              <a:off x="521" y="2512"/>
              <a:ext cx="1724" cy="84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a:t>Square </a:t>
              </a:r>
              <a:r>
                <a:rPr lang="en-GB" altLang="en-US" sz="2000" i="1"/>
                <a:t>n</a:t>
              </a:r>
              <a:r>
                <a:rPr lang="en-GB" altLang="en-US" sz="2000" i="1" baseline="-25000"/>
                <a:t>x</a:t>
              </a:r>
              <a:r>
                <a:rPr lang="en-GB" altLang="en-US" sz="2000" i="1"/>
                <a:t>n </a:t>
              </a:r>
              <a:r>
                <a:rPr lang="en-GB" altLang="en-US" sz="2000"/>
                <a:t>matrix of genetic variances and covariances for </a:t>
              </a:r>
              <a:r>
                <a:rPr lang="en-GB" altLang="en-US" sz="2000" i="1"/>
                <a:t>n </a:t>
              </a:r>
              <a:r>
                <a:rPr lang="en-GB" altLang="en-US" sz="2000"/>
                <a:t>traits </a:t>
              </a:r>
            </a:p>
          </p:txBody>
        </p:sp>
        <p:sp>
          <p:nvSpPr>
            <p:cNvPr id="23559" name="Line 7"/>
            <p:cNvSpPr>
              <a:spLocks noChangeShapeType="1"/>
            </p:cNvSpPr>
            <p:nvPr/>
          </p:nvSpPr>
          <p:spPr bwMode="auto">
            <a:xfrm flipV="1">
              <a:off x="2245" y="2115"/>
              <a:ext cx="182" cy="40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23560" name="Group 8"/>
          <p:cNvGrpSpPr>
            <a:grpSpLocks/>
          </p:cNvGrpSpPr>
          <p:nvPr/>
        </p:nvGrpSpPr>
        <p:grpSpPr bwMode="auto">
          <a:xfrm>
            <a:off x="4067175" y="4437063"/>
            <a:ext cx="4281488" cy="1512887"/>
            <a:chOff x="2562" y="2787"/>
            <a:chExt cx="2697" cy="953"/>
          </a:xfrm>
        </p:grpSpPr>
        <p:sp>
          <p:nvSpPr>
            <p:cNvPr id="23561" name="Text Box 9"/>
            <p:cNvSpPr txBox="1">
              <a:spLocks noChangeArrowheads="1"/>
            </p:cNvSpPr>
            <p:nvPr/>
          </p:nvSpPr>
          <p:spPr bwMode="auto">
            <a:xfrm>
              <a:off x="2562" y="2931"/>
              <a:ext cx="68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3200" b="1">
                  <a:solidFill>
                    <a:srgbClr val="FF0000"/>
                  </a:solidFill>
                </a:rPr>
                <a:t>G = </a:t>
              </a:r>
            </a:p>
          </p:txBody>
        </p:sp>
        <p:grpSp>
          <p:nvGrpSpPr>
            <p:cNvPr id="23562" name="Group 10"/>
            <p:cNvGrpSpPr>
              <a:grpSpLocks/>
            </p:cNvGrpSpPr>
            <p:nvPr/>
          </p:nvGrpSpPr>
          <p:grpSpPr bwMode="auto">
            <a:xfrm>
              <a:off x="3263" y="2787"/>
              <a:ext cx="1996" cy="953"/>
              <a:chOff x="3263" y="2787"/>
              <a:chExt cx="1996" cy="953"/>
            </a:xfrm>
          </p:grpSpPr>
          <p:sp>
            <p:nvSpPr>
              <p:cNvPr id="23563" name="AutoShape 11"/>
              <p:cNvSpPr>
                <a:spLocks noChangeArrowheads="1"/>
              </p:cNvSpPr>
              <p:nvPr/>
            </p:nvSpPr>
            <p:spPr bwMode="auto">
              <a:xfrm>
                <a:off x="3263" y="2787"/>
                <a:ext cx="1996" cy="953"/>
              </a:xfrm>
              <a:prstGeom prst="bracketPair">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4" name="Text Box 12"/>
              <p:cNvSpPr txBox="1">
                <a:spLocks noChangeArrowheads="1"/>
              </p:cNvSpPr>
              <p:nvPr/>
            </p:nvSpPr>
            <p:spPr bwMode="auto">
              <a:xfrm>
                <a:off x="3378" y="2840"/>
                <a:ext cx="1861"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spAutoFit/>
              </a:bodyPr>
              <a:lstStyle/>
              <a:p>
                <a:pPr>
                  <a:spcBef>
                    <a:spcPct val="50000"/>
                  </a:spcBef>
                </a:pPr>
                <a:r>
                  <a:rPr lang="en-GB" altLang="en-US" sz="1300"/>
                  <a:t>V</a:t>
                </a:r>
                <a:r>
                  <a:rPr lang="en-GB" altLang="en-US" sz="1300" baseline="-25000"/>
                  <a:t>A.1                  </a:t>
                </a:r>
                <a:r>
                  <a:rPr lang="en-GB" altLang="en-US" sz="1300">
                    <a:solidFill>
                      <a:srgbClr val="0033CC"/>
                    </a:solidFill>
                  </a:rPr>
                  <a:t>COV</a:t>
                </a:r>
                <a:r>
                  <a:rPr lang="en-GB" altLang="en-US" sz="1300" baseline="-25000">
                    <a:solidFill>
                      <a:srgbClr val="0033CC"/>
                    </a:solidFill>
                  </a:rPr>
                  <a:t>A.12 </a:t>
                </a:r>
                <a:r>
                  <a:rPr lang="en-GB" altLang="en-US" sz="1300" baseline="-25000"/>
                  <a:t>            </a:t>
                </a:r>
                <a:r>
                  <a:rPr lang="en-GB" altLang="en-US" sz="1300"/>
                  <a:t>. . .   </a:t>
                </a:r>
                <a:r>
                  <a:rPr lang="en-GB" altLang="en-US" sz="1300">
                    <a:solidFill>
                      <a:schemeClr val="hlink"/>
                    </a:solidFill>
                  </a:rPr>
                  <a:t>COV</a:t>
                </a:r>
                <a:r>
                  <a:rPr lang="en-GB" altLang="en-US" sz="1300" baseline="-25000">
                    <a:solidFill>
                      <a:schemeClr val="hlink"/>
                    </a:solidFill>
                  </a:rPr>
                  <a:t>A.1n </a:t>
                </a:r>
              </a:p>
              <a:p>
                <a:pPr>
                  <a:spcBef>
                    <a:spcPct val="50000"/>
                  </a:spcBef>
                </a:pPr>
                <a:endParaRPr lang="en-GB" altLang="en-US" sz="900" baseline="-25000">
                  <a:solidFill>
                    <a:schemeClr val="hlink"/>
                  </a:solidFill>
                </a:endParaRPr>
              </a:p>
              <a:p>
                <a:pPr>
                  <a:spcBef>
                    <a:spcPct val="50000"/>
                  </a:spcBef>
                </a:pPr>
                <a:r>
                  <a:rPr lang="en-GB" altLang="en-US" sz="1300">
                    <a:solidFill>
                      <a:srgbClr val="0033CC"/>
                    </a:solidFill>
                  </a:rPr>
                  <a:t>COV</a:t>
                </a:r>
                <a:r>
                  <a:rPr lang="en-GB" altLang="en-US" sz="1300" baseline="-25000">
                    <a:solidFill>
                      <a:srgbClr val="0033CC"/>
                    </a:solidFill>
                  </a:rPr>
                  <a:t>A.12</a:t>
                </a:r>
                <a:r>
                  <a:rPr lang="en-GB" altLang="en-US" sz="1300">
                    <a:solidFill>
                      <a:srgbClr val="0033CC"/>
                    </a:solidFill>
                  </a:rPr>
                  <a:t> </a:t>
                </a:r>
                <a:r>
                  <a:rPr lang="en-GB" altLang="en-US" sz="1300"/>
                  <a:t>        V</a:t>
                </a:r>
                <a:r>
                  <a:rPr lang="en-GB" altLang="en-US" sz="1300" baseline="-25000"/>
                  <a:t>A.2                  </a:t>
                </a:r>
                <a:r>
                  <a:rPr lang="en-GB" altLang="en-US" sz="1300"/>
                  <a:t>. . .</a:t>
                </a:r>
                <a:r>
                  <a:rPr lang="en-GB" altLang="en-US" sz="1300" baseline="-25000"/>
                  <a:t>    </a:t>
                </a:r>
                <a:r>
                  <a:rPr lang="en-GB" altLang="en-US" sz="1300">
                    <a:solidFill>
                      <a:srgbClr val="9933FF"/>
                    </a:solidFill>
                  </a:rPr>
                  <a:t>COV</a:t>
                </a:r>
                <a:r>
                  <a:rPr lang="en-GB" altLang="en-US" sz="1300" baseline="-25000">
                    <a:solidFill>
                      <a:srgbClr val="9933FF"/>
                    </a:solidFill>
                  </a:rPr>
                  <a:t>A.2n</a:t>
                </a:r>
                <a:r>
                  <a:rPr lang="en-GB" altLang="en-US" sz="1300" baseline="-25000">
                    <a:solidFill>
                      <a:srgbClr val="FF0000"/>
                    </a:solidFill>
                  </a:rPr>
                  <a:t> </a:t>
                </a:r>
              </a:p>
              <a:p>
                <a:pPr>
                  <a:spcBef>
                    <a:spcPct val="50000"/>
                  </a:spcBef>
                </a:pPr>
                <a:r>
                  <a:rPr lang="en-GB" altLang="en-US" sz="1300">
                    <a:solidFill>
                      <a:srgbClr val="FF0000"/>
                    </a:solidFill>
                  </a:rPr>
                  <a:t>                                         </a:t>
                </a:r>
                <a:r>
                  <a:rPr lang="en-GB" altLang="en-US" sz="1300"/>
                  <a:t>. . .</a:t>
                </a:r>
                <a:r>
                  <a:rPr lang="en-GB" altLang="en-US" sz="1300">
                    <a:solidFill>
                      <a:srgbClr val="FF0000"/>
                    </a:solidFill>
                  </a:rPr>
                  <a:t>   </a:t>
                </a:r>
              </a:p>
              <a:p>
                <a:pPr>
                  <a:spcBef>
                    <a:spcPct val="50000"/>
                  </a:spcBef>
                </a:pPr>
                <a:r>
                  <a:rPr lang="en-GB" altLang="en-US" sz="1300">
                    <a:solidFill>
                      <a:schemeClr val="hlink"/>
                    </a:solidFill>
                  </a:rPr>
                  <a:t>COV</a:t>
                </a:r>
                <a:r>
                  <a:rPr lang="en-GB" altLang="en-US" sz="1300" baseline="-25000">
                    <a:solidFill>
                      <a:schemeClr val="hlink"/>
                    </a:solidFill>
                  </a:rPr>
                  <a:t>A.1n  </a:t>
                </a:r>
                <a:r>
                  <a:rPr lang="en-GB" altLang="en-US" sz="1300" baseline="-25000">
                    <a:solidFill>
                      <a:srgbClr val="FF0000"/>
                    </a:solidFill>
                  </a:rPr>
                  <a:t>        </a:t>
                </a:r>
                <a:r>
                  <a:rPr lang="en-GB" altLang="en-US" sz="1300">
                    <a:solidFill>
                      <a:srgbClr val="9933FF"/>
                    </a:solidFill>
                  </a:rPr>
                  <a:t>COV</a:t>
                </a:r>
                <a:r>
                  <a:rPr lang="en-GB" altLang="en-US" sz="1300" baseline="-25000">
                    <a:solidFill>
                      <a:srgbClr val="9933FF"/>
                    </a:solidFill>
                  </a:rPr>
                  <a:t>A.2n </a:t>
                </a:r>
                <a:r>
                  <a:rPr lang="en-GB" altLang="en-US" sz="1300" baseline="-25000">
                    <a:solidFill>
                      <a:srgbClr val="FF0000"/>
                    </a:solidFill>
                  </a:rPr>
                  <a:t>           </a:t>
                </a:r>
                <a:r>
                  <a:rPr lang="en-GB" altLang="en-US" sz="1300"/>
                  <a:t>. . .</a:t>
                </a:r>
                <a:r>
                  <a:rPr lang="en-GB" altLang="en-US" sz="1300" baseline="-25000">
                    <a:solidFill>
                      <a:srgbClr val="FF0000"/>
                    </a:solidFill>
                  </a:rPr>
                  <a:t>     </a:t>
                </a:r>
                <a:r>
                  <a:rPr lang="en-GB" altLang="en-US" sz="1300"/>
                  <a:t>V</a:t>
                </a:r>
                <a:r>
                  <a:rPr lang="en-GB" altLang="en-US" sz="1300" baseline="-25000"/>
                  <a:t>A.n</a:t>
                </a:r>
                <a:endParaRPr lang="en-GB" altLang="en-US" sz="1300"/>
              </a:p>
            </p:txBody>
          </p:sp>
          <p:sp>
            <p:nvSpPr>
              <p:cNvPr id="23565" name="Rectangle 13"/>
              <p:cNvSpPr>
                <a:spLocks noChangeArrowheads="1"/>
              </p:cNvSpPr>
              <p:nvPr/>
            </p:nvSpPr>
            <p:spPr bwMode="auto">
              <a:xfrm rot="5400000">
                <a:off x="4565" y="3330"/>
                <a:ext cx="24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300">
                    <a:latin typeface="Times New Roman" pitchFamily="18" charset="0"/>
                  </a:rPr>
                  <a:t>. . .</a:t>
                </a:r>
              </a:p>
            </p:txBody>
          </p:sp>
          <p:sp>
            <p:nvSpPr>
              <p:cNvPr id="23566" name="Rectangle 14"/>
              <p:cNvSpPr>
                <a:spLocks noChangeArrowheads="1"/>
              </p:cNvSpPr>
              <p:nvPr/>
            </p:nvSpPr>
            <p:spPr bwMode="auto">
              <a:xfrm rot="5400000">
                <a:off x="4836" y="3323"/>
                <a:ext cx="24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300">
                    <a:latin typeface="Times New Roman" pitchFamily="18" charset="0"/>
                  </a:rPr>
                  <a:t>. . .</a:t>
                </a:r>
              </a:p>
            </p:txBody>
          </p:sp>
          <p:sp>
            <p:nvSpPr>
              <p:cNvPr id="23567" name="Rectangle 15"/>
              <p:cNvSpPr>
                <a:spLocks noChangeArrowheads="1"/>
              </p:cNvSpPr>
              <p:nvPr/>
            </p:nvSpPr>
            <p:spPr bwMode="auto">
              <a:xfrm rot="5400000">
                <a:off x="4025" y="3306"/>
                <a:ext cx="24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300">
                    <a:latin typeface="Times New Roman" pitchFamily="18" charset="0"/>
                  </a:rPr>
                  <a:t>. . .</a:t>
                </a:r>
              </a:p>
            </p:txBody>
          </p:sp>
          <p:sp>
            <p:nvSpPr>
              <p:cNvPr id="23568" name="Rectangle 16"/>
              <p:cNvSpPr>
                <a:spLocks noChangeArrowheads="1"/>
              </p:cNvSpPr>
              <p:nvPr/>
            </p:nvSpPr>
            <p:spPr bwMode="auto">
              <a:xfrm rot="5400000">
                <a:off x="3445" y="3306"/>
                <a:ext cx="24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300">
                    <a:latin typeface="Times New Roman" pitchFamily="18" charset="0"/>
                  </a:rPr>
                  <a:t>. . .</a:t>
                </a:r>
              </a:p>
            </p:txBody>
          </p:sp>
        </p:grpSp>
      </p:grpSp>
    </p:spTree>
    <p:extLst>
      <p:ext uri="{BB962C8B-B14F-4D97-AF65-F5344CB8AC3E}">
        <p14:creationId xmlns:p14="http://schemas.microsoft.com/office/powerpoint/2010/main" val="1062465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0825" y="765175"/>
            <a:ext cx="8229600" cy="1143000"/>
          </a:xfrm>
        </p:spPr>
        <p:txBody>
          <a:bodyPr>
            <a:normAutofit fontScale="90000"/>
          </a:bodyPr>
          <a:lstStyle/>
          <a:p>
            <a:r>
              <a:rPr lang="en-US" altLang="en-US">
                <a:solidFill>
                  <a:srgbClr val="0000FF"/>
                </a:solidFill>
              </a:rPr>
              <a:t>Multivariate Breeders’ Equation</a:t>
            </a:r>
            <a:br>
              <a:rPr lang="en-US" altLang="en-US">
                <a:solidFill>
                  <a:srgbClr val="0000FF"/>
                </a:solidFill>
              </a:rPr>
            </a:br>
            <a:endParaRPr lang="en-US" altLang="en-US">
              <a:solidFill>
                <a:srgbClr val="0000FF"/>
              </a:solidFill>
            </a:endParaRPr>
          </a:p>
        </p:txBody>
      </p:sp>
      <p:graphicFrame>
        <p:nvGraphicFramePr>
          <p:cNvPr id="53252" name="Object 4"/>
          <p:cNvGraphicFramePr>
            <a:graphicFrameLocks noChangeAspect="1"/>
          </p:cNvGraphicFramePr>
          <p:nvPr/>
        </p:nvGraphicFramePr>
        <p:xfrm>
          <a:off x="533400" y="3962400"/>
          <a:ext cx="8324850" cy="1449388"/>
        </p:xfrm>
        <a:graphic>
          <a:graphicData uri="http://schemas.openxmlformats.org/presentationml/2006/ole">
            <mc:AlternateContent xmlns:mc="http://schemas.openxmlformats.org/markup-compatibility/2006">
              <mc:Choice xmlns:v="urn:schemas-microsoft-com:vml" Requires="v">
                <p:oleObj spid="_x0000_s1043" name="Equation" r:id="rId4" imgW="2260600" imgH="393700" progId="Equation.3">
                  <p:embed/>
                </p:oleObj>
              </mc:Choice>
              <mc:Fallback>
                <p:oleObj name="Equation" r:id="rId4" imgW="22606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962400"/>
                        <a:ext cx="8324850" cy="144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3" name="Oval 5"/>
          <p:cNvSpPr>
            <a:spLocks noChangeArrowheads="1"/>
          </p:cNvSpPr>
          <p:nvPr/>
        </p:nvSpPr>
        <p:spPr bwMode="auto">
          <a:xfrm>
            <a:off x="5334000" y="3886200"/>
            <a:ext cx="1219200" cy="914400"/>
          </a:xfrm>
          <a:prstGeom prst="ellipse">
            <a:avLst/>
          </a:prstGeom>
          <a:noFill/>
          <a:ln w="9525">
            <a:solidFill>
              <a:srgbClr val="FF1E0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GB"/>
          </a:p>
        </p:txBody>
      </p:sp>
      <p:sp>
        <p:nvSpPr>
          <p:cNvPr id="53254" name="Text Box 6"/>
          <p:cNvSpPr txBox="1">
            <a:spLocks noChangeArrowheads="1"/>
          </p:cNvSpPr>
          <p:nvPr/>
        </p:nvSpPr>
        <p:spPr bwMode="auto">
          <a:xfrm>
            <a:off x="5013325" y="3248025"/>
            <a:ext cx="394493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hangingPunct="0"/>
            <a:r>
              <a:rPr lang="en-US" altLang="en-US" sz="2400">
                <a:solidFill>
                  <a:srgbClr val="FF1E0F"/>
                </a:solidFill>
                <a:ea typeface="ＭＳ Ｐゴシック" pitchFamily="1" charset="-128"/>
              </a:rPr>
              <a:t>Direct response to selection</a:t>
            </a:r>
          </a:p>
        </p:txBody>
      </p:sp>
      <p:sp>
        <p:nvSpPr>
          <p:cNvPr id="53255" name="Oval 7"/>
          <p:cNvSpPr>
            <a:spLocks noChangeArrowheads="1"/>
          </p:cNvSpPr>
          <p:nvPr/>
        </p:nvSpPr>
        <p:spPr bwMode="auto">
          <a:xfrm>
            <a:off x="6705600" y="3886200"/>
            <a:ext cx="1981200" cy="914400"/>
          </a:xfrm>
          <a:prstGeom prst="ellipse">
            <a:avLst/>
          </a:prstGeom>
          <a:noFill/>
          <a:ln w="9525">
            <a:solidFill>
              <a:srgbClr val="FF1E0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GB"/>
          </a:p>
        </p:txBody>
      </p:sp>
      <p:sp>
        <p:nvSpPr>
          <p:cNvPr id="53256" name="Text Box 8"/>
          <p:cNvSpPr txBox="1">
            <a:spLocks noChangeArrowheads="1"/>
          </p:cNvSpPr>
          <p:nvPr/>
        </p:nvSpPr>
        <p:spPr bwMode="auto">
          <a:xfrm>
            <a:off x="4572000" y="5486400"/>
            <a:ext cx="4572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hangingPunct="0"/>
            <a:r>
              <a:rPr lang="en-US" altLang="en-US" sz="2400">
                <a:solidFill>
                  <a:srgbClr val="FF1E0F"/>
                </a:solidFill>
                <a:ea typeface="ＭＳ Ｐゴシック" pitchFamily="1" charset="-128"/>
              </a:rPr>
              <a:t>Correlated response to selection</a:t>
            </a:r>
          </a:p>
        </p:txBody>
      </p:sp>
      <p:sp>
        <p:nvSpPr>
          <p:cNvPr id="53257" name="Line 9"/>
          <p:cNvSpPr>
            <a:spLocks noChangeShapeType="1"/>
          </p:cNvSpPr>
          <p:nvPr/>
        </p:nvSpPr>
        <p:spPr bwMode="auto">
          <a:xfrm>
            <a:off x="5181600" y="3657600"/>
            <a:ext cx="304800" cy="304800"/>
          </a:xfrm>
          <a:prstGeom prst="line">
            <a:avLst/>
          </a:prstGeom>
          <a:noFill/>
          <a:ln w="9525">
            <a:solidFill>
              <a:srgbClr val="FF1E0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53258" name="Line 10"/>
          <p:cNvSpPr>
            <a:spLocks noChangeShapeType="1"/>
          </p:cNvSpPr>
          <p:nvPr/>
        </p:nvSpPr>
        <p:spPr bwMode="auto">
          <a:xfrm flipV="1">
            <a:off x="6400800" y="4648200"/>
            <a:ext cx="533400" cy="914400"/>
          </a:xfrm>
          <a:prstGeom prst="line">
            <a:avLst/>
          </a:prstGeom>
          <a:noFill/>
          <a:ln w="9525">
            <a:solidFill>
              <a:srgbClr val="FF1E0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53259" name="Text Box 11"/>
          <p:cNvSpPr txBox="1">
            <a:spLocks noChangeArrowheads="1"/>
          </p:cNvSpPr>
          <p:nvPr/>
        </p:nvSpPr>
        <p:spPr bwMode="auto">
          <a:xfrm>
            <a:off x="900113" y="1989138"/>
            <a:ext cx="489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3600" b="1">
                <a:solidFill>
                  <a:srgbClr val="FF0000"/>
                </a:solidFill>
                <a:cs typeface="Arial" charset="0"/>
              </a:rPr>
              <a:t>Δ</a:t>
            </a:r>
            <a:r>
              <a:rPr lang="en-GB" altLang="en-US" sz="3600" b="1">
                <a:solidFill>
                  <a:srgbClr val="FF0000"/>
                </a:solidFill>
                <a:cs typeface="Arial" charset="0"/>
              </a:rPr>
              <a:t>z</a:t>
            </a:r>
            <a:r>
              <a:rPr lang="en-GB" altLang="en-US" sz="3600">
                <a:solidFill>
                  <a:srgbClr val="FF0000"/>
                </a:solidFill>
                <a:cs typeface="Arial" charset="0"/>
              </a:rPr>
              <a:t> = </a:t>
            </a:r>
            <a:r>
              <a:rPr lang="en-GB" altLang="en-US" sz="3600" b="1">
                <a:solidFill>
                  <a:srgbClr val="FF0000"/>
                </a:solidFill>
                <a:cs typeface="Arial" charset="0"/>
              </a:rPr>
              <a:t>G </a:t>
            </a:r>
            <a:r>
              <a:rPr lang="en-US" altLang="en-US" sz="3600" b="1">
                <a:solidFill>
                  <a:srgbClr val="FF0000"/>
                </a:solidFill>
                <a:cs typeface="Arial" charset="0"/>
              </a:rPr>
              <a:t>ß</a:t>
            </a:r>
          </a:p>
        </p:txBody>
      </p:sp>
    </p:spTree>
    <p:extLst>
      <p:ext uri="{BB962C8B-B14F-4D97-AF65-F5344CB8AC3E}">
        <p14:creationId xmlns:p14="http://schemas.microsoft.com/office/powerpoint/2010/main" val="4175131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684213" y="404813"/>
            <a:ext cx="3506787"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solidFill>
                  <a:srgbClr val="0000FF"/>
                </a:solidFill>
              </a:rPr>
              <a:t>TRAIT 1 = Egg size</a:t>
            </a:r>
          </a:p>
          <a:p>
            <a:pPr>
              <a:spcBef>
                <a:spcPct val="50000"/>
              </a:spcBef>
            </a:pPr>
            <a:r>
              <a:rPr lang="en-GB" altLang="en-US">
                <a:solidFill>
                  <a:srgbClr val="0000FF"/>
                </a:solidFill>
              </a:rPr>
              <a:t>TRAIT 2 = Egg number</a:t>
            </a:r>
          </a:p>
        </p:txBody>
      </p:sp>
      <p:grpSp>
        <p:nvGrpSpPr>
          <p:cNvPr id="44035" name="Group 3"/>
          <p:cNvGrpSpPr>
            <a:grpSpLocks/>
          </p:cNvGrpSpPr>
          <p:nvPr/>
        </p:nvGrpSpPr>
        <p:grpSpPr bwMode="auto">
          <a:xfrm>
            <a:off x="757238" y="1844675"/>
            <a:ext cx="5327650" cy="1008063"/>
            <a:chOff x="477" y="1162"/>
            <a:chExt cx="3356" cy="635"/>
          </a:xfrm>
        </p:grpSpPr>
        <p:sp>
          <p:nvSpPr>
            <p:cNvPr id="44036" name="Text Box 4"/>
            <p:cNvSpPr txBox="1">
              <a:spLocks noChangeArrowheads="1"/>
            </p:cNvSpPr>
            <p:nvPr/>
          </p:nvSpPr>
          <p:spPr bwMode="auto">
            <a:xfrm>
              <a:off x="2518" y="1162"/>
              <a:ext cx="544"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0.20</a:t>
              </a:r>
              <a:endParaRPr lang="en-GB" altLang="en-US" baseline="-25000"/>
            </a:p>
            <a:p>
              <a:pPr>
                <a:spcBef>
                  <a:spcPct val="50000"/>
                </a:spcBef>
              </a:pPr>
              <a:r>
                <a:rPr lang="en-GB" altLang="en-US"/>
                <a:t>0.18</a:t>
              </a:r>
              <a:endParaRPr lang="en-GB" altLang="en-US" baseline="-25000"/>
            </a:p>
          </p:txBody>
        </p:sp>
        <p:grpSp>
          <p:nvGrpSpPr>
            <p:cNvPr id="44037" name="Group 5"/>
            <p:cNvGrpSpPr>
              <a:grpSpLocks/>
            </p:cNvGrpSpPr>
            <p:nvPr/>
          </p:nvGrpSpPr>
          <p:grpSpPr bwMode="auto">
            <a:xfrm>
              <a:off x="477" y="1162"/>
              <a:ext cx="453" cy="635"/>
              <a:chOff x="1066" y="2024"/>
              <a:chExt cx="453" cy="635"/>
            </a:xfrm>
          </p:grpSpPr>
          <p:sp>
            <p:nvSpPr>
              <p:cNvPr id="44038" name="Text Box 6"/>
              <p:cNvSpPr txBox="1">
                <a:spLocks noChangeArrowheads="1"/>
              </p:cNvSpPr>
              <p:nvPr/>
            </p:nvSpPr>
            <p:spPr bwMode="auto">
              <a:xfrm>
                <a:off x="1111" y="2069"/>
                <a:ext cx="408"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R</a:t>
                </a:r>
                <a:r>
                  <a:rPr lang="en-GB" altLang="en-US" baseline="-25000"/>
                  <a:t>1</a:t>
                </a:r>
              </a:p>
              <a:p>
                <a:pPr>
                  <a:spcBef>
                    <a:spcPct val="50000"/>
                  </a:spcBef>
                </a:pPr>
                <a:r>
                  <a:rPr lang="en-GB" altLang="en-US"/>
                  <a:t>R</a:t>
                </a:r>
                <a:r>
                  <a:rPr lang="en-GB" altLang="en-US" baseline="-25000"/>
                  <a:t>2</a:t>
                </a:r>
                <a:endParaRPr lang="en-GB" altLang="en-US"/>
              </a:p>
            </p:txBody>
          </p:sp>
          <p:sp>
            <p:nvSpPr>
              <p:cNvPr id="44039" name="AutoShape 7"/>
              <p:cNvSpPr>
                <a:spLocks noChangeArrowheads="1"/>
              </p:cNvSpPr>
              <p:nvPr/>
            </p:nvSpPr>
            <p:spPr bwMode="auto">
              <a:xfrm>
                <a:off x="1066" y="2024"/>
                <a:ext cx="363" cy="63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4040" name="Group 8"/>
            <p:cNvGrpSpPr>
              <a:grpSpLocks/>
            </p:cNvGrpSpPr>
            <p:nvPr/>
          </p:nvGrpSpPr>
          <p:grpSpPr bwMode="auto">
            <a:xfrm>
              <a:off x="1294" y="1162"/>
              <a:ext cx="1088" cy="635"/>
              <a:chOff x="1973" y="2024"/>
              <a:chExt cx="1088" cy="635"/>
            </a:xfrm>
          </p:grpSpPr>
          <p:sp>
            <p:nvSpPr>
              <p:cNvPr id="44041" name="Text Box 9"/>
              <p:cNvSpPr txBox="1">
                <a:spLocks noChangeArrowheads="1"/>
              </p:cNvSpPr>
              <p:nvPr/>
            </p:nvSpPr>
            <p:spPr bwMode="auto">
              <a:xfrm>
                <a:off x="2018" y="2069"/>
                <a:ext cx="1043"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3</a:t>
                </a:r>
                <a:r>
                  <a:rPr lang="en-GB" altLang="en-US" baseline="-25000"/>
                  <a:t>                </a:t>
                </a:r>
                <a:r>
                  <a:rPr lang="en-GB" altLang="en-US" b="1">
                    <a:solidFill>
                      <a:srgbClr val="FF0000"/>
                    </a:solidFill>
                  </a:rPr>
                  <a:t>0</a:t>
                </a:r>
                <a:endParaRPr lang="en-GB" altLang="en-US" b="1" baseline="-25000">
                  <a:solidFill>
                    <a:srgbClr val="FF0000"/>
                  </a:solidFill>
                </a:endParaRPr>
              </a:p>
              <a:p>
                <a:pPr>
                  <a:spcBef>
                    <a:spcPct val="50000"/>
                  </a:spcBef>
                </a:pPr>
                <a:r>
                  <a:rPr lang="en-GB" altLang="en-US" b="1">
                    <a:solidFill>
                      <a:srgbClr val="FF0000"/>
                    </a:solidFill>
                  </a:rPr>
                  <a:t>0</a:t>
                </a:r>
                <a:r>
                  <a:rPr lang="en-GB" altLang="en-US">
                    <a:solidFill>
                      <a:srgbClr val="FF0000"/>
                    </a:solidFill>
                  </a:rPr>
                  <a:t>  </a:t>
                </a:r>
                <a:r>
                  <a:rPr lang="en-GB" altLang="en-US"/>
                  <a:t>         4</a:t>
                </a:r>
              </a:p>
            </p:txBody>
          </p:sp>
          <p:sp>
            <p:nvSpPr>
              <p:cNvPr id="44042" name="AutoShape 10"/>
              <p:cNvSpPr>
                <a:spLocks noChangeArrowheads="1"/>
              </p:cNvSpPr>
              <p:nvPr/>
            </p:nvSpPr>
            <p:spPr bwMode="auto">
              <a:xfrm>
                <a:off x="1973" y="2024"/>
                <a:ext cx="952" cy="63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4043" name="AutoShape 11"/>
            <p:cNvSpPr>
              <a:spLocks noChangeArrowheads="1"/>
            </p:cNvSpPr>
            <p:nvPr/>
          </p:nvSpPr>
          <p:spPr bwMode="auto">
            <a:xfrm>
              <a:off x="2427" y="1162"/>
              <a:ext cx="498" cy="63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44" name="Text Box 12"/>
            <p:cNvSpPr txBox="1">
              <a:spLocks noChangeArrowheads="1"/>
            </p:cNvSpPr>
            <p:nvPr/>
          </p:nvSpPr>
          <p:spPr bwMode="auto">
            <a:xfrm>
              <a:off x="930" y="1208"/>
              <a:ext cx="3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4000"/>
                <a:t>=</a:t>
              </a:r>
            </a:p>
          </p:txBody>
        </p:sp>
        <p:sp>
          <p:nvSpPr>
            <p:cNvPr id="44045" name="Text Box 13"/>
            <p:cNvSpPr txBox="1">
              <a:spLocks noChangeArrowheads="1"/>
            </p:cNvSpPr>
            <p:nvPr/>
          </p:nvSpPr>
          <p:spPr bwMode="auto">
            <a:xfrm>
              <a:off x="2925" y="1207"/>
              <a:ext cx="3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4000"/>
                <a:t>=</a:t>
              </a:r>
            </a:p>
          </p:txBody>
        </p:sp>
        <p:grpSp>
          <p:nvGrpSpPr>
            <p:cNvPr id="44046" name="Group 14"/>
            <p:cNvGrpSpPr>
              <a:grpSpLocks/>
            </p:cNvGrpSpPr>
            <p:nvPr/>
          </p:nvGrpSpPr>
          <p:grpSpPr bwMode="auto">
            <a:xfrm>
              <a:off x="3289" y="1162"/>
              <a:ext cx="544" cy="635"/>
              <a:chOff x="1066" y="2024"/>
              <a:chExt cx="453" cy="635"/>
            </a:xfrm>
          </p:grpSpPr>
          <p:sp>
            <p:nvSpPr>
              <p:cNvPr id="44047" name="Text Box 15"/>
              <p:cNvSpPr txBox="1">
                <a:spLocks noChangeArrowheads="1"/>
              </p:cNvSpPr>
              <p:nvPr/>
            </p:nvSpPr>
            <p:spPr bwMode="auto">
              <a:xfrm>
                <a:off x="1111" y="2069"/>
                <a:ext cx="408"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0.60</a:t>
                </a:r>
                <a:endParaRPr lang="en-GB" altLang="en-US" baseline="-25000"/>
              </a:p>
              <a:p>
                <a:pPr>
                  <a:spcBef>
                    <a:spcPct val="50000"/>
                  </a:spcBef>
                </a:pPr>
                <a:r>
                  <a:rPr lang="en-GB" altLang="en-US"/>
                  <a:t>0.72</a:t>
                </a:r>
              </a:p>
            </p:txBody>
          </p:sp>
          <p:sp>
            <p:nvSpPr>
              <p:cNvPr id="44048" name="AutoShape 16"/>
              <p:cNvSpPr>
                <a:spLocks noChangeArrowheads="1"/>
              </p:cNvSpPr>
              <p:nvPr/>
            </p:nvSpPr>
            <p:spPr bwMode="auto">
              <a:xfrm>
                <a:off x="1066" y="2024"/>
                <a:ext cx="363" cy="63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44049" name="Group 17"/>
          <p:cNvGrpSpPr>
            <a:grpSpLocks/>
          </p:cNvGrpSpPr>
          <p:nvPr/>
        </p:nvGrpSpPr>
        <p:grpSpPr bwMode="auto">
          <a:xfrm>
            <a:off x="6300788" y="1916113"/>
            <a:ext cx="2449512" cy="1211262"/>
            <a:chOff x="4059" y="935"/>
            <a:chExt cx="1543" cy="763"/>
          </a:xfrm>
        </p:grpSpPr>
        <p:grpSp>
          <p:nvGrpSpPr>
            <p:cNvPr id="44050" name="Group 18"/>
            <p:cNvGrpSpPr>
              <a:grpSpLocks/>
            </p:cNvGrpSpPr>
            <p:nvPr/>
          </p:nvGrpSpPr>
          <p:grpSpPr bwMode="auto">
            <a:xfrm>
              <a:off x="4059" y="935"/>
              <a:ext cx="1543" cy="763"/>
              <a:chOff x="4059" y="1389"/>
              <a:chExt cx="1543" cy="763"/>
            </a:xfrm>
          </p:grpSpPr>
          <p:sp>
            <p:nvSpPr>
              <p:cNvPr id="44051" name="Text Box 19"/>
              <p:cNvSpPr txBox="1">
                <a:spLocks noChangeArrowheads="1"/>
              </p:cNvSpPr>
              <p:nvPr/>
            </p:nvSpPr>
            <p:spPr bwMode="auto">
              <a:xfrm>
                <a:off x="4059" y="1389"/>
                <a:ext cx="1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solidFill>
                      <a:srgbClr val="0000FF"/>
                    </a:solidFill>
                  </a:rPr>
                  <a:t>r</a:t>
                </a:r>
                <a:r>
                  <a:rPr lang="en-GB" altLang="en-US" baseline="-25000">
                    <a:solidFill>
                      <a:srgbClr val="0000FF"/>
                    </a:solidFill>
                  </a:rPr>
                  <a:t>G</a:t>
                </a:r>
                <a:r>
                  <a:rPr lang="en-GB" altLang="en-US">
                    <a:solidFill>
                      <a:srgbClr val="0000FF"/>
                    </a:solidFill>
                  </a:rPr>
                  <a:t> = COV</a:t>
                </a:r>
                <a:r>
                  <a:rPr lang="en-GB" altLang="en-US" baseline="-25000">
                    <a:solidFill>
                      <a:srgbClr val="0000FF"/>
                    </a:solidFill>
                  </a:rPr>
                  <a:t>A</a:t>
                </a:r>
                <a:r>
                  <a:rPr lang="en-GB" altLang="en-US">
                    <a:solidFill>
                      <a:srgbClr val="0000FF"/>
                    </a:solidFill>
                  </a:rPr>
                  <a:t>    =   0</a:t>
                </a:r>
              </a:p>
            </p:txBody>
          </p:sp>
          <p:sp>
            <p:nvSpPr>
              <p:cNvPr id="44052" name="Text Box 20"/>
              <p:cNvSpPr txBox="1">
                <a:spLocks noChangeArrowheads="1"/>
              </p:cNvSpPr>
              <p:nvPr/>
            </p:nvSpPr>
            <p:spPr bwMode="auto">
              <a:xfrm>
                <a:off x="4286" y="1661"/>
                <a:ext cx="1316"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solidFill>
                      <a:srgbClr val="0000FF"/>
                    </a:solidFill>
                    <a:cs typeface="Arial" charset="0"/>
                  </a:rPr>
                  <a:t>√</a:t>
                </a:r>
                <a:r>
                  <a:rPr lang="en-GB" altLang="en-US">
                    <a:solidFill>
                      <a:srgbClr val="0000FF"/>
                    </a:solidFill>
                  </a:rPr>
                  <a:t>V</a:t>
                </a:r>
                <a:r>
                  <a:rPr lang="en-GB" altLang="en-US" baseline="-25000">
                    <a:solidFill>
                      <a:srgbClr val="0000FF"/>
                    </a:solidFill>
                  </a:rPr>
                  <a:t>A1</a:t>
                </a:r>
                <a:r>
                  <a:rPr lang="en-GB" altLang="en-US">
                    <a:solidFill>
                      <a:srgbClr val="0000FF"/>
                    </a:solidFill>
                    <a:cs typeface="Arial" charset="0"/>
                  </a:rPr>
                  <a:t>√</a:t>
                </a:r>
                <a:r>
                  <a:rPr lang="en-GB" altLang="en-US">
                    <a:solidFill>
                      <a:srgbClr val="0000FF"/>
                    </a:solidFill>
                  </a:rPr>
                  <a:t>V</a:t>
                </a:r>
                <a:r>
                  <a:rPr lang="en-GB" altLang="en-US" baseline="-25000">
                    <a:solidFill>
                      <a:srgbClr val="0000FF"/>
                    </a:solidFill>
                  </a:rPr>
                  <a:t>A2</a:t>
                </a:r>
                <a:endParaRPr lang="en-GB" altLang="en-US">
                  <a:solidFill>
                    <a:srgbClr val="0000FF"/>
                  </a:solidFill>
                </a:endParaRPr>
              </a:p>
              <a:p>
                <a:pPr>
                  <a:spcBef>
                    <a:spcPct val="50000"/>
                  </a:spcBef>
                </a:pPr>
                <a:endParaRPr lang="en-GB" altLang="en-US">
                  <a:solidFill>
                    <a:srgbClr val="0000FF"/>
                  </a:solidFill>
                </a:endParaRPr>
              </a:p>
            </p:txBody>
          </p:sp>
        </p:grpSp>
        <p:sp>
          <p:nvSpPr>
            <p:cNvPr id="44053" name="Line 21"/>
            <p:cNvSpPr>
              <a:spLocks noChangeShapeType="1"/>
            </p:cNvSpPr>
            <p:nvPr/>
          </p:nvSpPr>
          <p:spPr bwMode="auto">
            <a:xfrm>
              <a:off x="4422" y="1162"/>
              <a:ext cx="36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4054" name="Group 22"/>
          <p:cNvGrpSpPr>
            <a:grpSpLocks/>
          </p:cNvGrpSpPr>
          <p:nvPr/>
        </p:nvGrpSpPr>
        <p:grpSpPr bwMode="auto">
          <a:xfrm>
            <a:off x="755650" y="3571875"/>
            <a:ext cx="7631113" cy="1009650"/>
            <a:chOff x="476" y="2250"/>
            <a:chExt cx="4807" cy="636"/>
          </a:xfrm>
        </p:grpSpPr>
        <p:sp>
          <p:nvSpPr>
            <p:cNvPr id="44055" name="Text Box 23"/>
            <p:cNvSpPr txBox="1">
              <a:spLocks noChangeArrowheads="1"/>
            </p:cNvSpPr>
            <p:nvPr/>
          </p:nvSpPr>
          <p:spPr bwMode="auto">
            <a:xfrm>
              <a:off x="2517" y="2250"/>
              <a:ext cx="544"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0.20</a:t>
              </a:r>
              <a:endParaRPr lang="en-GB" altLang="en-US" baseline="-25000"/>
            </a:p>
            <a:p>
              <a:pPr>
                <a:spcBef>
                  <a:spcPct val="50000"/>
                </a:spcBef>
              </a:pPr>
              <a:r>
                <a:rPr lang="en-GB" altLang="en-US"/>
                <a:t>0.18</a:t>
              </a:r>
              <a:endParaRPr lang="en-GB" altLang="en-US" baseline="-25000"/>
            </a:p>
          </p:txBody>
        </p:sp>
        <p:grpSp>
          <p:nvGrpSpPr>
            <p:cNvPr id="44056" name="Group 24"/>
            <p:cNvGrpSpPr>
              <a:grpSpLocks/>
            </p:cNvGrpSpPr>
            <p:nvPr/>
          </p:nvGrpSpPr>
          <p:grpSpPr bwMode="auto">
            <a:xfrm>
              <a:off x="476" y="2250"/>
              <a:ext cx="453" cy="635"/>
              <a:chOff x="1066" y="2024"/>
              <a:chExt cx="453" cy="635"/>
            </a:xfrm>
          </p:grpSpPr>
          <p:sp>
            <p:nvSpPr>
              <p:cNvPr id="44057" name="Text Box 25"/>
              <p:cNvSpPr txBox="1">
                <a:spLocks noChangeArrowheads="1"/>
              </p:cNvSpPr>
              <p:nvPr/>
            </p:nvSpPr>
            <p:spPr bwMode="auto">
              <a:xfrm>
                <a:off x="1111" y="2069"/>
                <a:ext cx="408"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R</a:t>
                </a:r>
                <a:r>
                  <a:rPr lang="en-GB" altLang="en-US" baseline="-25000"/>
                  <a:t>1</a:t>
                </a:r>
              </a:p>
              <a:p>
                <a:pPr>
                  <a:spcBef>
                    <a:spcPct val="50000"/>
                  </a:spcBef>
                </a:pPr>
                <a:r>
                  <a:rPr lang="en-GB" altLang="en-US"/>
                  <a:t>R</a:t>
                </a:r>
                <a:r>
                  <a:rPr lang="en-GB" altLang="en-US" baseline="-25000"/>
                  <a:t>2</a:t>
                </a:r>
                <a:endParaRPr lang="en-GB" altLang="en-US"/>
              </a:p>
            </p:txBody>
          </p:sp>
          <p:sp>
            <p:nvSpPr>
              <p:cNvPr id="44058" name="AutoShape 26"/>
              <p:cNvSpPr>
                <a:spLocks noChangeArrowheads="1"/>
              </p:cNvSpPr>
              <p:nvPr/>
            </p:nvSpPr>
            <p:spPr bwMode="auto">
              <a:xfrm>
                <a:off x="1066" y="2024"/>
                <a:ext cx="363" cy="63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4059" name="Group 27"/>
            <p:cNvGrpSpPr>
              <a:grpSpLocks/>
            </p:cNvGrpSpPr>
            <p:nvPr/>
          </p:nvGrpSpPr>
          <p:grpSpPr bwMode="auto">
            <a:xfrm>
              <a:off x="1293" y="2250"/>
              <a:ext cx="1088" cy="635"/>
              <a:chOff x="1973" y="2024"/>
              <a:chExt cx="1088" cy="635"/>
            </a:xfrm>
          </p:grpSpPr>
          <p:sp>
            <p:nvSpPr>
              <p:cNvPr id="44060" name="Text Box 28"/>
              <p:cNvSpPr txBox="1">
                <a:spLocks noChangeArrowheads="1"/>
              </p:cNvSpPr>
              <p:nvPr/>
            </p:nvSpPr>
            <p:spPr bwMode="auto">
              <a:xfrm>
                <a:off x="2018" y="2069"/>
                <a:ext cx="1043"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3</a:t>
                </a:r>
                <a:r>
                  <a:rPr lang="en-GB" altLang="en-US" baseline="-25000"/>
                  <a:t>        </a:t>
                </a:r>
                <a:r>
                  <a:rPr lang="en-GB" altLang="en-US"/>
                  <a:t>    </a:t>
                </a:r>
                <a:r>
                  <a:rPr lang="en-GB" altLang="en-US" b="1">
                    <a:solidFill>
                      <a:srgbClr val="FF0000"/>
                    </a:solidFill>
                  </a:rPr>
                  <a:t>1.2</a:t>
                </a:r>
                <a:endParaRPr lang="en-GB" altLang="en-US" b="1" baseline="-25000">
                  <a:solidFill>
                    <a:srgbClr val="FF0000"/>
                  </a:solidFill>
                </a:endParaRPr>
              </a:p>
              <a:p>
                <a:pPr>
                  <a:spcBef>
                    <a:spcPct val="50000"/>
                  </a:spcBef>
                </a:pPr>
                <a:r>
                  <a:rPr lang="en-GB" altLang="en-US" b="1">
                    <a:solidFill>
                      <a:srgbClr val="FF0000"/>
                    </a:solidFill>
                  </a:rPr>
                  <a:t>1.2 </a:t>
                </a:r>
                <a:r>
                  <a:rPr lang="en-GB" altLang="en-US"/>
                  <a:t>      4</a:t>
                </a:r>
              </a:p>
            </p:txBody>
          </p:sp>
          <p:sp>
            <p:nvSpPr>
              <p:cNvPr id="44061" name="AutoShape 29"/>
              <p:cNvSpPr>
                <a:spLocks noChangeArrowheads="1"/>
              </p:cNvSpPr>
              <p:nvPr/>
            </p:nvSpPr>
            <p:spPr bwMode="auto">
              <a:xfrm>
                <a:off x="1973" y="2024"/>
                <a:ext cx="952" cy="63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4062" name="AutoShape 30"/>
            <p:cNvSpPr>
              <a:spLocks noChangeArrowheads="1"/>
            </p:cNvSpPr>
            <p:nvPr/>
          </p:nvSpPr>
          <p:spPr bwMode="auto">
            <a:xfrm>
              <a:off x="2426" y="2250"/>
              <a:ext cx="499" cy="63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63" name="Text Box 31"/>
            <p:cNvSpPr txBox="1">
              <a:spLocks noChangeArrowheads="1"/>
            </p:cNvSpPr>
            <p:nvPr/>
          </p:nvSpPr>
          <p:spPr bwMode="auto">
            <a:xfrm>
              <a:off x="929" y="2296"/>
              <a:ext cx="3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4000"/>
                <a:t>=</a:t>
              </a:r>
            </a:p>
          </p:txBody>
        </p:sp>
        <p:sp>
          <p:nvSpPr>
            <p:cNvPr id="44064" name="Text Box 32"/>
            <p:cNvSpPr txBox="1">
              <a:spLocks noChangeArrowheads="1"/>
            </p:cNvSpPr>
            <p:nvPr/>
          </p:nvSpPr>
          <p:spPr bwMode="auto">
            <a:xfrm>
              <a:off x="2925" y="2308"/>
              <a:ext cx="3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4000"/>
                <a:t>=</a:t>
              </a:r>
            </a:p>
          </p:txBody>
        </p:sp>
        <p:grpSp>
          <p:nvGrpSpPr>
            <p:cNvPr id="44065" name="Group 33"/>
            <p:cNvGrpSpPr>
              <a:grpSpLocks/>
            </p:cNvGrpSpPr>
            <p:nvPr/>
          </p:nvGrpSpPr>
          <p:grpSpPr bwMode="auto">
            <a:xfrm>
              <a:off x="3289" y="2251"/>
              <a:ext cx="544" cy="635"/>
              <a:chOff x="1066" y="2024"/>
              <a:chExt cx="453" cy="635"/>
            </a:xfrm>
          </p:grpSpPr>
          <p:sp>
            <p:nvSpPr>
              <p:cNvPr id="44066" name="Text Box 34"/>
              <p:cNvSpPr txBox="1">
                <a:spLocks noChangeArrowheads="1"/>
              </p:cNvSpPr>
              <p:nvPr/>
            </p:nvSpPr>
            <p:spPr bwMode="auto">
              <a:xfrm>
                <a:off x="1111" y="2069"/>
                <a:ext cx="408"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0.82</a:t>
                </a:r>
                <a:endParaRPr lang="en-GB" altLang="en-US" baseline="-25000"/>
              </a:p>
              <a:p>
                <a:pPr>
                  <a:spcBef>
                    <a:spcPct val="50000"/>
                  </a:spcBef>
                </a:pPr>
                <a:r>
                  <a:rPr lang="en-GB" altLang="en-US"/>
                  <a:t>0.96</a:t>
                </a:r>
              </a:p>
            </p:txBody>
          </p:sp>
          <p:sp>
            <p:nvSpPr>
              <p:cNvPr id="44067" name="AutoShape 35"/>
              <p:cNvSpPr>
                <a:spLocks noChangeArrowheads="1"/>
              </p:cNvSpPr>
              <p:nvPr/>
            </p:nvSpPr>
            <p:spPr bwMode="auto">
              <a:xfrm>
                <a:off x="1066" y="2024"/>
                <a:ext cx="363" cy="63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4068" name="Text Box 36"/>
            <p:cNvSpPr txBox="1">
              <a:spLocks noChangeArrowheads="1"/>
            </p:cNvSpPr>
            <p:nvPr/>
          </p:nvSpPr>
          <p:spPr bwMode="auto">
            <a:xfrm>
              <a:off x="4059" y="2432"/>
              <a:ext cx="12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solidFill>
                    <a:srgbClr val="0000FF"/>
                  </a:solidFill>
                </a:rPr>
                <a:t>r</a:t>
              </a:r>
              <a:r>
                <a:rPr lang="en-GB" altLang="en-US" baseline="-25000">
                  <a:solidFill>
                    <a:srgbClr val="0000FF"/>
                  </a:solidFill>
                </a:rPr>
                <a:t>G</a:t>
              </a:r>
              <a:r>
                <a:rPr lang="en-GB" altLang="en-US">
                  <a:solidFill>
                    <a:srgbClr val="0000FF"/>
                  </a:solidFill>
                </a:rPr>
                <a:t> = + 0.35</a:t>
              </a:r>
            </a:p>
          </p:txBody>
        </p:sp>
      </p:grpSp>
      <p:grpSp>
        <p:nvGrpSpPr>
          <p:cNvPr id="44069" name="Group 37"/>
          <p:cNvGrpSpPr>
            <a:grpSpLocks/>
          </p:cNvGrpSpPr>
          <p:nvPr/>
        </p:nvGrpSpPr>
        <p:grpSpPr bwMode="auto">
          <a:xfrm>
            <a:off x="755650" y="5300663"/>
            <a:ext cx="7704138" cy="1008062"/>
            <a:chOff x="476" y="3339"/>
            <a:chExt cx="4853" cy="635"/>
          </a:xfrm>
        </p:grpSpPr>
        <p:sp>
          <p:nvSpPr>
            <p:cNvPr id="44070" name="Text Box 38"/>
            <p:cNvSpPr txBox="1">
              <a:spLocks noChangeArrowheads="1"/>
            </p:cNvSpPr>
            <p:nvPr/>
          </p:nvSpPr>
          <p:spPr bwMode="auto">
            <a:xfrm>
              <a:off x="2517" y="3339"/>
              <a:ext cx="544"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0.20</a:t>
              </a:r>
              <a:endParaRPr lang="en-GB" altLang="en-US" baseline="-25000"/>
            </a:p>
            <a:p>
              <a:pPr>
                <a:spcBef>
                  <a:spcPct val="50000"/>
                </a:spcBef>
              </a:pPr>
              <a:r>
                <a:rPr lang="en-GB" altLang="en-US"/>
                <a:t>0.18</a:t>
              </a:r>
              <a:endParaRPr lang="en-GB" altLang="en-US" baseline="-25000"/>
            </a:p>
          </p:txBody>
        </p:sp>
        <p:grpSp>
          <p:nvGrpSpPr>
            <p:cNvPr id="44071" name="Group 39"/>
            <p:cNvGrpSpPr>
              <a:grpSpLocks/>
            </p:cNvGrpSpPr>
            <p:nvPr/>
          </p:nvGrpSpPr>
          <p:grpSpPr bwMode="auto">
            <a:xfrm>
              <a:off x="476" y="3339"/>
              <a:ext cx="453" cy="635"/>
              <a:chOff x="1066" y="2024"/>
              <a:chExt cx="453" cy="635"/>
            </a:xfrm>
          </p:grpSpPr>
          <p:sp>
            <p:nvSpPr>
              <p:cNvPr id="44072" name="Text Box 40"/>
              <p:cNvSpPr txBox="1">
                <a:spLocks noChangeArrowheads="1"/>
              </p:cNvSpPr>
              <p:nvPr/>
            </p:nvSpPr>
            <p:spPr bwMode="auto">
              <a:xfrm>
                <a:off x="1111" y="2069"/>
                <a:ext cx="408"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R</a:t>
                </a:r>
                <a:r>
                  <a:rPr lang="en-GB" altLang="en-US" baseline="-25000"/>
                  <a:t>1</a:t>
                </a:r>
              </a:p>
              <a:p>
                <a:pPr>
                  <a:spcBef>
                    <a:spcPct val="50000"/>
                  </a:spcBef>
                </a:pPr>
                <a:r>
                  <a:rPr lang="en-GB" altLang="en-US"/>
                  <a:t>R</a:t>
                </a:r>
                <a:r>
                  <a:rPr lang="en-GB" altLang="en-US" baseline="-25000"/>
                  <a:t>2</a:t>
                </a:r>
                <a:endParaRPr lang="en-GB" altLang="en-US"/>
              </a:p>
            </p:txBody>
          </p:sp>
          <p:sp>
            <p:nvSpPr>
              <p:cNvPr id="44073" name="AutoShape 41"/>
              <p:cNvSpPr>
                <a:spLocks noChangeArrowheads="1"/>
              </p:cNvSpPr>
              <p:nvPr/>
            </p:nvSpPr>
            <p:spPr bwMode="auto">
              <a:xfrm>
                <a:off x="1066" y="2024"/>
                <a:ext cx="363" cy="63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4074" name="Group 42"/>
            <p:cNvGrpSpPr>
              <a:grpSpLocks/>
            </p:cNvGrpSpPr>
            <p:nvPr/>
          </p:nvGrpSpPr>
          <p:grpSpPr bwMode="auto">
            <a:xfrm>
              <a:off x="1293" y="3339"/>
              <a:ext cx="1088" cy="635"/>
              <a:chOff x="1973" y="2024"/>
              <a:chExt cx="1088" cy="635"/>
            </a:xfrm>
          </p:grpSpPr>
          <p:sp>
            <p:nvSpPr>
              <p:cNvPr id="44075" name="Text Box 43"/>
              <p:cNvSpPr txBox="1">
                <a:spLocks noChangeArrowheads="1"/>
              </p:cNvSpPr>
              <p:nvPr/>
            </p:nvSpPr>
            <p:spPr bwMode="auto">
              <a:xfrm>
                <a:off x="2018" y="2069"/>
                <a:ext cx="1043"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3</a:t>
                </a:r>
                <a:r>
                  <a:rPr lang="en-GB" altLang="en-US" baseline="-25000"/>
                  <a:t>        </a:t>
                </a:r>
                <a:r>
                  <a:rPr lang="en-GB" altLang="en-US" b="1">
                    <a:solidFill>
                      <a:srgbClr val="FF0000"/>
                    </a:solidFill>
                  </a:rPr>
                  <a:t>-2.95</a:t>
                </a:r>
                <a:endParaRPr lang="en-GB" altLang="en-US" b="1" baseline="-25000">
                  <a:solidFill>
                    <a:srgbClr val="FF0000"/>
                  </a:solidFill>
                </a:endParaRPr>
              </a:p>
              <a:p>
                <a:pPr>
                  <a:spcBef>
                    <a:spcPct val="50000"/>
                  </a:spcBef>
                </a:pPr>
                <a:r>
                  <a:rPr lang="en-GB" altLang="en-US" b="1">
                    <a:solidFill>
                      <a:srgbClr val="FF0000"/>
                    </a:solidFill>
                  </a:rPr>
                  <a:t>-2.95</a:t>
                </a:r>
                <a:r>
                  <a:rPr lang="en-GB" altLang="en-US"/>
                  <a:t>    4</a:t>
                </a:r>
              </a:p>
            </p:txBody>
          </p:sp>
          <p:sp>
            <p:nvSpPr>
              <p:cNvPr id="44076" name="AutoShape 44"/>
              <p:cNvSpPr>
                <a:spLocks noChangeArrowheads="1"/>
              </p:cNvSpPr>
              <p:nvPr/>
            </p:nvSpPr>
            <p:spPr bwMode="auto">
              <a:xfrm>
                <a:off x="1973" y="2024"/>
                <a:ext cx="952" cy="63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4077" name="AutoShape 45"/>
            <p:cNvSpPr>
              <a:spLocks noChangeArrowheads="1"/>
            </p:cNvSpPr>
            <p:nvPr/>
          </p:nvSpPr>
          <p:spPr bwMode="auto">
            <a:xfrm>
              <a:off x="2426" y="3339"/>
              <a:ext cx="499" cy="63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78" name="Text Box 46"/>
            <p:cNvSpPr txBox="1">
              <a:spLocks noChangeArrowheads="1"/>
            </p:cNvSpPr>
            <p:nvPr/>
          </p:nvSpPr>
          <p:spPr bwMode="auto">
            <a:xfrm>
              <a:off x="929" y="3385"/>
              <a:ext cx="3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4000"/>
                <a:t>=</a:t>
              </a:r>
            </a:p>
          </p:txBody>
        </p:sp>
        <p:sp>
          <p:nvSpPr>
            <p:cNvPr id="44079" name="Text Box 47"/>
            <p:cNvSpPr txBox="1">
              <a:spLocks noChangeArrowheads="1"/>
            </p:cNvSpPr>
            <p:nvPr/>
          </p:nvSpPr>
          <p:spPr bwMode="auto">
            <a:xfrm>
              <a:off x="2925" y="3396"/>
              <a:ext cx="3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4000"/>
                <a:t>=</a:t>
              </a:r>
            </a:p>
          </p:txBody>
        </p:sp>
        <p:grpSp>
          <p:nvGrpSpPr>
            <p:cNvPr id="44080" name="Group 48"/>
            <p:cNvGrpSpPr>
              <a:grpSpLocks/>
            </p:cNvGrpSpPr>
            <p:nvPr/>
          </p:nvGrpSpPr>
          <p:grpSpPr bwMode="auto">
            <a:xfrm>
              <a:off x="3289" y="3339"/>
              <a:ext cx="589" cy="635"/>
              <a:chOff x="1066" y="2024"/>
              <a:chExt cx="453" cy="635"/>
            </a:xfrm>
          </p:grpSpPr>
          <p:sp>
            <p:nvSpPr>
              <p:cNvPr id="44081" name="Text Box 49"/>
              <p:cNvSpPr txBox="1">
                <a:spLocks noChangeArrowheads="1"/>
              </p:cNvSpPr>
              <p:nvPr/>
            </p:nvSpPr>
            <p:spPr bwMode="auto">
              <a:xfrm>
                <a:off x="1111" y="2069"/>
                <a:ext cx="408"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0.07</a:t>
                </a:r>
                <a:endParaRPr lang="en-GB" altLang="en-US" baseline="-25000"/>
              </a:p>
              <a:p>
                <a:pPr>
                  <a:spcBef>
                    <a:spcPct val="50000"/>
                  </a:spcBef>
                </a:pPr>
                <a:r>
                  <a:rPr lang="en-GB" altLang="en-US"/>
                  <a:t>0.13</a:t>
                </a:r>
              </a:p>
            </p:txBody>
          </p:sp>
          <p:sp>
            <p:nvSpPr>
              <p:cNvPr id="44082" name="AutoShape 50"/>
              <p:cNvSpPr>
                <a:spLocks noChangeArrowheads="1"/>
              </p:cNvSpPr>
              <p:nvPr/>
            </p:nvSpPr>
            <p:spPr bwMode="auto">
              <a:xfrm>
                <a:off x="1066" y="2024"/>
                <a:ext cx="363" cy="63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4083" name="Text Box 51"/>
            <p:cNvSpPr txBox="1">
              <a:spLocks noChangeArrowheads="1"/>
            </p:cNvSpPr>
            <p:nvPr/>
          </p:nvSpPr>
          <p:spPr bwMode="auto">
            <a:xfrm>
              <a:off x="4105" y="3475"/>
              <a:ext cx="12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solidFill>
                    <a:srgbClr val="0000FF"/>
                  </a:solidFill>
                </a:rPr>
                <a:t>r</a:t>
              </a:r>
              <a:r>
                <a:rPr lang="en-GB" altLang="en-US" baseline="-25000">
                  <a:solidFill>
                    <a:srgbClr val="0000FF"/>
                  </a:solidFill>
                </a:rPr>
                <a:t>G</a:t>
              </a:r>
              <a:r>
                <a:rPr lang="en-GB" altLang="en-US">
                  <a:solidFill>
                    <a:srgbClr val="0000FF"/>
                  </a:solidFill>
                </a:rPr>
                <a:t> = -0.85</a:t>
              </a:r>
            </a:p>
          </p:txBody>
        </p:sp>
      </p:grpSp>
      <p:sp>
        <p:nvSpPr>
          <p:cNvPr id="44084" name="AutoShape 52"/>
          <p:cNvSpPr>
            <a:spLocks/>
          </p:cNvSpPr>
          <p:nvPr/>
        </p:nvSpPr>
        <p:spPr bwMode="auto">
          <a:xfrm>
            <a:off x="3348038" y="404813"/>
            <a:ext cx="576262" cy="720725"/>
          </a:xfrm>
          <a:prstGeom prst="rightBrace">
            <a:avLst>
              <a:gd name="adj1" fmla="val 104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85" name="Text Box 53"/>
          <p:cNvSpPr txBox="1">
            <a:spLocks noChangeArrowheads="1"/>
          </p:cNvSpPr>
          <p:nvPr/>
        </p:nvSpPr>
        <p:spPr bwMode="auto">
          <a:xfrm>
            <a:off x="3995738" y="549275"/>
            <a:ext cx="360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both under positive selection</a:t>
            </a:r>
          </a:p>
        </p:txBody>
      </p:sp>
    </p:spTree>
    <p:extLst>
      <p:ext uri="{BB962C8B-B14F-4D97-AF65-F5344CB8AC3E}">
        <p14:creationId xmlns:p14="http://schemas.microsoft.com/office/powerpoint/2010/main" val="4151101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4035"/>
                                        </p:tgtEl>
                                        <p:attrNameLst>
                                          <p:attrName>style.visibility</p:attrName>
                                        </p:attrNameLst>
                                      </p:cBhvr>
                                      <p:to>
                                        <p:strVal val="visible"/>
                                      </p:to>
                                    </p:set>
                                  </p:childTnLst>
                                  <p:subTnLst>
                                    <p:animClr clrSpc="rgb" dir="cw">
                                      <p:cBhvr override="childStyle">
                                        <p:cTn dur="1" fill="hold" display="0" masterRel="nextClick" afterEffect="1"/>
                                        <p:tgtEl>
                                          <p:spTgt spid="44035"/>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49"/>
                                        </p:tgtEl>
                                        <p:attrNameLst>
                                          <p:attrName>style.visibility</p:attrName>
                                        </p:attrNameLst>
                                      </p:cBhvr>
                                      <p:to>
                                        <p:strVal val="visible"/>
                                      </p:to>
                                    </p:set>
                                  </p:childTnLst>
                                  <p:subTnLst>
                                    <p:animClr clrSpc="rgb" dir="cw">
                                      <p:cBhvr override="childStyle">
                                        <p:cTn dur="1" fill="hold" display="0" masterRel="nextClick" afterEffect="1"/>
                                        <p:tgtEl>
                                          <p:spTgt spid="44049"/>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54"/>
                                        </p:tgtEl>
                                        <p:attrNameLst>
                                          <p:attrName>style.visibility</p:attrName>
                                        </p:attrNameLst>
                                      </p:cBhvr>
                                      <p:to>
                                        <p:strVal val="visible"/>
                                      </p:to>
                                    </p:set>
                                  </p:childTnLst>
                                  <p:subTnLst>
                                    <p:animClr clrSpc="rgb" dir="cw">
                                      <p:cBhvr override="childStyle">
                                        <p:cTn dur="1" fill="hold" display="0" masterRel="nextClick" afterEffect="1"/>
                                        <p:tgtEl>
                                          <p:spTgt spid="44054"/>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63575" y="692150"/>
            <a:ext cx="8229600" cy="1143000"/>
          </a:xfrm>
        </p:spPr>
        <p:txBody>
          <a:bodyPr>
            <a:normAutofit fontScale="90000"/>
          </a:bodyPr>
          <a:lstStyle/>
          <a:p>
            <a:pPr algn="l"/>
            <a:r>
              <a:rPr lang="en-GB" altLang="en-US" sz="3600">
                <a:solidFill>
                  <a:srgbClr val="0000FF"/>
                </a:solidFill>
              </a:rPr>
              <a:t>Genetic constraints may not be apparent from r</a:t>
            </a:r>
            <a:r>
              <a:rPr lang="en-GB" altLang="en-US" sz="3600" baseline="-25000">
                <a:solidFill>
                  <a:srgbClr val="0000FF"/>
                </a:solidFill>
              </a:rPr>
              <a:t>G </a:t>
            </a:r>
            <a:r>
              <a:rPr lang="en-GB" altLang="en-US" sz="3600">
                <a:solidFill>
                  <a:srgbClr val="0000FF"/>
                </a:solidFill>
              </a:rPr>
              <a:t>among pairs of traits</a:t>
            </a:r>
          </a:p>
        </p:txBody>
      </p:sp>
      <p:sp>
        <p:nvSpPr>
          <p:cNvPr id="32771" name="Rectangle 3"/>
          <p:cNvSpPr>
            <a:spLocks noGrp="1" noChangeArrowheads="1"/>
          </p:cNvSpPr>
          <p:nvPr>
            <p:ph idx="1"/>
          </p:nvPr>
        </p:nvSpPr>
        <p:spPr>
          <a:xfrm>
            <a:off x="735013" y="2347913"/>
            <a:ext cx="7724775" cy="2520950"/>
          </a:xfrm>
        </p:spPr>
        <p:txBody>
          <a:bodyPr/>
          <a:lstStyle/>
          <a:p>
            <a:pPr>
              <a:spcBef>
                <a:spcPct val="100000"/>
              </a:spcBef>
            </a:pPr>
            <a:r>
              <a:rPr lang="en-GB" altLang="en-US" sz="2400"/>
              <a:t>What is the “effective” dimensionality of </a:t>
            </a:r>
            <a:r>
              <a:rPr lang="en-GB" altLang="en-US" sz="2400" b="1"/>
              <a:t>G</a:t>
            </a:r>
          </a:p>
          <a:p>
            <a:pPr>
              <a:spcBef>
                <a:spcPct val="100000"/>
              </a:spcBef>
            </a:pPr>
            <a:r>
              <a:rPr lang="en-GB" altLang="en-US" sz="2400"/>
              <a:t>Is it less that the number of traits n?</a:t>
            </a:r>
          </a:p>
          <a:p>
            <a:pPr>
              <a:spcBef>
                <a:spcPct val="100000"/>
              </a:spcBef>
            </a:pPr>
            <a:r>
              <a:rPr lang="en-GB" altLang="en-US" sz="2400"/>
              <a:t>Use matrix decomposition methods (e.g., eigen vector analysis, PCA)</a:t>
            </a:r>
          </a:p>
          <a:p>
            <a:pPr>
              <a:spcBef>
                <a:spcPct val="100000"/>
              </a:spcBef>
            </a:pPr>
            <a:endParaRPr lang="en-GB" altLang="en-US" sz="2400"/>
          </a:p>
        </p:txBody>
      </p:sp>
      <p:sp>
        <p:nvSpPr>
          <p:cNvPr id="32772" name="Text Box 4"/>
          <p:cNvSpPr txBox="1">
            <a:spLocks noChangeArrowheads="1"/>
          </p:cNvSpPr>
          <p:nvPr/>
        </p:nvSpPr>
        <p:spPr bwMode="auto">
          <a:xfrm>
            <a:off x="971550" y="5451475"/>
            <a:ext cx="7488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solidFill>
                  <a:srgbClr val="FF3300"/>
                </a:solidFill>
              </a:rPr>
              <a:t>***See e.g. Blows 2006. A tale of two matrices: multivariate approaches in evolutionary biology. Journal of Evolutionary Biology***</a:t>
            </a:r>
          </a:p>
        </p:txBody>
      </p:sp>
    </p:spTree>
    <p:extLst>
      <p:ext uri="{BB962C8B-B14F-4D97-AF65-F5344CB8AC3E}">
        <p14:creationId xmlns:p14="http://schemas.microsoft.com/office/powerpoint/2010/main" val="3829418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mtClean="0"/>
              <a:t>A quick recap…</a:t>
            </a:r>
            <a:endParaRPr lang="en-GB" dirty="0"/>
          </a:p>
        </p:txBody>
      </p:sp>
      <p:pic>
        <p:nvPicPr>
          <p:cNvPr id="6" name="Picture 4" descr="Image result for 1985 vc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6756"/>
          <a:stretch/>
        </p:blipFill>
        <p:spPr bwMode="auto">
          <a:xfrm>
            <a:off x="1114889" y="4712705"/>
            <a:ext cx="1469861" cy="7325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Sharp PC-1403 Pocket Compute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39255" y="2286970"/>
            <a:ext cx="2476561" cy="10606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old TV"/>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83568" y="3578302"/>
            <a:ext cx="1317735" cy="8754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5" cstate="screen">
            <a:extLst>
              <a:ext uri="{28A0092B-C50C-407E-A947-70E740481C1C}">
                <a14:useLocalDpi xmlns:a14="http://schemas.microsoft.com/office/drawing/2010/main"/>
              </a:ext>
            </a:extLst>
          </a:blip>
          <a:srcRect l="13274" r="12107"/>
          <a:stretch/>
        </p:blipFill>
        <p:spPr>
          <a:xfrm>
            <a:off x="1849820" y="3182548"/>
            <a:ext cx="1282711" cy="1287600"/>
          </a:xfrm>
          <a:prstGeom prst="rect">
            <a:avLst/>
          </a:prstGeom>
        </p:spPr>
      </p:pic>
      <p:sp>
        <p:nvSpPr>
          <p:cNvPr id="10" name="TextBox 9"/>
          <p:cNvSpPr txBox="1"/>
          <p:nvPr/>
        </p:nvSpPr>
        <p:spPr>
          <a:xfrm>
            <a:off x="618932" y="1568158"/>
            <a:ext cx="2117206" cy="584775"/>
          </a:xfrm>
          <a:prstGeom prst="rect">
            <a:avLst/>
          </a:prstGeom>
          <a:noFill/>
        </p:spPr>
        <p:txBody>
          <a:bodyPr wrap="square" rtlCol="0">
            <a:spAutoFit/>
          </a:bodyPr>
          <a:lstStyle/>
          <a:p>
            <a:r>
              <a:rPr lang="en-GB" sz="3200" b="1" dirty="0" smtClean="0">
                <a:solidFill>
                  <a:srgbClr val="0070C0"/>
                </a:solidFill>
              </a:rPr>
              <a:t>1985</a:t>
            </a:r>
            <a:endParaRPr lang="en-GB" sz="3200" b="1" dirty="0">
              <a:solidFill>
                <a:srgbClr val="0070C0"/>
              </a:solidFill>
            </a:endParaRPr>
          </a:p>
        </p:txBody>
      </p:sp>
      <p:sp>
        <p:nvSpPr>
          <p:cNvPr id="11" name="TextBox 10"/>
          <p:cNvSpPr txBox="1"/>
          <p:nvPr/>
        </p:nvSpPr>
        <p:spPr>
          <a:xfrm>
            <a:off x="5292080" y="1545934"/>
            <a:ext cx="2117206" cy="584775"/>
          </a:xfrm>
          <a:prstGeom prst="rect">
            <a:avLst/>
          </a:prstGeom>
          <a:noFill/>
        </p:spPr>
        <p:txBody>
          <a:bodyPr wrap="square" rtlCol="0">
            <a:spAutoFit/>
          </a:bodyPr>
          <a:lstStyle/>
          <a:p>
            <a:r>
              <a:rPr lang="en-GB" sz="3200" b="1" dirty="0" smtClean="0">
                <a:solidFill>
                  <a:srgbClr val="0070C0"/>
                </a:solidFill>
              </a:rPr>
              <a:t>2015</a:t>
            </a:r>
            <a:endParaRPr lang="en-GB" sz="3200" b="1" dirty="0">
              <a:solidFill>
                <a:srgbClr val="0070C0"/>
              </a:solidFill>
            </a:endParaRPr>
          </a:p>
        </p:txBody>
      </p:sp>
      <mc:AlternateContent xmlns:mc="http://schemas.openxmlformats.org/markup-compatibility/2006" xmlns:a14="http://schemas.microsoft.com/office/drawing/2010/main">
        <mc:Choice Requires="a14">
          <p:sp>
            <p:nvSpPr>
              <p:cNvPr id="12" name="TextBox 11"/>
              <p:cNvSpPr txBox="1"/>
              <p:nvPr/>
            </p:nvSpPr>
            <p:spPr>
              <a:xfrm>
                <a:off x="4499992" y="3013305"/>
                <a:ext cx="3137654" cy="9975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00B050"/>
                              </a:solidFill>
                              <a:latin typeface="Cambria Math"/>
                            </a:rPr>
                          </m:ctrlPr>
                        </m:dPr>
                        <m:e>
                          <m:m>
                            <m:mPr>
                              <m:mcs>
                                <m:mc>
                                  <m:mcPr>
                                    <m:count m:val="3"/>
                                    <m:mcJc m:val="center"/>
                                  </m:mcPr>
                                </m:mc>
                              </m:mcs>
                              <m:ctrlPr>
                                <a:rPr lang="en-GB" i="1" smtClean="0">
                                  <a:solidFill>
                                    <a:srgbClr val="00B050"/>
                                  </a:solidFill>
                                  <a:latin typeface="Cambria Math"/>
                                </a:rPr>
                              </m:ctrlPr>
                            </m:mPr>
                            <m:mr>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mr>
                            <m:mr>
                              <m:e>
                                <m:r>
                                  <a:rPr lang="en-GB" b="0" i="1" smtClean="0">
                                    <a:solidFill>
                                      <a:srgbClr val="00B050"/>
                                    </a:solidFill>
                                    <a:latin typeface="Cambria Math"/>
                                  </a:rPr>
                                  <m:t>𝐶𝑂</m:t>
                                </m:r>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2</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mr>
                            <m:mr>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𝐶𝑂𝑉</m:t>
                                    </m:r>
                                  </m:e>
                                  <m:sub>
                                    <m:r>
                                      <a:rPr lang="en-GB" b="0" i="1" smtClean="0">
                                        <a:solidFill>
                                          <a:srgbClr val="00B050"/>
                                        </a:solidFill>
                                        <a:latin typeface="Cambria Math"/>
                                      </a:rPr>
                                      <m:t>𝐴</m:t>
                                    </m:r>
                                    <m:r>
                                      <a:rPr lang="en-GB" b="0" i="1" smtClean="0">
                                        <a:solidFill>
                                          <a:srgbClr val="00B050"/>
                                        </a:solidFill>
                                        <a:latin typeface="Cambria Math"/>
                                      </a:rPr>
                                      <m:t>1,2</m:t>
                                    </m:r>
                                  </m:sub>
                                </m:sSub>
                              </m:e>
                              <m:e>
                                <m:sSub>
                                  <m:sSubPr>
                                    <m:ctrlPr>
                                      <a:rPr lang="en-GB" i="1" smtClean="0">
                                        <a:solidFill>
                                          <a:srgbClr val="00B050"/>
                                        </a:solidFill>
                                        <a:latin typeface="Cambria Math"/>
                                      </a:rPr>
                                    </m:ctrlPr>
                                  </m:sSubPr>
                                  <m:e>
                                    <m:r>
                                      <a:rPr lang="en-GB" b="0" i="1" smtClean="0">
                                        <a:solidFill>
                                          <a:srgbClr val="00B050"/>
                                        </a:solidFill>
                                        <a:latin typeface="Cambria Math"/>
                                      </a:rPr>
                                      <m:t>𝑉</m:t>
                                    </m:r>
                                  </m:e>
                                  <m:sub>
                                    <m:r>
                                      <a:rPr lang="en-GB" b="0" i="1" smtClean="0">
                                        <a:solidFill>
                                          <a:srgbClr val="00B050"/>
                                        </a:solidFill>
                                        <a:latin typeface="Cambria Math"/>
                                      </a:rPr>
                                      <m:t>𝐴</m:t>
                                    </m:r>
                                    <m:r>
                                      <a:rPr lang="en-GB" b="0" i="1" smtClean="0">
                                        <a:solidFill>
                                          <a:srgbClr val="00B050"/>
                                        </a:solidFill>
                                        <a:latin typeface="Cambria Math"/>
                                      </a:rPr>
                                      <m:t>3</m:t>
                                    </m:r>
                                  </m:sub>
                                </m:sSub>
                              </m:e>
                            </m:mr>
                          </m:m>
                        </m:e>
                      </m:d>
                    </m:oMath>
                  </m:oMathPara>
                </a14:m>
                <a:endParaRPr lang="en-GB" dirty="0">
                  <a:solidFill>
                    <a:srgbClr val="00B05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499992" y="3013305"/>
                <a:ext cx="3137654" cy="997581"/>
              </a:xfrm>
              <a:prstGeom prst="rect">
                <a:avLst/>
              </a:prstGeom>
              <a:blipFill rotWithShape="1">
                <a:blip r:embed="rId6"/>
                <a:stretch>
                  <a:fillRect/>
                </a:stretch>
              </a:blipFill>
            </p:spPr>
            <p:txBody>
              <a:bodyPr/>
              <a:lstStyle/>
              <a:p>
                <a:r>
                  <a:rPr lang="en-GB">
                    <a:noFill/>
                  </a:rPr>
                  <a:t> </a:t>
                </a:r>
              </a:p>
            </p:txBody>
          </p:sp>
        </mc:Fallback>
      </mc:AlternateContent>
      <p:sp>
        <p:nvSpPr>
          <p:cNvPr id="2" name="TextBox 1"/>
          <p:cNvSpPr txBox="1"/>
          <p:nvPr/>
        </p:nvSpPr>
        <p:spPr>
          <a:xfrm>
            <a:off x="5508104" y="4470148"/>
            <a:ext cx="2304256" cy="923330"/>
          </a:xfrm>
          <a:prstGeom prst="rect">
            <a:avLst/>
          </a:prstGeom>
          <a:noFill/>
        </p:spPr>
        <p:txBody>
          <a:bodyPr wrap="square" rtlCol="0">
            <a:spAutoFit/>
          </a:bodyPr>
          <a:lstStyle/>
          <a:p>
            <a:r>
              <a:rPr lang="en-GB" sz="5400" b="1" dirty="0" smtClean="0">
                <a:solidFill>
                  <a:srgbClr val="00B050"/>
                </a:solidFill>
              </a:rPr>
              <a:t>G</a:t>
            </a:r>
            <a:endParaRPr lang="en-GB" b="1" dirty="0">
              <a:solidFill>
                <a:srgbClr val="00B050"/>
              </a:solidFill>
            </a:endParaRPr>
          </a:p>
        </p:txBody>
      </p:sp>
    </p:spTree>
    <p:extLst>
      <p:ext uri="{BB962C8B-B14F-4D97-AF65-F5344CB8AC3E}">
        <p14:creationId xmlns:p14="http://schemas.microsoft.com/office/powerpoint/2010/main" val="608361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A quick recap…</a:t>
            </a:r>
            <a:endParaRPr lang="en-GB" dirty="0"/>
          </a:p>
        </p:txBody>
      </p:sp>
      <p:sp>
        <p:nvSpPr>
          <p:cNvPr id="3" name="Content Placeholder 2"/>
          <p:cNvSpPr>
            <a:spLocks noGrp="1"/>
          </p:cNvSpPr>
          <p:nvPr>
            <p:ph idx="1"/>
          </p:nvPr>
        </p:nvSpPr>
        <p:spPr/>
        <p:txBody>
          <a:bodyPr>
            <a:normAutofit/>
          </a:bodyPr>
          <a:lstStyle/>
          <a:p>
            <a:r>
              <a:rPr lang="en-GB" dirty="0" smtClean="0"/>
              <a:t>Individuals vary at lots of phenotypic traits!</a:t>
            </a:r>
          </a:p>
          <a:p>
            <a:r>
              <a:rPr lang="en-GB" dirty="0" smtClean="0"/>
              <a:t>Often different traits </a:t>
            </a:r>
            <a:r>
              <a:rPr lang="en-GB" b="1" dirty="0" err="1" smtClean="0">
                <a:solidFill>
                  <a:srgbClr val="FF0000"/>
                </a:solidFill>
              </a:rPr>
              <a:t>covary</a:t>
            </a:r>
            <a:endParaRPr lang="en-GB" b="1" dirty="0" smtClean="0">
              <a:solidFill>
                <a:srgbClr val="FF0000"/>
              </a:solidFill>
            </a:endParaRPr>
          </a:p>
          <a:p>
            <a:endParaRPr lang="en-GB" b="1" dirty="0" smtClean="0">
              <a:solidFill>
                <a:srgbClr val="FF0000"/>
              </a:solidFill>
            </a:endParaRPr>
          </a:p>
        </p:txBody>
      </p:sp>
    </p:spTree>
    <p:extLst>
      <p:ext uri="{BB962C8B-B14F-4D97-AF65-F5344CB8AC3E}">
        <p14:creationId xmlns:p14="http://schemas.microsoft.com/office/powerpoint/2010/main" val="3798017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altLang="en-US" dirty="0" smtClean="0"/>
              <a:t>Covariance</a:t>
            </a:r>
          </a:p>
        </p:txBody>
      </p:sp>
      <p:sp>
        <p:nvSpPr>
          <p:cNvPr id="4099" name="Rectangle 3"/>
          <p:cNvSpPr>
            <a:spLocks noGrp="1" noChangeArrowheads="1"/>
          </p:cNvSpPr>
          <p:nvPr>
            <p:ph idx="1"/>
          </p:nvPr>
        </p:nvSpPr>
        <p:spPr>
          <a:xfrm>
            <a:off x="227013" y="1576388"/>
            <a:ext cx="8707437" cy="4962525"/>
          </a:xfrm>
        </p:spPr>
        <p:txBody>
          <a:bodyPr>
            <a:normAutofit lnSpcReduction="10000"/>
          </a:bodyPr>
          <a:lstStyle/>
          <a:p>
            <a:pPr eaLnBrk="1" hangingPunct="1">
              <a:lnSpc>
                <a:spcPct val="90000"/>
              </a:lnSpc>
            </a:pPr>
            <a:r>
              <a:rPr lang="en-GB" altLang="en-US" sz="2800" dirty="0" smtClean="0"/>
              <a:t>Associations between traits measured by ‘</a:t>
            </a:r>
            <a:r>
              <a:rPr lang="en-GB" altLang="en-US" sz="2800" dirty="0" err="1" smtClean="0">
                <a:solidFill>
                  <a:srgbClr val="FF0000"/>
                </a:solidFill>
              </a:rPr>
              <a:t>covariances</a:t>
            </a:r>
            <a:r>
              <a:rPr lang="en-GB" altLang="en-US" sz="2800" dirty="0" smtClean="0"/>
              <a:t>’</a:t>
            </a:r>
          </a:p>
          <a:p>
            <a:pPr lvl="1" eaLnBrk="1" hangingPunct="1">
              <a:lnSpc>
                <a:spcPct val="90000"/>
              </a:lnSpc>
            </a:pPr>
            <a:r>
              <a:rPr lang="en-GB" altLang="en-US" sz="2400" dirty="0" smtClean="0"/>
              <a:t>amount of shared variation between two factors</a:t>
            </a:r>
          </a:p>
          <a:p>
            <a:pPr lvl="1" eaLnBrk="1" hangingPunct="1">
              <a:lnSpc>
                <a:spcPct val="90000"/>
              </a:lnSpc>
            </a:pPr>
            <a:r>
              <a:rPr lang="en-GB" altLang="en-US" sz="2400" dirty="0" smtClean="0"/>
              <a:t>degree (and direction) of shared deviations from the mean</a:t>
            </a:r>
          </a:p>
          <a:p>
            <a:pPr lvl="1" eaLnBrk="1" hangingPunct="1">
              <a:lnSpc>
                <a:spcPct val="90000"/>
              </a:lnSpc>
            </a:pPr>
            <a:endParaRPr lang="en-GB" altLang="en-US" sz="2400" dirty="0" smtClean="0"/>
          </a:p>
          <a:p>
            <a:pPr lvl="1" eaLnBrk="1" hangingPunct="1">
              <a:lnSpc>
                <a:spcPct val="90000"/>
              </a:lnSpc>
            </a:pPr>
            <a:endParaRPr lang="en-GB" altLang="en-US" sz="2400" dirty="0" smtClean="0"/>
          </a:p>
          <a:p>
            <a:pPr lvl="1" eaLnBrk="1" hangingPunct="1">
              <a:lnSpc>
                <a:spcPct val="90000"/>
              </a:lnSpc>
            </a:pPr>
            <a:endParaRPr lang="en-GB" altLang="en-US" sz="2400" dirty="0"/>
          </a:p>
          <a:p>
            <a:pPr lvl="1" eaLnBrk="1" hangingPunct="1">
              <a:lnSpc>
                <a:spcPct val="90000"/>
              </a:lnSpc>
            </a:pPr>
            <a:endParaRPr lang="en-GB" altLang="en-US" sz="2400" dirty="0" smtClean="0"/>
          </a:p>
          <a:p>
            <a:pPr lvl="1" eaLnBrk="1" hangingPunct="1">
              <a:lnSpc>
                <a:spcPct val="90000"/>
              </a:lnSpc>
            </a:pPr>
            <a:endParaRPr lang="en-GB" altLang="en-US" sz="2400" dirty="0" smtClean="0"/>
          </a:p>
          <a:p>
            <a:pPr lvl="1" eaLnBrk="1" hangingPunct="1">
              <a:lnSpc>
                <a:spcPct val="90000"/>
              </a:lnSpc>
            </a:pPr>
            <a:r>
              <a:rPr lang="en-GB" altLang="en-US" sz="2400" dirty="0" smtClean="0"/>
              <a:t>Positive deviations in </a:t>
            </a:r>
            <a:r>
              <a:rPr lang="en-GB" altLang="en-US" sz="2400" i="1" dirty="0" smtClean="0"/>
              <a:t>x</a:t>
            </a:r>
            <a:r>
              <a:rPr lang="en-GB" altLang="en-US" sz="2400" dirty="0" smtClean="0"/>
              <a:t> tend to be found with positive deviations in </a:t>
            </a:r>
            <a:r>
              <a:rPr lang="en-GB" altLang="en-US" sz="2400" i="1" dirty="0" smtClean="0"/>
              <a:t>y</a:t>
            </a:r>
            <a:r>
              <a:rPr lang="en-GB" altLang="en-US" sz="2400" dirty="0" smtClean="0"/>
              <a:t> = positive covariance</a:t>
            </a:r>
          </a:p>
          <a:p>
            <a:pPr lvl="1" eaLnBrk="1" hangingPunct="1">
              <a:lnSpc>
                <a:spcPct val="90000"/>
              </a:lnSpc>
            </a:pPr>
            <a:r>
              <a:rPr lang="en-GB" altLang="en-US" sz="2400" dirty="0" smtClean="0"/>
              <a:t>Positive deviations in </a:t>
            </a:r>
            <a:r>
              <a:rPr lang="en-GB" altLang="en-US" sz="2400" i="1" dirty="0" smtClean="0"/>
              <a:t>x</a:t>
            </a:r>
            <a:r>
              <a:rPr lang="en-GB" altLang="en-US" sz="2400" dirty="0" smtClean="0"/>
              <a:t> tend to be found with negative deviations in </a:t>
            </a:r>
            <a:r>
              <a:rPr lang="en-GB" altLang="en-US" sz="2400" i="1" dirty="0" smtClean="0"/>
              <a:t>y</a:t>
            </a:r>
            <a:r>
              <a:rPr lang="en-GB" altLang="en-US" sz="2400" dirty="0" smtClean="0"/>
              <a:t> = negative covariance</a:t>
            </a:r>
          </a:p>
          <a:p>
            <a:pPr lvl="1" eaLnBrk="1" hangingPunct="1">
              <a:lnSpc>
                <a:spcPct val="90000"/>
              </a:lnSpc>
              <a:buFontTx/>
              <a:buNone/>
            </a:pPr>
            <a:r>
              <a:rPr lang="en-GB" altLang="en-US" sz="2400" dirty="0" smtClean="0"/>
              <a:t>  </a:t>
            </a:r>
          </a:p>
          <a:p>
            <a:pPr eaLnBrk="1" hangingPunct="1">
              <a:lnSpc>
                <a:spcPct val="90000"/>
              </a:lnSpc>
            </a:pPr>
            <a:endParaRPr lang="en-GB" altLang="en-US" sz="2800" dirty="0" smtClean="0"/>
          </a:p>
        </p:txBody>
      </p:sp>
      <p:sp>
        <p:nvSpPr>
          <p:cNvPr id="4100" name="Line 4"/>
          <p:cNvSpPr>
            <a:spLocks noChangeShapeType="1"/>
          </p:cNvSpPr>
          <p:nvPr/>
        </p:nvSpPr>
        <p:spPr bwMode="auto">
          <a:xfrm>
            <a:off x="250825" y="1196975"/>
            <a:ext cx="86423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graphicFrame>
        <p:nvGraphicFramePr>
          <p:cNvPr id="4101" name="Object 37"/>
          <p:cNvGraphicFramePr>
            <a:graphicFrameLocks noChangeAspect="1"/>
          </p:cNvGraphicFramePr>
          <p:nvPr/>
        </p:nvGraphicFramePr>
        <p:xfrm>
          <a:off x="2108200" y="3590925"/>
          <a:ext cx="4708525" cy="671513"/>
        </p:xfrm>
        <a:graphic>
          <a:graphicData uri="http://schemas.openxmlformats.org/presentationml/2006/ole">
            <mc:AlternateContent xmlns:mc="http://schemas.openxmlformats.org/markup-compatibility/2006">
              <mc:Choice xmlns:v="urn:schemas-microsoft-com:vml" Requires="v">
                <p:oleObj spid="_x0000_s82964" name="Equation" r:id="rId3" imgW="1752467" imgH="221039" progId="Equation.3">
                  <p:embed/>
                </p:oleObj>
              </mc:Choice>
              <mc:Fallback>
                <p:oleObj name="Equation" r:id="rId3" imgW="1752467" imgH="22103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200" y="3590925"/>
                        <a:ext cx="470852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4980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8" end="8"/>
                                            </p:txEl>
                                          </p:spTgt>
                                        </p:tgtEl>
                                        <p:attrNameLst>
                                          <p:attrName>style.visibility</p:attrName>
                                        </p:attrNameLst>
                                      </p:cBhvr>
                                      <p:to>
                                        <p:strVal val="visible"/>
                                      </p:to>
                                    </p:set>
                                    <p:animEffect transition="in" filter="fade">
                                      <p:cBhvr>
                                        <p:cTn id="7" dur="500"/>
                                        <p:tgtEl>
                                          <p:spTgt spid="4099">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9" end="9"/>
                                            </p:txEl>
                                          </p:spTgt>
                                        </p:tgtEl>
                                        <p:attrNameLst>
                                          <p:attrName>style.visibility</p:attrName>
                                        </p:attrNameLst>
                                      </p:cBhvr>
                                      <p:to>
                                        <p:strVal val="visible"/>
                                      </p:to>
                                    </p:set>
                                    <p:animEffect transition="in" filter="fade">
                                      <p:cBhvr>
                                        <p:cTn id="10" dur="500"/>
                                        <p:tgtEl>
                                          <p:spTgt spid="40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4400"/>
              <a:t>Covariance = 0</a:t>
            </a:r>
          </a:p>
        </p:txBody>
      </p:sp>
      <p:sp>
        <p:nvSpPr>
          <p:cNvPr id="6147" name="Line 4"/>
          <p:cNvSpPr>
            <a:spLocks noChangeShapeType="1"/>
          </p:cNvSpPr>
          <p:nvPr/>
        </p:nvSpPr>
        <p:spPr bwMode="auto">
          <a:xfrm>
            <a:off x="2003425" y="1292225"/>
            <a:ext cx="512127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8" name="Line 5"/>
          <p:cNvSpPr>
            <a:spLocks noChangeShapeType="1"/>
          </p:cNvSpPr>
          <p:nvPr/>
        </p:nvSpPr>
        <p:spPr bwMode="auto">
          <a:xfrm>
            <a:off x="2516188" y="2320925"/>
            <a:ext cx="0" cy="24495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9" name="Line 6"/>
          <p:cNvSpPr>
            <a:spLocks noChangeShapeType="1"/>
          </p:cNvSpPr>
          <p:nvPr/>
        </p:nvSpPr>
        <p:spPr bwMode="auto">
          <a:xfrm>
            <a:off x="2192338" y="4494213"/>
            <a:ext cx="37988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0" name="Text Box 7"/>
          <p:cNvSpPr txBox="1">
            <a:spLocks noChangeArrowheads="1"/>
          </p:cNvSpPr>
          <p:nvPr/>
        </p:nvSpPr>
        <p:spPr bwMode="auto">
          <a:xfrm>
            <a:off x="3063875" y="4603750"/>
            <a:ext cx="2411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1</a:t>
            </a:r>
          </a:p>
        </p:txBody>
      </p:sp>
      <p:sp>
        <p:nvSpPr>
          <p:cNvPr id="6151" name="Text Box 8"/>
          <p:cNvSpPr txBox="1">
            <a:spLocks noChangeArrowheads="1"/>
          </p:cNvSpPr>
          <p:nvPr/>
        </p:nvSpPr>
        <p:spPr bwMode="auto">
          <a:xfrm rot="-5400000">
            <a:off x="893763" y="3322638"/>
            <a:ext cx="24114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2</a:t>
            </a:r>
          </a:p>
        </p:txBody>
      </p:sp>
      <p:sp>
        <p:nvSpPr>
          <p:cNvPr id="55305" name="Oval 9"/>
          <p:cNvSpPr>
            <a:spLocks noChangeArrowheads="1"/>
          </p:cNvSpPr>
          <p:nvPr/>
        </p:nvSpPr>
        <p:spPr bwMode="auto">
          <a:xfrm>
            <a:off x="3641725" y="33178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06" name="Oval 10"/>
          <p:cNvSpPr>
            <a:spLocks noChangeArrowheads="1"/>
          </p:cNvSpPr>
          <p:nvPr/>
        </p:nvSpPr>
        <p:spPr bwMode="auto">
          <a:xfrm>
            <a:off x="3857625" y="35337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07" name="Oval 11"/>
          <p:cNvSpPr>
            <a:spLocks noChangeArrowheads="1"/>
          </p:cNvSpPr>
          <p:nvPr/>
        </p:nvSpPr>
        <p:spPr bwMode="auto">
          <a:xfrm>
            <a:off x="3629025" y="37258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08" name="Oval 12"/>
          <p:cNvSpPr>
            <a:spLocks noChangeArrowheads="1"/>
          </p:cNvSpPr>
          <p:nvPr/>
        </p:nvSpPr>
        <p:spPr bwMode="auto">
          <a:xfrm>
            <a:off x="3949700" y="36496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09" name="Oval 13"/>
          <p:cNvSpPr>
            <a:spLocks noChangeArrowheads="1"/>
          </p:cNvSpPr>
          <p:nvPr/>
        </p:nvSpPr>
        <p:spPr bwMode="auto">
          <a:xfrm>
            <a:off x="4173538" y="31702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10" name="Oval 14"/>
          <p:cNvSpPr>
            <a:spLocks noChangeArrowheads="1"/>
          </p:cNvSpPr>
          <p:nvPr/>
        </p:nvSpPr>
        <p:spPr bwMode="auto">
          <a:xfrm>
            <a:off x="4502150" y="33543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11" name="Oval 15"/>
          <p:cNvSpPr>
            <a:spLocks noChangeArrowheads="1"/>
          </p:cNvSpPr>
          <p:nvPr/>
        </p:nvSpPr>
        <p:spPr bwMode="auto">
          <a:xfrm>
            <a:off x="4327525" y="35099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12" name="Oval 16"/>
          <p:cNvSpPr>
            <a:spLocks noChangeArrowheads="1"/>
          </p:cNvSpPr>
          <p:nvPr/>
        </p:nvSpPr>
        <p:spPr bwMode="auto">
          <a:xfrm>
            <a:off x="3914775" y="29035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13" name="Oval 17"/>
          <p:cNvSpPr>
            <a:spLocks noChangeArrowheads="1"/>
          </p:cNvSpPr>
          <p:nvPr/>
        </p:nvSpPr>
        <p:spPr bwMode="auto">
          <a:xfrm>
            <a:off x="4149725" y="26368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14" name="Oval 18"/>
          <p:cNvSpPr>
            <a:spLocks noChangeArrowheads="1"/>
          </p:cNvSpPr>
          <p:nvPr/>
        </p:nvSpPr>
        <p:spPr bwMode="auto">
          <a:xfrm>
            <a:off x="4346575" y="33353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15" name="Oval 19"/>
          <p:cNvSpPr>
            <a:spLocks noChangeArrowheads="1"/>
          </p:cNvSpPr>
          <p:nvPr/>
        </p:nvSpPr>
        <p:spPr bwMode="auto">
          <a:xfrm>
            <a:off x="3954463" y="33893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16" name="Oval 20"/>
          <p:cNvSpPr>
            <a:spLocks noChangeArrowheads="1"/>
          </p:cNvSpPr>
          <p:nvPr/>
        </p:nvSpPr>
        <p:spPr bwMode="auto">
          <a:xfrm>
            <a:off x="4446588" y="27559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17" name="Oval 21"/>
          <p:cNvSpPr>
            <a:spLocks noChangeArrowheads="1"/>
          </p:cNvSpPr>
          <p:nvPr/>
        </p:nvSpPr>
        <p:spPr bwMode="auto">
          <a:xfrm>
            <a:off x="4775200" y="29400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18" name="Oval 22"/>
          <p:cNvSpPr>
            <a:spLocks noChangeArrowheads="1"/>
          </p:cNvSpPr>
          <p:nvPr/>
        </p:nvSpPr>
        <p:spPr bwMode="auto">
          <a:xfrm>
            <a:off x="4600575" y="30956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19" name="Oval 23"/>
          <p:cNvSpPr>
            <a:spLocks noChangeArrowheads="1"/>
          </p:cNvSpPr>
          <p:nvPr/>
        </p:nvSpPr>
        <p:spPr bwMode="auto">
          <a:xfrm>
            <a:off x="3290888" y="34290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20" name="Oval 24"/>
          <p:cNvSpPr>
            <a:spLocks noChangeArrowheads="1"/>
          </p:cNvSpPr>
          <p:nvPr/>
        </p:nvSpPr>
        <p:spPr bwMode="auto">
          <a:xfrm>
            <a:off x="3506788" y="36449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21" name="Oval 25"/>
          <p:cNvSpPr>
            <a:spLocks noChangeArrowheads="1"/>
          </p:cNvSpPr>
          <p:nvPr/>
        </p:nvSpPr>
        <p:spPr bwMode="auto">
          <a:xfrm>
            <a:off x="3375025" y="35290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22" name="Oval 26"/>
          <p:cNvSpPr>
            <a:spLocks noChangeArrowheads="1"/>
          </p:cNvSpPr>
          <p:nvPr/>
        </p:nvSpPr>
        <p:spPr bwMode="auto">
          <a:xfrm>
            <a:off x="3781425" y="38735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23" name="Oval 27"/>
          <p:cNvSpPr>
            <a:spLocks noChangeArrowheads="1"/>
          </p:cNvSpPr>
          <p:nvPr/>
        </p:nvSpPr>
        <p:spPr bwMode="auto">
          <a:xfrm>
            <a:off x="3822700" y="32813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24" name="Oval 28"/>
          <p:cNvSpPr>
            <a:spLocks noChangeArrowheads="1"/>
          </p:cNvSpPr>
          <p:nvPr/>
        </p:nvSpPr>
        <p:spPr bwMode="auto">
          <a:xfrm>
            <a:off x="4151313" y="34655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25" name="Oval 29"/>
          <p:cNvSpPr>
            <a:spLocks noChangeArrowheads="1"/>
          </p:cNvSpPr>
          <p:nvPr/>
        </p:nvSpPr>
        <p:spPr bwMode="auto">
          <a:xfrm>
            <a:off x="3976688" y="36210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26" name="Oval 30"/>
          <p:cNvSpPr>
            <a:spLocks noChangeArrowheads="1"/>
          </p:cNvSpPr>
          <p:nvPr/>
        </p:nvSpPr>
        <p:spPr bwMode="auto">
          <a:xfrm>
            <a:off x="3563938" y="30146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27" name="Oval 31"/>
          <p:cNvSpPr>
            <a:spLocks noChangeArrowheads="1"/>
          </p:cNvSpPr>
          <p:nvPr/>
        </p:nvSpPr>
        <p:spPr bwMode="auto">
          <a:xfrm>
            <a:off x="3960813" y="38877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28" name="Oval 32"/>
          <p:cNvSpPr>
            <a:spLocks noChangeArrowheads="1"/>
          </p:cNvSpPr>
          <p:nvPr/>
        </p:nvSpPr>
        <p:spPr bwMode="auto">
          <a:xfrm>
            <a:off x="4675188" y="37131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29" name="Oval 33"/>
          <p:cNvSpPr>
            <a:spLocks noChangeArrowheads="1"/>
          </p:cNvSpPr>
          <p:nvPr/>
        </p:nvSpPr>
        <p:spPr bwMode="auto">
          <a:xfrm>
            <a:off x="3603625" y="35004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30" name="Oval 34"/>
          <p:cNvSpPr>
            <a:spLocks noChangeArrowheads="1"/>
          </p:cNvSpPr>
          <p:nvPr/>
        </p:nvSpPr>
        <p:spPr bwMode="auto">
          <a:xfrm>
            <a:off x="4095750" y="28670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31" name="Oval 35"/>
          <p:cNvSpPr>
            <a:spLocks noChangeArrowheads="1"/>
          </p:cNvSpPr>
          <p:nvPr/>
        </p:nvSpPr>
        <p:spPr bwMode="auto">
          <a:xfrm>
            <a:off x="4424363" y="30511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32" name="Oval 36"/>
          <p:cNvSpPr>
            <a:spLocks noChangeArrowheads="1"/>
          </p:cNvSpPr>
          <p:nvPr/>
        </p:nvSpPr>
        <p:spPr bwMode="auto">
          <a:xfrm>
            <a:off x="4249738" y="32067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33" name="Oval 37"/>
          <p:cNvSpPr>
            <a:spLocks noChangeArrowheads="1"/>
          </p:cNvSpPr>
          <p:nvPr/>
        </p:nvSpPr>
        <p:spPr bwMode="auto">
          <a:xfrm>
            <a:off x="4325938" y="29495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34" name="Oval 38"/>
          <p:cNvSpPr>
            <a:spLocks noChangeArrowheads="1"/>
          </p:cNvSpPr>
          <p:nvPr/>
        </p:nvSpPr>
        <p:spPr bwMode="auto">
          <a:xfrm>
            <a:off x="4265613" y="29638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35" name="Oval 39"/>
          <p:cNvSpPr>
            <a:spLocks noChangeArrowheads="1"/>
          </p:cNvSpPr>
          <p:nvPr/>
        </p:nvSpPr>
        <p:spPr bwMode="auto">
          <a:xfrm>
            <a:off x="4452938" y="38115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36" name="Oval 40"/>
          <p:cNvSpPr>
            <a:spLocks noChangeArrowheads="1"/>
          </p:cNvSpPr>
          <p:nvPr/>
        </p:nvSpPr>
        <p:spPr bwMode="auto">
          <a:xfrm>
            <a:off x="4860925" y="31003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37" name="Oval 41"/>
          <p:cNvSpPr>
            <a:spLocks noChangeArrowheads="1"/>
          </p:cNvSpPr>
          <p:nvPr/>
        </p:nvSpPr>
        <p:spPr bwMode="auto">
          <a:xfrm>
            <a:off x="4735513" y="29400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38" name="Oval 42"/>
          <p:cNvSpPr>
            <a:spLocks noChangeArrowheads="1"/>
          </p:cNvSpPr>
          <p:nvPr/>
        </p:nvSpPr>
        <p:spPr bwMode="auto">
          <a:xfrm>
            <a:off x="4230688" y="27114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39" name="Oval 43"/>
          <p:cNvSpPr>
            <a:spLocks noChangeArrowheads="1"/>
          </p:cNvSpPr>
          <p:nvPr/>
        </p:nvSpPr>
        <p:spPr bwMode="auto">
          <a:xfrm>
            <a:off x="4559300" y="28956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40" name="Oval 44"/>
          <p:cNvSpPr>
            <a:spLocks noChangeArrowheads="1"/>
          </p:cNvSpPr>
          <p:nvPr/>
        </p:nvSpPr>
        <p:spPr bwMode="auto">
          <a:xfrm>
            <a:off x="4441825" y="31734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188" name="Oval 48"/>
          <p:cNvSpPr>
            <a:spLocks noChangeArrowheads="1"/>
          </p:cNvSpPr>
          <p:nvPr/>
        </p:nvSpPr>
        <p:spPr bwMode="auto">
          <a:xfrm>
            <a:off x="4006850" y="3179763"/>
            <a:ext cx="193675" cy="193675"/>
          </a:xfrm>
          <a:prstGeom prst="ellipse">
            <a:avLst/>
          </a:prstGeom>
          <a:solidFill>
            <a:srgbClr val="FFFF00"/>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47" name="Oval 51"/>
          <p:cNvSpPr>
            <a:spLocks noChangeArrowheads="1"/>
          </p:cNvSpPr>
          <p:nvPr/>
        </p:nvSpPr>
        <p:spPr bwMode="auto">
          <a:xfrm rot="10800000">
            <a:off x="3838575" y="28781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48" name="Oval 52"/>
          <p:cNvSpPr>
            <a:spLocks noChangeArrowheads="1"/>
          </p:cNvSpPr>
          <p:nvPr/>
        </p:nvSpPr>
        <p:spPr bwMode="auto">
          <a:xfrm rot="10800000">
            <a:off x="3622675" y="30940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49" name="Oval 53"/>
          <p:cNvSpPr>
            <a:spLocks noChangeArrowheads="1"/>
          </p:cNvSpPr>
          <p:nvPr/>
        </p:nvSpPr>
        <p:spPr bwMode="auto">
          <a:xfrm rot="10800000">
            <a:off x="3433763" y="29289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50" name="Oval 54"/>
          <p:cNvSpPr>
            <a:spLocks noChangeArrowheads="1"/>
          </p:cNvSpPr>
          <p:nvPr/>
        </p:nvSpPr>
        <p:spPr bwMode="auto">
          <a:xfrm rot="10800000">
            <a:off x="3506788" y="31861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51" name="Oval 55"/>
          <p:cNvSpPr>
            <a:spLocks noChangeArrowheads="1"/>
          </p:cNvSpPr>
          <p:nvPr/>
        </p:nvSpPr>
        <p:spPr bwMode="auto">
          <a:xfrm rot="10800000">
            <a:off x="4343400" y="26162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52" name="Oval 56"/>
          <p:cNvSpPr>
            <a:spLocks noChangeArrowheads="1"/>
          </p:cNvSpPr>
          <p:nvPr/>
        </p:nvSpPr>
        <p:spPr bwMode="auto">
          <a:xfrm rot="10800000">
            <a:off x="3802063" y="37385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53" name="Oval 57"/>
          <p:cNvSpPr>
            <a:spLocks noChangeArrowheads="1"/>
          </p:cNvSpPr>
          <p:nvPr/>
        </p:nvSpPr>
        <p:spPr bwMode="auto">
          <a:xfrm rot="10800000">
            <a:off x="3646488" y="35639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54" name="Oval 58"/>
          <p:cNvSpPr>
            <a:spLocks noChangeArrowheads="1"/>
          </p:cNvSpPr>
          <p:nvPr/>
        </p:nvSpPr>
        <p:spPr bwMode="auto">
          <a:xfrm rot="10800000">
            <a:off x="3848100" y="25923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55" name="Oval 59"/>
          <p:cNvSpPr>
            <a:spLocks noChangeArrowheads="1"/>
          </p:cNvSpPr>
          <p:nvPr/>
        </p:nvSpPr>
        <p:spPr bwMode="auto">
          <a:xfrm rot="10800000">
            <a:off x="4037013" y="33670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56" name="Oval 60"/>
          <p:cNvSpPr>
            <a:spLocks noChangeArrowheads="1"/>
          </p:cNvSpPr>
          <p:nvPr/>
        </p:nvSpPr>
        <p:spPr bwMode="auto">
          <a:xfrm rot="10800000">
            <a:off x="3821113" y="35829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57" name="Oval 61"/>
          <p:cNvSpPr>
            <a:spLocks noChangeArrowheads="1"/>
          </p:cNvSpPr>
          <p:nvPr/>
        </p:nvSpPr>
        <p:spPr bwMode="auto">
          <a:xfrm rot="10800000">
            <a:off x="3409950" y="33369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58" name="Oval 62"/>
          <p:cNvSpPr>
            <a:spLocks noChangeArrowheads="1"/>
          </p:cNvSpPr>
          <p:nvPr/>
        </p:nvSpPr>
        <p:spPr bwMode="auto">
          <a:xfrm rot="10800000">
            <a:off x="4400550" y="36830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59" name="Oval 63"/>
          <p:cNvSpPr>
            <a:spLocks noChangeArrowheads="1"/>
          </p:cNvSpPr>
          <p:nvPr/>
        </p:nvSpPr>
        <p:spPr bwMode="auto">
          <a:xfrm rot="10800000">
            <a:off x="4637088" y="35099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60" name="Oval 64"/>
          <p:cNvSpPr>
            <a:spLocks noChangeArrowheads="1"/>
          </p:cNvSpPr>
          <p:nvPr/>
        </p:nvSpPr>
        <p:spPr bwMode="auto">
          <a:xfrm rot="10800000">
            <a:off x="4060825" y="38369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61" name="Oval 65"/>
          <p:cNvSpPr>
            <a:spLocks noChangeArrowheads="1"/>
          </p:cNvSpPr>
          <p:nvPr/>
        </p:nvSpPr>
        <p:spPr bwMode="auto">
          <a:xfrm rot="10800000">
            <a:off x="3986213" y="26892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62" name="Oval 66"/>
          <p:cNvSpPr>
            <a:spLocks noChangeArrowheads="1"/>
          </p:cNvSpPr>
          <p:nvPr/>
        </p:nvSpPr>
        <p:spPr bwMode="auto">
          <a:xfrm rot="10800000">
            <a:off x="3511550" y="27432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63" name="Oval 67"/>
          <p:cNvSpPr>
            <a:spLocks noChangeArrowheads="1"/>
          </p:cNvSpPr>
          <p:nvPr/>
        </p:nvSpPr>
        <p:spPr bwMode="auto">
          <a:xfrm rot="10800000">
            <a:off x="3351213" y="32019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64" name="Oval 68"/>
          <p:cNvSpPr>
            <a:spLocks noChangeArrowheads="1"/>
          </p:cNvSpPr>
          <p:nvPr/>
        </p:nvSpPr>
        <p:spPr bwMode="auto">
          <a:xfrm rot="10800000">
            <a:off x="3395663" y="28352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65" name="Oval 69"/>
          <p:cNvSpPr>
            <a:spLocks noChangeArrowheads="1"/>
          </p:cNvSpPr>
          <p:nvPr/>
        </p:nvSpPr>
        <p:spPr bwMode="auto">
          <a:xfrm rot="10800000">
            <a:off x="3808413" y="30972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66" name="Oval 70"/>
          <p:cNvSpPr>
            <a:spLocks noChangeArrowheads="1"/>
          </p:cNvSpPr>
          <p:nvPr/>
        </p:nvSpPr>
        <p:spPr bwMode="auto">
          <a:xfrm rot="10800000">
            <a:off x="3690938" y="33877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67" name="Oval 71"/>
          <p:cNvSpPr>
            <a:spLocks noChangeArrowheads="1"/>
          </p:cNvSpPr>
          <p:nvPr/>
        </p:nvSpPr>
        <p:spPr bwMode="auto">
          <a:xfrm rot="10800000">
            <a:off x="3535363" y="32131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68" name="Oval 72"/>
          <p:cNvSpPr>
            <a:spLocks noChangeArrowheads="1"/>
          </p:cNvSpPr>
          <p:nvPr/>
        </p:nvSpPr>
        <p:spPr bwMode="auto">
          <a:xfrm rot="10800000">
            <a:off x="4141788" y="28003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69" name="Oval 73"/>
          <p:cNvSpPr>
            <a:spLocks noChangeArrowheads="1"/>
          </p:cNvSpPr>
          <p:nvPr/>
        </p:nvSpPr>
        <p:spPr bwMode="auto">
          <a:xfrm rot="10800000">
            <a:off x="3925888" y="30162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70" name="Oval 74"/>
          <p:cNvSpPr>
            <a:spLocks noChangeArrowheads="1"/>
          </p:cNvSpPr>
          <p:nvPr/>
        </p:nvSpPr>
        <p:spPr bwMode="auto">
          <a:xfrm rot="10800000">
            <a:off x="4033838" y="30241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71" name="Oval 75"/>
          <p:cNvSpPr>
            <a:spLocks noChangeArrowheads="1"/>
          </p:cNvSpPr>
          <p:nvPr/>
        </p:nvSpPr>
        <p:spPr bwMode="auto">
          <a:xfrm rot="10800000">
            <a:off x="3656013" y="28400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72" name="Oval 76"/>
          <p:cNvSpPr>
            <a:spLocks noChangeArrowheads="1"/>
          </p:cNvSpPr>
          <p:nvPr/>
        </p:nvSpPr>
        <p:spPr bwMode="auto">
          <a:xfrm rot="10800000">
            <a:off x="4289425" y="33321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73" name="Oval 77"/>
          <p:cNvSpPr>
            <a:spLocks noChangeArrowheads="1"/>
          </p:cNvSpPr>
          <p:nvPr/>
        </p:nvSpPr>
        <p:spPr bwMode="auto">
          <a:xfrm rot="10800000">
            <a:off x="4105275" y="36607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74" name="Oval 78"/>
          <p:cNvSpPr>
            <a:spLocks noChangeArrowheads="1"/>
          </p:cNvSpPr>
          <p:nvPr/>
        </p:nvSpPr>
        <p:spPr bwMode="auto">
          <a:xfrm rot="10800000">
            <a:off x="3949700" y="34861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75" name="Oval 79"/>
          <p:cNvSpPr>
            <a:spLocks noChangeArrowheads="1"/>
          </p:cNvSpPr>
          <p:nvPr/>
        </p:nvSpPr>
        <p:spPr bwMode="auto">
          <a:xfrm rot="10800000">
            <a:off x="4230688" y="36417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76" name="Oval 80"/>
          <p:cNvSpPr>
            <a:spLocks noChangeArrowheads="1"/>
          </p:cNvSpPr>
          <p:nvPr/>
        </p:nvSpPr>
        <p:spPr bwMode="auto">
          <a:xfrm rot="10800000">
            <a:off x="4192588" y="35020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77" name="Oval 81"/>
          <p:cNvSpPr>
            <a:spLocks noChangeArrowheads="1"/>
          </p:cNvSpPr>
          <p:nvPr/>
        </p:nvSpPr>
        <p:spPr bwMode="auto">
          <a:xfrm rot="10800000">
            <a:off x="4652963" y="33575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78" name="Oval 82"/>
          <p:cNvSpPr>
            <a:spLocks noChangeArrowheads="1"/>
          </p:cNvSpPr>
          <p:nvPr/>
        </p:nvSpPr>
        <p:spPr bwMode="auto">
          <a:xfrm rot="10800000">
            <a:off x="4826000" y="33385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79" name="Oval 83"/>
          <p:cNvSpPr>
            <a:spLocks noChangeArrowheads="1"/>
          </p:cNvSpPr>
          <p:nvPr/>
        </p:nvSpPr>
        <p:spPr bwMode="auto">
          <a:xfrm rot="10800000">
            <a:off x="3876675" y="37544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80" name="Oval 84"/>
          <p:cNvSpPr>
            <a:spLocks noChangeArrowheads="1"/>
          </p:cNvSpPr>
          <p:nvPr/>
        </p:nvSpPr>
        <p:spPr bwMode="auto">
          <a:xfrm rot="10800000">
            <a:off x="4445000" y="34671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81" name="Oval 85"/>
          <p:cNvSpPr>
            <a:spLocks noChangeArrowheads="1"/>
          </p:cNvSpPr>
          <p:nvPr/>
        </p:nvSpPr>
        <p:spPr bwMode="auto">
          <a:xfrm rot="10800000">
            <a:off x="4260850" y="37957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82" name="Oval 86"/>
          <p:cNvSpPr>
            <a:spLocks noChangeArrowheads="1"/>
          </p:cNvSpPr>
          <p:nvPr/>
        </p:nvSpPr>
        <p:spPr bwMode="auto">
          <a:xfrm rot="10800000">
            <a:off x="4165600" y="39116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225" name="Oval 89"/>
          <p:cNvSpPr>
            <a:spLocks noChangeArrowheads="1"/>
          </p:cNvSpPr>
          <p:nvPr/>
        </p:nvSpPr>
        <p:spPr bwMode="auto">
          <a:xfrm>
            <a:off x="6602413" y="2052638"/>
            <a:ext cx="193675" cy="193675"/>
          </a:xfrm>
          <a:prstGeom prst="ellipse">
            <a:avLst/>
          </a:prstGeom>
          <a:solidFill>
            <a:srgbClr val="FFFF00"/>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226" name="Text Box 90"/>
          <p:cNvSpPr txBox="1">
            <a:spLocks noChangeArrowheads="1"/>
          </p:cNvSpPr>
          <p:nvPr/>
        </p:nvSpPr>
        <p:spPr bwMode="auto">
          <a:xfrm>
            <a:off x="6842125" y="1965325"/>
            <a:ext cx="168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t>bivariate mean</a:t>
            </a:r>
          </a:p>
        </p:txBody>
      </p:sp>
      <p:sp>
        <p:nvSpPr>
          <p:cNvPr id="55387" name="Oval 91"/>
          <p:cNvSpPr>
            <a:spLocks noChangeArrowheads="1"/>
          </p:cNvSpPr>
          <p:nvPr/>
        </p:nvSpPr>
        <p:spPr bwMode="auto">
          <a:xfrm>
            <a:off x="3309938" y="2473325"/>
            <a:ext cx="1643062" cy="164306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55391" name="Text Box 95"/>
          <p:cNvSpPr txBox="1">
            <a:spLocks noChangeArrowheads="1"/>
          </p:cNvSpPr>
          <p:nvPr/>
        </p:nvSpPr>
        <p:spPr bwMode="auto">
          <a:xfrm>
            <a:off x="4673600" y="2489200"/>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solidFill>
                  <a:srgbClr val="FF0000"/>
                </a:solidFill>
              </a:rPr>
              <a:t>+,+</a:t>
            </a:r>
          </a:p>
        </p:txBody>
      </p:sp>
      <p:sp>
        <p:nvSpPr>
          <p:cNvPr id="55392" name="Text Box 96"/>
          <p:cNvSpPr txBox="1">
            <a:spLocks noChangeArrowheads="1"/>
          </p:cNvSpPr>
          <p:nvPr/>
        </p:nvSpPr>
        <p:spPr bwMode="auto">
          <a:xfrm>
            <a:off x="3032125" y="3681413"/>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solidFill>
                  <a:srgbClr val="FF0000"/>
                </a:solidFill>
              </a:rPr>
              <a:t>–,–</a:t>
            </a:r>
          </a:p>
        </p:txBody>
      </p:sp>
      <p:sp>
        <p:nvSpPr>
          <p:cNvPr id="55393" name="Text Box 97"/>
          <p:cNvSpPr txBox="1">
            <a:spLocks noChangeArrowheads="1"/>
          </p:cNvSpPr>
          <p:nvPr/>
        </p:nvSpPr>
        <p:spPr bwMode="auto">
          <a:xfrm>
            <a:off x="4786313" y="3660775"/>
            <a:ext cx="50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t>+,–</a:t>
            </a:r>
          </a:p>
        </p:txBody>
      </p:sp>
      <p:sp>
        <p:nvSpPr>
          <p:cNvPr id="55394" name="Text Box 98"/>
          <p:cNvSpPr txBox="1">
            <a:spLocks noChangeArrowheads="1"/>
          </p:cNvSpPr>
          <p:nvPr/>
        </p:nvSpPr>
        <p:spPr bwMode="auto">
          <a:xfrm>
            <a:off x="3051175" y="2463800"/>
            <a:ext cx="50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t>–,+</a:t>
            </a:r>
          </a:p>
        </p:txBody>
      </p:sp>
      <p:sp>
        <p:nvSpPr>
          <p:cNvPr id="6232" name="Text Box 99"/>
          <p:cNvSpPr txBox="1">
            <a:spLocks noChangeArrowheads="1"/>
          </p:cNvSpPr>
          <p:nvPr/>
        </p:nvSpPr>
        <p:spPr bwMode="auto">
          <a:xfrm>
            <a:off x="1096963" y="5226050"/>
            <a:ext cx="432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t>No association between trait 1 and trait 2</a:t>
            </a:r>
          </a:p>
          <a:p>
            <a:pPr eaLnBrk="1" hangingPunct="1">
              <a:spcBef>
                <a:spcPct val="0"/>
              </a:spcBef>
              <a:buFontTx/>
              <a:buNone/>
            </a:pPr>
            <a:r>
              <a:rPr lang="en-GB" altLang="en-US" sz="1800"/>
              <a:t>Phenotypic covariance = 0</a:t>
            </a:r>
          </a:p>
        </p:txBody>
      </p:sp>
      <p:sp>
        <p:nvSpPr>
          <p:cNvPr id="55396" name="Line 100"/>
          <p:cNvSpPr>
            <a:spLocks noChangeShapeType="1"/>
          </p:cNvSpPr>
          <p:nvPr/>
        </p:nvSpPr>
        <p:spPr bwMode="auto">
          <a:xfrm>
            <a:off x="4102100" y="2484438"/>
            <a:ext cx="0" cy="1624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5397" name="Line 101"/>
          <p:cNvSpPr>
            <a:spLocks noChangeShapeType="1"/>
          </p:cNvSpPr>
          <p:nvPr/>
        </p:nvSpPr>
        <p:spPr bwMode="auto">
          <a:xfrm>
            <a:off x="3290888" y="3278188"/>
            <a:ext cx="1673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2820428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4400"/>
              <a:t>Covariance &gt; 0</a:t>
            </a:r>
          </a:p>
        </p:txBody>
      </p:sp>
      <p:sp>
        <p:nvSpPr>
          <p:cNvPr id="7171" name="Line 4"/>
          <p:cNvSpPr>
            <a:spLocks noChangeShapeType="1"/>
          </p:cNvSpPr>
          <p:nvPr/>
        </p:nvSpPr>
        <p:spPr bwMode="auto">
          <a:xfrm>
            <a:off x="2003425" y="1292225"/>
            <a:ext cx="512127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172" name="Line 4"/>
          <p:cNvSpPr>
            <a:spLocks noChangeShapeType="1"/>
          </p:cNvSpPr>
          <p:nvPr/>
        </p:nvSpPr>
        <p:spPr bwMode="auto">
          <a:xfrm>
            <a:off x="2516188" y="2320925"/>
            <a:ext cx="0" cy="24495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173" name="Line 5"/>
          <p:cNvSpPr>
            <a:spLocks noChangeShapeType="1"/>
          </p:cNvSpPr>
          <p:nvPr/>
        </p:nvSpPr>
        <p:spPr bwMode="auto">
          <a:xfrm>
            <a:off x="2192338" y="4494213"/>
            <a:ext cx="37988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174" name="Text Box 6"/>
          <p:cNvSpPr txBox="1">
            <a:spLocks noChangeArrowheads="1"/>
          </p:cNvSpPr>
          <p:nvPr/>
        </p:nvSpPr>
        <p:spPr bwMode="auto">
          <a:xfrm>
            <a:off x="3063875" y="4603750"/>
            <a:ext cx="2411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1</a:t>
            </a:r>
          </a:p>
        </p:txBody>
      </p:sp>
      <p:sp>
        <p:nvSpPr>
          <p:cNvPr id="7175" name="Text Box 7"/>
          <p:cNvSpPr txBox="1">
            <a:spLocks noChangeArrowheads="1"/>
          </p:cNvSpPr>
          <p:nvPr/>
        </p:nvSpPr>
        <p:spPr bwMode="auto">
          <a:xfrm rot="-5400000">
            <a:off x="893763" y="3322638"/>
            <a:ext cx="24114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2</a:t>
            </a:r>
          </a:p>
        </p:txBody>
      </p:sp>
      <p:sp>
        <p:nvSpPr>
          <p:cNvPr id="128008" name="Oval 8"/>
          <p:cNvSpPr>
            <a:spLocks noChangeArrowheads="1"/>
          </p:cNvSpPr>
          <p:nvPr/>
        </p:nvSpPr>
        <p:spPr bwMode="auto">
          <a:xfrm>
            <a:off x="3641725" y="33178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09" name="Oval 9"/>
          <p:cNvSpPr>
            <a:spLocks noChangeArrowheads="1"/>
          </p:cNvSpPr>
          <p:nvPr/>
        </p:nvSpPr>
        <p:spPr bwMode="auto">
          <a:xfrm>
            <a:off x="3748088" y="35004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10" name="Oval 10"/>
          <p:cNvSpPr>
            <a:spLocks noChangeArrowheads="1"/>
          </p:cNvSpPr>
          <p:nvPr/>
        </p:nvSpPr>
        <p:spPr bwMode="auto">
          <a:xfrm>
            <a:off x="3629025" y="37258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11" name="Oval 11"/>
          <p:cNvSpPr>
            <a:spLocks noChangeArrowheads="1"/>
          </p:cNvSpPr>
          <p:nvPr/>
        </p:nvSpPr>
        <p:spPr bwMode="auto">
          <a:xfrm>
            <a:off x="3949700" y="36496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12" name="Oval 12"/>
          <p:cNvSpPr>
            <a:spLocks noChangeArrowheads="1"/>
          </p:cNvSpPr>
          <p:nvPr/>
        </p:nvSpPr>
        <p:spPr bwMode="auto">
          <a:xfrm>
            <a:off x="4173538" y="31702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181" name="Oval 13"/>
          <p:cNvSpPr>
            <a:spLocks noChangeArrowheads="1"/>
          </p:cNvSpPr>
          <p:nvPr/>
        </p:nvSpPr>
        <p:spPr bwMode="auto">
          <a:xfrm>
            <a:off x="4502150" y="33543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182" name="Oval 14"/>
          <p:cNvSpPr>
            <a:spLocks noChangeArrowheads="1"/>
          </p:cNvSpPr>
          <p:nvPr/>
        </p:nvSpPr>
        <p:spPr bwMode="auto">
          <a:xfrm>
            <a:off x="4073525" y="33956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183" name="Oval 15"/>
          <p:cNvSpPr>
            <a:spLocks noChangeArrowheads="1"/>
          </p:cNvSpPr>
          <p:nvPr/>
        </p:nvSpPr>
        <p:spPr bwMode="auto">
          <a:xfrm>
            <a:off x="4003675" y="31384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16" name="Oval 16"/>
          <p:cNvSpPr>
            <a:spLocks noChangeArrowheads="1"/>
          </p:cNvSpPr>
          <p:nvPr/>
        </p:nvSpPr>
        <p:spPr bwMode="auto">
          <a:xfrm>
            <a:off x="4335463" y="28019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185" name="Oval 17"/>
          <p:cNvSpPr>
            <a:spLocks noChangeArrowheads="1"/>
          </p:cNvSpPr>
          <p:nvPr/>
        </p:nvSpPr>
        <p:spPr bwMode="auto">
          <a:xfrm>
            <a:off x="4346575" y="33353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18" name="Oval 18"/>
          <p:cNvSpPr>
            <a:spLocks noChangeArrowheads="1"/>
          </p:cNvSpPr>
          <p:nvPr/>
        </p:nvSpPr>
        <p:spPr bwMode="auto">
          <a:xfrm>
            <a:off x="3954463" y="33893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19" name="Oval 19"/>
          <p:cNvSpPr>
            <a:spLocks noChangeArrowheads="1"/>
          </p:cNvSpPr>
          <p:nvPr/>
        </p:nvSpPr>
        <p:spPr bwMode="auto">
          <a:xfrm>
            <a:off x="4446588" y="27559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20" name="Oval 20"/>
          <p:cNvSpPr>
            <a:spLocks noChangeArrowheads="1"/>
          </p:cNvSpPr>
          <p:nvPr/>
        </p:nvSpPr>
        <p:spPr bwMode="auto">
          <a:xfrm>
            <a:off x="4775200" y="29400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21" name="Oval 21"/>
          <p:cNvSpPr>
            <a:spLocks noChangeArrowheads="1"/>
          </p:cNvSpPr>
          <p:nvPr/>
        </p:nvSpPr>
        <p:spPr bwMode="auto">
          <a:xfrm>
            <a:off x="4600575" y="30956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22" name="Oval 22"/>
          <p:cNvSpPr>
            <a:spLocks noChangeArrowheads="1"/>
          </p:cNvSpPr>
          <p:nvPr/>
        </p:nvSpPr>
        <p:spPr bwMode="auto">
          <a:xfrm>
            <a:off x="3581400" y="33988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23" name="Oval 23"/>
          <p:cNvSpPr>
            <a:spLocks noChangeArrowheads="1"/>
          </p:cNvSpPr>
          <p:nvPr/>
        </p:nvSpPr>
        <p:spPr bwMode="auto">
          <a:xfrm>
            <a:off x="3506788" y="36449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24" name="Oval 24"/>
          <p:cNvSpPr>
            <a:spLocks noChangeArrowheads="1"/>
          </p:cNvSpPr>
          <p:nvPr/>
        </p:nvSpPr>
        <p:spPr bwMode="auto">
          <a:xfrm>
            <a:off x="3776663" y="36195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193" name="Oval 25"/>
          <p:cNvSpPr>
            <a:spLocks noChangeArrowheads="1"/>
          </p:cNvSpPr>
          <p:nvPr/>
        </p:nvSpPr>
        <p:spPr bwMode="auto">
          <a:xfrm>
            <a:off x="4138613" y="35941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26" name="Oval 26"/>
          <p:cNvSpPr>
            <a:spLocks noChangeArrowheads="1"/>
          </p:cNvSpPr>
          <p:nvPr/>
        </p:nvSpPr>
        <p:spPr bwMode="auto">
          <a:xfrm>
            <a:off x="3822700" y="32813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195" name="Oval 27"/>
          <p:cNvSpPr>
            <a:spLocks noChangeArrowheads="1"/>
          </p:cNvSpPr>
          <p:nvPr/>
        </p:nvSpPr>
        <p:spPr bwMode="auto">
          <a:xfrm>
            <a:off x="4151313" y="34655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28" name="Oval 28"/>
          <p:cNvSpPr>
            <a:spLocks noChangeArrowheads="1"/>
          </p:cNvSpPr>
          <p:nvPr/>
        </p:nvSpPr>
        <p:spPr bwMode="auto">
          <a:xfrm>
            <a:off x="3976688" y="36210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29" name="Oval 29"/>
          <p:cNvSpPr>
            <a:spLocks noChangeArrowheads="1"/>
          </p:cNvSpPr>
          <p:nvPr/>
        </p:nvSpPr>
        <p:spPr bwMode="auto">
          <a:xfrm>
            <a:off x="4449763" y="29892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30" name="Oval 30"/>
          <p:cNvSpPr>
            <a:spLocks noChangeArrowheads="1"/>
          </p:cNvSpPr>
          <p:nvPr/>
        </p:nvSpPr>
        <p:spPr bwMode="auto">
          <a:xfrm>
            <a:off x="4041775" y="34893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31" name="Oval 31"/>
          <p:cNvSpPr>
            <a:spLocks noChangeArrowheads="1"/>
          </p:cNvSpPr>
          <p:nvPr/>
        </p:nvSpPr>
        <p:spPr bwMode="auto">
          <a:xfrm>
            <a:off x="3717925" y="37988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32" name="Oval 32"/>
          <p:cNvSpPr>
            <a:spLocks noChangeArrowheads="1"/>
          </p:cNvSpPr>
          <p:nvPr/>
        </p:nvSpPr>
        <p:spPr bwMode="auto">
          <a:xfrm>
            <a:off x="3603625" y="35004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33" name="Oval 33"/>
          <p:cNvSpPr>
            <a:spLocks noChangeArrowheads="1"/>
          </p:cNvSpPr>
          <p:nvPr/>
        </p:nvSpPr>
        <p:spPr bwMode="auto">
          <a:xfrm>
            <a:off x="4248150" y="28940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34" name="Oval 34"/>
          <p:cNvSpPr>
            <a:spLocks noChangeArrowheads="1"/>
          </p:cNvSpPr>
          <p:nvPr/>
        </p:nvSpPr>
        <p:spPr bwMode="auto">
          <a:xfrm>
            <a:off x="4424363" y="30511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35" name="Oval 35"/>
          <p:cNvSpPr>
            <a:spLocks noChangeArrowheads="1"/>
          </p:cNvSpPr>
          <p:nvPr/>
        </p:nvSpPr>
        <p:spPr bwMode="auto">
          <a:xfrm>
            <a:off x="4249738" y="32067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36" name="Oval 36"/>
          <p:cNvSpPr>
            <a:spLocks noChangeArrowheads="1"/>
          </p:cNvSpPr>
          <p:nvPr/>
        </p:nvSpPr>
        <p:spPr bwMode="auto">
          <a:xfrm>
            <a:off x="4325938" y="29495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37" name="Oval 37"/>
          <p:cNvSpPr>
            <a:spLocks noChangeArrowheads="1"/>
          </p:cNvSpPr>
          <p:nvPr/>
        </p:nvSpPr>
        <p:spPr bwMode="auto">
          <a:xfrm>
            <a:off x="4265613" y="29638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38" name="Oval 38"/>
          <p:cNvSpPr>
            <a:spLocks noChangeArrowheads="1"/>
          </p:cNvSpPr>
          <p:nvPr/>
        </p:nvSpPr>
        <p:spPr bwMode="auto">
          <a:xfrm>
            <a:off x="3478213" y="37750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39" name="Oval 39"/>
          <p:cNvSpPr>
            <a:spLocks noChangeArrowheads="1"/>
          </p:cNvSpPr>
          <p:nvPr/>
        </p:nvSpPr>
        <p:spPr bwMode="auto">
          <a:xfrm>
            <a:off x="4559300" y="29987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40" name="Oval 40"/>
          <p:cNvSpPr>
            <a:spLocks noChangeArrowheads="1"/>
          </p:cNvSpPr>
          <p:nvPr/>
        </p:nvSpPr>
        <p:spPr bwMode="auto">
          <a:xfrm>
            <a:off x="4735513" y="29400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41" name="Oval 41"/>
          <p:cNvSpPr>
            <a:spLocks noChangeArrowheads="1"/>
          </p:cNvSpPr>
          <p:nvPr/>
        </p:nvSpPr>
        <p:spPr bwMode="auto">
          <a:xfrm>
            <a:off x="4241800" y="30670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42" name="Oval 42"/>
          <p:cNvSpPr>
            <a:spLocks noChangeArrowheads="1"/>
          </p:cNvSpPr>
          <p:nvPr/>
        </p:nvSpPr>
        <p:spPr bwMode="auto">
          <a:xfrm>
            <a:off x="4559300" y="28956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43" name="Oval 43"/>
          <p:cNvSpPr>
            <a:spLocks noChangeArrowheads="1"/>
          </p:cNvSpPr>
          <p:nvPr/>
        </p:nvSpPr>
        <p:spPr bwMode="auto">
          <a:xfrm>
            <a:off x="4441825" y="31734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12" name="Oval 44"/>
          <p:cNvSpPr>
            <a:spLocks noChangeArrowheads="1"/>
          </p:cNvSpPr>
          <p:nvPr/>
        </p:nvSpPr>
        <p:spPr bwMode="auto">
          <a:xfrm>
            <a:off x="4006850" y="3179763"/>
            <a:ext cx="193675" cy="193675"/>
          </a:xfrm>
          <a:prstGeom prst="ellipse">
            <a:avLst/>
          </a:prstGeom>
          <a:solidFill>
            <a:srgbClr val="FFFF00"/>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45" name="Oval 45"/>
          <p:cNvSpPr>
            <a:spLocks noChangeArrowheads="1"/>
          </p:cNvSpPr>
          <p:nvPr/>
        </p:nvSpPr>
        <p:spPr bwMode="auto">
          <a:xfrm rot="10800000">
            <a:off x="4083050" y="30892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46" name="Oval 46"/>
          <p:cNvSpPr>
            <a:spLocks noChangeArrowheads="1"/>
          </p:cNvSpPr>
          <p:nvPr/>
        </p:nvSpPr>
        <p:spPr bwMode="auto">
          <a:xfrm rot="10800000">
            <a:off x="4456113" y="28908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47" name="Oval 47"/>
          <p:cNvSpPr>
            <a:spLocks noChangeArrowheads="1"/>
          </p:cNvSpPr>
          <p:nvPr/>
        </p:nvSpPr>
        <p:spPr bwMode="auto">
          <a:xfrm rot="10800000">
            <a:off x="3908425" y="33067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16" name="Oval 48"/>
          <p:cNvSpPr>
            <a:spLocks noChangeArrowheads="1"/>
          </p:cNvSpPr>
          <p:nvPr/>
        </p:nvSpPr>
        <p:spPr bwMode="auto">
          <a:xfrm rot="10800000">
            <a:off x="3754438" y="31861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49" name="Oval 49"/>
          <p:cNvSpPr>
            <a:spLocks noChangeArrowheads="1"/>
          </p:cNvSpPr>
          <p:nvPr/>
        </p:nvSpPr>
        <p:spPr bwMode="auto">
          <a:xfrm rot="10800000">
            <a:off x="4775200" y="27797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50" name="Oval 50"/>
          <p:cNvSpPr>
            <a:spLocks noChangeArrowheads="1"/>
          </p:cNvSpPr>
          <p:nvPr/>
        </p:nvSpPr>
        <p:spPr bwMode="auto">
          <a:xfrm rot="10800000">
            <a:off x="3802063" y="37385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51" name="Oval 51"/>
          <p:cNvSpPr>
            <a:spLocks noChangeArrowheads="1"/>
          </p:cNvSpPr>
          <p:nvPr/>
        </p:nvSpPr>
        <p:spPr bwMode="auto">
          <a:xfrm rot="10800000">
            <a:off x="3646488" y="35639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20" name="Oval 52"/>
          <p:cNvSpPr>
            <a:spLocks noChangeArrowheads="1"/>
          </p:cNvSpPr>
          <p:nvPr/>
        </p:nvSpPr>
        <p:spPr bwMode="auto">
          <a:xfrm rot="10800000">
            <a:off x="3890963" y="31559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53" name="Oval 53"/>
          <p:cNvSpPr>
            <a:spLocks noChangeArrowheads="1"/>
          </p:cNvSpPr>
          <p:nvPr/>
        </p:nvSpPr>
        <p:spPr bwMode="auto">
          <a:xfrm rot="10800000">
            <a:off x="3859213" y="33909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54" name="Oval 54"/>
          <p:cNvSpPr>
            <a:spLocks noChangeArrowheads="1"/>
          </p:cNvSpPr>
          <p:nvPr/>
        </p:nvSpPr>
        <p:spPr bwMode="auto">
          <a:xfrm rot="10800000">
            <a:off x="3821113" y="35829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55" name="Oval 55"/>
          <p:cNvSpPr>
            <a:spLocks noChangeArrowheads="1"/>
          </p:cNvSpPr>
          <p:nvPr/>
        </p:nvSpPr>
        <p:spPr bwMode="auto">
          <a:xfrm rot="10800000">
            <a:off x="3346450" y="36242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56" name="Oval 56"/>
          <p:cNvSpPr>
            <a:spLocks noChangeArrowheads="1"/>
          </p:cNvSpPr>
          <p:nvPr/>
        </p:nvSpPr>
        <p:spPr bwMode="auto">
          <a:xfrm rot="10800000">
            <a:off x="3451225" y="35925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57" name="Oval 57"/>
          <p:cNvSpPr>
            <a:spLocks noChangeArrowheads="1"/>
          </p:cNvSpPr>
          <p:nvPr/>
        </p:nvSpPr>
        <p:spPr bwMode="auto">
          <a:xfrm rot="10800000">
            <a:off x="4340225" y="31067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26" name="Oval 58"/>
          <p:cNvSpPr>
            <a:spLocks noChangeArrowheads="1"/>
          </p:cNvSpPr>
          <p:nvPr/>
        </p:nvSpPr>
        <p:spPr bwMode="auto">
          <a:xfrm rot="10800000">
            <a:off x="4316413" y="34258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59" name="Oval 59"/>
          <p:cNvSpPr>
            <a:spLocks noChangeArrowheads="1"/>
          </p:cNvSpPr>
          <p:nvPr/>
        </p:nvSpPr>
        <p:spPr bwMode="auto">
          <a:xfrm rot="10800000">
            <a:off x="4684713" y="30956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60" name="Oval 60"/>
          <p:cNvSpPr>
            <a:spLocks noChangeArrowheads="1"/>
          </p:cNvSpPr>
          <p:nvPr/>
        </p:nvSpPr>
        <p:spPr bwMode="auto">
          <a:xfrm rot="10800000">
            <a:off x="3884613" y="35718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61" name="Oval 61"/>
          <p:cNvSpPr>
            <a:spLocks noChangeArrowheads="1"/>
          </p:cNvSpPr>
          <p:nvPr/>
        </p:nvSpPr>
        <p:spPr bwMode="auto">
          <a:xfrm rot="10800000">
            <a:off x="3465513" y="34178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62" name="Oval 62"/>
          <p:cNvSpPr>
            <a:spLocks noChangeArrowheads="1"/>
          </p:cNvSpPr>
          <p:nvPr/>
        </p:nvSpPr>
        <p:spPr bwMode="auto">
          <a:xfrm rot="10800000">
            <a:off x="4146550" y="30607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31" name="Oval 63"/>
          <p:cNvSpPr>
            <a:spLocks noChangeArrowheads="1"/>
          </p:cNvSpPr>
          <p:nvPr/>
        </p:nvSpPr>
        <p:spPr bwMode="auto">
          <a:xfrm rot="10800000">
            <a:off x="3808413" y="30972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64" name="Oval 64"/>
          <p:cNvSpPr>
            <a:spLocks noChangeArrowheads="1"/>
          </p:cNvSpPr>
          <p:nvPr/>
        </p:nvSpPr>
        <p:spPr bwMode="auto">
          <a:xfrm rot="10800000">
            <a:off x="3690938" y="33877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65" name="Oval 65"/>
          <p:cNvSpPr>
            <a:spLocks noChangeArrowheads="1"/>
          </p:cNvSpPr>
          <p:nvPr/>
        </p:nvSpPr>
        <p:spPr bwMode="auto">
          <a:xfrm rot="10800000">
            <a:off x="3840163" y="34385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66" name="Oval 66"/>
          <p:cNvSpPr>
            <a:spLocks noChangeArrowheads="1"/>
          </p:cNvSpPr>
          <p:nvPr/>
        </p:nvSpPr>
        <p:spPr bwMode="auto">
          <a:xfrm rot="10800000">
            <a:off x="4611688" y="28051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35" name="Oval 67"/>
          <p:cNvSpPr>
            <a:spLocks noChangeArrowheads="1"/>
          </p:cNvSpPr>
          <p:nvPr/>
        </p:nvSpPr>
        <p:spPr bwMode="auto">
          <a:xfrm rot="10800000">
            <a:off x="3925888" y="30162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36" name="Oval 68"/>
          <p:cNvSpPr>
            <a:spLocks noChangeArrowheads="1"/>
          </p:cNvSpPr>
          <p:nvPr/>
        </p:nvSpPr>
        <p:spPr bwMode="auto">
          <a:xfrm rot="10800000">
            <a:off x="4033838" y="30241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69" name="Oval 69"/>
          <p:cNvSpPr>
            <a:spLocks noChangeArrowheads="1"/>
          </p:cNvSpPr>
          <p:nvPr/>
        </p:nvSpPr>
        <p:spPr bwMode="auto">
          <a:xfrm rot="10800000">
            <a:off x="4140200" y="29337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38" name="Oval 70"/>
          <p:cNvSpPr>
            <a:spLocks noChangeArrowheads="1"/>
          </p:cNvSpPr>
          <p:nvPr/>
        </p:nvSpPr>
        <p:spPr bwMode="auto">
          <a:xfrm rot="10800000">
            <a:off x="4289425" y="33321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71" name="Oval 71"/>
          <p:cNvSpPr>
            <a:spLocks noChangeArrowheads="1"/>
          </p:cNvSpPr>
          <p:nvPr/>
        </p:nvSpPr>
        <p:spPr bwMode="auto">
          <a:xfrm rot="10800000">
            <a:off x="4059238" y="35845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72" name="Oval 72"/>
          <p:cNvSpPr>
            <a:spLocks noChangeArrowheads="1"/>
          </p:cNvSpPr>
          <p:nvPr/>
        </p:nvSpPr>
        <p:spPr bwMode="auto">
          <a:xfrm rot="10800000">
            <a:off x="3949700" y="34861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41" name="Oval 73"/>
          <p:cNvSpPr>
            <a:spLocks noChangeArrowheads="1"/>
          </p:cNvSpPr>
          <p:nvPr/>
        </p:nvSpPr>
        <p:spPr bwMode="auto">
          <a:xfrm rot="10800000">
            <a:off x="4229100" y="35036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42" name="Oval 74"/>
          <p:cNvSpPr>
            <a:spLocks noChangeArrowheads="1"/>
          </p:cNvSpPr>
          <p:nvPr/>
        </p:nvSpPr>
        <p:spPr bwMode="auto">
          <a:xfrm rot="10800000">
            <a:off x="3862388" y="32019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75" name="Oval 75"/>
          <p:cNvSpPr>
            <a:spLocks noChangeArrowheads="1"/>
          </p:cNvSpPr>
          <p:nvPr/>
        </p:nvSpPr>
        <p:spPr bwMode="auto">
          <a:xfrm rot="10800000">
            <a:off x="4576763" y="31972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76" name="Oval 76"/>
          <p:cNvSpPr>
            <a:spLocks noChangeArrowheads="1"/>
          </p:cNvSpPr>
          <p:nvPr/>
        </p:nvSpPr>
        <p:spPr bwMode="auto">
          <a:xfrm rot="10800000">
            <a:off x="4338638" y="32035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77" name="Oval 77"/>
          <p:cNvSpPr>
            <a:spLocks noChangeArrowheads="1"/>
          </p:cNvSpPr>
          <p:nvPr/>
        </p:nvSpPr>
        <p:spPr bwMode="auto">
          <a:xfrm rot="10800000">
            <a:off x="3876675" y="37544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46" name="Oval 78"/>
          <p:cNvSpPr>
            <a:spLocks noChangeArrowheads="1"/>
          </p:cNvSpPr>
          <p:nvPr/>
        </p:nvSpPr>
        <p:spPr bwMode="auto">
          <a:xfrm rot="10800000">
            <a:off x="4416425" y="33004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47" name="Oval 79"/>
          <p:cNvSpPr>
            <a:spLocks noChangeArrowheads="1"/>
          </p:cNvSpPr>
          <p:nvPr/>
        </p:nvSpPr>
        <p:spPr bwMode="auto">
          <a:xfrm rot="10800000">
            <a:off x="4175125" y="33512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80" name="Oval 80"/>
          <p:cNvSpPr>
            <a:spLocks noChangeArrowheads="1"/>
          </p:cNvSpPr>
          <p:nvPr/>
        </p:nvSpPr>
        <p:spPr bwMode="auto">
          <a:xfrm rot="10800000">
            <a:off x="3721100" y="32845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49" name="Oval 81"/>
          <p:cNvSpPr>
            <a:spLocks noChangeArrowheads="1"/>
          </p:cNvSpPr>
          <p:nvPr/>
        </p:nvSpPr>
        <p:spPr bwMode="auto">
          <a:xfrm>
            <a:off x="6602413" y="2052638"/>
            <a:ext cx="193675" cy="193675"/>
          </a:xfrm>
          <a:prstGeom prst="ellipse">
            <a:avLst/>
          </a:prstGeom>
          <a:solidFill>
            <a:srgbClr val="FFFF00"/>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7250" name="Text Box 82"/>
          <p:cNvSpPr txBox="1">
            <a:spLocks noChangeArrowheads="1"/>
          </p:cNvSpPr>
          <p:nvPr/>
        </p:nvSpPr>
        <p:spPr bwMode="auto">
          <a:xfrm>
            <a:off x="6842125" y="1965325"/>
            <a:ext cx="168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t>bivariate mean</a:t>
            </a:r>
          </a:p>
        </p:txBody>
      </p:sp>
      <p:sp>
        <p:nvSpPr>
          <p:cNvPr id="128083" name="Oval 83"/>
          <p:cNvSpPr>
            <a:spLocks noChangeArrowheads="1"/>
          </p:cNvSpPr>
          <p:nvPr/>
        </p:nvSpPr>
        <p:spPr bwMode="auto">
          <a:xfrm rot="3386811">
            <a:off x="3748088" y="2398713"/>
            <a:ext cx="777875" cy="18256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8084" name="Text Box 84"/>
          <p:cNvSpPr txBox="1">
            <a:spLocks noChangeArrowheads="1"/>
          </p:cNvSpPr>
          <p:nvPr/>
        </p:nvSpPr>
        <p:spPr bwMode="auto">
          <a:xfrm>
            <a:off x="4673600" y="2489200"/>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solidFill>
                  <a:srgbClr val="FF0000"/>
                </a:solidFill>
              </a:rPr>
              <a:t>+,+</a:t>
            </a:r>
          </a:p>
        </p:txBody>
      </p:sp>
      <p:sp>
        <p:nvSpPr>
          <p:cNvPr id="128085" name="Text Box 85"/>
          <p:cNvSpPr txBox="1">
            <a:spLocks noChangeArrowheads="1"/>
          </p:cNvSpPr>
          <p:nvPr/>
        </p:nvSpPr>
        <p:spPr bwMode="auto">
          <a:xfrm>
            <a:off x="3008313" y="3717925"/>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solidFill>
                  <a:srgbClr val="FF0000"/>
                </a:solidFill>
              </a:rPr>
              <a:t>–,–</a:t>
            </a:r>
          </a:p>
        </p:txBody>
      </p:sp>
      <p:sp>
        <p:nvSpPr>
          <p:cNvPr id="128086" name="Text Box 86"/>
          <p:cNvSpPr txBox="1">
            <a:spLocks noChangeArrowheads="1"/>
          </p:cNvSpPr>
          <p:nvPr/>
        </p:nvSpPr>
        <p:spPr bwMode="auto">
          <a:xfrm>
            <a:off x="4478338" y="3506788"/>
            <a:ext cx="50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solidFill>
                  <a:srgbClr val="0000FF"/>
                </a:solidFill>
              </a:rPr>
              <a:t>+,–</a:t>
            </a:r>
          </a:p>
        </p:txBody>
      </p:sp>
      <p:sp>
        <p:nvSpPr>
          <p:cNvPr id="128087" name="Text Box 87"/>
          <p:cNvSpPr txBox="1">
            <a:spLocks noChangeArrowheads="1"/>
          </p:cNvSpPr>
          <p:nvPr/>
        </p:nvSpPr>
        <p:spPr bwMode="auto">
          <a:xfrm>
            <a:off x="3316288" y="2662238"/>
            <a:ext cx="50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solidFill>
                  <a:srgbClr val="0000FF"/>
                </a:solidFill>
              </a:rPr>
              <a:t>–,+</a:t>
            </a:r>
          </a:p>
        </p:txBody>
      </p:sp>
      <p:sp>
        <p:nvSpPr>
          <p:cNvPr id="7256" name="Text Box 88"/>
          <p:cNvSpPr txBox="1">
            <a:spLocks noChangeArrowheads="1"/>
          </p:cNvSpPr>
          <p:nvPr/>
        </p:nvSpPr>
        <p:spPr bwMode="auto">
          <a:xfrm>
            <a:off x="1096963" y="5226050"/>
            <a:ext cx="4832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t>Positive association between trait 1 and trait 2</a:t>
            </a:r>
          </a:p>
          <a:p>
            <a:pPr eaLnBrk="1" hangingPunct="1">
              <a:spcBef>
                <a:spcPct val="0"/>
              </a:spcBef>
              <a:buFontTx/>
              <a:buNone/>
            </a:pPr>
            <a:r>
              <a:rPr lang="en-GB" altLang="en-US" sz="1800"/>
              <a:t>Phenotypic covariance &gt; 0</a:t>
            </a:r>
          </a:p>
        </p:txBody>
      </p:sp>
      <p:sp>
        <p:nvSpPr>
          <p:cNvPr id="128092" name="Line 92"/>
          <p:cNvSpPr>
            <a:spLocks noChangeShapeType="1"/>
          </p:cNvSpPr>
          <p:nvPr/>
        </p:nvSpPr>
        <p:spPr bwMode="auto">
          <a:xfrm>
            <a:off x="4102100" y="2484438"/>
            <a:ext cx="0" cy="1624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8093" name="Line 93"/>
          <p:cNvSpPr>
            <a:spLocks noChangeShapeType="1"/>
          </p:cNvSpPr>
          <p:nvPr/>
        </p:nvSpPr>
        <p:spPr bwMode="auto">
          <a:xfrm>
            <a:off x="3290888" y="3278188"/>
            <a:ext cx="1673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249305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4400"/>
              <a:t>Covariance &lt; 0</a:t>
            </a:r>
          </a:p>
        </p:txBody>
      </p:sp>
      <p:sp>
        <p:nvSpPr>
          <p:cNvPr id="8195" name="Line 4"/>
          <p:cNvSpPr>
            <a:spLocks noChangeShapeType="1"/>
          </p:cNvSpPr>
          <p:nvPr/>
        </p:nvSpPr>
        <p:spPr bwMode="auto">
          <a:xfrm>
            <a:off x="2003425" y="1292225"/>
            <a:ext cx="512127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196" name="Line 4"/>
          <p:cNvSpPr>
            <a:spLocks noChangeShapeType="1"/>
          </p:cNvSpPr>
          <p:nvPr/>
        </p:nvSpPr>
        <p:spPr bwMode="auto">
          <a:xfrm>
            <a:off x="2516188" y="2320925"/>
            <a:ext cx="0" cy="24495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197" name="Line 5"/>
          <p:cNvSpPr>
            <a:spLocks noChangeShapeType="1"/>
          </p:cNvSpPr>
          <p:nvPr/>
        </p:nvSpPr>
        <p:spPr bwMode="auto">
          <a:xfrm>
            <a:off x="2192338" y="4494213"/>
            <a:ext cx="37988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198" name="Text Box 6"/>
          <p:cNvSpPr txBox="1">
            <a:spLocks noChangeArrowheads="1"/>
          </p:cNvSpPr>
          <p:nvPr/>
        </p:nvSpPr>
        <p:spPr bwMode="auto">
          <a:xfrm>
            <a:off x="3063875" y="4603750"/>
            <a:ext cx="2411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1</a:t>
            </a:r>
          </a:p>
        </p:txBody>
      </p:sp>
      <p:sp>
        <p:nvSpPr>
          <p:cNvPr id="8199" name="Text Box 7"/>
          <p:cNvSpPr txBox="1">
            <a:spLocks noChangeArrowheads="1"/>
          </p:cNvSpPr>
          <p:nvPr/>
        </p:nvSpPr>
        <p:spPr bwMode="auto">
          <a:xfrm rot="-5400000">
            <a:off x="893763" y="3322638"/>
            <a:ext cx="24114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GB" altLang="en-US" sz="1800"/>
              <a:t>Trait 2</a:t>
            </a:r>
          </a:p>
        </p:txBody>
      </p:sp>
      <p:sp>
        <p:nvSpPr>
          <p:cNvPr id="8200" name="Oval 8"/>
          <p:cNvSpPr>
            <a:spLocks noChangeArrowheads="1"/>
          </p:cNvSpPr>
          <p:nvPr/>
        </p:nvSpPr>
        <p:spPr bwMode="auto">
          <a:xfrm rot="4500000">
            <a:off x="3913188" y="28829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01" name="Oval 9"/>
          <p:cNvSpPr>
            <a:spLocks noChangeArrowheads="1"/>
          </p:cNvSpPr>
          <p:nvPr/>
        </p:nvSpPr>
        <p:spPr bwMode="auto">
          <a:xfrm rot="4500000">
            <a:off x="3763963" y="30321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02" name="Oval 10"/>
          <p:cNvSpPr>
            <a:spLocks noChangeArrowheads="1"/>
          </p:cNvSpPr>
          <p:nvPr/>
        </p:nvSpPr>
        <p:spPr bwMode="auto">
          <a:xfrm rot="4500000">
            <a:off x="3516313" y="29765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03" name="Oval 11"/>
          <p:cNvSpPr>
            <a:spLocks noChangeArrowheads="1"/>
          </p:cNvSpPr>
          <p:nvPr/>
        </p:nvSpPr>
        <p:spPr bwMode="auto">
          <a:xfrm rot="4500000">
            <a:off x="3671888" y="32654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04" name="Oval 12"/>
          <p:cNvSpPr>
            <a:spLocks noChangeArrowheads="1"/>
          </p:cNvSpPr>
          <p:nvPr/>
        </p:nvSpPr>
        <p:spPr bwMode="auto">
          <a:xfrm rot="4500000">
            <a:off x="4194175" y="33575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05" name="Oval 13"/>
          <p:cNvSpPr>
            <a:spLocks noChangeArrowheads="1"/>
          </p:cNvSpPr>
          <p:nvPr/>
        </p:nvSpPr>
        <p:spPr bwMode="auto">
          <a:xfrm rot="4500000">
            <a:off x="4117975" y="37226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38" name="Oval 14"/>
          <p:cNvSpPr>
            <a:spLocks noChangeArrowheads="1"/>
          </p:cNvSpPr>
          <p:nvPr/>
        </p:nvSpPr>
        <p:spPr bwMode="auto">
          <a:xfrm rot="4500000">
            <a:off x="3949700" y="33194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39" name="Oval 15"/>
          <p:cNvSpPr>
            <a:spLocks noChangeArrowheads="1"/>
          </p:cNvSpPr>
          <p:nvPr/>
        </p:nvSpPr>
        <p:spPr bwMode="auto">
          <a:xfrm rot="4500000">
            <a:off x="4179888" y="31861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08" name="Oval 16"/>
          <p:cNvSpPr>
            <a:spLocks noChangeArrowheads="1"/>
          </p:cNvSpPr>
          <p:nvPr/>
        </p:nvSpPr>
        <p:spPr bwMode="auto">
          <a:xfrm rot="4500000">
            <a:off x="4591050" y="34194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41" name="Oval 17"/>
          <p:cNvSpPr>
            <a:spLocks noChangeArrowheads="1"/>
          </p:cNvSpPr>
          <p:nvPr/>
        </p:nvSpPr>
        <p:spPr bwMode="auto">
          <a:xfrm rot="4500000">
            <a:off x="4078288" y="35687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10" name="Oval 18"/>
          <p:cNvSpPr>
            <a:spLocks noChangeArrowheads="1"/>
          </p:cNvSpPr>
          <p:nvPr/>
        </p:nvSpPr>
        <p:spPr bwMode="auto">
          <a:xfrm rot="4500000">
            <a:off x="3925888" y="32035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11" name="Oval 19"/>
          <p:cNvSpPr>
            <a:spLocks noChangeArrowheads="1"/>
          </p:cNvSpPr>
          <p:nvPr/>
        </p:nvSpPr>
        <p:spPr bwMode="auto">
          <a:xfrm rot="4500000">
            <a:off x="4664075" y="35147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12" name="Oval 20"/>
          <p:cNvSpPr>
            <a:spLocks noChangeArrowheads="1"/>
          </p:cNvSpPr>
          <p:nvPr/>
        </p:nvSpPr>
        <p:spPr bwMode="auto">
          <a:xfrm rot="4500000">
            <a:off x="4572000" y="38798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13" name="Oval 21"/>
          <p:cNvSpPr>
            <a:spLocks noChangeArrowheads="1"/>
          </p:cNvSpPr>
          <p:nvPr/>
        </p:nvSpPr>
        <p:spPr bwMode="auto">
          <a:xfrm rot="4500000">
            <a:off x="4376738" y="37512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14" name="Oval 22"/>
          <p:cNvSpPr>
            <a:spLocks noChangeArrowheads="1"/>
          </p:cNvSpPr>
          <p:nvPr/>
        </p:nvSpPr>
        <p:spPr bwMode="auto">
          <a:xfrm rot="4500000">
            <a:off x="3819525" y="28448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15" name="Oval 23"/>
          <p:cNvSpPr>
            <a:spLocks noChangeArrowheads="1"/>
          </p:cNvSpPr>
          <p:nvPr/>
        </p:nvSpPr>
        <p:spPr bwMode="auto">
          <a:xfrm rot="4500000">
            <a:off x="3562350" y="28368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16" name="Oval 24"/>
          <p:cNvSpPr>
            <a:spLocks noChangeArrowheads="1"/>
          </p:cNvSpPr>
          <p:nvPr/>
        </p:nvSpPr>
        <p:spPr bwMode="auto">
          <a:xfrm rot="4500000">
            <a:off x="3656013" y="30908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49" name="Oval 25"/>
          <p:cNvSpPr>
            <a:spLocks noChangeArrowheads="1"/>
          </p:cNvSpPr>
          <p:nvPr/>
        </p:nvSpPr>
        <p:spPr bwMode="auto">
          <a:xfrm rot="4500000">
            <a:off x="3775075" y="34337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18" name="Oval 26"/>
          <p:cNvSpPr>
            <a:spLocks noChangeArrowheads="1"/>
          </p:cNvSpPr>
          <p:nvPr/>
        </p:nvSpPr>
        <p:spPr bwMode="auto">
          <a:xfrm rot="4500000">
            <a:off x="3995738" y="30480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51" name="Oval 27"/>
          <p:cNvSpPr>
            <a:spLocks noChangeArrowheads="1"/>
          </p:cNvSpPr>
          <p:nvPr/>
        </p:nvSpPr>
        <p:spPr bwMode="auto">
          <a:xfrm rot="4500000">
            <a:off x="3902075" y="34131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52" name="Oval 28"/>
          <p:cNvSpPr>
            <a:spLocks noChangeArrowheads="1"/>
          </p:cNvSpPr>
          <p:nvPr/>
        </p:nvSpPr>
        <p:spPr bwMode="auto">
          <a:xfrm rot="4500000">
            <a:off x="3706813" y="32845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21" name="Oval 29"/>
          <p:cNvSpPr>
            <a:spLocks noChangeArrowheads="1"/>
          </p:cNvSpPr>
          <p:nvPr/>
        </p:nvSpPr>
        <p:spPr bwMode="auto">
          <a:xfrm rot="4500000">
            <a:off x="4440238" y="35782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54" name="Oval 30"/>
          <p:cNvSpPr>
            <a:spLocks noChangeArrowheads="1"/>
          </p:cNvSpPr>
          <p:nvPr/>
        </p:nvSpPr>
        <p:spPr bwMode="auto">
          <a:xfrm rot="4500000">
            <a:off x="3851275" y="33131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23" name="Oval 31"/>
          <p:cNvSpPr>
            <a:spLocks noChangeArrowheads="1"/>
          </p:cNvSpPr>
          <p:nvPr/>
        </p:nvSpPr>
        <p:spPr bwMode="auto">
          <a:xfrm rot="4500000">
            <a:off x="3468688" y="30813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24" name="Oval 32"/>
          <p:cNvSpPr>
            <a:spLocks noChangeArrowheads="1"/>
          </p:cNvSpPr>
          <p:nvPr/>
        </p:nvSpPr>
        <p:spPr bwMode="auto">
          <a:xfrm rot="4500000">
            <a:off x="3727450" y="28940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25" name="Oval 33"/>
          <p:cNvSpPr>
            <a:spLocks noChangeArrowheads="1"/>
          </p:cNvSpPr>
          <p:nvPr/>
        </p:nvSpPr>
        <p:spPr bwMode="auto">
          <a:xfrm rot="4500000">
            <a:off x="4479925" y="33591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26" name="Oval 34"/>
          <p:cNvSpPr>
            <a:spLocks noChangeArrowheads="1"/>
          </p:cNvSpPr>
          <p:nvPr/>
        </p:nvSpPr>
        <p:spPr bwMode="auto">
          <a:xfrm rot="4500000">
            <a:off x="4373563" y="35702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27" name="Oval 35"/>
          <p:cNvSpPr>
            <a:spLocks noChangeArrowheads="1"/>
          </p:cNvSpPr>
          <p:nvPr/>
        </p:nvSpPr>
        <p:spPr bwMode="auto">
          <a:xfrm rot="4500000">
            <a:off x="4178300" y="34417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28" name="Oval 36"/>
          <p:cNvSpPr>
            <a:spLocks noChangeArrowheads="1"/>
          </p:cNvSpPr>
          <p:nvPr/>
        </p:nvSpPr>
        <p:spPr bwMode="auto">
          <a:xfrm rot="4500000">
            <a:off x="4446588" y="34480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29" name="Oval 37"/>
          <p:cNvSpPr>
            <a:spLocks noChangeArrowheads="1"/>
          </p:cNvSpPr>
          <p:nvPr/>
        </p:nvSpPr>
        <p:spPr bwMode="auto">
          <a:xfrm rot="4500000">
            <a:off x="4416425" y="33940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30" name="Oval 38"/>
          <p:cNvSpPr>
            <a:spLocks noChangeArrowheads="1"/>
          </p:cNvSpPr>
          <p:nvPr/>
        </p:nvSpPr>
        <p:spPr bwMode="auto">
          <a:xfrm rot="4500000">
            <a:off x="3429000" y="28432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31" name="Oval 39"/>
          <p:cNvSpPr>
            <a:spLocks noChangeArrowheads="1"/>
          </p:cNvSpPr>
          <p:nvPr/>
        </p:nvSpPr>
        <p:spPr bwMode="auto">
          <a:xfrm rot="4500000">
            <a:off x="4459288" y="36861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32" name="Oval 40"/>
          <p:cNvSpPr>
            <a:spLocks noChangeArrowheads="1"/>
          </p:cNvSpPr>
          <p:nvPr/>
        </p:nvSpPr>
        <p:spPr bwMode="auto">
          <a:xfrm rot="4500000">
            <a:off x="4560888" y="38417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33" name="Oval 41"/>
          <p:cNvSpPr>
            <a:spLocks noChangeArrowheads="1"/>
          </p:cNvSpPr>
          <p:nvPr/>
        </p:nvSpPr>
        <p:spPr bwMode="auto">
          <a:xfrm rot="4500000">
            <a:off x="4310063" y="33972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34" name="Oval 42"/>
          <p:cNvSpPr>
            <a:spLocks noChangeArrowheads="1"/>
          </p:cNvSpPr>
          <p:nvPr/>
        </p:nvSpPr>
        <p:spPr bwMode="auto">
          <a:xfrm rot="4500000">
            <a:off x="4559300" y="36591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35" name="Oval 43"/>
          <p:cNvSpPr>
            <a:spLocks noChangeArrowheads="1"/>
          </p:cNvSpPr>
          <p:nvPr/>
        </p:nvSpPr>
        <p:spPr bwMode="auto">
          <a:xfrm rot="4500000">
            <a:off x="4259263" y="36179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36" name="Oval 44"/>
          <p:cNvSpPr>
            <a:spLocks noChangeArrowheads="1"/>
          </p:cNvSpPr>
          <p:nvPr/>
        </p:nvSpPr>
        <p:spPr bwMode="auto">
          <a:xfrm rot="4500000">
            <a:off x="4051300" y="3211513"/>
            <a:ext cx="193675" cy="193675"/>
          </a:xfrm>
          <a:prstGeom prst="ellipse">
            <a:avLst/>
          </a:prstGeom>
          <a:solidFill>
            <a:srgbClr val="FFFF00"/>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69" name="Oval 45"/>
          <p:cNvSpPr>
            <a:spLocks noChangeArrowheads="1"/>
          </p:cNvSpPr>
          <p:nvPr/>
        </p:nvSpPr>
        <p:spPr bwMode="auto">
          <a:xfrm rot="-6300000">
            <a:off x="4248150" y="32496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38" name="Oval 46"/>
          <p:cNvSpPr>
            <a:spLocks noChangeArrowheads="1"/>
          </p:cNvSpPr>
          <p:nvPr/>
        </p:nvSpPr>
        <p:spPr bwMode="auto">
          <a:xfrm rot="-6300000">
            <a:off x="4537075" y="35591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39" name="Oval 47"/>
          <p:cNvSpPr>
            <a:spLocks noChangeArrowheads="1"/>
          </p:cNvSpPr>
          <p:nvPr/>
        </p:nvSpPr>
        <p:spPr bwMode="auto">
          <a:xfrm rot="-6300000">
            <a:off x="3992563" y="31369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40" name="Oval 48"/>
          <p:cNvSpPr>
            <a:spLocks noChangeArrowheads="1"/>
          </p:cNvSpPr>
          <p:nvPr/>
        </p:nvSpPr>
        <p:spPr bwMode="auto">
          <a:xfrm rot="-6300000">
            <a:off x="4070350" y="29575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41" name="Oval 49"/>
          <p:cNvSpPr>
            <a:spLocks noChangeArrowheads="1"/>
          </p:cNvSpPr>
          <p:nvPr/>
        </p:nvSpPr>
        <p:spPr bwMode="auto">
          <a:xfrm rot="-6300000">
            <a:off x="4725988" y="38385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42" name="Oval 50"/>
          <p:cNvSpPr>
            <a:spLocks noChangeArrowheads="1"/>
          </p:cNvSpPr>
          <p:nvPr/>
        </p:nvSpPr>
        <p:spPr bwMode="auto">
          <a:xfrm rot="-6300000">
            <a:off x="3548063" y="31464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43" name="Oval 51"/>
          <p:cNvSpPr>
            <a:spLocks noChangeArrowheads="1"/>
          </p:cNvSpPr>
          <p:nvPr/>
        </p:nvSpPr>
        <p:spPr bwMode="auto">
          <a:xfrm rot="-6300000">
            <a:off x="3676650" y="29511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76" name="Oval 52"/>
          <p:cNvSpPr>
            <a:spLocks noChangeArrowheads="1"/>
          </p:cNvSpPr>
          <p:nvPr/>
        </p:nvSpPr>
        <p:spPr bwMode="auto">
          <a:xfrm rot="-6300000">
            <a:off x="4133850" y="30813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45" name="Oval 53"/>
          <p:cNvSpPr>
            <a:spLocks noChangeArrowheads="1"/>
          </p:cNvSpPr>
          <p:nvPr/>
        </p:nvSpPr>
        <p:spPr bwMode="auto">
          <a:xfrm rot="-6300000">
            <a:off x="3898900" y="31115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46" name="Oval 54"/>
          <p:cNvSpPr>
            <a:spLocks noChangeArrowheads="1"/>
          </p:cNvSpPr>
          <p:nvPr/>
        </p:nvSpPr>
        <p:spPr bwMode="auto">
          <a:xfrm rot="-6300000">
            <a:off x="3703638" y="312420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47" name="Oval 55"/>
          <p:cNvSpPr>
            <a:spLocks noChangeArrowheads="1"/>
          </p:cNvSpPr>
          <p:nvPr/>
        </p:nvSpPr>
        <p:spPr bwMode="auto">
          <a:xfrm rot="-6300000">
            <a:off x="3540125" y="26765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48" name="Oval 56"/>
          <p:cNvSpPr>
            <a:spLocks noChangeArrowheads="1"/>
          </p:cNvSpPr>
          <p:nvPr/>
        </p:nvSpPr>
        <p:spPr bwMode="auto">
          <a:xfrm rot="-6300000">
            <a:off x="3598863" y="27701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49" name="Oval 57"/>
          <p:cNvSpPr>
            <a:spLocks noChangeArrowheads="1"/>
          </p:cNvSpPr>
          <p:nvPr/>
        </p:nvSpPr>
        <p:spPr bwMode="auto">
          <a:xfrm rot="-6300000">
            <a:off x="4297363" y="35036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82" name="Oval 58"/>
          <p:cNvSpPr>
            <a:spLocks noChangeArrowheads="1"/>
          </p:cNvSpPr>
          <p:nvPr/>
        </p:nvSpPr>
        <p:spPr bwMode="auto">
          <a:xfrm rot="-6300000">
            <a:off x="3983038" y="35623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51" name="Oval 59"/>
          <p:cNvSpPr>
            <a:spLocks noChangeArrowheads="1"/>
          </p:cNvSpPr>
          <p:nvPr/>
        </p:nvSpPr>
        <p:spPr bwMode="auto">
          <a:xfrm rot="-6300000">
            <a:off x="4397375" y="38322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52" name="Oval 60"/>
          <p:cNvSpPr>
            <a:spLocks noChangeArrowheads="1"/>
          </p:cNvSpPr>
          <p:nvPr/>
        </p:nvSpPr>
        <p:spPr bwMode="auto">
          <a:xfrm rot="-6300000">
            <a:off x="3730625" y="31829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53" name="Oval 61"/>
          <p:cNvSpPr>
            <a:spLocks noChangeArrowheads="1"/>
          </p:cNvSpPr>
          <p:nvPr/>
        </p:nvSpPr>
        <p:spPr bwMode="auto">
          <a:xfrm rot="-6300000">
            <a:off x="3770313" y="27384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54" name="Oval 62"/>
          <p:cNvSpPr>
            <a:spLocks noChangeArrowheads="1"/>
          </p:cNvSpPr>
          <p:nvPr/>
        </p:nvSpPr>
        <p:spPr bwMode="auto">
          <a:xfrm rot="-6300000">
            <a:off x="4292600" y="33035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87" name="Oval 63"/>
          <p:cNvSpPr>
            <a:spLocks noChangeArrowheads="1"/>
          </p:cNvSpPr>
          <p:nvPr/>
        </p:nvSpPr>
        <p:spPr bwMode="auto">
          <a:xfrm rot="-6300000">
            <a:off x="4168775" y="29860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56" name="Oval 64"/>
          <p:cNvSpPr>
            <a:spLocks noChangeArrowheads="1"/>
          </p:cNvSpPr>
          <p:nvPr/>
        </p:nvSpPr>
        <p:spPr bwMode="auto">
          <a:xfrm rot="-6300000">
            <a:off x="3859213" y="29479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57" name="Oval 65"/>
          <p:cNvSpPr>
            <a:spLocks noChangeArrowheads="1"/>
          </p:cNvSpPr>
          <p:nvPr/>
        </p:nvSpPr>
        <p:spPr bwMode="auto">
          <a:xfrm rot="-6300000">
            <a:off x="3848100" y="31051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58" name="Oval 66"/>
          <p:cNvSpPr>
            <a:spLocks noChangeArrowheads="1"/>
          </p:cNvSpPr>
          <p:nvPr/>
        </p:nvSpPr>
        <p:spPr bwMode="auto">
          <a:xfrm rot="-6300000">
            <a:off x="4659313" y="36877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91" name="Oval 67"/>
          <p:cNvSpPr>
            <a:spLocks noChangeArrowheads="1"/>
          </p:cNvSpPr>
          <p:nvPr/>
        </p:nvSpPr>
        <p:spPr bwMode="auto">
          <a:xfrm rot="-6300000">
            <a:off x="4278313" y="30797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92" name="Oval 68"/>
          <p:cNvSpPr>
            <a:spLocks noChangeArrowheads="1"/>
          </p:cNvSpPr>
          <p:nvPr/>
        </p:nvSpPr>
        <p:spPr bwMode="auto">
          <a:xfrm rot="-6300000">
            <a:off x="4298950" y="31861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93" name="Oval 69"/>
          <p:cNvSpPr>
            <a:spLocks noChangeArrowheads="1"/>
          </p:cNvSpPr>
          <p:nvPr/>
        </p:nvSpPr>
        <p:spPr bwMode="auto">
          <a:xfrm rot="-6300000">
            <a:off x="4416425" y="32496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94" name="Oval 70"/>
          <p:cNvSpPr>
            <a:spLocks noChangeArrowheads="1"/>
          </p:cNvSpPr>
          <p:nvPr/>
        </p:nvSpPr>
        <p:spPr bwMode="auto">
          <a:xfrm rot="-6300000">
            <a:off x="4067175" y="35115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95" name="Oval 71"/>
          <p:cNvSpPr>
            <a:spLocks noChangeArrowheads="1"/>
          </p:cNvSpPr>
          <p:nvPr/>
        </p:nvSpPr>
        <p:spPr bwMode="auto">
          <a:xfrm rot="-6300000">
            <a:off x="3763963" y="335438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64" name="Oval 72"/>
          <p:cNvSpPr>
            <a:spLocks noChangeArrowheads="1"/>
          </p:cNvSpPr>
          <p:nvPr/>
        </p:nvSpPr>
        <p:spPr bwMode="auto">
          <a:xfrm rot="-6300000">
            <a:off x="3830638" y="322421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097" name="Oval 73"/>
          <p:cNvSpPr>
            <a:spLocks noChangeArrowheads="1"/>
          </p:cNvSpPr>
          <p:nvPr/>
        </p:nvSpPr>
        <p:spPr bwMode="auto">
          <a:xfrm rot="-6300000">
            <a:off x="3886200" y="34988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66" name="Oval 74"/>
          <p:cNvSpPr>
            <a:spLocks noChangeArrowheads="1"/>
          </p:cNvSpPr>
          <p:nvPr/>
        </p:nvSpPr>
        <p:spPr bwMode="auto">
          <a:xfrm rot="-6300000">
            <a:off x="4083050" y="30654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67" name="Oval 75"/>
          <p:cNvSpPr>
            <a:spLocks noChangeArrowheads="1"/>
          </p:cNvSpPr>
          <p:nvPr/>
        </p:nvSpPr>
        <p:spPr bwMode="auto">
          <a:xfrm rot="-6300000">
            <a:off x="4271963" y="37544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68" name="Oval 76"/>
          <p:cNvSpPr>
            <a:spLocks noChangeArrowheads="1"/>
          </p:cNvSpPr>
          <p:nvPr/>
        </p:nvSpPr>
        <p:spPr bwMode="auto">
          <a:xfrm rot="-6300000">
            <a:off x="4203700" y="3525838"/>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69" name="Oval 77"/>
          <p:cNvSpPr>
            <a:spLocks noChangeArrowheads="1"/>
          </p:cNvSpPr>
          <p:nvPr/>
        </p:nvSpPr>
        <p:spPr bwMode="auto">
          <a:xfrm rot="-6300000">
            <a:off x="3552825" y="322262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70" name="Oval 78"/>
          <p:cNvSpPr>
            <a:spLocks noChangeArrowheads="1"/>
          </p:cNvSpPr>
          <p:nvPr/>
        </p:nvSpPr>
        <p:spPr bwMode="auto">
          <a:xfrm rot="-6300000">
            <a:off x="4130675" y="3625850"/>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103" name="Oval 79"/>
          <p:cNvSpPr>
            <a:spLocks noChangeArrowheads="1"/>
          </p:cNvSpPr>
          <p:nvPr/>
        </p:nvSpPr>
        <p:spPr bwMode="auto">
          <a:xfrm rot="-6300000">
            <a:off x="4019550" y="3406775"/>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72" name="Oval 80"/>
          <p:cNvSpPr>
            <a:spLocks noChangeArrowheads="1"/>
          </p:cNvSpPr>
          <p:nvPr/>
        </p:nvSpPr>
        <p:spPr bwMode="auto">
          <a:xfrm rot="-6300000">
            <a:off x="3965575" y="2951163"/>
            <a:ext cx="88900" cy="889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73" name="Oval 81"/>
          <p:cNvSpPr>
            <a:spLocks noChangeArrowheads="1"/>
          </p:cNvSpPr>
          <p:nvPr/>
        </p:nvSpPr>
        <p:spPr bwMode="auto">
          <a:xfrm>
            <a:off x="6602413" y="2052638"/>
            <a:ext cx="193675" cy="193675"/>
          </a:xfrm>
          <a:prstGeom prst="ellipse">
            <a:avLst/>
          </a:prstGeom>
          <a:solidFill>
            <a:srgbClr val="FFFF00"/>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8274" name="Text Box 82"/>
          <p:cNvSpPr txBox="1">
            <a:spLocks noChangeArrowheads="1"/>
          </p:cNvSpPr>
          <p:nvPr/>
        </p:nvSpPr>
        <p:spPr bwMode="auto">
          <a:xfrm>
            <a:off x="6842125" y="1965325"/>
            <a:ext cx="168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t>bivariate mean</a:t>
            </a:r>
          </a:p>
        </p:txBody>
      </p:sp>
      <p:sp>
        <p:nvSpPr>
          <p:cNvPr id="129107" name="Oval 83"/>
          <p:cNvSpPr>
            <a:spLocks noChangeArrowheads="1"/>
          </p:cNvSpPr>
          <p:nvPr/>
        </p:nvSpPr>
        <p:spPr bwMode="auto">
          <a:xfrm rot="7931208">
            <a:off x="3713163" y="2419350"/>
            <a:ext cx="777875" cy="18256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9108" name="Text Box 84"/>
          <p:cNvSpPr txBox="1">
            <a:spLocks noChangeArrowheads="1"/>
          </p:cNvSpPr>
          <p:nvPr/>
        </p:nvSpPr>
        <p:spPr bwMode="auto">
          <a:xfrm>
            <a:off x="4327525" y="2713038"/>
            <a:ext cx="51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solidFill>
                  <a:srgbClr val="FF0000"/>
                </a:solidFill>
              </a:rPr>
              <a:t>+,+</a:t>
            </a:r>
          </a:p>
        </p:txBody>
      </p:sp>
      <p:sp>
        <p:nvSpPr>
          <p:cNvPr id="129109" name="Text Box 85"/>
          <p:cNvSpPr txBox="1">
            <a:spLocks noChangeArrowheads="1"/>
          </p:cNvSpPr>
          <p:nvPr/>
        </p:nvSpPr>
        <p:spPr bwMode="auto">
          <a:xfrm>
            <a:off x="3163888" y="361473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solidFill>
                  <a:srgbClr val="FF0000"/>
                </a:solidFill>
              </a:rPr>
              <a:t>–,–</a:t>
            </a:r>
          </a:p>
        </p:txBody>
      </p:sp>
      <p:sp>
        <p:nvSpPr>
          <p:cNvPr id="129110" name="Text Box 86"/>
          <p:cNvSpPr txBox="1">
            <a:spLocks noChangeArrowheads="1"/>
          </p:cNvSpPr>
          <p:nvPr/>
        </p:nvSpPr>
        <p:spPr bwMode="auto">
          <a:xfrm>
            <a:off x="4830763" y="3825875"/>
            <a:ext cx="50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solidFill>
                  <a:srgbClr val="0000FF"/>
                </a:solidFill>
              </a:rPr>
              <a:t>+,–</a:t>
            </a:r>
          </a:p>
        </p:txBody>
      </p:sp>
      <p:sp>
        <p:nvSpPr>
          <p:cNvPr id="129111" name="Text Box 87"/>
          <p:cNvSpPr txBox="1">
            <a:spLocks noChangeArrowheads="1"/>
          </p:cNvSpPr>
          <p:nvPr/>
        </p:nvSpPr>
        <p:spPr bwMode="auto">
          <a:xfrm>
            <a:off x="2890838" y="2670175"/>
            <a:ext cx="50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solidFill>
                  <a:srgbClr val="0000FF"/>
                </a:solidFill>
              </a:rPr>
              <a:t>–,+</a:t>
            </a:r>
          </a:p>
        </p:txBody>
      </p:sp>
      <p:sp>
        <p:nvSpPr>
          <p:cNvPr id="8280" name="Text Box 88"/>
          <p:cNvSpPr txBox="1">
            <a:spLocks noChangeArrowheads="1"/>
          </p:cNvSpPr>
          <p:nvPr/>
        </p:nvSpPr>
        <p:spPr bwMode="auto">
          <a:xfrm>
            <a:off x="1096963" y="5226050"/>
            <a:ext cx="493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GB" altLang="en-US" sz="1800"/>
              <a:t>Negative association between trait 1 and trait 2</a:t>
            </a:r>
          </a:p>
          <a:p>
            <a:pPr eaLnBrk="1" hangingPunct="1">
              <a:spcBef>
                <a:spcPct val="0"/>
              </a:spcBef>
              <a:buFontTx/>
              <a:buNone/>
            </a:pPr>
            <a:r>
              <a:rPr lang="en-GB" altLang="en-US" sz="1800"/>
              <a:t>Phenotypic covariance &lt; 0</a:t>
            </a:r>
          </a:p>
        </p:txBody>
      </p:sp>
      <p:sp>
        <p:nvSpPr>
          <p:cNvPr id="129113" name="Line 89"/>
          <p:cNvSpPr>
            <a:spLocks noChangeShapeType="1"/>
          </p:cNvSpPr>
          <p:nvPr/>
        </p:nvSpPr>
        <p:spPr bwMode="auto">
          <a:xfrm>
            <a:off x="4146550" y="2640013"/>
            <a:ext cx="0" cy="149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9114" name="Line 90"/>
          <p:cNvSpPr>
            <a:spLocks noChangeShapeType="1"/>
          </p:cNvSpPr>
          <p:nvPr/>
        </p:nvSpPr>
        <p:spPr bwMode="auto">
          <a:xfrm>
            <a:off x="3052763" y="3308350"/>
            <a:ext cx="24939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2509100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227</TotalTime>
  <Words>2116</Words>
  <Application>Microsoft Office PowerPoint</Application>
  <PresentationFormat>On-screen Show (4:3)</PresentationFormat>
  <Paragraphs>279</Paragraphs>
  <Slides>37</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Equation</vt:lpstr>
      <vt:lpstr>Multivariate quantitative genetics</vt:lpstr>
      <vt:lpstr>A quick recap…</vt:lpstr>
      <vt:lpstr>PowerPoint Presentation</vt:lpstr>
      <vt:lpstr>PowerPoint Presentation</vt:lpstr>
      <vt:lpstr>A quick recap…</vt:lpstr>
      <vt:lpstr>Covariance</vt:lpstr>
      <vt:lpstr>PowerPoint Presentation</vt:lpstr>
      <vt:lpstr>PowerPoint Presentation</vt:lpstr>
      <vt:lpstr>PowerPoint Presentation</vt:lpstr>
      <vt:lpstr>PowerPoint Presentation</vt:lpstr>
      <vt:lpstr>Correlations</vt:lpstr>
      <vt:lpstr>Where does covariance come from?</vt:lpstr>
      <vt:lpstr>Where does covariance come from?</vt:lpstr>
      <vt:lpstr>PowerPoint Presentation</vt:lpstr>
      <vt:lpstr>PowerPoint Presentation</vt:lpstr>
      <vt:lpstr>PowerPoint Presentation</vt:lpstr>
      <vt:lpstr>PowerPoint Presentation</vt:lpstr>
      <vt:lpstr>PowerPoint Presentation</vt:lpstr>
      <vt:lpstr>PowerPoint Presentation</vt:lpstr>
      <vt:lpstr>Why is genetic covariance important?</vt:lpstr>
      <vt:lpstr>What’s happening with the genes here?</vt:lpstr>
      <vt:lpstr>Linkage disequilibrium</vt:lpstr>
      <vt:lpstr>Linkage disequilibrium</vt:lpstr>
      <vt:lpstr>Pleiotropy</vt:lpstr>
      <vt:lpstr>Life history trade-offs</vt:lpstr>
      <vt:lpstr>Life history trade-offs</vt:lpstr>
      <vt:lpstr>But focussing on two traits at a time is also limiting. How can we work with bigger sets of traits? </vt:lpstr>
      <vt:lpstr>But focussing on two traits at a time is also limiting. How can we work with bigger sets of traits? </vt:lpstr>
      <vt:lpstr>PowerPoint Presentation</vt:lpstr>
      <vt:lpstr>PowerPoint Presentation</vt:lpstr>
      <vt:lpstr>PowerPoint Presentation</vt:lpstr>
      <vt:lpstr>PowerPoint Presentation</vt:lpstr>
      <vt:lpstr>Multivariate breeders’ equation</vt:lpstr>
      <vt:lpstr>Multivariate breeders equation</vt:lpstr>
      <vt:lpstr>Multivariate Breeders’ Equation </vt:lpstr>
      <vt:lpstr>PowerPoint Presentation</vt:lpstr>
      <vt:lpstr>Genetic constraints may not be apparent from rG among pairs of traits</vt:lpstr>
    </vt:vector>
  </TitlesOfParts>
  <Company>University of Exeter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Alastair Wilson</dc:creator>
  <cp:lastModifiedBy>Alastair Wilson</cp:lastModifiedBy>
  <cp:revision>28</cp:revision>
  <dcterms:created xsi:type="dcterms:W3CDTF">2016-09-13T17:09:33Z</dcterms:created>
  <dcterms:modified xsi:type="dcterms:W3CDTF">2016-09-14T17:03:38Z</dcterms:modified>
</cp:coreProperties>
</file>