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7" r:id="rId2"/>
    <p:sldId id="286" r:id="rId3"/>
    <p:sldId id="287" r:id="rId4"/>
    <p:sldId id="288" r:id="rId5"/>
    <p:sldId id="289" r:id="rId6"/>
    <p:sldId id="258" r:id="rId7"/>
    <p:sldId id="330" r:id="rId8"/>
    <p:sldId id="259" r:id="rId9"/>
    <p:sldId id="260" r:id="rId10"/>
    <p:sldId id="261" r:id="rId11"/>
    <p:sldId id="333" r:id="rId12"/>
    <p:sldId id="335" r:id="rId13"/>
    <p:sldId id="337" r:id="rId14"/>
    <p:sldId id="262" r:id="rId15"/>
    <p:sldId id="263" r:id="rId16"/>
    <p:sldId id="264" r:id="rId17"/>
    <p:sldId id="310" r:id="rId18"/>
    <p:sldId id="311" r:id="rId19"/>
    <p:sldId id="266" r:id="rId20"/>
    <p:sldId id="338" r:id="rId21"/>
    <p:sldId id="339" r:id="rId22"/>
    <p:sldId id="340" r:id="rId23"/>
    <p:sldId id="269" r:id="rId24"/>
    <p:sldId id="270" r:id="rId25"/>
    <p:sldId id="271" r:id="rId26"/>
    <p:sldId id="312" r:id="rId27"/>
    <p:sldId id="272" r:id="rId28"/>
    <p:sldId id="273" r:id="rId29"/>
    <p:sldId id="274" r:id="rId30"/>
    <p:sldId id="275" r:id="rId31"/>
    <p:sldId id="276" r:id="rId32"/>
    <p:sldId id="277" r:id="rId33"/>
    <p:sldId id="314" r:id="rId34"/>
    <p:sldId id="316" r:id="rId35"/>
    <p:sldId id="279" r:id="rId36"/>
    <p:sldId id="280" r:id="rId37"/>
    <p:sldId id="281" r:id="rId38"/>
    <p:sldId id="282" r:id="rId39"/>
    <p:sldId id="296" r:id="rId40"/>
    <p:sldId id="297" r:id="rId41"/>
    <p:sldId id="298" r:id="rId42"/>
    <p:sldId id="299" r:id="rId43"/>
    <p:sldId id="302" r:id="rId44"/>
    <p:sldId id="303" r:id="rId45"/>
    <p:sldId id="304" r:id="rId46"/>
    <p:sldId id="32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00" d="100"/>
          <a:sy n="100" d="100"/>
        </p:scale>
        <p:origin x="-946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90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A6DAF-8474-41AC-BADC-64767EE87B06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AD3F3-0C35-4C08-B1A9-C10C7D1F4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63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9876D-187D-49B9-AC7F-8EA13F80840F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lIns="99038" tIns="49520" rIns="99038" bIns="4952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2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D7139-DDE9-4693-95C9-45194A3AC823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lIns="99038" tIns="49520" rIns="99038" bIns="4952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52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CD583-5146-4860-BC10-BA772EAA30A5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lIns="99038" tIns="49520" rIns="99038" bIns="4952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4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08A1E-181D-4602-959C-F37ECEC8721F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lIns="99038" tIns="49520" rIns="99038" bIns="4952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51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042F-5F6C-479B-A93F-F83502EFB658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lIns="99038" tIns="49520" rIns="99038" bIns="4952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02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F19C1-0025-4B3F-9E40-2D76F1755870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lIns="99038" tIns="49520" rIns="99038" bIns="4952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26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AF12D-FEAC-4ECE-A429-F52807B17A55}" type="slidenum">
              <a:rPr lang="en-GB" altLang="en-US"/>
              <a:pPr/>
              <a:t>35</a:t>
            </a:fld>
            <a:endParaRPr lang="en-GB" alt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lIns="99038" tIns="49520" rIns="99038" bIns="4952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32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5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8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BE45D3-B9B9-42C4-9AC4-9523AC013484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74021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C8A34-19F3-43E6-B9F6-CE7F0B6190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289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17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3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9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00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6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A378-2F96-4AC6-8FF6-D93471CF9468}" type="datetimeFigureOut">
              <a:rPr lang="en-GB" smtClean="0"/>
              <a:t>12/09/2016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AE9F-8D3D-46C9-9470-4453EB45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7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microsoft.com/office/2007/relationships/hdphoto" Target="../media/hdphoto3.wdp"/><Relationship Id="rId17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649" y="1808562"/>
            <a:ext cx="6267886" cy="1102519"/>
          </a:xfrm>
        </p:spPr>
        <p:txBody>
          <a:bodyPr anchor="ctr">
            <a:normAutofit/>
          </a:bodyPr>
          <a:lstStyle/>
          <a:p>
            <a:r>
              <a:rPr lang="en-GB" sz="3600" b="1" dirty="0"/>
              <a:t>Components of variation and estimation of genetic effects </a:t>
            </a:r>
            <a:endParaRPr lang="en-GB" altLang="en-US" sz="33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81288" y="3590926"/>
            <a:ext cx="3349229" cy="575072"/>
          </a:xfrm>
        </p:spPr>
        <p:txBody>
          <a:bodyPr/>
          <a:lstStyle/>
          <a:p>
            <a:r>
              <a:rPr lang="en-GB" altLang="en-US" sz="2400" dirty="0">
                <a:solidFill>
                  <a:schemeClr val="accent2"/>
                </a:solidFill>
              </a:rPr>
              <a:t>Alastair Wilson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7E42-1AE6-4E6B-8924-307BEBB3F649}" type="slidenum">
              <a:rPr lang="en-GB" altLang="en-US"/>
              <a:pPr/>
              <a:t>1</a:t>
            </a:fld>
            <a:endParaRPr lang="en-GB" altLang="en-US"/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609600" y="4858363"/>
            <a:ext cx="8066088" cy="1281113"/>
            <a:chOff x="295" y="1570"/>
            <a:chExt cx="5081" cy="807"/>
          </a:xfrm>
        </p:grpSpPr>
        <p:pic>
          <p:nvPicPr>
            <p:cNvPr id="11" name="Picture 3" descr="Great-Tit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570"/>
              <a:ext cx="109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4150" y="1616"/>
              <a:ext cx="1226" cy="681"/>
              <a:chOff x="431" y="2115"/>
              <a:chExt cx="1587" cy="1088"/>
            </a:xfrm>
          </p:grpSpPr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>
                <a:off x="431" y="2115"/>
                <a:ext cx="1587" cy="1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pic>
            <p:nvPicPr>
              <p:cNvPr id="73" name="Picture 7" descr="herit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6000" contrast="36000"/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2166"/>
                <a:ext cx="1406" cy="1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1610" y="1615"/>
              <a:ext cx="1226" cy="609"/>
              <a:chOff x="901" y="1026"/>
              <a:chExt cx="4235" cy="2352"/>
            </a:xfrm>
          </p:grpSpPr>
          <p:grpSp>
            <p:nvGrpSpPr>
              <p:cNvPr id="15" name="Group 9"/>
              <p:cNvGrpSpPr>
                <a:grpSpLocks/>
              </p:cNvGrpSpPr>
              <p:nvPr/>
            </p:nvGrpSpPr>
            <p:grpSpPr bwMode="auto">
              <a:xfrm>
                <a:off x="1680" y="1314"/>
                <a:ext cx="1350" cy="912"/>
                <a:chOff x="1680" y="1440"/>
                <a:chExt cx="1350" cy="912"/>
              </a:xfrm>
            </p:grpSpPr>
            <p:grpSp>
              <p:nvGrpSpPr>
                <p:cNvPr id="64" name="Group 10"/>
                <p:cNvGrpSpPr>
                  <a:grpSpLocks/>
                </p:cNvGrpSpPr>
                <p:nvPr/>
              </p:nvGrpSpPr>
              <p:grpSpPr bwMode="auto">
                <a:xfrm>
                  <a:off x="1955" y="1584"/>
                  <a:ext cx="780" cy="768"/>
                  <a:chOff x="1955" y="1584"/>
                  <a:chExt cx="780" cy="768"/>
                </a:xfrm>
              </p:grpSpPr>
              <p:grpSp>
                <p:nvGrpSpPr>
                  <p:cNvPr id="6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955" y="1584"/>
                    <a:ext cx="780" cy="336"/>
                    <a:chOff x="1955" y="1584"/>
                    <a:chExt cx="780" cy="336"/>
                  </a:xfrm>
                </p:grpSpPr>
                <p:sp>
                  <p:nvSpPr>
                    <p:cNvPr id="69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1" y="1584"/>
                      <a:ext cx="36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0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5" y="1584"/>
                      <a:ext cx="41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1" y="1584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6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371" y="1920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65" name="Oval 16"/>
                <p:cNvSpPr>
                  <a:spLocks noChangeArrowheads="1"/>
                </p:cNvSpPr>
                <p:nvPr/>
              </p:nvSpPr>
              <p:spPr bwMode="auto">
                <a:xfrm>
                  <a:off x="2736" y="1440"/>
                  <a:ext cx="294" cy="2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66CC"/>
                    </a:gs>
                    <a:gs pos="100000">
                      <a:srgbClr val="FF0000"/>
                    </a:gs>
                  </a:gsLst>
                  <a:path path="shape">
                    <a:fillToRect l="50000" t="50000" r="50000" b="50000"/>
                  </a:path>
                </a:gradFill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6" name="Rectangle 17"/>
                <p:cNvSpPr>
                  <a:spLocks noChangeArrowheads="1"/>
                </p:cNvSpPr>
                <p:nvPr/>
              </p:nvSpPr>
              <p:spPr bwMode="auto">
                <a:xfrm>
                  <a:off x="1680" y="1440"/>
                  <a:ext cx="294" cy="27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CC"/>
                    </a:gs>
                    <a:gs pos="100000">
                      <a:schemeClr val="accent2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" name="Group 18"/>
              <p:cNvGrpSpPr>
                <a:grpSpLocks/>
              </p:cNvGrpSpPr>
              <p:nvPr/>
            </p:nvGrpSpPr>
            <p:grpSpPr bwMode="auto">
              <a:xfrm>
                <a:off x="901" y="1026"/>
                <a:ext cx="4235" cy="2352"/>
                <a:chOff x="901" y="1152"/>
                <a:chExt cx="4235" cy="2352"/>
              </a:xfrm>
            </p:grpSpPr>
            <p:grpSp>
              <p:nvGrpSpPr>
                <p:cNvPr id="30" name="Group 19"/>
                <p:cNvGrpSpPr>
                  <a:grpSpLocks/>
                </p:cNvGrpSpPr>
                <p:nvPr/>
              </p:nvGrpSpPr>
              <p:grpSpPr bwMode="auto">
                <a:xfrm>
                  <a:off x="901" y="1152"/>
                  <a:ext cx="4235" cy="2352"/>
                  <a:chOff x="901" y="1152"/>
                  <a:chExt cx="4235" cy="2352"/>
                </a:xfrm>
              </p:grpSpPr>
              <p:sp>
                <p:nvSpPr>
                  <p:cNvPr id="5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15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5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15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5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15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5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06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5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916" y="206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5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073" y="206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5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06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6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01" y="3216"/>
                    <a:ext cx="36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6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772" y="3120"/>
                    <a:ext cx="36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62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916" y="312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6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073" y="3216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1" name="Group 31"/>
                <p:cNvGrpSpPr>
                  <a:grpSpLocks/>
                </p:cNvGrpSpPr>
                <p:nvPr/>
              </p:nvGrpSpPr>
              <p:grpSpPr bwMode="auto">
                <a:xfrm>
                  <a:off x="2928" y="1440"/>
                  <a:ext cx="2118" cy="1862"/>
                  <a:chOff x="2928" y="1440"/>
                  <a:chExt cx="2118" cy="1862"/>
                </a:xfrm>
              </p:grpSpPr>
              <p:grpSp>
                <p:nvGrpSpPr>
                  <p:cNvPr id="3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879" y="2352"/>
                    <a:ext cx="1167" cy="950"/>
                    <a:chOff x="3879" y="2352"/>
                    <a:chExt cx="1167" cy="950"/>
                  </a:xfrm>
                </p:grpSpPr>
                <p:grpSp>
                  <p:nvGrpSpPr>
                    <p:cNvPr id="44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79" y="2496"/>
                      <a:ext cx="896" cy="528"/>
                      <a:chOff x="3879" y="2496"/>
                      <a:chExt cx="896" cy="528"/>
                    </a:xfrm>
                  </p:grpSpPr>
                  <p:sp>
                    <p:nvSpPr>
                      <p:cNvPr id="49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79" y="2496"/>
                        <a:ext cx="312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0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6"/>
                        <a:ext cx="311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1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5" y="2496"/>
                        <a:ext cx="0" cy="52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2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08" y="2496"/>
                        <a:ext cx="0" cy="52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45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8" y="3024"/>
                      <a:ext cx="294" cy="278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66CC"/>
                        </a:gs>
                        <a:gs pos="100000">
                          <a:srgbClr val="FF00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2352"/>
                      <a:ext cx="294" cy="278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66CC"/>
                        </a:gs>
                        <a:gs pos="100000">
                          <a:srgbClr val="FF00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4" y="3024"/>
                      <a:ext cx="294" cy="278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66CC"/>
                        </a:gs>
                        <a:gs pos="100000">
                          <a:srgbClr val="FF00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222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352"/>
                      <a:ext cx="294" cy="27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33CCCC"/>
                        </a:gs>
                        <a:gs pos="100000">
                          <a:schemeClr val="accent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38100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3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928" y="1440"/>
                    <a:ext cx="1014" cy="1190"/>
                    <a:chOff x="2928" y="1440"/>
                    <a:chExt cx="1014" cy="1190"/>
                  </a:xfrm>
                </p:grpSpPr>
                <p:grpSp>
                  <p:nvGrpSpPr>
                    <p:cNvPr id="34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47" y="1584"/>
                      <a:ext cx="676" cy="768"/>
                      <a:chOff x="3047" y="1584"/>
                      <a:chExt cx="676" cy="768"/>
                    </a:xfrm>
                  </p:grpSpPr>
                  <p:sp>
                    <p:nvSpPr>
                      <p:cNvPr id="38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47" y="1584"/>
                        <a:ext cx="62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9" y="2064"/>
                        <a:ext cx="312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11" y="2064"/>
                        <a:ext cx="312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11" y="1584"/>
                        <a:ext cx="0" cy="4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2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9" y="2064"/>
                        <a:ext cx="0" cy="28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3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23" y="2064"/>
                        <a:ext cx="0" cy="288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35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8" y="1440"/>
                      <a:ext cx="294" cy="27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33CCCC"/>
                        </a:gs>
                        <a:gs pos="100000">
                          <a:schemeClr val="accent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38100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6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352"/>
                      <a:ext cx="294" cy="27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99CC"/>
                        </a:gs>
                        <a:gs pos="100000">
                          <a:schemeClr val="accent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38100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2352"/>
                      <a:ext cx="294" cy="27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99CC"/>
                        </a:gs>
                        <a:gs pos="100000">
                          <a:schemeClr val="accent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38100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  <p:grpSp>
            <p:nvGrpSpPr>
              <p:cNvPr id="17" name="Group 53"/>
              <p:cNvGrpSpPr>
                <a:grpSpLocks/>
              </p:cNvGrpSpPr>
              <p:nvPr/>
            </p:nvGrpSpPr>
            <p:grpSpPr bwMode="auto">
              <a:xfrm>
                <a:off x="909" y="2226"/>
                <a:ext cx="675" cy="998"/>
                <a:chOff x="909" y="2352"/>
                <a:chExt cx="675" cy="998"/>
              </a:xfrm>
            </p:grpSpPr>
            <p:grpSp>
              <p:nvGrpSpPr>
                <p:cNvPr id="25" name="Group 54"/>
                <p:cNvGrpSpPr>
                  <a:grpSpLocks/>
                </p:cNvGrpSpPr>
                <p:nvPr/>
              </p:nvGrpSpPr>
              <p:grpSpPr bwMode="auto">
                <a:xfrm>
                  <a:off x="1221" y="2496"/>
                  <a:ext cx="363" cy="576"/>
                  <a:chOff x="1221" y="2496"/>
                  <a:chExt cx="363" cy="576"/>
                </a:xfrm>
              </p:grpSpPr>
              <p:sp>
                <p:nvSpPr>
                  <p:cNvPr id="2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221" y="2496"/>
                    <a:ext cx="36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2496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6" name="Oval 57"/>
                <p:cNvSpPr>
                  <a:spLocks noChangeArrowheads="1"/>
                </p:cNvSpPr>
                <p:nvPr/>
              </p:nvSpPr>
              <p:spPr bwMode="auto">
                <a:xfrm>
                  <a:off x="1245" y="3072"/>
                  <a:ext cx="294" cy="2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66CC"/>
                    </a:gs>
                    <a:gs pos="100000">
                      <a:srgbClr val="FF0000"/>
                    </a:gs>
                  </a:gsLst>
                  <a:path path="shape">
                    <a:fillToRect l="50000" t="50000" r="50000" b="50000"/>
                  </a:path>
                </a:gradFill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" name="Rectangle 58"/>
                <p:cNvSpPr>
                  <a:spLocks noChangeArrowheads="1"/>
                </p:cNvSpPr>
                <p:nvPr/>
              </p:nvSpPr>
              <p:spPr bwMode="auto">
                <a:xfrm>
                  <a:off x="909" y="2352"/>
                  <a:ext cx="294" cy="27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CC"/>
                    </a:gs>
                    <a:gs pos="100000">
                      <a:schemeClr val="accent2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8" name="Group 59"/>
              <p:cNvGrpSpPr>
                <a:grpSpLocks/>
              </p:cNvGrpSpPr>
              <p:nvPr/>
            </p:nvGrpSpPr>
            <p:grpSpPr bwMode="auto">
              <a:xfrm>
                <a:off x="1578" y="2226"/>
                <a:ext cx="924" cy="998"/>
                <a:chOff x="1578" y="2352"/>
                <a:chExt cx="924" cy="998"/>
              </a:xfrm>
            </p:grpSpPr>
            <p:grpSp>
              <p:nvGrpSpPr>
                <p:cNvPr id="19" name="Group 60"/>
                <p:cNvGrpSpPr>
                  <a:grpSpLocks/>
                </p:cNvGrpSpPr>
                <p:nvPr/>
              </p:nvGrpSpPr>
              <p:grpSpPr bwMode="auto">
                <a:xfrm>
                  <a:off x="1851" y="2496"/>
                  <a:ext cx="364" cy="576"/>
                  <a:chOff x="1851" y="2496"/>
                  <a:chExt cx="364" cy="576"/>
                </a:xfrm>
              </p:grpSpPr>
              <p:sp>
                <p:nvSpPr>
                  <p:cNvPr id="2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851" y="2496"/>
                    <a:ext cx="36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007" y="2496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0" name="Oval 63"/>
                <p:cNvSpPr>
                  <a:spLocks noChangeArrowheads="1"/>
                </p:cNvSpPr>
                <p:nvPr/>
              </p:nvSpPr>
              <p:spPr bwMode="auto">
                <a:xfrm>
                  <a:off x="1578" y="2352"/>
                  <a:ext cx="294" cy="2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66CC"/>
                    </a:gs>
                    <a:gs pos="100000">
                      <a:srgbClr val="FF0000"/>
                    </a:gs>
                  </a:gsLst>
                  <a:path path="shape">
                    <a:fillToRect l="50000" t="50000" r="50000" b="50000"/>
                  </a:path>
                </a:gradFill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" name="Rectangle 64"/>
                <p:cNvSpPr>
                  <a:spLocks noChangeArrowheads="1"/>
                </p:cNvSpPr>
                <p:nvPr/>
              </p:nvSpPr>
              <p:spPr bwMode="auto">
                <a:xfrm>
                  <a:off x="2208" y="2352"/>
                  <a:ext cx="294" cy="27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CC"/>
                    </a:gs>
                    <a:gs pos="100000">
                      <a:schemeClr val="accent2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Rectangle 65"/>
                <p:cNvSpPr>
                  <a:spLocks noChangeArrowheads="1"/>
                </p:cNvSpPr>
                <p:nvPr/>
              </p:nvSpPr>
              <p:spPr bwMode="auto">
                <a:xfrm>
                  <a:off x="1872" y="3072"/>
                  <a:ext cx="294" cy="27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99CC"/>
                    </a:gs>
                    <a:gs pos="100000">
                      <a:schemeClr val="accent2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pic>
          <p:nvPicPr>
            <p:cNvPr id="14" name="Picture 67" descr="New deer"/>
            <p:cNvPicPr>
              <a:picLocks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1570"/>
              <a:ext cx="1008" cy="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74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1550988" y="3849765"/>
            <a:ext cx="504031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P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= 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A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+ 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E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GB" altLang="en-US" sz="4100" b="1" dirty="0">
                <a:solidFill>
                  <a:srgbClr val="FF5050"/>
                </a:solidFill>
                <a:cs typeface="Arial" panose="020B0604020202020204" pitchFamily="34" charset="0"/>
              </a:rPr>
              <a:t>+ </a:t>
            </a:r>
            <a:r>
              <a:rPr lang="en-GB" altLang="en-US" sz="4100" b="1" dirty="0" err="1">
                <a:solidFill>
                  <a:srgbClr val="FF5050"/>
                </a:solidFill>
                <a:cs typeface="Arial" panose="020B0604020202020204" pitchFamily="34" charset="0"/>
              </a:rPr>
              <a:t>V</a:t>
            </a:r>
            <a:r>
              <a:rPr lang="en-GB" altLang="en-US" sz="4100" b="1" baseline="-25000" dirty="0" err="1">
                <a:solidFill>
                  <a:srgbClr val="FF5050"/>
                </a:solidFill>
                <a:cs typeface="Arial" panose="020B0604020202020204" pitchFamily="34" charset="0"/>
              </a:rPr>
              <a:t>nest</a:t>
            </a:r>
            <a:endParaRPr lang="en-GB" altLang="en-US" sz="4100" b="1" dirty="0">
              <a:solidFill>
                <a:srgbClr val="FF5050"/>
              </a:solidFill>
              <a:cs typeface="Arial" panose="020B0604020202020204" pitchFamily="34" charset="0"/>
            </a:endParaRP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1547813" y="3857704"/>
            <a:ext cx="547687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P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= 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A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+ 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E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GB" altLang="en-US" sz="4100" b="1" dirty="0">
                <a:solidFill>
                  <a:srgbClr val="FF5050"/>
                </a:solidFill>
                <a:cs typeface="Arial" panose="020B0604020202020204" pitchFamily="34" charset="0"/>
              </a:rPr>
              <a:t>+ </a:t>
            </a:r>
            <a:r>
              <a:rPr lang="en-GB" altLang="en-US" sz="4100" b="1" dirty="0" err="1">
                <a:solidFill>
                  <a:srgbClr val="FF5050"/>
                </a:solidFill>
                <a:cs typeface="Arial" panose="020B0604020202020204" pitchFamily="34" charset="0"/>
              </a:rPr>
              <a:t>V</a:t>
            </a:r>
            <a:r>
              <a:rPr lang="en-GB" altLang="en-US" sz="4100" b="1" baseline="-25000" dirty="0" err="1">
                <a:solidFill>
                  <a:srgbClr val="FF5050"/>
                </a:solidFill>
                <a:cs typeface="Arial" panose="020B0604020202020204" pitchFamily="34" charset="0"/>
              </a:rPr>
              <a:t>Mother</a:t>
            </a:r>
            <a:endParaRPr lang="en-GB" altLang="en-US" sz="4100" b="1" dirty="0">
              <a:solidFill>
                <a:srgbClr val="FF5050"/>
              </a:solidFill>
              <a:cs typeface="Arial" panose="020B0604020202020204" pitchFamily="34" charset="0"/>
            </a:endParaRP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1547813" y="3857209"/>
            <a:ext cx="547687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P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= 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A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+ 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E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GB" altLang="en-US" sz="4100" b="1" dirty="0">
                <a:solidFill>
                  <a:srgbClr val="FF5050"/>
                </a:solidFill>
                <a:cs typeface="Arial" panose="020B0604020202020204" pitchFamily="34" charset="0"/>
              </a:rPr>
              <a:t>+ </a:t>
            </a:r>
            <a:r>
              <a:rPr lang="en-GB" altLang="en-US" sz="4100" b="1" dirty="0" err="1">
                <a:solidFill>
                  <a:srgbClr val="FF5050"/>
                </a:solidFill>
                <a:cs typeface="Arial" panose="020B0604020202020204" pitchFamily="34" charset="0"/>
              </a:rPr>
              <a:t>V</a:t>
            </a:r>
            <a:r>
              <a:rPr lang="en-GB" altLang="en-US" sz="4100" b="1" baseline="-25000" dirty="0" err="1">
                <a:solidFill>
                  <a:srgbClr val="FF5050"/>
                </a:solidFill>
                <a:cs typeface="Arial" panose="020B0604020202020204" pitchFamily="34" charset="0"/>
              </a:rPr>
              <a:t>GxE</a:t>
            </a:r>
            <a:endParaRPr lang="en-GB" altLang="en-US" sz="4100" b="1" dirty="0">
              <a:solidFill>
                <a:srgbClr val="FF5050"/>
              </a:solidFill>
              <a:cs typeface="Arial" panose="020B0604020202020204" pitchFamily="34" charset="0"/>
            </a:endParaRPr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95288" y="457200"/>
            <a:ext cx="79898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GB" altLang="en-US" sz="2800" b="1" u="sng">
                <a:solidFill>
                  <a:schemeClr val="accent2"/>
                </a:solidFill>
              </a:rPr>
              <a:t>Partitioning phenotypic variance</a:t>
            </a:r>
            <a:endParaRPr lang="en-GB" altLang="en-US" sz="2800" u="sng">
              <a:solidFill>
                <a:schemeClr val="accent2"/>
              </a:solidFill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550988" y="3857200"/>
            <a:ext cx="504031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P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= 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A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+ V</a:t>
            </a:r>
            <a:r>
              <a:rPr lang="en-GB" altLang="en-US" sz="41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E</a:t>
            </a:r>
            <a:r>
              <a:rPr lang="en-GB" altLang="en-US" sz="41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7704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b="1" dirty="0"/>
              <a:t>Quantitative genetic methods assume an underlying model for the phenotype </a:t>
            </a:r>
            <a:r>
              <a:rPr lang="en-GB" altLang="en-US" sz="2000" b="1" dirty="0" smtClean="0"/>
              <a:t>and, as a consequence, </a:t>
            </a:r>
            <a:r>
              <a:rPr lang="en-GB" altLang="en-US" sz="2000" b="1" dirty="0"/>
              <a:t>for the phenotypic variance.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323850" y="2997200"/>
            <a:ext cx="849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 </a:t>
            </a:r>
            <a:r>
              <a:rPr lang="en-GB" altLang="en-US" sz="2200"/>
              <a:t>Different partitions of V</a:t>
            </a:r>
            <a:r>
              <a:rPr lang="en-GB" altLang="en-US" sz="2200" baseline="-25000"/>
              <a:t>P</a:t>
            </a:r>
            <a:r>
              <a:rPr lang="en-GB" altLang="en-US" sz="2200"/>
              <a:t> can be assumed </a:t>
            </a:r>
            <a:r>
              <a:rPr lang="en-GB" altLang="en-US"/>
              <a:t>(&amp; compared statistically)</a:t>
            </a:r>
          </a:p>
        </p:txBody>
      </p:sp>
      <p:pic>
        <p:nvPicPr>
          <p:cNvPr id="34818" name="Picture 2" descr="Image result for twin sheep suckl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3319" y="5370891"/>
            <a:ext cx="1857019" cy="123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Image result for nest feeding chicks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68" y="5370891"/>
            <a:ext cx="1684763" cy="123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926" y="5989013"/>
            <a:ext cx="425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Additional partitions can be interesting, but necessary to prevent bias in estimating V</a:t>
            </a:r>
            <a:r>
              <a:rPr lang="en-GB" sz="1200" baseline="-25000" dirty="0" smtClean="0"/>
              <a:t>A</a:t>
            </a:r>
            <a:r>
              <a:rPr lang="en-GB" sz="1200" dirty="0" smtClean="0"/>
              <a:t> </a:t>
            </a:r>
            <a:r>
              <a:rPr lang="en-GB" sz="1200" b="1" dirty="0" smtClean="0"/>
              <a:t>common environment effects </a:t>
            </a:r>
            <a:r>
              <a:rPr lang="en-GB" sz="1200" dirty="0" smtClean="0"/>
              <a:t>are likely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4554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 autoUpdateAnimBg="0"/>
      <p:bldP spid="111623" grpId="0" autoUpdateAnimBg="0"/>
      <p:bldP spid="111625" grpId="0" autoUpdateAnimBg="0"/>
      <p:bldP spid="111619" grpId="0" autoUpdateAnimBg="0"/>
      <p:bldP spid="11162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173013" y="3152793"/>
            <a:ext cx="145415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What’s the heritability?</a:t>
            </a:r>
          </a:p>
        </p:txBody>
      </p:sp>
      <p:pic>
        <p:nvPicPr>
          <p:cNvPr id="50186" name="Picture 10" descr="Image result for clip art people facing dow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5" r="40246" b="8346"/>
          <a:stretch/>
        </p:blipFill>
        <p:spPr bwMode="auto">
          <a:xfrm flipH="1">
            <a:off x="4627163" y="2137267"/>
            <a:ext cx="311905" cy="10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703170" y="3130801"/>
            <a:ext cx="323850" cy="936392"/>
            <a:chOff x="1371600" y="950595"/>
            <a:chExt cx="984249" cy="2481349"/>
          </a:xfrm>
        </p:grpSpPr>
        <p:pic>
          <p:nvPicPr>
            <p:cNvPr id="50184" name="Picture 8" descr="Image result for clip art people facing dow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82" r="31658"/>
            <a:stretch/>
          </p:blipFill>
          <p:spPr bwMode="auto">
            <a:xfrm flipH="1">
              <a:off x="1485898" y="950595"/>
              <a:ext cx="869951" cy="2481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1371600" y="1816100"/>
              <a:ext cx="609600" cy="730250"/>
            </a:xfrm>
            <a:custGeom>
              <a:avLst/>
              <a:gdLst>
                <a:gd name="connsiteX0" fmla="*/ 152400 w 609600"/>
                <a:gd name="connsiteY0" fmla="*/ 730250 h 730250"/>
                <a:gd name="connsiteX1" fmla="*/ 152400 w 609600"/>
                <a:gd name="connsiteY1" fmla="*/ 730250 h 730250"/>
                <a:gd name="connsiteX2" fmla="*/ 273050 w 609600"/>
                <a:gd name="connsiteY2" fmla="*/ 698500 h 730250"/>
                <a:gd name="connsiteX3" fmla="*/ 501650 w 609600"/>
                <a:gd name="connsiteY3" fmla="*/ 704850 h 730250"/>
                <a:gd name="connsiteX4" fmla="*/ 552450 w 609600"/>
                <a:gd name="connsiteY4" fmla="*/ 698500 h 730250"/>
                <a:gd name="connsiteX5" fmla="*/ 596900 w 609600"/>
                <a:gd name="connsiteY5" fmla="*/ 692150 h 730250"/>
                <a:gd name="connsiteX6" fmla="*/ 609600 w 609600"/>
                <a:gd name="connsiteY6" fmla="*/ 673100 h 730250"/>
                <a:gd name="connsiteX7" fmla="*/ 603250 w 609600"/>
                <a:gd name="connsiteY7" fmla="*/ 615950 h 730250"/>
                <a:gd name="connsiteX8" fmla="*/ 590550 w 609600"/>
                <a:gd name="connsiteY8" fmla="*/ 596900 h 730250"/>
                <a:gd name="connsiteX9" fmla="*/ 584200 w 609600"/>
                <a:gd name="connsiteY9" fmla="*/ 577850 h 730250"/>
                <a:gd name="connsiteX10" fmla="*/ 577850 w 609600"/>
                <a:gd name="connsiteY10" fmla="*/ 495300 h 730250"/>
                <a:gd name="connsiteX11" fmla="*/ 552450 w 609600"/>
                <a:gd name="connsiteY11" fmla="*/ 438150 h 730250"/>
                <a:gd name="connsiteX12" fmla="*/ 539750 w 609600"/>
                <a:gd name="connsiteY12" fmla="*/ 387350 h 730250"/>
                <a:gd name="connsiteX13" fmla="*/ 533400 w 609600"/>
                <a:gd name="connsiteY13" fmla="*/ 349250 h 730250"/>
                <a:gd name="connsiteX14" fmla="*/ 527050 w 609600"/>
                <a:gd name="connsiteY14" fmla="*/ 165100 h 730250"/>
                <a:gd name="connsiteX15" fmla="*/ 520700 w 609600"/>
                <a:gd name="connsiteY15" fmla="*/ 146050 h 730250"/>
                <a:gd name="connsiteX16" fmla="*/ 482600 w 609600"/>
                <a:gd name="connsiteY16" fmla="*/ 127000 h 730250"/>
                <a:gd name="connsiteX17" fmla="*/ 469900 w 609600"/>
                <a:gd name="connsiteY17" fmla="*/ 107950 h 730250"/>
                <a:gd name="connsiteX18" fmla="*/ 412750 w 609600"/>
                <a:gd name="connsiteY18" fmla="*/ 107950 h 730250"/>
                <a:gd name="connsiteX19" fmla="*/ 393700 w 609600"/>
                <a:gd name="connsiteY19" fmla="*/ 165100 h 730250"/>
                <a:gd name="connsiteX20" fmla="*/ 387350 w 609600"/>
                <a:gd name="connsiteY20" fmla="*/ 184150 h 730250"/>
                <a:gd name="connsiteX21" fmla="*/ 381000 w 609600"/>
                <a:gd name="connsiteY21" fmla="*/ 203200 h 730250"/>
                <a:gd name="connsiteX22" fmla="*/ 247650 w 609600"/>
                <a:gd name="connsiteY22" fmla="*/ 196850 h 730250"/>
                <a:gd name="connsiteX23" fmla="*/ 228600 w 609600"/>
                <a:gd name="connsiteY23" fmla="*/ 190500 h 730250"/>
                <a:gd name="connsiteX24" fmla="*/ 190500 w 609600"/>
                <a:gd name="connsiteY24" fmla="*/ 184150 h 730250"/>
                <a:gd name="connsiteX25" fmla="*/ 152400 w 609600"/>
                <a:gd name="connsiteY25" fmla="*/ 165100 h 730250"/>
                <a:gd name="connsiteX26" fmla="*/ 133350 w 609600"/>
                <a:gd name="connsiteY26" fmla="*/ 158750 h 730250"/>
                <a:gd name="connsiteX27" fmla="*/ 120650 w 609600"/>
                <a:gd name="connsiteY27" fmla="*/ 139700 h 730250"/>
                <a:gd name="connsiteX28" fmla="*/ 127000 w 609600"/>
                <a:gd name="connsiteY28" fmla="*/ 120650 h 730250"/>
                <a:gd name="connsiteX29" fmla="*/ 165100 w 609600"/>
                <a:gd name="connsiteY29" fmla="*/ 88900 h 730250"/>
                <a:gd name="connsiteX30" fmla="*/ 184150 w 609600"/>
                <a:gd name="connsiteY30" fmla="*/ 69850 h 730250"/>
                <a:gd name="connsiteX31" fmla="*/ 171450 w 609600"/>
                <a:gd name="connsiteY31" fmla="*/ 25400 h 730250"/>
                <a:gd name="connsiteX32" fmla="*/ 133350 w 609600"/>
                <a:gd name="connsiteY32" fmla="*/ 19050 h 730250"/>
                <a:gd name="connsiteX33" fmla="*/ 114300 w 609600"/>
                <a:gd name="connsiteY33" fmla="*/ 6350 h 730250"/>
                <a:gd name="connsiteX34" fmla="*/ 88900 w 609600"/>
                <a:gd name="connsiteY34" fmla="*/ 0 h 730250"/>
                <a:gd name="connsiteX35" fmla="*/ 69850 w 609600"/>
                <a:gd name="connsiteY35" fmla="*/ 6350 h 730250"/>
                <a:gd name="connsiteX36" fmla="*/ 57150 w 609600"/>
                <a:gd name="connsiteY36" fmla="*/ 44450 h 730250"/>
                <a:gd name="connsiteX37" fmla="*/ 50800 w 609600"/>
                <a:gd name="connsiteY37" fmla="*/ 63500 h 730250"/>
                <a:gd name="connsiteX38" fmla="*/ 25400 w 609600"/>
                <a:gd name="connsiteY38" fmla="*/ 114300 h 730250"/>
                <a:gd name="connsiteX39" fmla="*/ 6350 w 609600"/>
                <a:gd name="connsiteY39" fmla="*/ 171450 h 730250"/>
                <a:gd name="connsiteX40" fmla="*/ 0 w 609600"/>
                <a:gd name="connsiteY40" fmla="*/ 190500 h 730250"/>
                <a:gd name="connsiteX41" fmla="*/ 6350 w 609600"/>
                <a:gd name="connsiteY41" fmla="*/ 469900 h 730250"/>
                <a:gd name="connsiteX42" fmla="*/ 25400 w 609600"/>
                <a:gd name="connsiteY42" fmla="*/ 546100 h 730250"/>
                <a:gd name="connsiteX43" fmla="*/ 31750 w 609600"/>
                <a:gd name="connsiteY43" fmla="*/ 565150 h 730250"/>
                <a:gd name="connsiteX44" fmla="*/ 38100 w 609600"/>
                <a:gd name="connsiteY44" fmla="*/ 596900 h 730250"/>
                <a:gd name="connsiteX45" fmla="*/ 63500 w 609600"/>
                <a:gd name="connsiteY45" fmla="*/ 635000 h 730250"/>
                <a:gd name="connsiteX46" fmla="*/ 69850 w 609600"/>
                <a:gd name="connsiteY46" fmla="*/ 654050 h 730250"/>
                <a:gd name="connsiteX47" fmla="*/ 88900 w 609600"/>
                <a:gd name="connsiteY47" fmla="*/ 673100 h 730250"/>
                <a:gd name="connsiteX48" fmla="*/ 127000 w 609600"/>
                <a:gd name="connsiteY48" fmla="*/ 704850 h 730250"/>
                <a:gd name="connsiteX49" fmla="*/ 152400 w 609600"/>
                <a:gd name="connsiteY49" fmla="*/ 730250 h 7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9600" h="730250">
                  <a:moveTo>
                    <a:pt x="152400" y="730250"/>
                  </a:moveTo>
                  <a:lnTo>
                    <a:pt x="152400" y="730250"/>
                  </a:lnTo>
                  <a:cubicBezTo>
                    <a:pt x="185755" y="719132"/>
                    <a:pt x="237452" y="699274"/>
                    <a:pt x="273050" y="698500"/>
                  </a:cubicBezTo>
                  <a:lnTo>
                    <a:pt x="501650" y="704850"/>
                  </a:lnTo>
                  <a:lnTo>
                    <a:pt x="552450" y="698500"/>
                  </a:lnTo>
                  <a:cubicBezTo>
                    <a:pt x="567286" y="696522"/>
                    <a:pt x="583223" y="698229"/>
                    <a:pt x="596900" y="692150"/>
                  </a:cubicBezTo>
                  <a:cubicBezTo>
                    <a:pt x="603874" y="689050"/>
                    <a:pt x="605367" y="679450"/>
                    <a:pt x="609600" y="673100"/>
                  </a:cubicBezTo>
                  <a:cubicBezTo>
                    <a:pt x="607483" y="654050"/>
                    <a:pt x="607899" y="634545"/>
                    <a:pt x="603250" y="615950"/>
                  </a:cubicBezTo>
                  <a:cubicBezTo>
                    <a:pt x="601399" y="608546"/>
                    <a:pt x="593963" y="603726"/>
                    <a:pt x="590550" y="596900"/>
                  </a:cubicBezTo>
                  <a:cubicBezTo>
                    <a:pt x="587557" y="590913"/>
                    <a:pt x="586317" y="584200"/>
                    <a:pt x="584200" y="577850"/>
                  </a:cubicBezTo>
                  <a:cubicBezTo>
                    <a:pt x="582083" y="550333"/>
                    <a:pt x="582154" y="522560"/>
                    <a:pt x="577850" y="495300"/>
                  </a:cubicBezTo>
                  <a:cubicBezTo>
                    <a:pt x="570289" y="447413"/>
                    <a:pt x="568270" y="469791"/>
                    <a:pt x="552450" y="438150"/>
                  </a:cubicBezTo>
                  <a:cubicBezTo>
                    <a:pt x="546155" y="425561"/>
                    <a:pt x="541820" y="398736"/>
                    <a:pt x="539750" y="387350"/>
                  </a:cubicBezTo>
                  <a:cubicBezTo>
                    <a:pt x="537447" y="374682"/>
                    <a:pt x="535517" y="361950"/>
                    <a:pt x="533400" y="349250"/>
                  </a:cubicBezTo>
                  <a:cubicBezTo>
                    <a:pt x="531283" y="287867"/>
                    <a:pt x="530881" y="226400"/>
                    <a:pt x="527050" y="165100"/>
                  </a:cubicBezTo>
                  <a:cubicBezTo>
                    <a:pt x="526632" y="158420"/>
                    <a:pt x="524881" y="151277"/>
                    <a:pt x="520700" y="146050"/>
                  </a:cubicBezTo>
                  <a:cubicBezTo>
                    <a:pt x="511748" y="134859"/>
                    <a:pt x="495149" y="131183"/>
                    <a:pt x="482600" y="127000"/>
                  </a:cubicBezTo>
                  <a:cubicBezTo>
                    <a:pt x="478367" y="120650"/>
                    <a:pt x="475859" y="112718"/>
                    <a:pt x="469900" y="107950"/>
                  </a:cubicBezTo>
                  <a:cubicBezTo>
                    <a:pt x="453729" y="95013"/>
                    <a:pt x="428420" y="105338"/>
                    <a:pt x="412750" y="107950"/>
                  </a:cubicBezTo>
                  <a:lnTo>
                    <a:pt x="393700" y="165100"/>
                  </a:lnTo>
                  <a:lnTo>
                    <a:pt x="387350" y="184150"/>
                  </a:lnTo>
                  <a:lnTo>
                    <a:pt x="381000" y="203200"/>
                  </a:lnTo>
                  <a:cubicBezTo>
                    <a:pt x="336550" y="201083"/>
                    <a:pt x="291997" y="200546"/>
                    <a:pt x="247650" y="196850"/>
                  </a:cubicBezTo>
                  <a:cubicBezTo>
                    <a:pt x="240980" y="196294"/>
                    <a:pt x="235134" y="191952"/>
                    <a:pt x="228600" y="190500"/>
                  </a:cubicBezTo>
                  <a:cubicBezTo>
                    <a:pt x="216031" y="187707"/>
                    <a:pt x="203069" y="186943"/>
                    <a:pt x="190500" y="184150"/>
                  </a:cubicBezTo>
                  <a:cubicBezTo>
                    <a:pt x="161770" y="177766"/>
                    <a:pt x="179801" y="178800"/>
                    <a:pt x="152400" y="165100"/>
                  </a:cubicBezTo>
                  <a:cubicBezTo>
                    <a:pt x="146413" y="162107"/>
                    <a:pt x="139700" y="160867"/>
                    <a:pt x="133350" y="158750"/>
                  </a:cubicBezTo>
                  <a:cubicBezTo>
                    <a:pt x="129117" y="152400"/>
                    <a:pt x="121905" y="147228"/>
                    <a:pt x="120650" y="139700"/>
                  </a:cubicBezTo>
                  <a:cubicBezTo>
                    <a:pt x="119550" y="133098"/>
                    <a:pt x="123287" y="126219"/>
                    <a:pt x="127000" y="120650"/>
                  </a:cubicBezTo>
                  <a:cubicBezTo>
                    <a:pt x="140914" y="99779"/>
                    <a:pt x="147529" y="103542"/>
                    <a:pt x="165100" y="88900"/>
                  </a:cubicBezTo>
                  <a:cubicBezTo>
                    <a:pt x="171999" y="83151"/>
                    <a:pt x="177800" y="76200"/>
                    <a:pt x="184150" y="69850"/>
                  </a:cubicBezTo>
                  <a:cubicBezTo>
                    <a:pt x="179917" y="55033"/>
                    <a:pt x="182346" y="36296"/>
                    <a:pt x="171450" y="25400"/>
                  </a:cubicBezTo>
                  <a:cubicBezTo>
                    <a:pt x="162346" y="16296"/>
                    <a:pt x="145564" y="23121"/>
                    <a:pt x="133350" y="19050"/>
                  </a:cubicBezTo>
                  <a:cubicBezTo>
                    <a:pt x="126110" y="16637"/>
                    <a:pt x="121315" y="9356"/>
                    <a:pt x="114300" y="6350"/>
                  </a:cubicBezTo>
                  <a:cubicBezTo>
                    <a:pt x="106278" y="2912"/>
                    <a:pt x="97367" y="2117"/>
                    <a:pt x="88900" y="0"/>
                  </a:cubicBezTo>
                  <a:cubicBezTo>
                    <a:pt x="82550" y="2117"/>
                    <a:pt x="73741" y="903"/>
                    <a:pt x="69850" y="6350"/>
                  </a:cubicBezTo>
                  <a:cubicBezTo>
                    <a:pt x="62069" y="17243"/>
                    <a:pt x="61383" y="31750"/>
                    <a:pt x="57150" y="44450"/>
                  </a:cubicBezTo>
                  <a:cubicBezTo>
                    <a:pt x="55033" y="50800"/>
                    <a:pt x="53793" y="57513"/>
                    <a:pt x="50800" y="63500"/>
                  </a:cubicBezTo>
                  <a:cubicBezTo>
                    <a:pt x="42333" y="80433"/>
                    <a:pt x="31387" y="96339"/>
                    <a:pt x="25400" y="114300"/>
                  </a:cubicBezTo>
                  <a:lnTo>
                    <a:pt x="6350" y="171450"/>
                  </a:lnTo>
                  <a:lnTo>
                    <a:pt x="0" y="190500"/>
                  </a:lnTo>
                  <a:cubicBezTo>
                    <a:pt x="2117" y="283633"/>
                    <a:pt x="2627" y="376817"/>
                    <a:pt x="6350" y="469900"/>
                  </a:cubicBezTo>
                  <a:cubicBezTo>
                    <a:pt x="7516" y="499050"/>
                    <a:pt x="16307" y="518821"/>
                    <a:pt x="25400" y="546100"/>
                  </a:cubicBezTo>
                  <a:cubicBezTo>
                    <a:pt x="27517" y="552450"/>
                    <a:pt x="30437" y="558586"/>
                    <a:pt x="31750" y="565150"/>
                  </a:cubicBezTo>
                  <a:cubicBezTo>
                    <a:pt x="33867" y="575733"/>
                    <a:pt x="33634" y="587074"/>
                    <a:pt x="38100" y="596900"/>
                  </a:cubicBezTo>
                  <a:cubicBezTo>
                    <a:pt x="44416" y="610795"/>
                    <a:pt x="58673" y="620520"/>
                    <a:pt x="63500" y="635000"/>
                  </a:cubicBezTo>
                  <a:cubicBezTo>
                    <a:pt x="65617" y="641350"/>
                    <a:pt x="66137" y="648481"/>
                    <a:pt x="69850" y="654050"/>
                  </a:cubicBezTo>
                  <a:cubicBezTo>
                    <a:pt x="74831" y="661522"/>
                    <a:pt x="83151" y="666201"/>
                    <a:pt x="88900" y="673100"/>
                  </a:cubicBezTo>
                  <a:cubicBezTo>
                    <a:pt x="118371" y="708465"/>
                    <a:pt x="80485" y="678270"/>
                    <a:pt x="127000" y="704850"/>
                  </a:cubicBezTo>
                  <a:cubicBezTo>
                    <a:pt x="151280" y="718724"/>
                    <a:pt x="148167" y="726017"/>
                    <a:pt x="152400" y="7302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4048590" y="3175019"/>
            <a:ext cx="820628" cy="976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42090" y="4041793"/>
            <a:ext cx="820628" cy="976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950" y="4377917"/>
            <a:ext cx="4190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Studying genetic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Where are the genes?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are the genes?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many are there?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do they act and interact?</a:t>
            </a:r>
          </a:p>
          <a:p>
            <a:r>
              <a:rPr lang="en-GB" u="sng" dirty="0" smtClean="0">
                <a:solidFill>
                  <a:srgbClr val="FF0000"/>
                </a:solidFill>
              </a:rPr>
              <a:t>Where does h</a:t>
            </a:r>
            <a:r>
              <a:rPr lang="en-GB" u="sng" baseline="30000" dirty="0" smtClean="0">
                <a:solidFill>
                  <a:srgbClr val="FF0000"/>
                </a:solidFill>
              </a:rPr>
              <a:t>2</a:t>
            </a:r>
            <a:r>
              <a:rPr lang="en-GB" u="sng" dirty="0" smtClean="0">
                <a:solidFill>
                  <a:srgbClr val="FF0000"/>
                </a:solidFill>
              </a:rPr>
              <a:t> come from?</a:t>
            </a:r>
            <a:r>
              <a:rPr lang="en-GB" u="sng" baseline="30000" dirty="0" smtClean="0">
                <a:solidFill>
                  <a:srgbClr val="FF0000"/>
                </a:solidFill>
              </a:rPr>
              <a:t> </a:t>
            </a:r>
            <a:endParaRPr lang="en-GB" u="sng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6046" y="721652"/>
            <a:ext cx="4190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Studying trait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Will selection</a:t>
            </a:r>
            <a:r>
              <a:rPr lang="en-GB" baseline="30000" dirty="0" smtClean="0"/>
              <a:t>*</a:t>
            </a:r>
            <a:r>
              <a:rPr lang="en-GB" dirty="0" smtClean="0"/>
              <a:t> cause a response?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fast will it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constrains adaptation?</a:t>
            </a:r>
          </a:p>
          <a:p>
            <a:r>
              <a:rPr lang="en-GB" u="sng" dirty="0" smtClean="0">
                <a:solidFill>
                  <a:srgbClr val="FF0000"/>
                </a:solidFill>
              </a:rPr>
              <a:t>What consequences does h</a:t>
            </a:r>
            <a:r>
              <a:rPr lang="en-GB" u="sng" baseline="30000" dirty="0" smtClean="0">
                <a:solidFill>
                  <a:srgbClr val="FF0000"/>
                </a:solidFill>
              </a:rPr>
              <a:t>2</a:t>
            </a:r>
            <a:r>
              <a:rPr lang="en-GB" u="sng" baseline="-25000" dirty="0" smtClean="0">
                <a:solidFill>
                  <a:srgbClr val="FF0000"/>
                </a:solidFill>
              </a:rPr>
              <a:t> </a:t>
            </a:r>
            <a:r>
              <a:rPr lang="en-GB" u="sng" dirty="0" smtClean="0">
                <a:solidFill>
                  <a:srgbClr val="FF0000"/>
                </a:solidFill>
              </a:rPr>
              <a:t>have ?</a:t>
            </a:r>
            <a:endParaRPr lang="en-GB" u="sng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0070" y="6345141"/>
            <a:ext cx="2536466" cy="37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*Artificial or natural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59080" y="1082040"/>
            <a:ext cx="38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Why do we want to do this?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t="7581" b="35948"/>
          <a:stretch/>
        </p:blipFill>
        <p:spPr>
          <a:xfrm>
            <a:off x="408878" y="483220"/>
            <a:ext cx="2505308" cy="1605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08878" y="202352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5980" y="2436913"/>
            <a:ext cx="757539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Univariate breeder’s equation is normally written</a:t>
            </a:r>
            <a:endParaRPr lang="en-GB" sz="32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32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R</a:t>
            </a:r>
            <a:r>
              <a:rPr lang="en-GB" dirty="0" smtClean="0">
                <a:solidFill>
                  <a:srgbClr val="FF0000"/>
                </a:solidFill>
              </a:rPr>
              <a:t>esponse</a:t>
            </a:r>
            <a:r>
              <a:rPr lang="en-GB" dirty="0" smtClean="0"/>
              <a:t> is the change in trait mean after 1 generation of directional selection and </a:t>
            </a:r>
            <a:r>
              <a:rPr lang="en-GB" b="1" dirty="0" smtClean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election </a:t>
            </a:r>
            <a:r>
              <a:rPr lang="en-GB" dirty="0" smtClean="0"/>
              <a:t>differential is a measure of how strong selection is.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any trait (y)  </a:t>
            </a:r>
            <a:r>
              <a:rPr lang="en-GB" sz="2400" b="1" dirty="0" smtClean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GB" b="1" dirty="0" smtClean="0"/>
              <a:t> </a:t>
            </a:r>
            <a:r>
              <a:rPr lang="en-GB" dirty="0" smtClean="0"/>
              <a:t>can be determined as either </a:t>
            </a:r>
          </a:p>
          <a:p>
            <a:pPr marL="857250" lvl="1" indent="-400050">
              <a:buAutoNum type="romanLcParenR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S=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GB" baseline="-25000" dirty="0" err="1" smtClean="0">
                <a:solidFill>
                  <a:schemeClr val="bg2">
                    <a:lumMod val="50000"/>
                  </a:schemeClr>
                </a:solidFill>
              </a:rPr>
              <a:t>sel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GB" baseline="-25000" dirty="0" err="1" smtClean="0">
                <a:solidFill>
                  <a:schemeClr val="bg2">
                    <a:lumMod val="50000"/>
                  </a:schemeClr>
                </a:solidFill>
              </a:rPr>
              <a:t>all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</a:t>
            </a:r>
            <a:r>
              <a:rPr lang="en-GB" sz="1400" dirty="0" smtClean="0"/>
              <a:t>(useful when imposing artificial selection)                           </a:t>
            </a:r>
            <a:endParaRPr lang="en-GB" dirty="0" smtClean="0"/>
          </a:p>
          <a:p>
            <a:pPr marL="857250" lvl="1" indent="-400050">
              <a:buAutoNum type="romanLcParenR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S=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cov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y,w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GB" dirty="0" smtClean="0"/>
              <a:t> where w is fitness           </a:t>
            </a:r>
            <a:r>
              <a:rPr lang="en-GB" sz="1400" dirty="0" smtClean="0"/>
              <a:t>(useful when estimating natural selection)</a:t>
            </a:r>
            <a:endParaRPr lang="en-GB" dirty="0"/>
          </a:p>
          <a:p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3364979" y="927546"/>
            <a:ext cx="4395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Trait evolution</a:t>
            </a:r>
            <a:r>
              <a:rPr lang="en-GB" dirty="0"/>
              <a:t> = </a:t>
            </a:r>
            <a:r>
              <a:rPr lang="en-GB" dirty="0">
                <a:solidFill>
                  <a:srgbClr val="00B050"/>
                </a:solidFill>
              </a:rPr>
              <a:t>genetic variation </a:t>
            </a:r>
            <a:r>
              <a:rPr lang="en-GB" dirty="0"/>
              <a:t>X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selection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883842" y="4862633"/>
            <a:ext cx="12117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6771" y="4862618"/>
            <a:ext cx="12117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12-B09B-4054-8965-E3C949E2D37B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684213" y="655638"/>
            <a:ext cx="712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A toy example….</a:t>
            </a:r>
            <a:endParaRPr lang="en-GB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4932363" y="1916113"/>
            <a:ext cx="3960812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/>
              <a:t>1. Animals vary in size in a population</a:t>
            </a:r>
          </a:p>
          <a:p>
            <a:pPr>
              <a:spcBef>
                <a:spcPct val="50000"/>
              </a:spcBef>
            </a:pPr>
            <a:endParaRPr lang="en-GB" altLang="en-US" sz="800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/>
              <a:t>2. Selection for large size (</a:t>
            </a:r>
            <a:r>
              <a:rPr lang="en-GB" altLang="en-US" b="1" dirty="0"/>
              <a:t>S</a:t>
            </a:r>
            <a:r>
              <a:rPr lang="en-GB" altLang="en-US" sz="1600" dirty="0"/>
              <a:t>), bigger animals </a:t>
            </a:r>
            <a:r>
              <a:rPr lang="en-GB" altLang="en-US" sz="1600" dirty="0" smtClean="0"/>
              <a:t>more likely to survive </a:t>
            </a:r>
            <a:r>
              <a:rPr lang="en-GB" altLang="en-US" sz="1600" dirty="0"/>
              <a:t>and become parents to the next generation. </a:t>
            </a:r>
          </a:p>
        </p:txBody>
      </p:sp>
      <p:grpSp>
        <p:nvGrpSpPr>
          <p:cNvPr id="239620" name="Group 4"/>
          <p:cNvGrpSpPr>
            <a:grpSpLocks/>
          </p:cNvGrpSpPr>
          <p:nvPr/>
        </p:nvGrpSpPr>
        <p:grpSpPr bwMode="auto">
          <a:xfrm>
            <a:off x="1763713" y="4852988"/>
            <a:ext cx="2665412" cy="1150937"/>
            <a:chOff x="657" y="1117"/>
            <a:chExt cx="1679" cy="725"/>
          </a:xfrm>
        </p:grpSpPr>
        <p:sp>
          <p:nvSpPr>
            <p:cNvPr id="239621" name="Line 5"/>
            <p:cNvSpPr>
              <a:spLocks noChangeShapeType="1"/>
            </p:cNvSpPr>
            <p:nvPr/>
          </p:nvSpPr>
          <p:spPr bwMode="auto">
            <a:xfrm>
              <a:off x="658" y="1842"/>
              <a:ext cx="167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9622" name="Line 6"/>
            <p:cNvSpPr>
              <a:spLocks noChangeShapeType="1"/>
            </p:cNvSpPr>
            <p:nvPr/>
          </p:nvSpPr>
          <p:spPr bwMode="auto">
            <a:xfrm>
              <a:off x="657" y="1117"/>
              <a:ext cx="0" cy="725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2339975" y="6003925"/>
            <a:ext cx="1223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dirty="0">
                <a:solidFill>
                  <a:schemeClr val="bg2">
                    <a:lumMod val="25000"/>
                  </a:schemeClr>
                </a:solidFill>
              </a:rPr>
              <a:t>Size</a:t>
            </a:r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 rot="16200000">
            <a:off x="711200" y="2228850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dirty="0">
                <a:solidFill>
                  <a:schemeClr val="bg2">
                    <a:lumMod val="25000"/>
                  </a:schemeClr>
                </a:solidFill>
              </a:rPr>
              <a:t>Frequency</a:t>
            </a:r>
          </a:p>
        </p:txBody>
      </p:sp>
      <p:grpSp>
        <p:nvGrpSpPr>
          <p:cNvPr id="239625" name="Group 9"/>
          <p:cNvGrpSpPr>
            <a:grpSpLocks/>
          </p:cNvGrpSpPr>
          <p:nvPr/>
        </p:nvGrpSpPr>
        <p:grpSpPr bwMode="auto">
          <a:xfrm>
            <a:off x="1763713" y="2276475"/>
            <a:ext cx="2447925" cy="936625"/>
            <a:chOff x="703" y="1207"/>
            <a:chExt cx="1542" cy="590"/>
          </a:xfrm>
        </p:grpSpPr>
        <p:sp>
          <p:nvSpPr>
            <p:cNvPr id="239626" name="Freeform 10"/>
            <p:cNvSpPr>
              <a:spLocks/>
            </p:cNvSpPr>
            <p:nvPr/>
          </p:nvSpPr>
          <p:spPr bwMode="auto">
            <a:xfrm>
              <a:off x="703" y="1207"/>
              <a:ext cx="771" cy="590"/>
            </a:xfrm>
            <a:custGeom>
              <a:avLst/>
              <a:gdLst>
                <a:gd name="T0" fmla="*/ 0 w 771"/>
                <a:gd name="T1" fmla="*/ 590 h 590"/>
                <a:gd name="T2" fmla="*/ 181 w 771"/>
                <a:gd name="T3" fmla="*/ 545 h 590"/>
                <a:gd name="T4" fmla="*/ 317 w 771"/>
                <a:gd name="T5" fmla="*/ 454 h 590"/>
                <a:gd name="T6" fmla="*/ 453 w 771"/>
                <a:gd name="T7" fmla="*/ 273 h 590"/>
                <a:gd name="T8" fmla="*/ 544 w 771"/>
                <a:gd name="T9" fmla="*/ 137 h 590"/>
                <a:gd name="T10" fmla="*/ 635 w 771"/>
                <a:gd name="T11" fmla="*/ 46 h 590"/>
                <a:gd name="T12" fmla="*/ 771 w 771"/>
                <a:gd name="T13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590">
                  <a:moveTo>
                    <a:pt x="0" y="590"/>
                  </a:moveTo>
                  <a:cubicBezTo>
                    <a:pt x="64" y="579"/>
                    <a:pt x="128" y="568"/>
                    <a:pt x="181" y="545"/>
                  </a:cubicBezTo>
                  <a:cubicBezTo>
                    <a:pt x="234" y="522"/>
                    <a:pt x="272" y="499"/>
                    <a:pt x="317" y="454"/>
                  </a:cubicBezTo>
                  <a:cubicBezTo>
                    <a:pt x="362" y="409"/>
                    <a:pt x="415" y="326"/>
                    <a:pt x="453" y="273"/>
                  </a:cubicBezTo>
                  <a:cubicBezTo>
                    <a:pt x="491" y="220"/>
                    <a:pt x="514" y="175"/>
                    <a:pt x="544" y="137"/>
                  </a:cubicBezTo>
                  <a:cubicBezTo>
                    <a:pt x="574" y="99"/>
                    <a:pt x="597" y="69"/>
                    <a:pt x="635" y="46"/>
                  </a:cubicBezTo>
                  <a:cubicBezTo>
                    <a:pt x="673" y="23"/>
                    <a:pt x="748" y="8"/>
                    <a:pt x="771" y="0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auto">
            <a:xfrm flipH="1">
              <a:off x="1474" y="1207"/>
              <a:ext cx="771" cy="590"/>
            </a:xfrm>
            <a:custGeom>
              <a:avLst/>
              <a:gdLst>
                <a:gd name="T0" fmla="*/ 0 w 771"/>
                <a:gd name="T1" fmla="*/ 590 h 590"/>
                <a:gd name="T2" fmla="*/ 181 w 771"/>
                <a:gd name="T3" fmla="*/ 545 h 590"/>
                <a:gd name="T4" fmla="*/ 317 w 771"/>
                <a:gd name="T5" fmla="*/ 454 h 590"/>
                <a:gd name="T6" fmla="*/ 453 w 771"/>
                <a:gd name="T7" fmla="*/ 273 h 590"/>
                <a:gd name="T8" fmla="*/ 544 w 771"/>
                <a:gd name="T9" fmla="*/ 137 h 590"/>
                <a:gd name="T10" fmla="*/ 635 w 771"/>
                <a:gd name="T11" fmla="*/ 46 h 590"/>
                <a:gd name="T12" fmla="*/ 771 w 771"/>
                <a:gd name="T13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590">
                  <a:moveTo>
                    <a:pt x="0" y="590"/>
                  </a:moveTo>
                  <a:cubicBezTo>
                    <a:pt x="64" y="579"/>
                    <a:pt x="128" y="568"/>
                    <a:pt x="181" y="545"/>
                  </a:cubicBezTo>
                  <a:cubicBezTo>
                    <a:pt x="234" y="522"/>
                    <a:pt x="272" y="499"/>
                    <a:pt x="317" y="454"/>
                  </a:cubicBezTo>
                  <a:cubicBezTo>
                    <a:pt x="362" y="409"/>
                    <a:pt x="415" y="326"/>
                    <a:pt x="453" y="273"/>
                  </a:cubicBezTo>
                  <a:cubicBezTo>
                    <a:pt x="491" y="220"/>
                    <a:pt x="514" y="175"/>
                    <a:pt x="544" y="137"/>
                  </a:cubicBezTo>
                  <a:cubicBezTo>
                    <a:pt x="574" y="99"/>
                    <a:pt x="597" y="69"/>
                    <a:pt x="635" y="46"/>
                  </a:cubicBezTo>
                  <a:cubicBezTo>
                    <a:pt x="673" y="23"/>
                    <a:pt x="748" y="8"/>
                    <a:pt x="771" y="0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9628" name="Line 12"/>
          <p:cNvSpPr>
            <a:spLocks noChangeShapeType="1"/>
          </p:cNvSpPr>
          <p:nvPr/>
        </p:nvSpPr>
        <p:spPr bwMode="auto">
          <a:xfrm>
            <a:off x="2987675" y="2205038"/>
            <a:ext cx="0" cy="10080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39629" name="Group 13"/>
          <p:cNvGrpSpPr>
            <a:grpSpLocks/>
          </p:cNvGrpSpPr>
          <p:nvPr/>
        </p:nvGrpSpPr>
        <p:grpSpPr bwMode="auto">
          <a:xfrm>
            <a:off x="3132138" y="2852738"/>
            <a:ext cx="719137" cy="360362"/>
            <a:chOff x="703" y="1207"/>
            <a:chExt cx="1542" cy="590"/>
          </a:xfrm>
        </p:grpSpPr>
        <p:sp>
          <p:nvSpPr>
            <p:cNvPr id="239630" name="Freeform 14"/>
            <p:cNvSpPr>
              <a:spLocks/>
            </p:cNvSpPr>
            <p:nvPr/>
          </p:nvSpPr>
          <p:spPr bwMode="auto">
            <a:xfrm>
              <a:off x="703" y="1207"/>
              <a:ext cx="771" cy="590"/>
            </a:xfrm>
            <a:custGeom>
              <a:avLst/>
              <a:gdLst>
                <a:gd name="T0" fmla="*/ 0 w 771"/>
                <a:gd name="T1" fmla="*/ 590 h 590"/>
                <a:gd name="T2" fmla="*/ 181 w 771"/>
                <a:gd name="T3" fmla="*/ 545 h 590"/>
                <a:gd name="T4" fmla="*/ 317 w 771"/>
                <a:gd name="T5" fmla="*/ 454 h 590"/>
                <a:gd name="T6" fmla="*/ 453 w 771"/>
                <a:gd name="T7" fmla="*/ 273 h 590"/>
                <a:gd name="T8" fmla="*/ 544 w 771"/>
                <a:gd name="T9" fmla="*/ 137 h 590"/>
                <a:gd name="T10" fmla="*/ 635 w 771"/>
                <a:gd name="T11" fmla="*/ 46 h 590"/>
                <a:gd name="T12" fmla="*/ 771 w 771"/>
                <a:gd name="T13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590">
                  <a:moveTo>
                    <a:pt x="0" y="590"/>
                  </a:moveTo>
                  <a:cubicBezTo>
                    <a:pt x="64" y="579"/>
                    <a:pt x="128" y="568"/>
                    <a:pt x="181" y="545"/>
                  </a:cubicBezTo>
                  <a:cubicBezTo>
                    <a:pt x="234" y="522"/>
                    <a:pt x="272" y="499"/>
                    <a:pt x="317" y="454"/>
                  </a:cubicBezTo>
                  <a:cubicBezTo>
                    <a:pt x="362" y="409"/>
                    <a:pt x="415" y="326"/>
                    <a:pt x="453" y="273"/>
                  </a:cubicBezTo>
                  <a:cubicBezTo>
                    <a:pt x="491" y="220"/>
                    <a:pt x="514" y="175"/>
                    <a:pt x="544" y="137"/>
                  </a:cubicBezTo>
                  <a:cubicBezTo>
                    <a:pt x="574" y="99"/>
                    <a:pt x="597" y="69"/>
                    <a:pt x="635" y="46"/>
                  </a:cubicBezTo>
                  <a:cubicBezTo>
                    <a:pt x="673" y="23"/>
                    <a:pt x="748" y="8"/>
                    <a:pt x="771" y="0"/>
                  </a:cubicBezTo>
                </a:path>
              </a:pathLst>
            </a:custGeom>
            <a:noFill/>
            <a:ln w="19050" cmpd="sng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9631" name="Freeform 15"/>
            <p:cNvSpPr>
              <a:spLocks/>
            </p:cNvSpPr>
            <p:nvPr/>
          </p:nvSpPr>
          <p:spPr bwMode="auto">
            <a:xfrm flipH="1">
              <a:off x="1474" y="1207"/>
              <a:ext cx="771" cy="590"/>
            </a:xfrm>
            <a:custGeom>
              <a:avLst/>
              <a:gdLst>
                <a:gd name="T0" fmla="*/ 0 w 771"/>
                <a:gd name="T1" fmla="*/ 590 h 590"/>
                <a:gd name="T2" fmla="*/ 181 w 771"/>
                <a:gd name="T3" fmla="*/ 545 h 590"/>
                <a:gd name="T4" fmla="*/ 317 w 771"/>
                <a:gd name="T5" fmla="*/ 454 h 590"/>
                <a:gd name="T6" fmla="*/ 453 w 771"/>
                <a:gd name="T7" fmla="*/ 273 h 590"/>
                <a:gd name="T8" fmla="*/ 544 w 771"/>
                <a:gd name="T9" fmla="*/ 137 h 590"/>
                <a:gd name="T10" fmla="*/ 635 w 771"/>
                <a:gd name="T11" fmla="*/ 46 h 590"/>
                <a:gd name="T12" fmla="*/ 771 w 771"/>
                <a:gd name="T13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590">
                  <a:moveTo>
                    <a:pt x="0" y="590"/>
                  </a:moveTo>
                  <a:cubicBezTo>
                    <a:pt x="64" y="579"/>
                    <a:pt x="128" y="568"/>
                    <a:pt x="181" y="545"/>
                  </a:cubicBezTo>
                  <a:cubicBezTo>
                    <a:pt x="234" y="522"/>
                    <a:pt x="272" y="499"/>
                    <a:pt x="317" y="454"/>
                  </a:cubicBezTo>
                  <a:cubicBezTo>
                    <a:pt x="362" y="409"/>
                    <a:pt x="415" y="326"/>
                    <a:pt x="453" y="273"/>
                  </a:cubicBezTo>
                  <a:cubicBezTo>
                    <a:pt x="491" y="220"/>
                    <a:pt x="514" y="175"/>
                    <a:pt x="544" y="137"/>
                  </a:cubicBezTo>
                  <a:cubicBezTo>
                    <a:pt x="574" y="99"/>
                    <a:pt x="597" y="69"/>
                    <a:pt x="635" y="46"/>
                  </a:cubicBezTo>
                  <a:cubicBezTo>
                    <a:pt x="673" y="23"/>
                    <a:pt x="748" y="8"/>
                    <a:pt x="771" y="0"/>
                  </a:cubicBezTo>
                </a:path>
              </a:pathLst>
            </a:custGeom>
            <a:noFill/>
            <a:ln w="19050" cmpd="sng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9632" name="Line 16"/>
          <p:cNvSpPr>
            <a:spLocks noChangeShapeType="1"/>
          </p:cNvSpPr>
          <p:nvPr/>
        </p:nvSpPr>
        <p:spPr bwMode="auto">
          <a:xfrm>
            <a:off x="3490913" y="2205038"/>
            <a:ext cx="11112" cy="1006475"/>
          </a:xfrm>
          <a:prstGeom prst="line">
            <a:avLst/>
          </a:prstGeom>
          <a:noFill/>
          <a:ln w="9525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39633" name="Group 17"/>
          <p:cNvGrpSpPr>
            <a:grpSpLocks/>
          </p:cNvGrpSpPr>
          <p:nvPr/>
        </p:nvGrpSpPr>
        <p:grpSpPr bwMode="auto">
          <a:xfrm>
            <a:off x="1690688" y="2062163"/>
            <a:ext cx="2665412" cy="1150937"/>
            <a:chOff x="657" y="1117"/>
            <a:chExt cx="1679" cy="725"/>
          </a:xfrm>
        </p:grpSpPr>
        <p:sp>
          <p:nvSpPr>
            <p:cNvPr id="239634" name="Line 18"/>
            <p:cNvSpPr>
              <a:spLocks noChangeShapeType="1"/>
            </p:cNvSpPr>
            <p:nvPr/>
          </p:nvSpPr>
          <p:spPr bwMode="auto">
            <a:xfrm>
              <a:off x="658" y="1842"/>
              <a:ext cx="167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657" y="1117"/>
              <a:ext cx="0" cy="72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9636" name="Text Box 20"/>
          <p:cNvSpPr txBox="1">
            <a:spLocks noChangeArrowheads="1"/>
          </p:cNvSpPr>
          <p:nvPr/>
        </p:nvSpPr>
        <p:spPr bwMode="auto">
          <a:xfrm>
            <a:off x="2266950" y="3213100"/>
            <a:ext cx="1223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dirty="0">
                <a:solidFill>
                  <a:schemeClr val="bg2">
                    <a:lumMod val="25000"/>
                  </a:schemeClr>
                </a:solidFill>
              </a:rPr>
              <a:t>Size</a:t>
            </a:r>
          </a:p>
        </p:txBody>
      </p:sp>
      <p:sp>
        <p:nvSpPr>
          <p:cNvPr id="239637" name="Line 21"/>
          <p:cNvSpPr>
            <a:spLocks noChangeShapeType="1"/>
          </p:cNvSpPr>
          <p:nvPr/>
        </p:nvSpPr>
        <p:spPr bwMode="auto">
          <a:xfrm>
            <a:off x="2987675" y="2133600"/>
            <a:ext cx="503238" cy="0"/>
          </a:xfrm>
          <a:prstGeom prst="line">
            <a:avLst/>
          </a:prstGeom>
          <a:noFill/>
          <a:ln w="9525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9638" name="Text Box 22"/>
          <p:cNvSpPr txBox="1">
            <a:spLocks noChangeArrowheads="1"/>
          </p:cNvSpPr>
          <p:nvPr/>
        </p:nvSpPr>
        <p:spPr bwMode="auto">
          <a:xfrm>
            <a:off x="3059113" y="1844675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239639" name="Text Box 23"/>
          <p:cNvSpPr txBox="1">
            <a:spLocks noChangeArrowheads="1"/>
          </p:cNvSpPr>
          <p:nvPr/>
        </p:nvSpPr>
        <p:spPr bwMode="auto">
          <a:xfrm rot="16200000">
            <a:off x="784225" y="5040313"/>
            <a:ext cx="151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dirty="0">
                <a:solidFill>
                  <a:schemeClr val="bg2">
                    <a:lumMod val="25000"/>
                  </a:schemeClr>
                </a:solidFill>
              </a:rPr>
              <a:t>Frequency</a:t>
            </a:r>
          </a:p>
        </p:txBody>
      </p:sp>
      <p:sp>
        <p:nvSpPr>
          <p:cNvPr id="239640" name="Text Box 24"/>
          <p:cNvSpPr txBox="1">
            <a:spLocks noChangeArrowheads="1"/>
          </p:cNvSpPr>
          <p:nvPr/>
        </p:nvSpPr>
        <p:spPr bwMode="auto">
          <a:xfrm>
            <a:off x="4897438" y="4221163"/>
            <a:ext cx="4211637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1" dirty="0">
                <a:solidFill>
                  <a:srgbClr val="000000"/>
                </a:solidFill>
              </a:rPr>
              <a:t>3. Mean size in next generation somewhere in </a:t>
            </a:r>
            <a:r>
              <a:rPr lang="en-GB" altLang="en-US" sz="1600" b="1" dirty="0" smtClean="0">
                <a:solidFill>
                  <a:srgbClr val="000000"/>
                </a:solidFill>
              </a:rPr>
              <a:t>between mean of unselected and selected in previous.</a:t>
            </a:r>
            <a:endParaRPr lang="en-GB" altLang="en-US" sz="16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rgbClr val="000000"/>
                </a:solidFill>
              </a:rPr>
              <a:t>Why? </a:t>
            </a:r>
            <a:endParaRPr lang="en-GB" altLang="en-US" sz="16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 smtClean="0">
                <a:solidFill>
                  <a:srgbClr val="000000"/>
                </a:solidFill>
              </a:rPr>
              <a:t>Selected </a:t>
            </a:r>
            <a:r>
              <a:rPr lang="en-GB" altLang="en-US" sz="1600" dirty="0">
                <a:solidFill>
                  <a:srgbClr val="000000"/>
                </a:solidFill>
              </a:rPr>
              <a:t>parents transmit their </a:t>
            </a:r>
            <a:r>
              <a:rPr lang="en-GB" altLang="en-US" sz="1600" dirty="0" smtClean="0">
                <a:solidFill>
                  <a:srgbClr val="000000"/>
                </a:solidFill>
              </a:rPr>
              <a:t>trait values </a:t>
            </a:r>
            <a:r>
              <a:rPr lang="en-GB" altLang="en-US" sz="1600" dirty="0">
                <a:solidFill>
                  <a:srgbClr val="000000"/>
                </a:solidFill>
              </a:rPr>
              <a:t>to </a:t>
            </a:r>
            <a:r>
              <a:rPr lang="en-GB" altLang="en-US" sz="1600" dirty="0" smtClean="0">
                <a:solidFill>
                  <a:srgbClr val="000000"/>
                </a:solidFill>
              </a:rPr>
              <a:t>offspring</a:t>
            </a:r>
            <a:r>
              <a:rPr lang="en-GB" altLang="en-US" sz="1600" dirty="0">
                <a:solidFill>
                  <a:srgbClr val="000000"/>
                </a:solidFill>
              </a:rPr>
              <a:t>, but not </a:t>
            </a:r>
            <a:r>
              <a:rPr lang="en-GB" altLang="en-US" sz="1600" dirty="0" smtClean="0">
                <a:solidFill>
                  <a:srgbClr val="000000"/>
                </a:solidFill>
              </a:rPr>
              <a:t>perfectly as h</a:t>
            </a:r>
            <a:r>
              <a:rPr lang="en-GB" altLang="en-US" sz="1600" baseline="30000" dirty="0" smtClean="0">
                <a:solidFill>
                  <a:srgbClr val="000000"/>
                </a:solidFill>
              </a:rPr>
              <a:t>2</a:t>
            </a:r>
            <a:r>
              <a:rPr lang="en-GB" altLang="en-US" sz="1600" dirty="0" smtClean="0">
                <a:solidFill>
                  <a:srgbClr val="000000"/>
                </a:solidFill>
              </a:rPr>
              <a:t>&lt;1. </a:t>
            </a:r>
            <a:endParaRPr lang="en-GB" altLang="en-US" sz="16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/>
              <a:t> </a:t>
            </a:r>
            <a:endParaRPr lang="en-GB" altLang="en-US" sz="1600" dirty="0">
              <a:solidFill>
                <a:schemeClr val="accent2"/>
              </a:solidFill>
            </a:endParaRPr>
          </a:p>
        </p:txBody>
      </p:sp>
      <p:grpSp>
        <p:nvGrpSpPr>
          <p:cNvPr id="239652" name="Group 36"/>
          <p:cNvGrpSpPr>
            <a:grpSpLocks/>
          </p:cNvGrpSpPr>
          <p:nvPr/>
        </p:nvGrpSpPr>
        <p:grpSpPr bwMode="auto">
          <a:xfrm>
            <a:off x="2051050" y="5084763"/>
            <a:ext cx="2447925" cy="936625"/>
            <a:chOff x="703" y="1207"/>
            <a:chExt cx="1542" cy="590"/>
          </a:xfrm>
        </p:grpSpPr>
        <p:sp>
          <p:nvSpPr>
            <p:cNvPr id="239653" name="Freeform 37"/>
            <p:cNvSpPr>
              <a:spLocks/>
            </p:cNvSpPr>
            <p:nvPr/>
          </p:nvSpPr>
          <p:spPr bwMode="auto">
            <a:xfrm>
              <a:off x="703" y="1207"/>
              <a:ext cx="771" cy="590"/>
            </a:xfrm>
            <a:custGeom>
              <a:avLst/>
              <a:gdLst>
                <a:gd name="T0" fmla="*/ 0 w 771"/>
                <a:gd name="T1" fmla="*/ 590 h 590"/>
                <a:gd name="T2" fmla="*/ 181 w 771"/>
                <a:gd name="T3" fmla="*/ 545 h 590"/>
                <a:gd name="T4" fmla="*/ 317 w 771"/>
                <a:gd name="T5" fmla="*/ 454 h 590"/>
                <a:gd name="T6" fmla="*/ 453 w 771"/>
                <a:gd name="T7" fmla="*/ 273 h 590"/>
                <a:gd name="T8" fmla="*/ 544 w 771"/>
                <a:gd name="T9" fmla="*/ 137 h 590"/>
                <a:gd name="T10" fmla="*/ 635 w 771"/>
                <a:gd name="T11" fmla="*/ 46 h 590"/>
                <a:gd name="T12" fmla="*/ 771 w 771"/>
                <a:gd name="T13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590">
                  <a:moveTo>
                    <a:pt x="0" y="590"/>
                  </a:moveTo>
                  <a:cubicBezTo>
                    <a:pt x="64" y="579"/>
                    <a:pt x="128" y="568"/>
                    <a:pt x="181" y="545"/>
                  </a:cubicBezTo>
                  <a:cubicBezTo>
                    <a:pt x="234" y="522"/>
                    <a:pt x="272" y="499"/>
                    <a:pt x="317" y="454"/>
                  </a:cubicBezTo>
                  <a:cubicBezTo>
                    <a:pt x="362" y="409"/>
                    <a:pt x="415" y="326"/>
                    <a:pt x="453" y="273"/>
                  </a:cubicBezTo>
                  <a:cubicBezTo>
                    <a:pt x="491" y="220"/>
                    <a:pt x="514" y="175"/>
                    <a:pt x="544" y="137"/>
                  </a:cubicBezTo>
                  <a:cubicBezTo>
                    <a:pt x="574" y="99"/>
                    <a:pt x="597" y="69"/>
                    <a:pt x="635" y="46"/>
                  </a:cubicBezTo>
                  <a:cubicBezTo>
                    <a:pt x="673" y="23"/>
                    <a:pt x="748" y="8"/>
                    <a:pt x="771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9654" name="Freeform 38"/>
            <p:cNvSpPr>
              <a:spLocks/>
            </p:cNvSpPr>
            <p:nvPr/>
          </p:nvSpPr>
          <p:spPr bwMode="auto">
            <a:xfrm flipH="1">
              <a:off x="1474" y="1207"/>
              <a:ext cx="771" cy="590"/>
            </a:xfrm>
            <a:custGeom>
              <a:avLst/>
              <a:gdLst>
                <a:gd name="T0" fmla="*/ 0 w 771"/>
                <a:gd name="T1" fmla="*/ 590 h 590"/>
                <a:gd name="T2" fmla="*/ 181 w 771"/>
                <a:gd name="T3" fmla="*/ 545 h 590"/>
                <a:gd name="T4" fmla="*/ 317 w 771"/>
                <a:gd name="T5" fmla="*/ 454 h 590"/>
                <a:gd name="T6" fmla="*/ 453 w 771"/>
                <a:gd name="T7" fmla="*/ 273 h 590"/>
                <a:gd name="T8" fmla="*/ 544 w 771"/>
                <a:gd name="T9" fmla="*/ 137 h 590"/>
                <a:gd name="T10" fmla="*/ 635 w 771"/>
                <a:gd name="T11" fmla="*/ 46 h 590"/>
                <a:gd name="T12" fmla="*/ 771 w 771"/>
                <a:gd name="T13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590">
                  <a:moveTo>
                    <a:pt x="0" y="590"/>
                  </a:moveTo>
                  <a:cubicBezTo>
                    <a:pt x="64" y="579"/>
                    <a:pt x="128" y="568"/>
                    <a:pt x="181" y="545"/>
                  </a:cubicBezTo>
                  <a:cubicBezTo>
                    <a:pt x="234" y="522"/>
                    <a:pt x="272" y="499"/>
                    <a:pt x="317" y="454"/>
                  </a:cubicBezTo>
                  <a:cubicBezTo>
                    <a:pt x="362" y="409"/>
                    <a:pt x="415" y="326"/>
                    <a:pt x="453" y="273"/>
                  </a:cubicBezTo>
                  <a:cubicBezTo>
                    <a:pt x="491" y="220"/>
                    <a:pt x="514" y="175"/>
                    <a:pt x="544" y="137"/>
                  </a:cubicBezTo>
                  <a:cubicBezTo>
                    <a:pt x="574" y="99"/>
                    <a:pt x="597" y="69"/>
                    <a:pt x="635" y="46"/>
                  </a:cubicBezTo>
                  <a:cubicBezTo>
                    <a:pt x="673" y="23"/>
                    <a:pt x="748" y="8"/>
                    <a:pt x="771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solidFill>
                  <a:srgbClr val="FF0000"/>
                </a:solidFill>
              </a:endParaRPr>
            </a:p>
          </p:txBody>
        </p:sp>
      </p:grpSp>
      <p:sp>
        <p:nvSpPr>
          <p:cNvPr id="239655" name="Line 39"/>
          <p:cNvSpPr>
            <a:spLocks noChangeShapeType="1"/>
          </p:cNvSpPr>
          <p:nvPr/>
        </p:nvSpPr>
        <p:spPr bwMode="auto">
          <a:xfrm flipV="1">
            <a:off x="3276600" y="4868863"/>
            <a:ext cx="0" cy="15128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9656" name="AutoShape 40"/>
          <p:cNvSpPr>
            <a:spLocks noChangeArrowheads="1"/>
          </p:cNvSpPr>
          <p:nvPr/>
        </p:nvSpPr>
        <p:spPr bwMode="auto">
          <a:xfrm>
            <a:off x="2627313" y="3703638"/>
            <a:ext cx="865187" cy="792162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38039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GB"/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2555875" y="3929063"/>
            <a:ext cx="1223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dirty="0"/>
              <a:t>Reproduction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2989006" y="4965462"/>
            <a:ext cx="0" cy="1008062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3490913" y="5014913"/>
            <a:ext cx="11112" cy="1006475"/>
          </a:xfrm>
          <a:prstGeom prst="line">
            <a:avLst/>
          </a:prstGeom>
          <a:noFill/>
          <a:ln w="9525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2987675" y="4646613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 smtClean="0">
                <a:solidFill>
                  <a:srgbClr val="FF0000"/>
                </a:solidFill>
              </a:rPr>
              <a:t>R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3016250" y="5010150"/>
            <a:ext cx="258763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3" grpId="0"/>
      <p:bldP spid="239632" grpId="0" animBg="1"/>
      <p:bldP spid="239637" grpId="0" animBg="1"/>
      <p:bldP spid="239638" grpId="0"/>
      <p:bldP spid="239639" grpId="0"/>
      <p:bldP spid="239640" grpId="0"/>
      <p:bldP spid="239655" grpId="0" animBg="1"/>
      <p:bldP spid="239656" grpId="0" animBg="1"/>
      <p:bldP spid="239657" grpId="0"/>
      <p:bldP spid="32" grpId="0" animBg="1"/>
      <p:bldP spid="33" grpId="0" animBg="1"/>
      <p:bldP spid="34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476375" y="3357563"/>
            <a:ext cx="67675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2100" b="1" dirty="0"/>
              <a:t> Several statistical methods available</a:t>
            </a:r>
          </a:p>
          <a:p>
            <a:pPr>
              <a:buFontTx/>
              <a:buChar char="•"/>
            </a:pPr>
            <a:endParaRPr lang="en-GB" altLang="en-US" sz="2100" b="1" dirty="0"/>
          </a:p>
          <a:p>
            <a:pPr>
              <a:buFontTx/>
              <a:buChar char="•"/>
            </a:pPr>
            <a:r>
              <a:rPr lang="en-GB" altLang="en-US" sz="2100" b="1" dirty="0"/>
              <a:t> Most appropriate depends on data structure</a:t>
            </a:r>
          </a:p>
          <a:p>
            <a:pPr>
              <a:buFontTx/>
              <a:buChar char="•"/>
            </a:pPr>
            <a:endParaRPr lang="en-GB" altLang="en-US" sz="2100" b="1" baseline="-25000" dirty="0"/>
          </a:p>
          <a:p>
            <a:pPr>
              <a:buFontTx/>
              <a:buChar char="•"/>
            </a:pPr>
            <a:endParaRPr lang="en-GB" altLang="en-US" sz="2100" b="1" dirty="0"/>
          </a:p>
          <a:p>
            <a:pPr>
              <a:buFontTx/>
              <a:buChar char="•"/>
            </a:pPr>
            <a:r>
              <a:rPr lang="en-GB" altLang="en-US" sz="2100" b="1" dirty="0"/>
              <a:t> All methods require</a:t>
            </a:r>
          </a:p>
          <a:p>
            <a:r>
              <a:rPr lang="en-GB" altLang="en-US" sz="2100" b="1" dirty="0"/>
              <a:t>	a) phenotypic measurements</a:t>
            </a:r>
          </a:p>
          <a:p>
            <a:r>
              <a:rPr lang="en-GB" altLang="en-US" sz="2100" b="1" dirty="0"/>
              <a:t>	b) </a:t>
            </a:r>
            <a:r>
              <a:rPr lang="en-GB" altLang="en-US" sz="2100" b="1" u="sng" dirty="0"/>
              <a:t>pedigree information</a:t>
            </a:r>
          </a:p>
          <a:p>
            <a:endParaRPr lang="en-GB" altLang="en-US" sz="1900" b="1" dirty="0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827088" y="2060575"/>
            <a:ext cx="72009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4000" b="1" dirty="0" smtClean="0">
                <a:solidFill>
                  <a:schemeClr val="accent2"/>
                </a:solidFill>
              </a:rPr>
              <a:t>So how do we estimate </a:t>
            </a:r>
            <a:r>
              <a:rPr lang="en-GB" altLang="en-US" sz="4000" b="1" dirty="0">
                <a:solidFill>
                  <a:schemeClr val="accent2"/>
                </a:solidFill>
              </a:rPr>
              <a:t>V</a:t>
            </a:r>
            <a:r>
              <a:rPr lang="en-GB" altLang="en-US" sz="4000" b="1" baseline="-25000" dirty="0">
                <a:solidFill>
                  <a:schemeClr val="accent2"/>
                </a:solidFill>
              </a:rPr>
              <a:t>A</a:t>
            </a:r>
            <a:r>
              <a:rPr lang="en-GB" altLang="en-US" sz="4000" b="1" dirty="0">
                <a:solidFill>
                  <a:schemeClr val="accent2"/>
                </a:solidFill>
              </a:rPr>
              <a:t> and h</a:t>
            </a:r>
            <a:r>
              <a:rPr lang="en-GB" altLang="en-US" sz="4000" b="1" baseline="30000" dirty="0">
                <a:solidFill>
                  <a:schemeClr val="accent2"/>
                </a:solidFill>
              </a:rPr>
              <a:t>2 </a:t>
            </a:r>
            <a:endParaRPr lang="en-GB" alt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Grp="1" noChangeArrowheads="1"/>
          </p:cNvSpPr>
          <p:nvPr>
            <p:ph idx="1"/>
          </p:nvPr>
        </p:nvSpPr>
        <p:spPr>
          <a:xfrm>
            <a:off x="619125" y="692785"/>
            <a:ext cx="7646761" cy="446563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60000"/>
              </a:spcBef>
              <a:buFontTx/>
              <a:buNone/>
            </a:pPr>
            <a:r>
              <a:rPr lang="en-GB" altLang="en-US" u="sng" dirty="0" smtClean="0">
                <a:solidFill>
                  <a:schemeClr val="accent2"/>
                </a:solidFill>
              </a:rPr>
              <a:t>Pedigree (or relatedness) </a:t>
            </a:r>
            <a:r>
              <a:rPr lang="en-GB" altLang="en-US" u="sng" dirty="0">
                <a:solidFill>
                  <a:schemeClr val="accent2"/>
                </a:solidFill>
              </a:rPr>
              <a:t>data from:</a:t>
            </a:r>
          </a:p>
          <a:p>
            <a:pPr>
              <a:spcBef>
                <a:spcPct val="60000"/>
              </a:spcBef>
            </a:pPr>
            <a:r>
              <a:rPr lang="en-GB" altLang="en-US" sz="2800" dirty="0"/>
              <a:t>Experimental breeding design</a:t>
            </a:r>
          </a:p>
          <a:p>
            <a:pPr>
              <a:spcBef>
                <a:spcPct val="60000"/>
              </a:spcBef>
            </a:pPr>
            <a:r>
              <a:rPr lang="en-GB" altLang="en-US" sz="2800" dirty="0" smtClean="0"/>
              <a:t>Observation/record keeping</a:t>
            </a:r>
            <a:endParaRPr lang="en-GB" altLang="en-US" sz="2800" dirty="0"/>
          </a:p>
          <a:p>
            <a:pPr>
              <a:spcBef>
                <a:spcPct val="60000"/>
              </a:spcBef>
            </a:pPr>
            <a:r>
              <a:rPr lang="en-GB" altLang="en-US" sz="2800" dirty="0"/>
              <a:t>Historic records (human)</a:t>
            </a:r>
          </a:p>
          <a:p>
            <a:pPr>
              <a:spcBef>
                <a:spcPct val="60000"/>
              </a:spcBef>
            </a:pPr>
            <a:r>
              <a:rPr lang="en-GB" altLang="en-US" sz="2800" dirty="0"/>
              <a:t>Molecular data (e.g. </a:t>
            </a:r>
            <a:r>
              <a:rPr lang="en-GB" altLang="en-US" sz="2800" dirty="0" smtClean="0"/>
              <a:t>microsatellites, SNPs)</a:t>
            </a:r>
            <a:endParaRPr lang="en-GB" altLang="en-US" sz="2800" dirty="0"/>
          </a:p>
        </p:txBody>
      </p:sp>
      <p:pic>
        <p:nvPicPr>
          <p:cNvPr id="32770" name="Picture 2" descr="Image result for queen victoria pedigree anaemia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5663" y="4686684"/>
            <a:ext cx="2830212" cy="132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https://upload.wikimedia.org/wikipedia/commons/4/4c/Drosophila_melanogaster_-_side_%28aka%29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007" y="4686684"/>
            <a:ext cx="1642745" cy="12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 descr="Image result for cattle breedi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938" y="4690843"/>
            <a:ext cx="1715539" cy="128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6" name="Picture 8" descr="Image result for SNP genotypi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6061" y="4702423"/>
            <a:ext cx="1918552" cy="129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250825" y="269875"/>
            <a:ext cx="84978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b="1" dirty="0">
                <a:solidFill>
                  <a:schemeClr val="accent2"/>
                </a:solidFill>
              </a:rPr>
              <a:t>Pedigrees </a:t>
            </a:r>
            <a:r>
              <a:rPr lang="en-GB" altLang="en-US" sz="2400" b="1" dirty="0" smtClean="0">
                <a:solidFill>
                  <a:schemeClr val="accent2"/>
                </a:solidFill>
              </a:rPr>
              <a:t>data and/or dense SNP genotypes increasingly available in wild populations</a:t>
            </a:r>
            <a:endParaRPr lang="en-GB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114698" name="Picture 10" descr="Picture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574088" cy="476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8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methods</a:t>
            </a:r>
            <a:r>
              <a:rPr lang="en-GB" dirty="0"/>
              <a:t>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50" y="5819775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*Can be used also to estimate genetic basis of covariation among traits which will be discussed later.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09624" y="1790700"/>
            <a:ext cx="80072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sz="2400" dirty="0" smtClean="0"/>
              <a:t>Parent-offspring regression</a:t>
            </a:r>
          </a:p>
          <a:p>
            <a:pPr marL="342900" indent="-342900">
              <a:buAutoNum type="arabicParenR"/>
            </a:pPr>
            <a:endParaRPr lang="en-GB" sz="2400" dirty="0" smtClean="0"/>
          </a:p>
          <a:p>
            <a:pPr marL="342900" indent="-342900">
              <a:buAutoNum type="arabicParenR"/>
            </a:pPr>
            <a:r>
              <a:rPr lang="en-GB" sz="2400" dirty="0" smtClean="0"/>
              <a:t>ANOVA-based analysis of sibling data</a:t>
            </a:r>
          </a:p>
          <a:p>
            <a:pPr marL="342900" indent="-342900">
              <a:buAutoNum type="arabicParenR"/>
            </a:pPr>
            <a:endParaRPr lang="en-GB" sz="2400" dirty="0" smtClean="0"/>
          </a:p>
          <a:p>
            <a:pPr marL="342900" indent="-342900">
              <a:buAutoNum type="arabicParenR"/>
            </a:pPr>
            <a:r>
              <a:rPr lang="en-GB" sz="2400" dirty="0" smtClean="0"/>
              <a:t>Linear mixed effect models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Sire-dam model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“Animal model” using pedigree (or marker-based relatedness)</a:t>
            </a:r>
          </a:p>
          <a:p>
            <a:r>
              <a:rPr lang="en-GB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72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9" name="Picture 13" descr="Galton-height-regress-1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6989" y="2398337"/>
            <a:ext cx="2349720" cy="212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04800" y="1670078"/>
            <a:ext cx="4704862" cy="52322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dirty="0" smtClean="0"/>
              <a:t>Francis </a:t>
            </a:r>
            <a:r>
              <a:rPr lang="en-GB" altLang="en-US" sz="1400" dirty="0"/>
              <a:t>Galton</a:t>
            </a:r>
            <a:r>
              <a:rPr lang="en-GB" altLang="en-US" sz="1400" b="0" dirty="0"/>
              <a:t>’s (</a:t>
            </a:r>
            <a:r>
              <a:rPr lang="en-GB" altLang="en-US" sz="1400" dirty="0"/>
              <a:t>1889</a:t>
            </a:r>
            <a:r>
              <a:rPr lang="en-GB" altLang="en-US" sz="1400" b="0" dirty="0"/>
              <a:t>) data showing the relationship between offspring height as a function of mean parent height </a:t>
            </a:r>
            <a:endParaRPr lang="en-US" altLang="en-US" sz="1400" b="0" dirty="0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40861" y="5297624"/>
            <a:ext cx="75105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1600" b="0" dirty="0">
                <a:solidFill>
                  <a:srgbClr val="0070C0"/>
                </a:solidFill>
              </a:rPr>
              <a:t>The slope of the line (0.57) approximates the heritability of the trait when </a:t>
            </a:r>
            <a:r>
              <a:rPr lang="en-GB" altLang="en-US" sz="1600" b="0" dirty="0" smtClean="0">
                <a:solidFill>
                  <a:srgbClr val="0070C0"/>
                </a:solidFill>
              </a:rPr>
              <a:t>(within-family average) offspring </a:t>
            </a:r>
            <a:r>
              <a:rPr lang="en-GB" altLang="en-US" sz="1600" b="0" dirty="0">
                <a:solidFill>
                  <a:srgbClr val="0070C0"/>
                </a:solidFill>
              </a:rPr>
              <a:t>values are regressed against the average </a:t>
            </a:r>
            <a:r>
              <a:rPr lang="en-GB" altLang="en-US" sz="1600" b="0" dirty="0" smtClean="0">
                <a:solidFill>
                  <a:srgbClr val="0070C0"/>
                </a:solidFill>
              </a:rPr>
              <a:t>of the two parents</a:t>
            </a:r>
            <a:r>
              <a:rPr lang="en-GB" altLang="en-US" sz="1600" b="0" dirty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70672" name="Picture 16" descr="Galton 1822-191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960" y="2398337"/>
            <a:ext cx="1404416" cy="168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304800" y="806450"/>
            <a:ext cx="426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 dirty="0" smtClean="0"/>
              <a:t>Parent-offspring regression</a:t>
            </a:r>
            <a:endParaRPr lang="en-US" alt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16" y="2795636"/>
            <a:ext cx="3088461" cy="894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3016" y="3058053"/>
            <a:ext cx="7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slope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07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1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94541" y="1488509"/>
            <a:ext cx="3816297" cy="41563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4762986" y="1532591"/>
            <a:ext cx="3816297" cy="41563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5201" y="260547"/>
            <a:ext cx="8229600" cy="1143000"/>
          </a:xfrm>
        </p:spPr>
        <p:txBody>
          <a:bodyPr/>
          <a:lstStyle/>
          <a:p>
            <a:r>
              <a:rPr lang="en-GB" altLang="en-US" sz="4000" dirty="0">
                <a:solidFill>
                  <a:schemeClr val="accent2"/>
                </a:solidFill>
              </a:rPr>
              <a:t>Parent offspring regression</a:t>
            </a:r>
            <a:br>
              <a:rPr lang="en-GB" altLang="en-US" sz="4000" dirty="0">
                <a:solidFill>
                  <a:schemeClr val="accent2"/>
                </a:solidFill>
              </a:rPr>
            </a:br>
            <a:r>
              <a:rPr lang="en-GB" altLang="en-US" sz="1800" dirty="0" err="1">
                <a:solidFill>
                  <a:schemeClr val="tx1"/>
                </a:solidFill>
              </a:rPr>
              <a:t>Regression</a:t>
            </a:r>
            <a:r>
              <a:rPr lang="en-GB" altLang="en-US" sz="1800" dirty="0">
                <a:solidFill>
                  <a:schemeClr val="tx1"/>
                </a:solidFill>
              </a:rPr>
              <a:t> of (mean) offspring phenotype on </a:t>
            </a:r>
            <a:r>
              <a:rPr lang="en-GB" altLang="en-US" sz="1800" dirty="0" smtClean="0">
                <a:solidFill>
                  <a:schemeClr val="tx1"/>
                </a:solidFill>
              </a:rPr>
              <a:t>(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midparent</a:t>
            </a:r>
            <a:r>
              <a:rPr lang="en-GB" altLang="en-US" sz="1800" dirty="0" smtClean="0">
                <a:solidFill>
                  <a:schemeClr val="tx1"/>
                </a:solidFill>
              </a:rPr>
              <a:t>) </a:t>
            </a:r>
            <a:r>
              <a:rPr lang="en-GB" altLang="en-US" sz="1800" dirty="0">
                <a:solidFill>
                  <a:schemeClr val="tx1"/>
                </a:solidFill>
              </a:rPr>
              <a:t>phenotype</a:t>
            </a:r>
            <a:br>
              <a:rPr lang="en-GB" altLang="en-US" sz="1800" dirty="0">
                <a:solidFill>
                  <a:schemeClr val="tx1"/>
                </a:solidFill>
              </a:rPr>
            </a:br>
            <a:endParaRPr lang="en-GB" altLang="en-US" sz="1800" dirty="0">
              <a:solidFill>
                <a:schemeClr val="tx1"/>
              </a:solidFill>
            </a:endParaRPr>
          </a:p>
        </p:txBody>
      </p:sp>
      <p:pic>
        <p:nvPicPr>
          <p:cNvPr id="116740" name="Picture 4" descr="poregres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518" y="2205985"/>
            <a:ext cx="2947452" cy="19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998770" y="1524497"/>
            <a:ext cx="219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200" i="1" dirty="0" err="1">
                <a:solidFill>
                  <a:schemeClr val="bg2">
                    <a:lumMod val="50000"/>
                  </a:schemeClr>
                </a:solidFill>
              </a:rPr>
              <a:t>Winglength</a:t>
            </a:r>
            <a:r>
              <a:rPr lang="en-GB" altLang="en-US" sz="1200" i="1" dirty="0">
                <a:solidFill>
                  <a:schemeClr val="bg2">
                    <a:lumMod val="50000"/>
                  </a:schemeClr>
                </a:solidFill>
              </a:rPr>
              <a:t> in Drosophila                             </a:t>
            </a:r>
          </a:p>
          <a:p>
            <a:r>
              <a:rPr lang="en-GB" altLang="en-US" sz="1200" i="1" dirty="0">
                <a:solidFill>
                  <a:schemeClr val="bg2">
                    <a:lumMod val="50000"/>
                  </a:schemeClr>
                </a:solidFill>
              </a:rPr>
              <a:t> (Reeve &amp; Robertson 1953)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84528" y="2199680"/>
            <a:ext cx="1411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800" dirty="0" err="1"/>
              <a:t>Midparent</a:t>
            </a:r>
            <a:r>
              <a:rPr lang="en-GB" altLang="en-US" sz="800" dirty="0"/>
              <a:t>  value= 0.5(</a:t>
            </a:r>
            <a:r>
              <a:rPr lang="en-GB" altLang="en-US" sz="800" dirty="0" err="1"/>
              <a:t>y</a:t>
            </a:r>
            <a:r>
              <a:rPr lang="en-GB" altLang="en-US" sz="800" baseline="-25000" dirty="0" err="1"/>
              <a:t>mother</a:t>
            </a:r>
            <a:r>
              <a:rPr lang="en-GB" altLang="en-US" sz="800" dirty="0"/>
              <a:t>+ </a:t>
            </a:r>
            <a:r>
              <a:rPr lang="en-GB" altLang="en-US" sz="800" dirty="0" err="1"/>
              <a:t>y</a:t>
            </a:r>
            <a:r>
              <a:rPr lang="en-GB" altLang="en-US" sz="800" baseline="-25000" dirty="0" err="1"/>
              <a:t>father</a:t>
            </a:r>
            <a:r>
              <a:rPr lang="en-GB" altLang="en-US" sz="800" dirty="0"/>
              <a:t>)</a:t>
            </a:r>
          </a:p>
          <a:p>
            <a:pPr>
              <a:spcBef>
                <a:spcPct val="50000"/>
              </a:spcBef>
            </a:pPr>
            <a:endParaRPr lang="en-GB" altLang="en-US" sz="800" dirty="0"/>
          </a:p>
        </p:txBody>
      </p:sp>
      <p:pic>
        <p:nvPicPr>
          <p:cNvPr id="29698" name="Picture 2" descr="Image result for melanogaster wi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9398" y="4138289"/>
            <a:ext cx="1847238" cy="83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1577" y="2284703"/>
            <a:ext cx="2604083" cy="213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154705" y="1716364"/>
            <a:ext cx="27514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1100" i="1" dirty="0" smtClean="0">
                <a:solidFill>
                  <a:schemeClr val="bg2">
                    <a:lumMod val="50000"/>
                  </a:schemeClr>
                </a:solidFill>
              </a:rPr>
              <a:t>Feeding effort in Long tailed tits, </a:t>
            </a:r>
          </a:p>
          <a:p>
            <a:r>
              <a:rPr lang="en-GB" altLang="en-US" sz="1100" i="1" dirty="0" err="1" smtClean="0">
                <a:solidFill>
                  <a:schemeClr val="bg2">
                    <a:lumMod val="50000"/>
                  </a:schemeClr>
                </a:solidFill>
              </a:rPr>
              <a:t>MacColl</a:t>
            </a:r>
            <a:r>
              <a:rPr lang="en-GB" altLang="en-US" sz="11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altLang="en-US" sz="1100" i="1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en-GB" altLang="en-US" sz="1100" i="1" dirty="0" err="1">
                <a:solidFill>
                  <a:schemeClr val="bg2">
                    <a:lumMod val="50000"/>
                  </a:schemeClr>
                </a:solidFill>
              </a:rPr>
              <a:t>Hatchwell</a:t>
            </a:r>
            <a:r>
              <a:rPr lang="en-GB" altLang="en-US" sz="1100" i="1" dirty="0">
                <a:solidFill>
                  <a:schemeClr val="bg2">
                    <a:lumMod val="50000"/>
                  </a:schemeClr>
                </a:solidFill>
              </a:rPr>
              <a:t> 2003, Evolution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117828" y="2619904"/>
            <a:ext cx="16908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dirty="0"/>
              <a:t>h</a:t>
            </a:r>
            <a:r>
              <a:rPr lang="en-GB" altLang="en-US" sz="1200" baseline="30000" dirty="0"/>
              <a:t>2  </a:t>
            </a:r>
            <a:r>
              <a:rPr lang="en-GB" altLang="en-US" sz="1200" dirty="0"/>
              <a:t>= 0.59</a:t>
            </a:r>
          </a:p>
        </p:txBody>
      </p:sp>
      <p:pic>
        <p:nvPicPr>
          <p:cNvPr id="17" name="Picture 9" descr="Long-tailed%20Tit%20061206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822"/>
          <a:stretch/>
        </p:blipFill>
        <p:spPr bwMode="auto">
          <a:xfrm>
            <a:off x="6624278" y="4302726"/>
            <a:ext cx="1663955" cy="10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3716" y="6000278"/>
            <a:ext cx="68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if only a single parent is used, h</a:t>
            </a:r>
            <a:r>
              <a:rPr lang="en-GB" baseline="30000" dirty="0" smtClean="0"/>
              <a:t>2</a:t>
            </a:r>
            <a:r>
              <a:rPr lang="en-GB" dirty="0" smtClean="0"/>
              <a:t>= 2x Slope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Trait evolution</a:t>
            </a:r>
            <a:r>
              <a:rPr lang="en-GB" sz="2800" dirty="0" smtClean="0"/>
              <a:t> = </a:t>
            </a:r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 </a:t>
            </a:r>
            <a:r>
              <a:rPr lang="en-GB" sz="2800" dirty="0" smtClean="0"/>
              <a:t>X </a:t>
            </a:r>
            <a:r>
              <a:rPr lang="en-GB" sz="2800" dirty="0" smtClean="0">
                <a:solidFill>
                  <a:srgbClr val="00B050"/>
                </a:solidFill>
              </a:rPr>
              <a:t>genetic variation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Evolutionary quantitative genetics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0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Connecting variation to evolution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The ‘Breeders Equation’</a:t>
            </a:r>
          </a:p>
          <a:p>
            <a:pPr eaLnBrk="1" hangingPunct="1"/>
            <a:endParaRPr lang="en-GB" altLang="en-US" sz="2800" smtClean="0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250825" y="1196975"/>
            <a:ext cx="86423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2701925" y="3648075"/>
            <a:ext cx="0" cy="2449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2378075" y="5821363"/>
            <a:ext cx="3798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249613" y="5930900"/>
            <a:ext cx="2411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midparent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(mean of parents)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 rot="-5400000">
            <a:off x="1079501" y="4649787"/>
            <a:ext cx="2411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offspring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3827463" y="4645025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4043363" y="4860925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3814763" y="505301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135438" y="497681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4359275" y="4497388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4687888" y="4681538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4513263" y="483711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4100513" y="4230688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4316413" y="4446588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4532313" y="4662488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4140200" y="471646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4632325" y="4083050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4960938" y="4267200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4786313" y="4422775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3476625" y="4756150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3692525" y="4972050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3463925" y="5164138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3784600" y="5087938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4008438" y="460851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4337050" y="479266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4162425" y="4948238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3749675" y="434181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3965575" y="455771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4181475" y="477361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3789363" y="4827588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4281488" y="4194175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4610100" y="4378325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4435475" y="4533900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4494213" y="434181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4451350" y="4291013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8" name="Oval 40"/>
          <p:cNvSpPr>
            <a:spLocks noChangeArrowheads="1"/>
          </p:cNvSpPr>
          <p:nvPr/>
        </p:nvSpPr>
        <p:spPr bwMode="auto">
          <a:xfrm>
            <a:off x="4767263" y="3927475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9" name="Oval 41"/>
          <p:cNvSpPr>
            <a:spLocks noChangeArrowheads="1"/>
          </p:cNvSpPr>
          <p:nvPr/>
        </p:nvSpPr>
        <p:spPr bwMode="auto">
          <a:xfrm>
            <a:off x="5095875" y="4111625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50" name="Oval 42"/>
          <p:cNvSpPr>
            <a:spLocks noChangeArrowheads="1"/>
          </p:cNvSpPr>
          <p:nvPr/>
        </p:nvSpPr>
        <p:spPr bwMode="auto">
          <a:xfrm>
            <a:off x="4921250" y="4267200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4416425" y="4038600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4745038" y="4222750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4570413" y="4378325"/>
            <a:ext cx="88900" cy="889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50" name="Oval 46"/>
          <p:cNvSpPr>
            <a:spLocks noChangeArrowheads="1"/>
          </p:cNvSpPr>
          <p:nvPr/>
        </p:nvSpPr>
        <p:spPr bwMode="auto">
          <a:xfrm rot="3563287">
            <a:off x="3882231" y="3593307"/>
            <a:ext cx="873125" cy="20335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 flipV="1">
            <a:off x="2573338" y="3649663"/>
            <a:ext cx="3292475" cy="19986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53" name="Oval 49"/>
          <p:cNvSpPr>
            <a:spLocks noChangeArrowheads="1"/>
          </p:cNvSpPr>
          <p:nvPr/>
        </p:nvSpPr>
        <p:spPr bwMode="auto">
          <a:xfrm>
            <a:off x="4192588" y="4506913"/>
            <a:ext cx="193675" cy="1936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>
            <a:off x="4402138" y="4684713"/>
            <a:ext cx="2095500" cy="411162"/>
          </a:xfrm>
          <a:custGeom>
            <a:avLst/>
            <a:gdLst>
              <a:gd name="T0" fmla="*/ 0 w 1274"/>
              <a:gd name="T1" fmla="*/ 0 h 223"/>
              <a:gd name="T2" fmla="*/ 2147483646 w 1274"/>
              <a:gd name="T3" fmla="*/ 2147483646 h 223"/>
              <a:gd name="T4" fmla="*/ 2147483646 w 1274"/>
              <a:gd name="T5" fmla="*/ 2147483646 h 223"/>
              <a:gd name="T6" fmla="*/ 2147483646 w 1274"/>
              <a:gd name="T7" fmla="*/ 2147483646 h 223"/>
              <a:gd name="T8" fmla="*/ 0 60000 65536"/>
              <a:gd name="T9" fmla="*/ 0 60000 65536"/>
              <a:gd name="T10" fmla="*/ 0 60000 65536"/>
              <a:gd name="T11" fmla="*/ 0 60000 65536"/>
              <a:gd name="T12" fmla="*/ 0 w 1274"/>
              <a:gd name="T13" fmla="*/ 0 h 223"/>
              <a:gd name="T14" fmla="*/ 1274 w 1274"/>
              <a:gd name="T15" fmla="*/ 223 h 2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4" h="223">
                <a:moveTo>
                  <a:pt x="0" y="0"/>
                </a:moveTo>
                <a:cubicBezTo>
                  <a:pt x="268" y="107"/>
                  <a:pt x="536" y="215"/>
                  <a:pt x="627" y="219"/>
                </a:cubicBezTo>
                <a:cubicBezTo>
                  <a:pt x="718" y="223"/>
                  <a:pt x="437" y="31"/>
                  <a:pt x="545" y="26"/>
                </a:cubicBezTo>
                <a:cubicBezTo>
                  <a:pt x="653" y="21"/>
                  <a:pt x="963" y="105"/>
                  <a:pt x="1274" y="18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55" name="Text Box 51"/>
          <p:cNvSpPr txBox="1">
            <a:spLocks noChangeArrowheads="1"/>
          </p:cNvSpPr>
          <p:nvPr/>
        </p:nvSpPr>
        <p:spPr bwMode="auto">
          <a:xfrm>
            <a:off x="6575425" y="4557713"/>
            <a:ext cx="19732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no selection, mean of offspring = mean of parents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0204" y="2307074"/>
            <a:ext cx="19784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 smtClean="0">
                <a:solidFill>
                  <a:schemeClr val="bg2">
                    <a:lumMod val="50000"/>
                  </a:schemeClr>
                </a:solidFill>
              </a:rPr>
              <a:t>R=h</a:t>
            </a:r>
            <a:r>
              <a:rPr lang="en-GB" sz="5400" baseline="30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GB" sz="5400" dirty="0" smtClean="0">
                <a:solidFill>
                  <a:schemeClr val="bg2">
                    <a:lumMod val="50000"/>
                  </a:schemeClr>
                </a:solidFill>
              </a:rPr>
              <a:t>S </a:t>
            </a:r>
            <a:endParaRPr lang="en-GB" sz="5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52" grpId="0" animBg="1"/>
      <p:bldP spid="47153" grpId="0" animBg="1"/>
      <p:bldP spid="47154" grpId="0" animBg="1"/>
      <p:bldP spid="471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Connecting variation to evolution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The ‘Breeders Equation’</a:t>
            </a:r>
          </a:p>
          <a:p>
            <a:pPr eaLnBrk="1" hangingPunct="1"/>
            <a:endParaRPr lang="en-GB" altLang="en-US" sz="2800" smtClean="0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0825" y="1196975"/>
            <a:ext cx="86423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701925" y="3648075"/>
            <a:ext cx="0" cy="2449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2378075" y="5821363"/>
            <a:ext cx="3798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249613" y="5930900"/>
            <a:ext cx="2411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midparent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(mean of parents)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 rot="-5400000">
            <a:off x="1079501" y="4649787"/>
            <a:ext cx="2411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offspring</a:t>
            </a:r>
          </a:p>
        </p:txBody>
      </p:sp>
      <p:sp>
        <p:nvSpPr>
          <p:cNvPr id="44042" name="Line 48"/>
          <p:cNvSpPr>
            <a:spLocks noChangeShapeType="1"/>
          </p:cNvSpPr>
          <p:nvPr/>
        </p:nvSpPr>
        <p:spPr bwMode="auto">
          <a:xfrm flipV="1">
            <a:off x="2573338" y="3649663"/>
            <a:ext cx="3292475" cy="19986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3" name="Oval 49"/>
          <p:cNvSpPr>
            <a:spLocks noChangeArrowheads="1"/>
          </p:cNvSpPr>
          <p:nvPr/>
        </p:nvSpPr>
        <p:spPr bwMode="auto">
          <a:xfrm>
            <a:off x="4192588" y="4506913"/>
            <a:ext cx="193675" cy="1936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228" name="Oval 52"/>
          <p:cNvSpPr>
            <a:spLocks noChangeArrowheads="1"/>
          </p:cNvSpPr>
          <p:nvPr/>
        </p:nvSpPr>
        <p:spPr bwMode="auto">
          <a:xfrm>
            <a:off x="4197350" y="4505325"/>
            <a:ext cx="193675" cy="1936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4291013" y="4605338"/>
            <a:ext cx="4460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6" name="Oval 54"/>
          <p:cNvSpPr>
            <a:spLocks noChangeArrowheads="1"/>
          </p:cNvSpPr>
          <p:nvPr/>
        </p:nvSpPr>
        <p:spPr bwMode="auto">
          <a:xfrm rot="3563287">
            <a:off x="3882231" y="3593307"/>
            <a:ext cx="873125" cy="20335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231" name="Freeform 55"/>
          <p:cNvSpPr>
            <a:spLocks/>
          </p:cNvSpPr>
          <p:nvPr/>
        </p:nvSpPr>
        <p:spPr bwMode="auto">
          <a:xfrm>
            <a:off x="4595813" y="4724400"/>
            <a:ext cx="2095500" cy="411163"/>
          </a:xfrm>
          <a:custGeom>
            <a:avLst/>
            <a:gdLst>
              <a:gd name="T0" fmla="*/ 0 w 1274"/>
              <a:gd name="T1" fmla="*/ 0 h 223"/>
              <a:gd name="T2" fmla="*/ 2147483646 w 1274"/>
              <a:gd name="T3" fmla="*/ 2147483646 h 223"/>
              <a:gd name="T4" fmla="*/ 2147483646 w 1274"/>
              <a:gd name="T5" fmla="*/ 2147483646 h 223"/>
              <a:gd name="T6" fmla="*/ 2147483646 w 1274"/>
              <a:gd name="T7" fmla="*/ 2147483646 h 223"/>
              <a:gd name="T8" fmla="*/ 0 60000 65536"/>
              <a:gd name="T9" fmla="*/ 0 60000 65536"/>
              <a:gd name="T10" fmla="*/ 0 60000 65536"/>
              <a:gd name="T11" fmla="*/ 0 60000 65536"/>
              <a:gd name="T12" fmla="*/ 0 w 1274"/>
              <a:gd name="T13" fmla="*/ 0 h 223"/>
              <a:gd name="T14" fmla="*/ 1274 w 1274"/>
              <a:gd name="T15" fmla="*/ 223 h 2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4" h="223">
                <a:moveTo>
                  <a:pt x="0" y="0"/>
                </a:moveTo>
                <a:cubicBezTo>
                  <a:pt x="268" y="107"/>
                  <a:pt x="536" y="215"/>
                  <a:pt x="627" y="219"/>
                </a:cubicBezTo>
                <a:cubicBezTo>
                  <a:pt x="718" y="223"/>
                  <a:pt x="437" y="31"/>
                  <a:pt x="545" y="26"/>
                </a:cubicBezTo>
                <a:cubicBezTo>
                  <a:pt x="653" y="21"/>
                  <a:pt x="963" y="105"/>
                  <a:pt x="1274" y="18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6769100" y="4597400"/>
            <a:ext cx="19732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selection differential in parents (</a:t>
            </a:r>
            <a:r>
              <a:rPr lang="en-GB" altLang="en-US" sz="1800" i="1"/>
              <a:t>s</a:t>
            </a:r>
            <a:r>
              <a:rPr lang="en-GB" altLang="en-US" sz="1800"/>
              <a:t>)</a:t>
            </a:r>
          </a:p>
        </p:txBody>
      </p:sp>
      <p:sp>
        <p:nvSpPr>
          <p:cNvPr id="50233" name="Line 57"/>
          <p:cNvSpPr>
            <a:spLocks noChangeShapeType="1"/>
          </p:cNvSpPr>
          <p:nvPr/>
        </p:nvSpPr>
        <p:spPr bwMode="auto">
          <a:xfrm flipV="1">
            <a:off x="4291013" y="4332288"/>
            <a:ext cx="0" cy="271462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35" name="Freeform 59"/>
          <p:cNvSpPr>
            <a:spLocks/>
          </p:cNvSpPr>
          <p:nvPr/>
        </p:nvSpPr>
        <p:spPr bwMode="auto">
          <a:xfrm>
            <a:off x="1660525" y="3749675"/>
            <a:ext cx="2552700" cy="771525"/>
          </a:xfrm>
          <a:custGeom>
            <a:avLst/>
            <a:gdLst>
              <a:gd name="T0" fmla="*/ 0 w 1608"/>
              <a:gd name="T1" fmla="*/ 0 h 486"/>
              <a:gd name="T2" fmla="*/ 2147483646 w 1608"/>
              <a:gd name="T3" fmla="*/ 2147483646 h 486"/>
              <a:gd name="T4" fmla="*/ 2147483646 w 1608"/>
              <a:gd name="T5" fmla="*/ 2147483646 h 486"/>
              <a:gd name="T6" fmla="*/ 2147483646 w 1608"/>
              <a:gd name="T7" fmla="*/ 2147483646 h 486"/>
              <a:gd name="T8" fmla="*/ 0 60000 65536"/>
              <a:gd name="T9" fmla="*/ 0 60000 65536"/>
              <a:gd name="T10" fmla="*/ 0 60000 65536"/>
              <a:gd name="T11" fmla="*/ 0 60000 65536"/>
              <a:gd name="T12" fmla="*/ 0 w 1608"/>
              <a:gd name="T13" fmla="*/ 0 h 486"/>
              <a:gd name="T14" fmla="*/ 1608 w 1608"/>
              <a:gd name="T15" fmla="*/ 486 h 4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" h="486">
                <a:moveTo>
                  <a:pt x="0" y="0"/>
                </a:moveTo>
                <a:cubicBezTo>
                  <a:pt x="414" y="208"/>
                  <a:pt x="828" y="416"/>
                  <a:pt x="984" y="451"/>
                </a:cubicBezTo>
                <a:cubicBezTo>
                  <a:pt x="1140" y="486"/>
                  <a:pt x="832" y="211"/>
                  <a:pt x="936" y="211"/>
                </a:cubicBezTo>
                <a:cubicBezTo>
                  <a:pt x="1040" y="211"/>
                  <a:pt x="1324" y="331"/>
                  <a:pt x="1608" y="451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36" name="Text Box 60"/>
          <p:cNvSpPr txBox="1">
            <a:spLocks noChangeArrowheads="1"/>
          </p:cNvSpPr>
          <p:nvPr/>
        </p:nvSpPr>
        <p:spPr bwMode="auto">
          <a:xfrm>
            <a:off x="369888" y="3089275"/>
            <a:ext cx="19732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</a:rPr>
              <a:t>selection response in offspring (</a:t>
            </a:r>
            <a:r>
              <a:rPr lang="en-GB" altLang="en-US" sz="1800" i="1">
                <a:solidFill>
                  <a:srgbClr val="0000FF"/>
                </a:solidFill>
              </a:rPr>
              <a:t>r</a:t>
            </a:r>
            <a:r>
              <a:rPr lang="en-GB" altLang="en-US" sz="1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40204" y="2307074"/>
            <a:ext cx="19784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 smtClean="0">
                <a:solidFill>
                  <a:schemeClr val="bg2">
                    <a:lumMod val="50000"/>
                  </a:schemeClr>
                </a:solidFill>
              </a:rPr>
              <a:t>R=h</a:t>
            </a:r>
            <a:r>
              <a:rPr lang="en-GB" sz="5400" baseline="30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GB" sz="5400" dirty="0" smtClean="0">
                <a:solidFill>
                  <a:schemeClr val="bg2">
                    <a:lumMod val="50000"/>
                  </a:schemeClr>
                </a:solidFill>
              </a:rPr>
              <a:t>S </a:t>
            </a:r>
            <a:endParaRPr lang="en-GB" sz="5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1823E-7 L 0.04548 -0.0372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0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-18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50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0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0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8" grpId="0" animBg="1"/>
      <p:bldP spid="50229" grpId="0" animBg="1"/>
      <p:bldP spid="50231" grpId="0" animBg="1"/>
      <p:bldP spid="50232" grpId="0"/>
      <p:bldP spid="50233" grpId="0" animBg="1"/>
      <p:bldP spid="50235" grpId="0" animBg="1"/>
      <p:bldP spid="502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0" name="Oval 20"/>
          <p:cNvSpPr>
            <a:spLocks noChangeArrowheads="1"/>
          </p:cNvSpPr>
          <p:nvPr/>
        </p:nvSpPr>
        <p:spPr bwMode="auto">
          <a:xfrm rot="3563287">
            <a:off x="3883819" y="3594894"/>
            <a:ext cx="873125" cy="20335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 rot="3563287">
            <a:off x="3882231" y="3593307"/>
            <a:ext cx="873125" cy="20335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Connecting variation to evolution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The ‘Breeders Equation’</a:t>
            </a:r>
          </a:p>
          <a:p>
            <a:pPr eaLnBrk="1" hangingPunct="1"/>
            <a:endParaRPr lang="en-GB" altLang="en-US" sz="2800" smtClean="0"/>
          </a:p>
        </p:txBody>
      </p:sp>
      <p:sp>
        <p:nvSpPr>
          <p:cNvPr id="45062" name="Line 4"/>
          <p:cNvSpPr>
            <a:spLocks noChangeShapeType="1"/>
          </p:cNvSpPr>
          <p:nvPr/>
        </p:nvSpPr>
        <p:spPr bwMode="auto">
          <a:xfrm>
            <a:off x="250825" y="1196975"/>
            <a:ext cx="86423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2701925" y="3648075"/>
            <a:ext cx="0" cy="2449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2378075" y="5821363"/>
            <a:ext cx="3798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3249613" y="5930900"/>
            <a:ext cx="2411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midparent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(mean of parents)</a:t>
            </a:r>
          </a:p>
        </p:txBody>
      </p:sp>
      <p:sp>
        <p:nvSpPr>
          <p:cNvPr id="45067" name="Text Box 9"/>
          <p:cNvSpPr txBox="1">
            <a:spLocks noChangeArrowheads="1"/>
          </p:cNvSpPr>
          <p:nvPr/>
        </p:nvSpPr>
        <p:spPr bwMode="auto">
          <a:xfrm rot="-5400000">
            <a:off x="1079501" y="4649787"/>
            <a:ext cx="2411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offspring</a:t>
            </a:r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 flipV="1">
            <a:off x="2573338" y="3649663"/>
            <a:ext cx="3292475" cy="19986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4192588" y="4506913"/>
            <a:ext cx="193675" cy="1936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70" name="Oval 12"/>
          <p:cNvSpPr>
            <a:spLocks noChangeArrowheads="1"/>
          </p:cNvSpPr>
          <p:nvPr/>
        </p:nvSpPr>
        <p:spPr bwMode="auto">
          <a:xfrm>
            <a:off x="4606925" y="4248150"/>
            <a:ext cx="193675" cy="193675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Rectangle 15"/>
          <p:cNvSpPr/>
          <p:nvPr/>
        </p:nvSpPr>
        <p:spPr>
          <a:xfrm>
            <a:off x="4240204" y="2307074"/>
            <a:ext cx="19784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 smtClean="0">
                <a:solidFill>
                  <a:schemeClr val="bg2">
                    <a:lumMod val="50000"/>
                  </a:schemeClr>
                </a:solidFill>
              </a:rPr>
              <a:t>R=h</a:t>
            </a:r>
            <a:r>
              <a:rPr lang="en-GB" sz="5400" baseline="30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GB" sz="5400" dirty="0" smtClean="0">
                <a:solidFill>
                  <a:schemeClr val="bg2">
                    <a:lumMod val="50000"/>
                  </a:schemeClr>
                </a:solidFill>
              </a:rPr>
              <a:t>S </a:t>
            </a:r>
            <a:endParaRPr lang="en-GB" sz="5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04444 -0.039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-19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0" grpId="0" animBg="1"/>
      <p:bldP spid="51214" grpId="0" animBg="1"/>
      <p:bldP spid="512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380" y="228600"/>
            <a:ext cx="7772400" cy="1143000"/>
          </a:xfrm>
        </p:spPr>
        <p:txBody>
          <a:bodyPr/>
          <a:lstStyle/>
          <a:p>
            <a:r>
              <a:rPr lang="en-GB" altLang="en-US" sz="3200" b="1" dirty="0">
                <a:solidFill>
                  <a:schemeClr val="tx1"/>
                </a:solidFill>
              </a:rPr>
              <a:t>Consider a perfect (small) pedigree:</a:t>
            </a:r>
            <a:r>
              <a:rPr lang="en-GB" alt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9811" name="Oval 3"/>
          <p:cNvSpPr>
            <a:spLocks noChangeArrowheads="1"/>
          </p:cNvSpPr>
          <p:nvPr/>
        </p:nvSpPr>
        <p:spPr bwMode="auto">
          <a:xfrm>
            <a:off x="4386263" y="16002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716463" y="3048000"/>
            <a:ext cx="4953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5715000" y="3048000"/>
            <a:ext cx="4953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7192963" y="4114800"/>
            <a:ext cx="493712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6202363" y="41148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2652713" y="1600200"/>
            <a:ext cx="4953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808413" y="1828800"/>
            <a:ext cx="577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>
            <a:off x="3148013" y="1828800"/>
            <a:ext cx="66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4881563" y="1828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>
            <a:off x="4964113" y="2590800"/>
            <a:ext cx="495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>
            <a:off x="5459413" y="2590800"/>
            <a:ext cx="495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6202363" y="3276600"/>
            <a:ext cx="495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7192963" y="3276600"/>
            <a:ext cx="493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>
            <a:off x="3808413" y="182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5459413" y="1828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>
            <a:off x="4964113" y="2590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5954713" y="2590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>
            <a:off x="6450013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>
            <a:off x="7439025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30" name="Oval 22"/>
          <p:cNvSpPr>
            <a:spLocks noChangeArrowheads="1"/>
          </p:cNvSpPr>
          <p:nvPr/>
        </p:nvSpPr>
        <p:spPr bwMode="auto">
          <a:xfrm>
            <a:off x="2487613" y="30480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3560763" y="3048000"/>
            <a:ext cx="4953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1993900" y="4191000"/>
            <a:ext cx="493713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33" name="Oval 25"/>
          <p:cNvSpPr>
            <a:spLocks noChangeArrowheads="1"/>
          </p:cNvSpPr>
          <p:nvPr/>
        </p:nvSpPr>
        <p:spPr bwMode="auto">
          <a:xfrm>
            <a:off x="2982913" y="41910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1911350" y="327660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2982913" y="3276600"/>
            <a:ext cx="577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>
            <a:off x="2241550" y="3276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808413" y="2362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>
            <a:off x="3230563" y="3276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9839" name="Group 31"/>
          <p:cNvGrpSpPr>
            <a:grpSpLocks/>
          </p:cNvGrpSpPr>
          <p:nvPr/>
        </p:nvGrpSpPr>
        <p:grpSpPr bwMode="auto">
          <a:xfrm>
            <a:off x="546100" y="5300663"/>
            <a:ext cx="1331913" cy="984250"/>
            <a:chOff x="344" y="3339"/>
            <a:chExt cx="1155" cy="767"/>
          </a:xfrm>
        </p:grpSpPr>
        <p:grpSp>
          <p:nvGrpSpPr>
            <p:cNvPr id="119840" name="Group 32"/>
            <p:cNvGrpSpPr>
              <a:grpSpLocks/>
            </p:cNvGrpSpPr>
            <p:nvPr/>
          </p:nvGrpSpPr>
          <p:grpSpPr bwMode="auto">
            <a:xfrm>
              <a:off x="344" y="3339"/>
              <a:ext cx="940" cy="359"/>
              <a:chOff x="416" y="3504"/>
              <a:chExt cx="940" cy="359"/>
            </a:xfrm>
          </p:grpSpPr>
          <p:sp>
            <p:nvSpPr>
              <p:cNvPr id="119841" name="Rectangle 33"/>
              <p:cNvSpPr>
                <a:spLocks noChangeArrowheads="1"/>
              </p:cNvSpPr>
              <p:nvPr/>
            </p:nvSpPr>
            <p:spPr bwMode="auto">
              <a:xfrm>
                <a:off x="416" y="3504"/>
                <a:ext cx="294" cy="27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9842" name="Text Box 34"/>
              <p:cNvSpPr txBox="1">
                <a:spLocks noChangeArrowheads="1"/>
              </p:cNvSpPr>
              <p:nvPr/>
            </p:nvSpPr>
            <p:spPr bwMode="auto">
              <a:xfrm>
                <a:off x="759" y="3570"/>
                <a:ext cx="597" cy="29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>
                    <a:cs typeface="Arial" panose="020B0604020202020204" pitchFamily="34" charset="0"/>
                  </a:rPr>
                  <a:t>male</a:t>
                </a:r>
                <a:endParaRPr lang="en-GB" altLang="en-US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9843" name="Group 35"/>
            <p:cNvGrpSpPr>
              <a:grpSpLocks/>
            </p:cNvGrpSpPr>
            <p:nvPr/>
          </p:nvGrpSpPr>
          <p:grpSpPr bwMode="auto">
            <a:xfrm>
              <a:off x="344" y="3747"/>
              <a:ext cx="1155" cy="359"/>
              <a:chOff x="3357" y="3504"/>
              <a:chExt cx="1155" cy="359"/>
            </a:xfrm>
          </p:grpSpPr>
          <p:sp>
            <p:nvSpPr>
              <p:cNvPr id="119844" name="Oval 36"/>
              <p:cNvSpPr>
                <a:spLocks noChangeArrowheads="1"/>
              </p:cNvSpPr>
              <p:nvPr/>
            </p:nvSpPr>
            <p:spPr bwMode="auto">
              <a:xfrm>
                <a:off x="3357" y="3504"/>
                <a:ext cx="294" cy="278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9845" name="Text Box 37"/>
              <p:cNvSpPr txBox="1">
                <a:spLocks noChangeArrowheads="1"/>
              </p:cNvSpPr>
              <p:nvPr/>
            </p:nvSpPr>
            <p:spPr bwMode="auto">
              <a:xfrm>
                <a:off x="3749" y="3570"/>
                <a:ext cx="763" cy="29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>
                    <a:cs typeface="Arial" panose="020B0604020202020204" pitchFamily="34" charset="0"/>
                  </a:rPr>
                  <a:t>female</a:t>
                </a:r>
                <a:endParaRPr lang="en-GB" altLang="en-US" sz="400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9846" name="Oval 38"/>
          <p:cNvSpPr>
            <a:spLocks noChangeArrowheads="1"/>
          </p:cNvSpPr>
          <p:nvPr/>
        </p:nvSpPr>
        <p:spPr bwMode="auto">
          <a:xfrm>
            <a:off x="6667500" y="3048000"/>
            <a:ext cx="495300" cy="457200"/>
          </a:xfrm>
          <a:prstGeom prst="ellipse">
            <a:avLst/>
          </a:prstGeom>
          <a:solidFill>
            <a:srgbClr val="FF3399"/>
          </a:solidFill>
          <a:ln w="38100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47" name="Rectangle 39"/>
          <p:cNvSpPr>
            <a:spLocks noChangeArrowheads="1"/>
          </p:cNvSpPr>
          <p:nvPr/>
        </p:nvSpPr>
        <p:spPr bwMode="auto">
          <a:xfrm>
            <a:off x="1411288" y="3048000"/>
            <a:ext cx="493712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48" name="Rectangle 40"/>
          <p:cNvSpPr>
            <a:spLocks noChangeArrowheads="1"/>
          </p:cNvSpPr>
          <p:nvPr/>
        </p:nvSpPr>
        <p:spPr bwMode="auto">
          <a:xfrm>
            <a:off x="5867400" y="1600200"/>
            <a:ext cx="493713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49" name="Rectangle 41"/>
          <p:cNvSpPr>
            <a:spLocks noChangeArrowheads="1"/>
          </p:cNvSpPr>
          <p:nvPr/>
        </p:nvSpPr>
        <p:spPr bwMode="auto">
          <a:xfrm>
            <a:off x="7696200" y="3048000"/>
            <a:ext cx="4953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4767263" y="5383213"/>
            <a:ext cx="31956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500">
                <a:cs typeface="Arial" panose="020B0604020202020204" pitchFamily="34" charset="0"/>
              </a:rPr>
              <a:t># males = 8</a:t>
            </a:r>
          </a:p>
          <a:p>
            <a:r>
              <a:rPr lang="en-GB" altLang="en-US" sz="2500">
                <a:cs typeface="Arial" panose="020B0604020202020204" pitchFamily="34" charset="0"/>
              </a:rPr>
              <a:t># father-son pairs = 3</a:t>
            </a:r>
          </a:p>
        </p:txBody>
      </p:sp>
    </p:spTree>
    <p:extLst>
      <p:ext uri="{BB962C8B-B14F-4D97-AF65-F5344CB8AC3E}">
        <p14:creationId xmlns:p14="http://schemas.microsoft.com/office/powerpoint/2010/main" val="285447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5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GB" altLang="en-US" sz="3200" b="1" dirty="0">
                <a:solidFill>
                  <a:schemeClr val="tx1"/>
                </a:solidFill>
              </a:rPr>
              <a:t>…a more realistic pedigree:</a:t>
            </a:r>
            <a:r>
              <a:rPr lang="en-GB" alt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1859" name="Oval 3"/>
          <p:cNvSpPr>
            <a:spLocks noChangeArrowheads="1"/>
          </p:cNvSpPr>
          <p:nvPr/>
        </p:nvSpPr>
        <p:spPr bwMode="auto">
          <a:xfrm>
            <a:off x="4386263" y="16002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4716463" y="3048000"/>
            <a:ext cx="4953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5715000" y="3048000"/>
            <a:ext cx="4953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7192963" y="4114800"/>
            <a:ext cx="493712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3" name="Oval 7"/>
          <p:cNvSpPr>
            <a:spLocks noChangeArrowheads="1"/>
          </p:cNvSpPr>
          <p:nvPr/>
        </p:nvSpPr>
        <p:spPr bwMode="auto">
          <a:xfrm>
            <a:off x="6202363" y="41148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2652713" y="1600200"/>
            <a:ext cx="4953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808413" y="1828800"/>
            <a:ext cx="577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3148013" y="1828800"/>
            <a:ext cx="66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4881563" y="1828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4964113" y="2590800"/>
            <a:ext cx="495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5459413" y="2590800"/>
            <a:ext cx="495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6202363" y="3276600"/>
            <a:ext cx="495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>
            <a:off x="7192963" y="3276600"/>
            <a:ext cx="493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3808413" y="182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5459413" y="1828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4964113" y="2590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5954713" y="2590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6450013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7439025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5872163" y="1447800"/>
            <a:ext cx="504825" cy="771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4400">
                <a:solidFill>
                  <a:schemeClr val="accent2"/>
                </a:solidFill>
                <a:cs typeface="Arial" panose="020B0604020202020204" pitchFamily="34" charset="0"/>
              </a:rPr>
              <a:t>?</a:t>
            </a:r>
          </a:p>
        </p:txBody>
      </p: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2487613" y="30480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3560763" y="3048000"/>
            <a:ext cx="4953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81" name="Rectangle 25"/>
          <p:cNvSpPr>
            <a:spLocks noChangeArrowheads="1"/>
          </p:cNvSpPr>
          <p:nvPr/>
        </p:nvSpPr>
        <p:spPr bwMode="auto">
          <a:xfrm>
            <a:off x="1993900" y="4191000"/>
            <a:ext cx="493713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2982913" y="41910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>
            <a:off x="1911350" y="327660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>
            <a:off x="2982913" y="3276600"/>
            <a:ext cx="577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>
            <a:off x="2241550" y="3276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>
            <a:off x="3808413" y="2362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87" name="Line 31"/>
          <p:cNvSpPr>
            <a:spLocks noChangeShapeType="1"/>
          </p:cNvSpPr>
          <p:nvPr/>
        </p:nvSpPr>
        <p:spPr bwMode="auto">
          <a:xfrm>
            <a:off x="3230563" y="3276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1447800" y="2895600"/>
            <a:ext cx="504825" cy="771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4400">
                <a:solidFill>
                  <a:schemeClr val="accent2"/>
                </a:solidFill>
                <a:cs typeface="Arial" panose="020B0604020202020204" pitchFamily="34" charset="0"/>
              </a:rPr>
              <a:t>?</a:t>
            </a: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1204913" y="5635625"/>
            <a:ext cx="211455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>
                <a:cs typeface="Arial" panose="020B0604020202020204" pitchFamily="34" charset="0"/>
              </a:rPr>
              <a:t>male unidentified</a:t>
            </a:r>
            <a:endParaRPr lang="en-GB" altLang="en-US" sz="4400">
              <a:cs typeface="Arial" panose="020B0604020202020204" pitchFamily="34" charset="0"/>
            </a:endParaRPr>
          </a:p>
        </p:txBody>
      </p:sp>
      <p:sp>
        <p:nvSpPr>
          <p:cNvPr id="121890" name="Oval 34"/>
          <p:cNvSpPr>
            <a:spLocks noChangeArrowheads="1"/>
          </p:cNvSpPr>
          <p:nvPr/>
        </p:nvSpPr>
        <p:spPr bwMode="auto">
          <a:xfrm>
            <a:off x="6667500" y="3048000"/>
            <a:ext cx="495300" cy="457200"/>
          </a:xfrm>
          <a:prstGeom prst="ellipse">
            <a:avLst/>
          </a:prstGeom>
          <a:solidFill>
            <a:srgbClr val="FF3399"/>
          </a:solidFill>
          <a:ln w="38100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685800" y="5400675"/>
            <a:ext cx="504825" cy="771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4400">
                <a:solidFill>
                  <a:schemeClr val="accent2"/>
                </a:solidFill>
                <a:cs typeface="Arial" panose="020B0604020202020204" pitchFamily="34" charset="0"/>
              </a:rPr>
              <a:t>?</a:t>
            </a:r>
          </a:p>
        </p:txBody>
      </p:sp>
      <p:sp>
        <p:nvSpPr>
          <p:cNvPr id="121892" name="Text Box 36"/>
          <p:cNvSpPr txBox="1">
            <a:spLocks noChangeArrowheads="1"/>
          </p:cNvSpPr>
          <p:nvPr/>
        </p:nvSpPr>
        <p:spPr bwMode="auto">
          <a:xfrm>
            <a:off x="4767263" y="5233988"/>
            <a:ext cx="31956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500">
                <a:cs typeface="Arial" panose="020B0604020202020204" pitchFamily="34" charset="0"/>
              </a:rPr>
              <a:t># males = 6</a:t>
            </a:r>
          </a:p>
          <a:p>
            <a:r>
              <a:rPr lang="en-GB" altLang="en-US" sz="2500">
                <a:cs typeface="Arial" panose="020B0604020202020204" pitchFamily="34" charset="0"/>
              </a:rPr>
              <a:t># father-son pairs = 1</a:t>
            </a:r>
          </a:p>
        </p:txBody>
      </p:sp>
      <p:sp>
        <p:nvSpPr>
          <p:cNvPr id="121893" name="Rectangle 37"/>
          <p:cNvSpPr>
            <a:spLocks noChangeArrowheads="1"/>
          </p:cNvSpPr>
          <p:nvPr/>
        </p:nvSpPr>
        <p:spPr bwMode="auto">
          <a:xfrm>
            <a:off x="7667625" y="3068638"/>
            <a:ext cx="4953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" y="228600"/>
            <a:ext cx="7772400" cy="1143000"/>
          </a:xfrm>
        </p:spPr>
        <p:txBody>
          <a:bodyPr/>
          <a:lstStyle/>
          <a:p>
            <a:r>
              <a:rPr lang="en-GB" altLang="en-US" sz="3200" b="1" dirty="0">
                <a:solidFill>
                  <a:schemeClr val="tx1"/>
                </a:solidFill>
              </a:rPr>
              <a:t>…an even more realistic pedigree:</a:t>
            </a:r>
            <a:r>
              <a:rPr lang="en-GB" alt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3907" name="Oval 3"/>
          <p:cNvSpPr>
            <a:spLocks noChangeArrowheads="1"/>
          </p:cNvSpPr>
          <p:nvPr/>
        </p:nvSpPr>
        <p:spPr bwMode="auto">
          <a:xfrm>
            <a:off x="4335463" y="13716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665663" y="2819400"/>
            <a:ext cx="4953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5664200" y="2819400"/>
            <a:ext cx="4953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7142163" y="3886200"/>
            <a:ext cx="493712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6151563" y="38862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2601913" y="1371600"/>
            <a:ext cx="4953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757613" y="1600200"/>
            <a:ext cx="577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3097213" y="1600200"/>
            <a:ext cx="66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4830763" y="1600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4913313" y="2362200"/>
            <a:ext cx="495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>
            <a:off x="5408613" y="2362200"/>
            <a:ext cx="495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6151563" y="3048000"/>
            <a:ext cx="495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>
            <a:off x="7142163" y="3048000"/>
            <a:ext cx="493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0" name="Line 16"/>
          <p:cNvSpPr>
            <a:spLocks noChangeShapeType="1"/>
          </p:cNvSpPr>
          <p:nvPr/>
        </p:nvSpPr>
        <p:spPr bwMode="auto">
          <a:xfrm>
            <a:off x="3757613" y="1600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5408613" y="1600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4913313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>
            <a:off x="5903913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4" name="Line 20"/>
          <p:cNvSpPr>
            <a:spLocks noChangeShapeType="1"/>
          </p:cNvSpPr>
          <p:nvPr/>
        </p:nvSpPr>
        <p:spPr bwMode="auto">
          <a:xfrm>
            <a:off x="6399213" y="3048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>
            <a:off x="7388225" y="3048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5821363" y="1219200"/>
            <a:ext cx="504825" cy="771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4400">
                <a:solidFill>
                  <a:schemeClr val="accent2"/>
                </a:solidFill>
                <a:cs typeface="Arial" panose="020B0604020202020204" pitchFamily="34" charset="0"/>
              </a:rPr>
              <a:t>?</a:t>
            </a:r>
          </a:p>
        </p:txBody>
      </p:sp>
      <p:sp>
        <p:nvSpPr>
          <p:cNvPr id="123927" name="Oval 23"/>
          <p:cNvSpPr>
            <a:spLocks noChangeArrowheads="1"/>
          </p:cNvSpPr>
          <p:nvPr/>
        </p:nvSpPr>
        <p:spPr bwMode="auto">
          <a:xfrm>
            <a:off x="2436813" y="28194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3509963" y="2819400"/>
            <a:ext cx="4953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1943100" y="3962400"/>
            <a:ext cx="493713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0" name="Oval 26"/>
          <p:cNvSpPr>
            <a:spLocks noChangeArrowheads="1"/>
          </p:cNvSpPr>
          <p:nvPr/>
        </p:nvSpPr>
        <p:spPr bwMode="auto">
          <a:xfrm>
            <a:off x="2932113" y="3962400"/>
            <a:ext cx="495300" cy="457200"/>
          </a:xfrm>
          <a:prstGeom prst="ellipse">
            <a:avLst/>
          </a:pr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>
            <a:off x="1860550" y="304800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>
            <a:off x="2932113" y="3048000"/>
            <a:ext cx="577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3" name="Line 29"/>
          <p:cNvSpPr>
            <a:spLocks noChangeShapeType="1"/>
          </p:cNvSpPr>
          <p:nvPr/>
        </p:nvSpPr>
        <p:spPr bwMode="auto">
          <a:xfrm>
            <a:off x="2190750" y="3048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4" name="Line 30"/>
          <p:cNvSpPr>
            <a:spLocks noChangeShapeType="1"/>
          </p:cNvSpPr>
          <p:nvPr/>
        </p:nvSpPr>
        <p:spPr bwMode="auto">
          <a:xfrm>
            <a:off x="3757613" y="2133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5" name="Line 31"/>
          <p:cNvSpPr>
            <a:spLocks noChangeShapeType="1"/>
          </p:cNvSpPr>
          <p:nvPr/>
        </p:nvSpPr>
        <p:spPr bwMode="auto">
          <a:xfrm>
            <a:off x="3179763" y="3048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1397000" y="2667000"/>
            <a:ext cx="504825" cy="771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4400">
                <a:solidFill>
                  <a:schemeClr val="accent2"/>
                </a:solidFill>
                <a:cs typeface="Arial" panose="020B0604020202020204" pitchFamily="34" charset="0"/>
              </a:rPr>
              <a:t>?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609600" y="5045075"/>
            <a:ext cx="466725" cy="4413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1154113" y="5118100"/>
            <a:ext cx="2236787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>
                <a:cs typeface="Arial" panose="020B0604020202020204" pitchFamily="34" charset="0"/>
              </a:rPr>
              <a:t>trait not measured</a:t>
            </a:r>
            <a:endParaRPr lang="en-GB" altLang="en-US" sz="4400">
              <a:cs typeface="Arial" panose="020B0604020202020204" pitchFamily="34" charset="0"/>
            </a:endParaRPr>
          </a:p>
        </p:txBody>
      </p:sp>
      <p:sp>
        <p:nvSpPr>
          <p:cNvPr id="123939" name="Oval 35"/>
          <p:cNvSpPr>
            <a:spLocks noChangeArrowheads="1"/>
          </p:cNvSpPr>
          <p:nvPr/>
        </p:nvSpPr>
        <p:spPr bwMode="auto">
          <a:xfrm>
            <a:off x="6616700" y="2819400"/>
            <a:ext cx="4953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7616825" y="2840038"/>
            <a:ext cx="4953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5097463" y="4856163"/>
            <a:ext cx="31956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500">
                <a:cs typeface="Arial" panose="020B0604020202020204" pitchFamily="34" charset="0"/>
              </a:rPr>
              <a:t># males = 5</a:t>
            </a:r>
          </a:p>
          <a:p>
            <a:r>
              <a:rPr lang="en-GB" altLang="en-US" sz="2500">
                <a:cs typeface="Arial" panose="020B0604020202020204" pitchFamily="34" charset="0"/>
              </a:rPr>
              <a:t># father-son pairs = 0</a:t>
            </a: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1476375" y="5876925"/>
            <a:ext cx="49164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500">
                <a:solidFill>
                  <a:schemeClr val="accent2"/>
                </a:solidFill>
                <a:cs typeface="Arial" panose="020B0604020202020204" pitchFamily="34" charset="0"/>
              </a:rPr>
              <a:t> but lots of measured relatives…..</a:t>
            </a:r>
          </a:p>
        </p:txBody>
      </p:sp>
    </p:spTree>
    <p:extLst>
      <p:ext uri="{BB962C8B-B14F-4D97-AF65-F5344CB8AC3E}">
        <p14:creationId xmlns:p14="http://schemas.microsoft.com/office/powerpoint/2010/main" val="245214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187" y="813059"/>
            <a:ext cx="7947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Parent offspring regression is rarely used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Often </a:t>
            </a:r>
            <a:r>
              <a:rPr lang="en-GB" dirty="0"/>
              <a:t>inefficient </a:t>
            </a:r>
            <a:r>
              <a:rPr lang="en-GB" dirty="0" smtClean="0"/>
              <a:t>use of </a:t>
            </a:r>
            <a:r>
              <a:rPr lang="en-GB" dirty="0"/>
              <a:t>existing </a:t>
            </a:r>
            <a:r>
              <a:rPr lang="en-GB" dirty="0" smtClean="0"/>
              <a:t>data -&gt; low precision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GB" dirty="0" smtClean="0"/>
              <a:t>aternal effects can drive mother-offspring covariance -&gt;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</a:t>
            </a:r>
            <a:r>
              <a:rPr lang="en-GB" dirty="0" smtClean="0"/>
              <a:t>amilies may differ in size -&gt; need for weighted regression?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Phenotypes from 2 generations needed (sometimes hard to obtain)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Still useful sometimes (e.g., exploratory/illustrative analyses) 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3250" name="Picture 2" descr="Image result for parent offspring regressi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9719" y="4305707"/>
            <a:ext cx="3072257" cy="2332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850573"/>
            <a:ext cx="8229600" cy="1008062"/>
          </a:xfrm>
        </p:spPr>
        <p:txBody>
          <a:bodyPr/>
          <a:lstStyle/>
          <a:p>
            <a:pPr algn="l"/>
            <a:r>
              <a:rPr lang="en-GB" altLang="en-US" b="1" dirty="0">
                <a:solidFill>
                  <a:schemeClr val="accent2"/>
                </a:solidFill>
              </a:rPr>
              <a:t>Sib analysis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11188" y="1757086"/>
            <a:ext cx="7993062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600" dirty="0"/>
              <a:t>Genes shared by siblings and half-sibs too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600" dirty="0"/>
              <a:t>Use phenotypic similarity among sibs to estimate V</a:t>
            </a:r>
            <a:r>
              <a:rPr lang="en-GB" altLang="en-US" sz="2600" baseline="-25000" dirty="0"/>
              <a:t>A</a:t>
            </a:r>
            <a:r>
              <a:rPr lang="en-GB" altLang="en-US" sz="2600" dirty="0"/>
              <a:t>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600" dirty="0" smtClean="0"/>
              <a:t>Set up crosses to make </a:t>
            </a:r>
            <a:r>
              <a:rPr lang="en-GB" altLang="en-US" sz="2600" dirty="0" err="1" smtClean="0"/>
              <a:t>sibships</a:t>
            </a:r>
            <a:endParaRPr lang="en-GB" altLang="en-US" sz="2600" dirty="0" smtClean="0"/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600" dirty="0" smtClean="0"/>
              <a:t>Traditionally </a:t>
            </a:r>
            <a:r>
              <a:rPr lang="en-GB" altLang="en-US" sz="2600" dirty="0"/>
              <a:t>parameters estimated using ANOVA</a:t>
            </a:r>
          </a:p>
        </p:txBody>
      </p:sp>
      <p:pic>
        <p:nvPicPr>
          <p:cNvPr id="20482" name="Picture 2" descr="Image resul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9098" y="4747831"/>
            <a:ext cx="2391142" cy="14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 result for arabidop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1539" y="4708369"/>
            <a:ext cx="1801694" cy="134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Image result for cricket lab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67" t="-20047"/>
          <a:stretch/>
        </p:blipFill>
        <p:spPr bwMode="auto">
          <a:xfrm>
            <a:off x="226187" y="4460837"/>
            <a:ext cx="1914525" cy="159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Image result for rainbow trout hatchery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5319" y="4708369"/>
            <a:ext cx="1869281" cy="140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9568" y="6241408"/>
            <a:ext cx="59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Sib analysis useful where breeding designs can be controlled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53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46088" y="333375"/>
            <a:ext cx="8229600" cy="1008063"/>
          </a:xfrm>
          <a:noFill/>
          <a:ln/>
        </p:spPr>
        <p:txBody>
          <a:bodyPr/>
          <a:lstStyle/>
          <a:p>
            <a:pPr algn="l"/>
            <a:r>
              <a:rPr lang="en-GB" altLang="en-US" b="1">
                <a:solidFill>
                  <a:schemeClr val="accent2"/>
                </a:solidFill>
              </a:rPr>
              <a:t>Sib analysis</a:t>
            </a:r>
            <a:endParaRPr lang="en-GB" altLang="en-US" sz="1800">
              <a:solidFill>
                <a:schemeClr val="accent2"/>
              </a:solidFill>
            </a:endParaRP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727233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u="sng"/>
              <a:t>Simple half-sib design. 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A number of males, each crossed with several females to produce half-sib families. Measure phenotype (y) for one offspring/female</a:t>
            </a:r>
          </a:p>
        </p:txBody>
      </p:sp>
      <p:grpSp>
        <p:nvGrpSpPr>
          <p:cNvPr id="140321" name="Group 33"/>
          <p:cNvGrpSpPr>
            <a:grpSpLocks/>
          </p:cNvGrpSpPr>
          <p:nvPr/>
        </p:nvGrpSpPr>
        <p:grpSpPr bwMode="auto">
          <a:xfrm>
            <a:off x="684213" y="2708275"/>
            <a:ext cx="3671887" cy="3535363"/>
            <a:chOff x="431" y="1797"/>
            <a:chExt cx="2449" cy="2227"/>
          </a:xfrm>
        </p:grpSpPr>
        <p:sp>
          <p:nvSpPr>
            <p:cNvPr id="140294" name="Text Box 6"/>
            <p:cNvSpPr txBox="1">
              <a:spLocks noChangeArrowheads="1"/>
            </p:cNvSpPr>
            <p:nvPr/>
          </p:nvSpPr>
          <p:spPr bwMode="auto">
            <a:xfrm>
              <a:off x="1429" y="1797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cs typeface="Arial" panose="020B0604020202020204" pitchFamily="34" charset="0"/>
                </a:rPr>
                <a:t>1</a:t>
              </a:r>
              <a:endParaRPr lang="en-GB" altLang="en-US" sz="3000">
                <a:cs typeface="Arial" panose="020B0604020202020204" pitchFamily="34" charset="0"/>
              </a:endParaRPr>
            </a:p>
          </p:txBody>
        </p:sp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431" y="2296"/>
              <a:ext cx="40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3000" b="1"/>
                <a:t>♂</a:t>
              </a:r>
              <a:r>
                <a:rPr lang="en-GB" altLang="en-US" sz="3000" b="1" baseline="-25000"/>
                <a:t>1</a:t>
              </a:r>
              <a:endParaRPr lang="en-GB" altLang="en-US" sz="3000" b="1"/>
            </a:p>
          </p:txBody>
        </p:sp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455" y="3158"/>
              <a:ext cx="40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3000" b="1"/>
                <a:t>♂</a:t>
              </a:r>
              <a:r>
                <a:rPr lang="en-GB" altLang="en-US" sz="3000" b="1" baseline="-25000"/>
                <a:t>2</a:t>
              </a:r>
              <a:endParaRPr lang="en-GB" altLang="en-US" sz="3000" b="1"/>
            </a:p>
          </p:txBody>
        </p:sp>
        <p:sp>
          <p:nvSpPr>
            <p:cNvPr id="140297" name="Text Box 9"/>
            <p:cNvSpPr txBox="1">
              <a:spLocks noChangeArrowheads="1"/>
            </p:cNvSpPr>
            <p:nvPr/>
          </p:nvSpPr>
          <p:spPr bwMode="auto">
            <a:xfrm>
              <a:off x="1429" y="2404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cs typeface="Arial" panose="020B0604020202020204" pitchFamily="34" charset="0"/>
                </a:rPr>
                <a:t>3</a:t>
              </a:r>
              <a:endParaRPr lang="en-GB" altLang="en-US" sz="3000">
                <a:cs typeface="Arial" panose="020B0604020202020204" pitchFamily="34" charset="0"/>
              </a:endParaRPr>
            </a:p>
          </p:txBody>
        </p:sp>
        <p:sp>
          <p:nvSpPr>
            <p:cNvPr id="140298" name="Text Box 10"/>
            <p:cNvSpPr txBox="1">
              <a:spLocks noChangeArrowheads="1"/>
            </p:cNvSpPr>
            <p:nvPr/>
          </p:nvSpPr>
          <p:spPr bwMode="auto">
            <a:xfrm>
              <a:off x="1429" y="2115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cs typeface="Arial" panose="020B0604020202020204" pitchFamily="34" charset="0"/>
                </a:rPr>
                <a:t>2</a:t>
              </a:r>
              <a:endParaRPr lang="en-GB" altLang="en-US" sz="3000">
                <a:cs typeface="Arial" panose="020B0604020202020204" pitchFamily="34" charset="0"/>
              </a:endParaRPr>
            </a:p>
          </p:txBody>
        </p:sp>
        <p:sp>
          <p:nvSpPr>
            <p:cNvPr id="140299" name="Text Box 11"/>
            <p:cNvSpPr txBox="1">
              <a:spLocks noChangeArrowheads="1"/>
            </p:cNvSpPr>
            <p:nvPr/>
          </p:nvSpPr>
          <p:spPr bwMode="auto">
            <a:xfrm>
              <a:off x="1383" y="3249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cs typeface="Arial" panose="020B0604020202020204" pitchFamily="34" charset="0"/>
                </a:rPr>
                <a:t>5</a:t>
              </a:r>
              <a:endParaRPr lang="en-GB" altLang="en-US" sz="3000">
                <a:cs typeface="Arial" panose="020B0604020202020204" pitchFamily="34" charset="0"/>
              </a:endParaRPr>
            </a:p>
          </p:txBody>
        </p:sp>
        <p:sp>
          <p:nvSpPr>
            <p:cNvPr id="140300" name="Text Box 12"/>
            <p:cNvSpPr txBox="1">
              <a:spLocks noChangeArrowheads="1"/>
            </p:cNvSpPr>
            <p:nvPr/>
          </p:nvSpPr>
          <p:spPr bwMode="auto">
            <a:xfrm>
              <a:off x="1383" y="2886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cs typeface="Arial" panose="020B0604020202020204" pitchFamily="34" charset="0"/>
                </a:rPr>
                <a:t>4</a:t>
              </a:r>
              <a:endParaRPr lang="en-GB" altLang="en-US" sz="3000">
                <a:cs typeface="Arial" panose="020B0604020202020204" pitchFamily="34" charset="0"/>
              </a:endParaRPr>
            </a:p>
          </p:txBody>
        </p:sp>
        <p:sp>
          <p:nvSpPr>
            <p:cNvPr id="140301" name="Text Box 13"/>
            <p:cNvSpPr txBox="1">
              <a:spLocks noChangeArrowheads="1"/>
            </p:cNvSpPr>
            <p:nvPr/>
          </p:nvSpPr>
          <p:spPr bwMode="auto">
            <a:xfrm>
              <a:off x="1429" y="3657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cs typeface="Arial" panose="020B0604020202020204" pitchFamily="34" charset="0"/>
                </a:rPr>
                <a:t>6</a:t>
              </a:r>
              <a:endParaRPr lang="en-GB" altLang="en-US" sz="3000">
                <a:cs typeface="Arial" panose="020B0604020202020204" pitchFamily="34" charset="0"/>
              </a:endParaRPr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 flipV="1">
              <a:off x="794" y="2024"/>
              <a:ext cx="635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0303" name="Line 15"/>
            <p:cNvSpPr>
              <a:spLocks noChangeShapeType="1"/>
            </p:cNvSpPr>
            <p:nvPr/>
          </p:nvSpPr>
          <p:spPr bwMode="auto">
            <a:xfrm flipV="1">
              <a:off x="884" y="2296"/>
              <a:ext cx="59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0304" name="Line 16"/>
            <p:cNvSpPr>
              <a:spLocks noChangeShapeType="1"/>
            </p:cNvSpPr>
            <p:nvPr/>
          </p:nvSpPr>
          <p:spPr bwMode="auto">
            <a:xfrm>
              <a:off x="839" y="2569"/>
              <a:ext cx="63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0305" name="Line 17"/>
            <p:cNvSpPr>
              <a:spLocks noChangeShapeType="1"/>
            </p:cNvSpPr>
            <p:nvPr/>
          </p:nvSpPr>
          <p:spPr bwMode="auto">
            <a:xfrm flipV="1">
              <a:off x="794" y="3068"/>
              <a:ext cx="63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0306" name="Line 18"/>
            <p:cNvSpPr>
              <a:spLocks noChangeShapeType="1"/>
            </p:cNvSpPr>
            <p:nvPr/>
          </p:nvSpPr>
          <p:spPr bwMode="auto">
            <a:xfrm>
              <a:off x="839" y="3385"/>
              <a:ext cx="544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839" y="3476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0314" name="Group 26"/>
            <p:cNvGrpSpPr>
              <a:grpSpLocks/>
            </p:cNvGrpSpPr>
            <p:nvPr/>
          </p:nvGrpSpPr>
          <p:grpSpPr bwMode="auto">
            <a:xfrm>
              <a:off x="1837" y="1979"/>
              <a:ext cx="680" cy="1905"/>
              <a:chOff x="2245" y="2024"/>
              <a:chExt cx="816" cy="1905"/>
            </a:xfrm>
          </p:grpSpPr>
          <p:sp>
            <p:nvSpPr>
              <p:cNvPr id="140308" name="Line 20"/>
              <p:cNvSpPr>
                <a:spLocks noChangeShapeType="1"/>
              </p:cNvSpPr>
              <p:nvPr/>
            </p:nvSpPr>
            <p:spPr bwMode="auto">
              <a:xfrm>
                <a:off x="2290" y="2024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309" name="Line 21"/>
              <p:cNvSpPr>
                <a:spLocks noChangeShapeType="1"/>
              </p:cNvSpPr>
              <p:nvPr/>
            </p:nvSpPr>
            <p:spPr bwMode="auto">
              <a:xfrm>
                <a:off x="2290" y="234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310" name="Line 22"/>
              <p:cNvSpPr>
                <a:spLocks noChangeShapeType="1"/>
              </p:cNvSpPr>
              <p:nvPr/>
            </p:nvSpPr>
            <p:spPr bwMode="auto">
              <a:xfrm>
                <a:off x="2290" y="2750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311" name="Line 23"/>
              <p:cNvSpPr>
                <a:spLocks noChangeShapeType="1"/>
              </p:cNvSpPr>
              <p:nvPr/>
            </p:nvSpPr>
            <p:spPr bwMode="auto">
              <a:xfrm>
                <a:off x="2290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312" name="Line 24"/>
              <p:cNvSpPr>
                <a:spLocks noChangeShapeType="1"/>
              </p:cNvSpPr>
              <p:nvPr/>
            </p:nvSpPr>
            <p:spPr bwMode="auto">
              <a:xfrm>
                <a:off x="2245" y="347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313" name="Line 25"/>
              <p:cNvSpPr>
                <a:spLocks noChangeShapeType="1"/>
              </p:cNvSpPr>
              <p:nvPr/>
            </p:nvSpPr>
            <p:spPr bwMode="auto">
              <a:xfrm>
                <a:off x="2245" y="3929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517" y="184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y</a:t>
              </a:r>
              <a:r>
                <a:rPr lang="en-GB" altLang="en-US" baseline="-25000"/>
                <a:t>11</a:t>
              </a:r>
              <a:endParaRPr lang="en-GB" altLang="en-US"/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2517" y="2160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y</a:t>
              </a:r>
              <a:r>
                <a:rPr lang="en-GB" altLang="en-US" baseline="-25000"/>
                <a:t>12</a:t>
              </a:r>
              <a:endParaRPr lang="en-GB" altLang="en-US"/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2517" y="2568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y</a:t>
              </a:r>
              <a:r>
                <a:rPr lang="en-GB" altLang="en-US" baseline="-25000"/>
                <a:t>13</a:t>
              </a:r>
              <a:endParaRPr lang="en-GB" altLang="en-US"/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2517" y="2976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y</a:t>
              </a:r>
              <a:r>
                <a:rPr lang="en-GB" altLang="en-US" baseline="-25000"/>
                <a:t>24</a:t>
              </a:r>
              <a:endParaRPr lang="en-GB" altLang="en-US"/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2472" y="3339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y</a:t>
              </a:r>
              <a:r>
                <a:rPr lang="en-GB" altLang="en-US" baseline="-25000"/>
                <a:t>25</a:t>
              </a:r>
              <a:endParaRPr lang="en-GB" altLang="en-US"/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2472" y="3793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y</a:t>
              </a:r>
              <a:r>
                <a:rPr lang="en-GB" altLang="en-US" baseline="-25000"/>
                <a:t>26</a:t>
              </a:r>
              <a:endParaRPr lang="en-GB" altLang="en-US"/>
            </a:p>
          </p:txBody>
        </p:sp>
      </p:grpSp>
      <p:grpSp>
        <p:nvGrpSpPr>
          <p:cNvPr id="140326" name="Group 38"/>
          <p:cNvGrpSpPr>
            <a:grpSpLocks/>
          </p:cNvGrpSpPr>
          <p:nvPr/>
        </p:nvGrpSpPr>
        <p:grpSpPr bwMode="auto">
          <a:xfrm>
            <a:off x="4427538" y="2924175"/>
            <a:ext cx="2016125" cy="3170238"/>
            <a:chOff x="2789" y="1842"/>
            <a:chExt cx="1270" cy="1997"/>
          </a:xfrm>
        </p:grpSpPr>
        <p:sp>
          <p:nvSpPr>
            <p:cNvPr id="140322" name="AutoShape 34"/>
            <p:cNvSpPr>
              <a:spLocks/>
            </p:cNvSpPr>
            <p:nvPr/>
          </p:nvSpPr>
          <p:spPr bwMode="auto">
            <a:xfrm>
              <a:off x="2789" y="1842"/>
              <a:ext cx="91" cy="817"/>
            </a:xfrm>
            <a:prstGeom prst="rightBracket">
              <a:avLst>
                <a:gd name="adj" fmla="val 7481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0323" name="AutoShape 35"/>
            <p:cNvSpPr>
              <a:spLocks/>
            </p:cNvSpPr>
            <p:nvPr/>
          </p:nvSpPr>
          <p:spPr bwMode="auto">
            <a:xfrm>
              <a:off x="2789" y="3022"/>
              <a:ext cx="91" cy="817"/>
            </a:xfrm>
            <a:prstGeom prst="rightBracket">
              <a:avLst>
                <a:gd name="adj" fmla="val 7481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0324" name="Text Box 36"/>
            <p:cNvSpPr txBox="1">
              <a:spLocks noChangeArrowheads="1"/>
            </p:cNvSpPr>
            <p:nvPr/>
          </p:nvSpPr>
          <p:spPr bwMode="auto">
            <a:xfrm>
              <a:off x="2880" y="2115"/>
              <a:ext cx="1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600" i="1">
                  <a:solidFill>
                    <a:schemeClr val="accent2"/>
                  </a:solidFill>
                </a:rPr>
                <a:t>Half-sib family</a:t>
              </a:r>
            </a:p>
          </p:txBody>
        </p:sp>
        <p:sp>
          <p:nvSpPr>
            <p:cNvPr id="140325" name="Text Box 37"/>
            <p:cNvSpPr txBox="1">
              <a:spLocks noChangeArrowheads="1"/>
            </p:cNvSpPr>
            <p:nvPr/>
          </p:nvSpPr>
          <p:spPr bwMode="auto">
            <a:xfrm>
              <a:off x="2880" y="3294"/>
              <a:ext cx="1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600" i="1">
                  <a:solidFill>
                    <a:schemeClr val="accent2"/>
                  </a:solidFill>
                </a:rPr>
                <a:t>Half-sib family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2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333375"/>
            <a:ext cx="8229600" cy="1008063"/>
          </a:xfrm>
          <a:noFill/>
          <a:ln/>
        </p:spPr>
        <p:txBody>
          <a:bodyPr/>
          <a:lstStyle/>
          <a:p>
            <a:pPr algn="l"/>
            <a:r>
              <a:rPr lang="en-GB" altLang="en-US" b="1">
                <a:solidFill>
                  <a:schemeClr val="accent2"/>
                </a:solidFill>
              </a:rPr>
              <a:t>Sib analysis</a:t>
            </a:r>
            <a:endParaRPr lang="en-GB" altLang="en-US" sz="1800">
              <a:solidFill>
                <a:schemeClr val="accent2"/>
              </a:solidFill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727233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u="sng">
                <a:solidFill>
                  <a:schemeClr val="bg2"/>
                </a:solidFill>
              </a:rPr>
              <a:t>Simple half-sib design.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bg2"/>
                </a:solidFill>
              </a:rPr>
              <a:t>A number of males, each crossed with several females to produce half-sib families. Measure phenotype (y) for one offspring/female</a:t>
            </a:r>
          </a:p>
        </p:txBody>
      </p:sp>
      <p:grpSp>
        <p:nvGrpSpPr>
          <p:cNvPr id="144388" name="Group 4"/>
          <p:cNvGrpSpPr>
            <a:grpSpLocks/>
          </p:cNvGrpSpPr>
          <p:nvPr/>
        </p:nvGrpSpPr>
        <p:grpSpPr bwMode="auto">
          <a:xfrm>
            <a:off x="684213" y="2708275"/>
            <a:ext cx="3671887" cy="3535363"/>
            <a:chOff x="431" y="1797"/>
            <a:chExt cx="2449" cy="2227"/>
          </a:xfrm>
        </p:grpSpPr>
        <p:sp>
          <p:nvSpPr>
            <p:cNvPr id="144389" name="Text Box 5"/>
            <p:cNvSpPr txBox="1">
              <a:spLocks noChangeArrowheads="1"/>
            </p:cNvSpPr>
            <p:nvPr/>
          </p:nvSpPr>
          <p:spPr bwMode="auto">
            <a:xfrm>
              <a:off x="1429" y="1797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1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4390" name="Rectangle 6"/>
            <p:cNvSpPr>
              <a:spLocks noChangeArrowheads="1"/>
            </p:cNvSpPr>
            <p:nvPr/>
          </p:nvSpPr>
          <p:spPr bwMode="auto">
            <a:xfrm>
              <a:off x="431" y="2296"/>
              <a:ext cx="40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3000" b="1">
                  <a:solidFill>
                    <a:schemeClr val="bg2"/>
                  </a:solidFill>
                </a:rPr>
                <a:t>♂</a:t>
              </a:r>
              <a:r>
                <a:rPr lang="en-GB" altLang="en-US" sz="3000" b="1" baseline="-25000">
                  <a:solidFill>
                    <a:schemeClr val="bg2"/>
                  </a:solidFill>
                </a:rPr>
                <a:t>1</a:t>
              </a:r>
              <a:endParaRPr lang="en-GB" altLang="en-US" sz="3000" b="1">
                <a:solidFill>
                  <a:schemeClr val="bg2"/>
                </a:solidFill>
              </a:endParaRPr>
            </a:p>
          </p:txBody>
        </p:sp>
        <p:sp>
          <p:nvSpPr>
            <p:cNvPr id="144391" name="Rectangle 7"/>
            <p:cNvSpPr>
              <a:spLocks noChangeArrowheads="1"/>
            </p:cNvSpPr>
            <p:nvPr/>
          </p:nvSpPr>
          <p:spPr bwMode="auto">
            <a:xfrm>
              <a:off x="455" y="3158"/>
              <a:ext cx="40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3000" b="1">
                  <a:solidFill>
                    <a:schemeClr val="bg2"/>
                  </a:solidFill>
                </a:rPr>
                <a:t>♂</a:t>
              </a:r>
              <a:r>
                <a:rPr lang="en-GB" altLang="en-US" sz="3000" b="1" baseline="-25000">
                  <a:solidFill>
                    <a:schemeClr val="bg2"/>
                  </a:solidFill>
                </a:rPr>
                <a:t>2</a:t>
              </a:r>
              <a:endParaRPr lang="en-GB" altLang="en-US" sz="3000" b="1">
                <a:solidFill>
                  <a:schemeClr val="bg2"/>
                </a:solidFill>
              </a:endParaRPr>
            </a:p>
          </p:txBody>
        </p:sp>
        <p:sp>
          <p:nvSpPr>
            <p:cNvPr id="144392" name="Text Box 8"/>
            <p:cNvSpPr txBox="1">
              <a:spLocks noChangeArrowheads="1"/>
            </p:cNvSpPr>
            <p:nvPr/>
          </p:nvSpPr>
          <p:spPr bwMode="auto">
            <a:xfrm>
              <a:off x="1429" y="2404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3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1429" y="2115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2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1383" y="3249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5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>
              <a:off x="1383" y="2886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4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4396" name="Text Box 12"/>
            <p:cNvSpPr txBox="1">
              <a:spLocks noChangeArrowheads="1"/>
            </p:cNvSpPr>
            <p:nvPr/>
          </p:nvSpPr>
          <p:spPr bwMode="auto">
            <a:xfrm>
              <a:off x="1429" y="3657"/>
              <a:ext cx="45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6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4397" name="Line 13"/>
            <p:cNvSpPr>
              <a:spLocks noChangeShapeType="1"/>
            </p:cNvSpPr>
            <p:nvPr/>
          </p:nvSpPr>
          <p:spPr bwMode="auto">
            <a:xfrm flipV="1">
              <a:off x="794" y="2024"/>
              <a:ext cx="635" cy="4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98" name="Line 14"/>
            <p:cNvSpPr>
              <a:spLocks noChangeShapeType="1"/>
            </p:cNvSpPr>
            <p:nvPr/>
          </p:nvSpPr>
          <p:spPr bwMode="auto">
            <a:xfrm flipV="1">
              <a:off x="884" y="2296"/>
              <a:ext cx="590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839" y="2569"/>
              <a:ext cx="635" cy="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 flipV="1">
              <a:off x="794" y="3068"/>
              <a:ext cx="635" cy="2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01" name="Line 17"/>
            <p:cNvSpPr>
              <a:spLocks noChangeShapeType="1"/>
            </p:cNvSpPr>
            <p:nvPr/>
          </p:nvSpPr>
          <p:spPr bwMode="auto">
            <a:xfrm>
              <a:off x="839" y="3385"/>
              <a:ext cx="544" cy="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02" name="Line 18"/>
            <p:cNvSpPr>
              <a:spLocks noChangeShapeType="1"/>
            </p:cNvSpPr>
            <p:nvPr/>
          </p:nvSpPr>
          <p:spPr bwMode="auto">
            <a:xfrm>
              <a:off x="839" y="3476"/>
              <a:ext cx="635" cy="3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4403" name="Group 19"/>
            <p:cNvGrpSpPr>
              <a:grpSpLocks/>
            </p:cNvGrpSpPr>
            <p:nvPr/>
          </p:nvGrpSpPr>
          <p:grpSpPr bwMode="auto">
            <a:xfrm>
              <a:off x="1837" y="1979"/>
              <a:ext cx="680" cy="1905"/>
              <a:chOff x="2245" y="2024"/>
              <a:chExt cx="816" cy="1905"/>
            </a:xfrm>
          </p:grpSpPr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90" y="2024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405" name="Line 21"/>
              <p:cNvSpPr>
                <a:spLocks noChangeShapeType="1"/>
              </p:cNvSpPr>
              <p:nvPr/>
            </p:nvSpPr>
            <p:spPr bwMode="auto">
              <a:xfrm>
                <a:off x="2290" y="234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406" name="Line 22"/>
              <p:cNvSpPr>
                <a:spLocks noChangeShapeType="1"/>
              </p:cNvSpPr>
              <p:nvPr/>
            </p:nvSpPr>
            <p:spPr bwMode="auto">
              <a:xfrm>
                <a:off x="2290" y="2750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2290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45" y="347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409" name="Line 25"/>
              <p:cNvSpPr>
                <a:spLocks noChangeShapeType="1"/>
              </p:cNvSpPr>
              <p:nvPr/>
            </p:nvSpPr>
            <p:spPr bwMode="auto">
              <a:xfrm>
                <a:off x="2245" y="3929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4410" name="Text Box 26"/>
            <p:cNvSpPr txBox="1">
              <a:spLocks noChangeArrowheads="1"/>
            </p:cNvSpPr>
            <p:nvPr/>
          </p:nvSpPr>
          <p:spPr bwMode="auto">
            <a:xfrm>
              <a:off x="2517" y="184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bg2"/>
                  </a:solidFill>
                </a:rPr>
                <a:t>y</a:t>
              </a:r>
              <a:r>
                <a:rPr lang="en-GB" altLang="en-US" baseline="-25000">
                  <a:solidFill>
                    <a:schemeClr val="bg2"/>
                  </a:solidFill>
                </a:rPr>
                <a:t>11</a:t>
              </a:r>
              <a:endParaRPr lang="en-GB" altLang="en-US">
                <a:solidFill>
                  <a:schemeClr val="bg2"/>
                </a:solidFill>
              </a:endParaRPr>
            </a:p>
          </p:txBody>
        </p:sp>
        <p:sp>
          <p:nvSpPr>
            <p:cNvPr id="144411" name="Text Box 27"/>
            <p:cNvSpPr txBox="1">
              <a:spLocks noChangeArrowheads="1"/>
            </p:cNvSpPr>
            <p:nvPr/>
          </p:nvSpPr>
          <p:spPr bwMode="auto">
            <a:xfrm>
              <a:off x="2517" y="2160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bg2"/>
                  </a:solidFill>
                </a:rPr>
                <a:t>y</a:t>
              </a:r>
              <a:r>
                <a:rPr lang="en-GB" altLang="en-US" baseline="-25000">
                  <a:solidFill>
                    <a:schemeClr val="bg2"/>
                  </a:solidFill>
                </a:rPr>
                <a:t>12</a:t>
              </a:r>
              <a:endParaRPr lang="en-GB" altLang="en-US">
                <a:solidFill>
                  <a:schemeClr val="bg2"/>
                </a:solidFill>
              </a:endParaRPr>
            </a:p>
          </p:txBody>
        </p:sp>
        <p:sp>
          <p:nvSpPr>
            <p:cNvPr id="144412" name="Text Box 28"/>
            <p:cNvSpPr txBox="1">
              <a:spLocks noChangeArrowheads="1"/>
            </p:cNvSpPr>
            <p:nvPr/>
          </p:nvSpPr>
          <p:spPr bwMode="auto">
            <a:xfrm>
              <a:off x="2517" y="2568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bg2"/>
                  </a:solidFill>
                </a:rPr>
                <a:t>y</a:t>
              </a:r>
              <a:r>
                <a:rPr lang="en-GB" altLang="en-US" baseline="-25000">
                  <a:solidFill>
                    <a:schemeClr val="bg2"/>
                  </a:solidFill>
                </a:rPr>
                <a:t>13</a:t>
              </a:r>
              <a:endParaRPr lang="en-GB" altLang="en-US">
                <a:solidFill>
                  <a:schemeClr val="bg2"/>
                </a:solidFill>
              </a:endParaRPr>
            </a:p>
          </p:txBody>
        </p:sp>
        <p:sp>
          <p:nvSpPr>
            <p:cNvPr id="144413" name="Text Box 29"/>
            <p:cNvSpPr txBox="1">
              <a:spLocks noChangeArrowheads="1"/>
            </p:cNvSpPr>
            <p:nvPr/>
          </p:nvSpPr>
          <p:spPr bwMode="auto">
            <a:xfrm>
              <a:off x="2517" y="2976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bg2"/>
                  </a:solidFill>
                </a:rPr>
                <a:t>y</a:t>
              </a:r>
              <a:r>
                <a:rPr lang="en-GB" altLang="en-US" baseline="-25000">
                  <a:solidFill>
                    <a:schemeClr val="bg2"/>
                  </a:solidFill>
                </a:rPr>
                <a:t>24</a:t>
              </a:r>
              <a:endParaRPr lang="en-GB" altLang="en-US">
                <a:solidFill>
                  <a:schemeClr val="bg2"/>
                </a:solidFill>
              </a:endParaRPr>
            </a:p>
          </p:txBody>
        </p:sp>
        <p:sp>
          <p:nvSpPr>
            <p:cNvPr id="144414" name="Text Box 30"/>
            <p:cNvSpPr txBox="1">
              <a:spLocks noChangeArrowheads="1"/>
            </p:cNvSpPr>
            <p:nvPr/>
          </p:nvSpPr>
          <p:spPr bwMode="auto">
            <a:xfrm>
              <a:off x="2472" y="3339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bg2"/>
                  </a:solidFill>
                </a:rPr>
                <a:t>y</a:t>
              </a:r>
              <a:r>
                <a:rPr lang="en-GB" altLang="en-US" baseline="-25000">
                  <a:solidFill>
                    <a:schemeClr val="bg2"/>
                  </a:solidFill>
                </a:rPr>
                <a:t>25</a:t>
              </a:r>
              <a:endParaRPr lang="en-GB" altLang="en-US">
                <a:solidFill>
                  <a:schemeClr val="bg2"/>
                </a:solidFill>
              </a:endParaRPr>
            </a:p>
          </p:txBody>
        </p:sp>
        <p:sp>
          <p:nvSpPr>
            <p:cNvPr id="144415" name="Text Box 31"/>
            <p:cNvSpPr txBox="1">
              <a:spLocks noChangeArrowheads="1"/>
            </p:cNvSpPr>
            <p:nvPr/>
          </p:nvSpPr>
          <p:spPr bwMode="auto">
            <a:xfrm>
              <a:off x="2472" y="3793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bg2"/>
                  </a:solidFill>
                </a:rPr>
                <a:t>y</a:t>
              </a:r>
              <a:r>
                <a:rPr lang="en-GB" altLang="en-US" baseline="-25000">
                  <a:solidFill>
                    <a:schemeClr val="bg2"/>
                  </a:solidFill>
                </a:rPr>
                <a:t>26</a:t>
              </a:r>
              <a:endParaRPr lang="en-GB" altLang="en-US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144449" name="Group 65"/>
          <p:cNvGraphicFramePr>
            <a:graphicFrameLocks noGrp="1"/>
          </p:cNvGraphicFramePr>
          <p:nvPr/>
        </p:nvGraphicFramePr>
        <p:xfrm>
          <a:off x="5364163" y="3429000"/>
          <a:ext cx="2352675" cy="2067878"/>
        </p:xfrm>
        <a:graphic>
          <a:graphicData uri="http://schemas.openxmlformats.org/drawingml/2006/table">
            <a:tbl>
              <a:tblPr/>
              <a:tblGrid>
                <a:gridCol w="1176337"/>
                <a:gridCol w="1176338"/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E(MS)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Among family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GB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 </a:t>
                      </a: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n.V</a:t>
                      </a:r>
                      <a:r>
                        <a:rPr kumimoji="0" lang="en-GB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sire</a:t>
                      </a: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Within family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GB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kumimoji="0" lang="en-GB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50" name="Text Box 66"/>
          <p:cNvSpPr txBox="1">
            <a:spLocks noChangeArrowheads="1"/>
          </p:cNvSpPr>
          <p:nvPr/>
        </p:nvSpPr>
        <p:spPr bwMode="auto">
          <a:xfrm>
            <a:off x="5364163" y="3068638"/>
            <a:ext cx="252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One way ANOVA</a:t>
            </a:r>
          </a:p>
        </p:txBody>
      </p:sp>
      <p:sp>
        <p:nvSpPr>
          <p:cNvPr id="144451" name="Text Box 67"/>
          <p:cNvSpPr txBox="1">
            <a:spLocks noChangeArrowheads="1"/>
          </p:cNvSpPr>
          <p:nvPr/>
        </p:nvSpPr>
        <p:spPr bwMode="auto">
          <a:xfrm>
            <a:off x="5508625" y="5516563"/>
            <a:ext cx="2232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/>
              <a:t>Families of equal size (n)</a:t>
            </a:r>
          </a:p>
        </p:txBody>
      </p:sp>
      <p:sp>
        <p:nvSpPr>
          <p:cNvPr id="144452" name="Text Box 68"/>
          <p:cNvSpPr txBox="1">
            <a:spLocks noChangeArrowheads="1"/>
          </p:cNvSpPr>
          <p:nvPr/>
        </p:nvSpPr>
        <p:spPr bwMode="auto">
          <a:xfrm>
            <a:off x="5580063" y="5984875"/>
            <a:ext cx="3024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chemeClr val="accent2"/>
                </a:solidFill>
              </a:rPr>
              <a:t>V</a:t>
            </a:r>
            <a:r>
              <a:rPr lang="en-GB" altLang="en-US" sz="2000" b="1" baseline="-25000">
                <a:solidFill>
                  <a:schemeClr val="accent2"/>
                </a:solidFill>
              </a:rPr>
              <a:t>sire</a:t>
            </a:r>
            <a:r>
              <a:rPr lang="en-GB" altLang="en-US" sz="2000" b="1">
                <a:solidFill>
                  <a:schemeClr val="accent2"/>
                </a:solidFill>
              </a:rPr>
              <a:t> = 0.25(V</a:t>
            </a:r>
            <a:r>
              <a:rPr lang="en-GB" altLang="en-US" sz="2000" b="1" baseline="-25000">
                <a:solidFill>
                  <a:schemeClr val="accent2"/>
                </a:solidFill>
              </a:rPr>
              <a:t>A</a:t>
            </a:r>
            <a:r>
              <a:rPr lang="en-GB" altLang="en-US" sz="2000" b="1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6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8229600" cy="13716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Trait evolution</a:t>
            </a:r>
            <a:r>
              <a:rPr lang="en-GB" sz="2800" dirty="0" smtClean="0"/>
              <a:t> = </a:t>
            </a:r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 </a:t>
            </a:r>
            <a:r>
              <a:rPr lang="en-GB" sz="2800" dirty="0" smtClean="0"/>
              <a:t>X </a:t>
            </a:r>
            <a:r>
              <a:rPr lang="en-GB" sz="2800" dirty="0" smtClean="0">
                <a:solidFill>
                  <a:srgbClr val="00B050"/>
                </a:solidFill>
              </a:rPr>
              <a:t>genetic variation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724402" y="2233962"/>
            <a:ext cx="2895600" cy="99060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5814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Lots of genetic variation? </a:t>
            </a:r>
          </a:p>
          <a:p>
            <a:r>
              <a:rPr lang="en-GB" b="0" dirty="0" smtClean="0"/>
              <a:t>Selection on a trait will cause rapid evolution.</a:t>
            </a:r>
          </a:p>
          <a:p>
            <a:r>
              <a:rPr lang="en-GB" b="0" dirty="0" smtClean="0"/>
              <a:t>Relatives (share genes) and will have similar trait values</a:t>
            </a:r>
            <a:r>
              <a:rPr lang="en-GB" dirty="0"/>
              <a:t>.</a:t>
            </a:r>
            <a:endParaRPr lang="en-GB" b="0" dirty="0" smtClean="0"/>
          </a:p>
          <a:p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Evolutionary quantitative genetics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7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65" name="Group 57"/>
          <p:cNvGrpSpPr>
            <a:grpSpLocks/>
          </p:cNvGrpSpPr>
          <p:nvPr/>
        </p:nvGrpSpPr>
        <p:grpSpPr bwMode="auto">
          <a:xfrm>
            <a:off x="3779838" y="2949575"/>
            <a:ext cx="611187" cy="3371850"/>
            <a:chOff x="2359" y="1751"/>
            <a:chExt cx="385" cy="2124"/>
          </a:xfrm>
        </p:grpSpPr>
        <p:sp>
          <p:nvSpPr>
            <p:cNvPr id="145466" name="Text Box 58"/>
            <p:cNvSpPr txBox="1">
              <a:spLocks noChangeArrowheads="1"/>
            </p:cNvSpPr>
            <p:nvPr/>
          </p:nvSpPr>
          <p:spPr bwMode="auto">
            <a:xfrm>
              <a:off x="2401" y="1751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11</a:t>
              </a:r>
              <a:endParaRPr lang="en-GB" altLang="en-US" sz="1200"/>
            </a:p>
          </p:txBody>
        </p:sp>
        <p:sp>
          <p:nvSpPr>
            <p:cNvPr id="145467" name="Text Box 59"/>
            <p:cNvSpPr txBox="1">
              <a:spLocks noChangeArrowheads="1"/>
            </p:cNvSpPr>
            <p:nvPr/>
          </p:nvSpPr>
          <p:spPr bwMode="auto">
            <a:xfrm>
              <a:off x="2401" y="2069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12</a:t>
              </a:r>
              <a:endParaRPr lang="en-GB" altLang="en-US" sz="1200"/>
            </a:p>
          </p:txBody>
        </p:sp>
        <p:sp>
          <p:nvSpPr>
            <p:cNvPr id="145468" name="Text Box 60"/>
            <p:cNvSpPr txBox="1">
              <a:spLocks noChangeArrowheads="1"/>
            </p:cNvSpPr>
            <p:nvPr/>
          </p:nvSpPr>
          <p:spPr bwMode="auto">
            <a:xfrm>
              <a:off x="2401" y="2477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13</a:t>
              </a:r>
              <a:endParaRPr lang="en-GB" altLang="en-US" sz="1200"/>
            </a:p>
          </p:txBody>
        </p:sp>
        <p:sp>
          <p:nvSpPr>
            <p:cNvPr id="145469" name="Text Box 61"/>
            <p:cNvSpPr txBox="1">
              <a:spLocks noChangeArrowheads="1"/>
            </p:cNvSpPr>
            <p:nvPr/>
          </p:nvSpPr>
          <p:spPr bwMode="auto">
            <a:xfrm>
              <a:off x="2401" y="2885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24</a:t>
              </a:r>
              <a:endParaRPr lang="en-GB" altLang="en-US" sz="1200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2359" y="3248"/>
              <a:ext cx="3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25</a:t>
              </a:r>
              <a:endParaRPr lang="en-GB" altLang="en-US" sz="1200"/>
            </a:p>
          </p:txBody>
        </p:sp>
        <p:sp>
          <p:nvSpPr>
            <p:cNvPr id="145471" name="Text Box 63"/>
            <p:cNvSpPr txBox="1">
              <a:spLocks noChangeArrowheads="1"/>
            </p:cNvSpPr>
            <p:nvPr/>
          </p:nvSpPr>
          <p:spPr bwMode="auto">
            <a:xfrm>
              <a:off x="2359" y="3702"/>
              <a:ext cx="3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26</a:t>
              </a:r>
              <a:endParaRPr lang="en-GB" altLang="en-US" sz="1200"/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333375"/>
            <a:ext cx="8229600" cy="1008063"/>
          </a:xfrm>
          <a:noFill/>
          <a:ln/>
        </p:spPr>
        <p:txBody>
          <a:bodyPr/>
          <a:lstStyle/>
          <a:p>
            <a:pPr algn="l"/>
            <a:r>
              <a:rPr lang="en-GB" altLang="en-US" b="1">
                <a:solidFill>
                  <a:schemeClr val="accent2"/>
                </a:solidFill>
              </a:rPr>
              <a:t>Sib analysis</a:t>
            </a:r>
            <a:endParaRPr lang="en-GB" altLang="en-US" sz="1800">
              <a:solidFill>
                <a:schemeClr val="accent2"/>
              </a:solidFill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7416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u="sng" dirty="0"/>
              <a:t>Full-sib half-sib design. 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More complex, but can be used to get at dominance variance </a:t>
            </a:r>
            <a:r>
              <a:rPr lang="en-GB" altLang="en-US" dirty="0" smtClean="0"/>
              <a:t>V</a:t>
            </a:r>
            <a:r>
              <a:rPr lang="en-GB" altLang="en-US" baseline="-25000" dirty="0" smtClean="0"/>
              <a:t>D</a:t>
            </a:r>
            <a:r>
              <a:rPr lang="en-GB" altLang="en-US" baseline="30000" dirty="0" smtClean="0"/>
              <a:t> </a:t>
            </a:r>
            <a:r>
              <a:rPr lang="en-GB" altLang="en-US" dirty="0" smtClean="0"/>
              <a:t>and/or maternal effects shared by full sibs but not paternal half sibs.</a:t>
            </a:r>
            <a:endParaRPr lang="en-GB" altLang="en-US" dirty="0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2181225" y="2708275"/>
            <a:ext cx="6778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>
                <a:cs typeface="Arial" panose="020B0604020202020204" pitchFamily="34" charset="0"/>
              </a:rPr>
              <a:t>♀</a:t>
            </a:r>
            <a:r>
              <a:rPr lang="en-GB" altLang="en-US" sz="3000" baseline="-25000">
                <a:cs typeface="Arial" panose="020B0604020202020204" pitchFamily="34" charset="0"/>
              </a:rPr>
              <a:t>1</a:t>
            </a:r>
            <a:endParaRPr lang="en-GB" altLang="en-US" sz="3000">
              <a:cs typeface="Arial" panose="020B0604020202020204" pitchFamily="34" charset="0"/>
            </a:endParaRP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684213" y="3500438"/>
            <a:ext cx="6111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000" b="1"/>
              <a:t>♂</a:t>
            </a:r>
            <a:r>
              <a:rPr lang="en-GB" altLang="en-US" sz="3000" b="1" baseline="-25000"/>
              <a:t>1</a:t>
            </a:r>
            <a:endParaRPr lang="en-GB" altLang="en-US" sz="3000" b="1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720725" y="4868863"/>
            <a:ext cx="6111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000" b="1"/>
              <a:t>♂</a:t>
            </a:r>
            <a:r>
              <a:rPr lang="en-GB" altLang="en-US" sz="3000" b="1" baseline="-25000"/>
              <a:t>2</a:t>
            </a:r>
            <a:endParaRPr lang="en-GB" altLang="en-US" sz="3000" b="1"/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2181225" y="3671888"/>
            <a:ext cx="6778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>
                <a:cs typeface="Arial" panose="020B0604020202020204" pitchFamily="34" charset="0"/>
              </a:rPr>
              <a:t>♀</a:t>
            </a:r>
            <a:r>
              <a:rPr lang="en-GB" altLang="en-US" sz="3000" baseline="-25000">
                <a:cs typeface="Arial" panose="020B0604020202020204" pitchFamily="34" charset="0"/>
              </a:rPr>
              <a:t>3</a:t>
            </a:r>
            <a:endParaRPr lang="en-GB" altLang="en-US" sz="3000">
              <a:cs typeface="Arial" panose="020B0604020202020204" pitchFamily="34" charset="0"/>
            </a:endParaRP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2181225" y="3213100"/>
            <a:ext cx="6778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>
                <a:cs typeface="Arial" panose="020B0604020202020204" pitchFamily="34" charset="0"/>
              </a:rPr>
              <a:t>♀</a:t>
            </a:r>
            <a:r>
              <a:rPr lang="en-GB" altLang="en-US" sz="3000" baseline="-25000">
                <a:cs typeface="Arial" panose="020B0604020202020204" pitchFamily="34" charset="0"/>
              </a:rPr>
              <a:t>2</a:t>
            </a:r>
            <a:endParaRPr lang="en-GB" altLang="en-US" sz="3000">
              <a:cs typeface="Arial" panose="020B0604020202020204" pitchFamily="34" charset="0"/>
            </a:endParaRP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111375" y="5013325"/>
            <a:ext cx="679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>
                <a:cs typeface="Arial" panose="020B0604020202020204" pitchFamily="34" charset="0"/>
              </a:rPr>
              <a:t>♀</a:t>
            </a:r>
            <a:r>
              <a:rPr lang="en-GB" altLang="en-US" sz="3000" baseline="-25000">
                <a:cs typeface="Arial" panose="020B0604020202020204" pitchFamily="34" charset="0"/>
              </a:rPr>
              <a:t>5</a:t>
            </a:r>
            <a:endParaRPr lang="en-GB" altLang="en-US" sz="3000">
              <a:cs typeface="Arial" panose="020B0604020202020204" pitchFamily="34" charset="0"/>
            </a:endParaRP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2111375" y="4437063"/>
            <a:ext cx="679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>
                <a:cs typeface="Arial" panose="020B0604020202020204" pitchFamily="34" charset="0"/>
              </a:rPr>
              <a:t>♀</a:t>
            </a:r>
            <a:r>
              <a:rPr lang="en-GB" altLang="en-US" sz="3000" baseline="-25000">
                <a:cs typeface="Arial" panose="020B0604020202020204" pitchFamily="34" charset="0"/>
              </a:rPr>
              <a:t>4</a:t>
            </a:r>
            <a:endParaRPr lang="en-GB" altLang="en-US" sz="3000">
              <a:cs typeface="Arial" panose="020B0604020202020204" pitchFamily="34" charset="0"/>
            </a:endParaRP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2181225" y="5661025"/>
            <a:ext cx="6778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>
                <a:cs typeface="Arial" panose="020B0604020202020204" pitchFamily="34" charset="0"/>
              </a:rPr>
              <a:t>♀</a:t>
            </a:r>
            <a:r>
              <a:rPr lang="en-GB" altLang="en-US" sz="3000" baseline="-25000">
                <a:cs typeface="Arial" panose="020B0604020202020204" pitchFamily="34" charset="0"/>
              </a:rPr>
              <a:t>6</a:t>
            </a:r>
            <a:endParaRPr lang="en-GB" altLang="en-US" sz="3000">
              <a:cs typeface="Arial" panose="020B0604020202020204" pitchFamily="34" charset="0"/>
            </a:endParaRPr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 flipV="1">
            <a:off x="1228725" y="3068638"/>
            <a:ext cx="9525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V="1">
            <a:off x="1363663" y="3500438"/>
            <a:ext cx="8842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1295400" y="3933825"/>
            <a:ext cx="9525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V="1">
            <a:off x="1228725" y="4725988"/>
            <a:ext cx="952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>
            <a:off x="1295400" y="5229225"/>
            <a:ext cx="8159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1295400" y="5373688"/>
            <a:ext cx="952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45427" name="Group 19"/>
          <p:cNvGrpSpPr>
            <a:grpSpLocks/>
          </p:cNvGrpSpPr>
          <p:nvPr/>
        </p:nvGrpSpPr>
        <p:grpSpPr bwMode="auto">
          <a:xfrm>
            <a:off x="2792413" y="2997200"/>
            <a:ext cx="1019175" cy="3024188"/>
            <a:chOff x="2245" y="2024"/>
            <a:chExt cx="816" cy="1905"/>
          </a:xfrm>
        </p:grpSpPr>
        <p:sp>
          <p:nvSpPr>
            <p:cNvPr id="145428" name="Line 20"/>
            <p:cNvSpPr>
              <a:spLocks noChangeShapeType="1"/>
            </p:cNvSpPr>
            <p:nvPr/>
          </p:nvSpPr>
          <p:spPr bwMode="auto">
            <a:xfrm>
              <a:off x="2290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29" name="Line 21"/>
            <p:cNvSpPr>
              <a:spLocks noChangeShapeType="1"/>
            </p:cNvSpPr>
            <p:nvPr/>
          </p:nvSpPr>
          <p:spPr bwMode="auto">
            <a:xfrm>
              <a:off x="2290" y="234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30" name="Line 22"/>
            <p:cNvSpPr>
              <a:spLocks noChangeShapeType="1"/>
            </p:cNvSpPr>
            <p:nvPr/>
          </p:nvSpPr>
          <p:spPr bwMode="auto">
            <a:xfrm>
              <a:off x="2290" y="275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31" name="Line 23"/>
            <p:cNvSpPr>
              <a:spLocks noChangeShapeType="1"/>
            </p:cNvSpPr>
            <p:nvPr/>
          </p:nvSpPr>
          <p:spPr bwMode="auto">
            <a:xfrm>
              <a:off x="2290" y="311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32" name="Line 24"/>
            <p:cNvSpPr>
              <a:spLocks noChangeShapeType="1"/>
            </p:cNvSpPr>
            <p:nvPr/>
          </p:nvSpPr>
          <p:spPr bwMode="auto">
            <a:xfrm>
              <a:off x="2245" y="347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33" name="Line 25"/>
            <p:cNvSpPr>
              <a:spLocks noChangeShapeType="1"/>
            </p:cNvSpPr>
            <p:nvPr/>
          </p:nvSpPr>
          <p:spPr bwMode="auto">
            <a:xfrm>
              <a:off x="2245" y="392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5457" name="Group 49"/>
          <p:cNvGrpSpPr>
            <a:grpSpLocks/>
          </p:cNvGrpSpPr>
          <p:nvPr/>
        </p:nvGrpSpPr>
        <p:grpSpPr bwMode="auto">
          <a:xfrm>
            <a:off x="3744913" y="2779713"/>
            <a:ext cx="611187" cy="3371850"/>
            <a:chOff x="2359" y="1751"/>
            <a:chExt cx="385" cy="2124"/>
          </a:xfrm>
        </p:grpSpPr>
        <p:sp>
          <p:nvSpPr>
            <p:cNvPr id="145434" name="Text Box 26"/>
            <p:cNvSpPr txBox="1">
              <a:spLocks noChangeArrowheads="1"/>
            </p:cNvSpPr>
            <p:nvPr/>
          </p:nvSpPr>
          <p:spPr bwMode="auto">
            <a:xfrm>
              <a:off x="2401" y="1751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11</a:t>
              </a:r>
              <a:endParaRPr lang="en-GB" altLang="en-US" sz="1200"/>
            </a:p>
          </p:txBody>
        </p:sp>
        <p:sp>
          <p:nvSpPr>
            <p:cNvPr id="145435" name="Text Box 27"/>
            <p:cNvSpPr txBox="1">
              <a:spLocks noChangeArrowheads="1"/>
            </p:cNvSpPr>
            <p:nvPr/>
          </p:nvSpPr>
          <p:spPr bwMode="auto">
            <a:xfrm>
              <a:off x="2401" y="2069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12</a:t>
              </a:r>
              <a:endParaRPr lang="en-GB" altLang="en-US" sz="1200"/>
            </a:p>
          </p:txBody>
        </p:sp>
        <p:sp>
          <p:nvSpPr>
            <p:cNvPr id="145436" name="Text Box 28"/>
            <p:cNvSpPr txBox="1">
              <a:spLocks noChangeArrowheads="1"/>
            </p:cNvSpPr>
            <p:nvPr/>
          </p:nvSpPr>
          <p:spPr bwMode="auto">
            <a:xfrm>
              <a:off x="2401" y="2477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13</a:t>
              </a:r>
              <a:endParaRPr lang="en-GB" altLang="en-US" sz="1200"/>
            </a:p>
          </p:txBody>
        </p:sp>
        <p:sp>
          <p:nvSpPr>
            <p:cNvPr id="145437" name="Text Box 29"/>
            <p:cNvSpPr txBox="1">
              <a:spLocks noChangeArrowheads="1"/>
            </p:cNvSpPr>
            <p:nvPr/>
          </p:nvSpPr>
          <p:spPr bwMode="auto">
            <a:xfrm>
              <a:off x="2401" y="2885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24</a:t>
              </a:r>
              <a:endParaRPr lang="en-GB" altLang="en-US" sz="1200"/>
            </a:p>
          </p:txBody>
        </p:sp>
        <p:sp>
          <p:nvSpPr>
            <p:cNvPr id="145438" name="Text Box 30"/>
            <p:cNvSpPr txBox="1">
              <a:spLocks noChangeArrowheads="1"/>
            </p:cNvSpPr>
            <p:nvPr/>
          </p:nvSpPr>
          <p:spPr bwMode="auto">
            <a:xfrm>
              <a:off x="2359" y="3248"/>
              <a:ext cx="3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25</a:t>
              </a:r>
              <a:endParaRPr lang="en-GB" altLang="en-US" sz="1200"/>
            </a:p>
          </p:txBody>
        </p:sp>
        <p:sp>
          <p:nvSpPr>
            <p:cNvPr id="145439" name="Text Box 31"/>
            <p:cNvSpPr txBox="1">
              <a:spLocks noChangeArrowheads="1"/>
            </p:cNvSpPr>
            <p:nvPr/>
          </p:nvSpPr>
          <p:spPr bwMode="auto">
            <a:xfrm>
              <a:off x="2359" y="3702"/>
              <a:ext cx="3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26</a:t>
              </a:r>
              <a:endParaRPr lang="en-GB" altLang="en-US" sz="1200"/>
            </a:p>
          </p:txBody>
        </p:sp>
      </p:grpSp>
      <p:grpSp>
        <p:nvGrpSpPr>
          <p:cNvPr id="145472" name="Group 64"/>
          <p:cNvGrpSpPr>
            <a:grpSpLocks/>
          </p:cNvGrpSpPr>
          <p:nvPr/>
        </p:nvGrpSpPr>
        <p:grpSpPr bwMode="auto">
          <a:xfrm>
            <a:off x="2771775" y="3141663"/>
            <a:ext cx="1019175" cy="3024187"/>
            <a:chOff x="2245" y="2024"/>
            <a:chExt cx="816" cy="1905"/>
          </a:xfrm>
        </p:grpSpPr>
        <p:sp>
          <p:nvSpPr>
            <p:cNvPr id="145473" name="Line 65"/>
            <p:cNvSpPr>
              <a:spLocks noChangeShapeType="1"/>
            </p:cNvSpPr>
            <p:nvPr/>
          </p:nvSpPr>
          <p:spPr bwMode="auto">
            <a:xfrm>
              <a:off x="2290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74" name="Line 66"/>
            <p:cNvSpPr>
              <a:spLocks noChangeShapeType="1"/>
            </p:cNvSpPr>
            <p:nvPr/>
          </p:nvSpPr>
          <p:spPr bwMode="auto">
            <a:xfrm>
              <a:off x="2290" y="234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75" name="Line 67"/>
            <p:cNvSpPr>
              <a:spLocks noChangeShapeType="1"/>
            </p:cNvSpPr>
            <p:nvPr/>
          </p:nvSpPr>
          <p:spPr bwMode="auto">
            <a:xfrm>
              <a:off x="2290" y="275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76" name="Line 68"/>
            <p:cNvSpPr>
              <a:spLocks noChangeShapeType="1"/>
            </p:cNvSpPr>
            <p:nvPr/>
          </p:nvSpPr>
          <p:spPr bwMode="auto">
            <a:xfrm>
              <a:off x="2290" y="311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77" name="Line 69"/>
            <p:cNvSpPr>
              <a:spLocks noChangeShapeType="1"/>
            </p:cNvSpPr>
            <p:nvPr/>
          </p:nvSpPr>
          <p:spPr bwMode="auto">
            <a:xfrm>
              <a:off x="2245" y="347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78" name="Line 70"/>
            <p:cNvSpPr>
              <a:spLocks noChangeShapeType="1"/>
            </p:cNvSpPr>
            <p:nvPr/>
          </p:nvSpPr>
          <p:spPr bwMode="auto">
            <a:xfrm>
              <a:off x="2245" y="392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5479" name="Group 71"/>
          <p:cNvGrpSpPr>
            <a:grpSpLocks/>
          </p:cNvGrpSpPr>
          <p:nvPr/>
        </p:nvGrpSpPr>
        <p:grpSpPr bwMode="auto">
          <a:xfrm>
            <a:off x="2771775" y="2833688"/>
            <a:ext cx="1019175" cy="3024187"/>
            <a:chOff x="2245" y="2024"/>
            <a:chExt cx="816" cy="1905"/>
          </a:xfrm>
        </p:grpSpPr>
        <p:sp>
          <p:nvSpPr>
            <p:cNvPr id="145480" name="Line 72"/>
            <p:cNvSpPr>
              <a:spLocks noChangeShapeType="1"/>
            </p:cNvSpPr>
            <p:nvPr/>
          </p:nvSpPr>
          <p:spPr bwMode="auto">
            <a:xfrm>
              <a:off x="2290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81" name="Line 73"/>
            <p:cNvSpPr>
              <a:spLocks noChangeShapeType="1"/>
            </p:cNvSpPr>
            <p:nvPr/>
          </p:nvSpPr>
          <p:spPr bwMode="auto">
            <a:xfrm>
              <a:off x="2290" y="234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82" name="Line 74"/>
            <p:cNvSpPr>
              <a:spLocks noChangeShapeType="1"/>
            </p:cNvSpPr>
            <p:nvPr/>
          </p:nvSpPr>
          <p:spPr bwMode="auto">
            <a:xfrm>
              <a:off x="2290" y="275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83" name="Line 75"/>
            <p:cNvSpPr>
              <a:spLocks noChangeShapeType="1"/>
            </p:cNvSpPr>
            <p:nvPr/>
          </p:nvSpPr>
          <p:spPr bwMode="auto">
            <a:xfrm>
              <a:off x="2290" y="311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84" name="Line 76"/>
            <p:cNvSpPr>
              <a:spLocks noChangeShapeType="1"/>
            </p:cNvSpPr>
            <p:nvPr/>
          </p:nvSpPr>
          <p:spPr bwMode="auto">
            <a:xfrm>
              <a:off x="2245" y="347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485" name="Line 77"/>
            <p:cNvSpPr>
              <a:spLocks noChangeShapeType="1"/>
            </p:cNvSpPr>
            <p:nvPr/>
          </p:nvSpPr>
          <p:spPr bwMode="auto">
            <a:xfrm>
              <a:off x="2245" y="392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5458" name="Group 50"/>
          <p:cNvGrpSpPr>
            <a:grpSpLocks/>
          </p:cNvGrpSpPr>
          <p:nvPr/>
        </p:nvGrpSpPr>
        <p:grpSpPr bwMode="auto">
          <a:xfrm>
            <a:off x="3722688" y="2636838"/>
            <a:ext cx="611187" cy="3371850"/>
            <a:chOff x="2359" y="1751"/>
            <a:chExt cx="385" cy="2124"/>
          </a:xfrm>
        </p:grpSpPr>
        <p:sp>
          <p:nvSpPr>
            <p:cNvPr id="145459" name="Text Box 51"/>
            <p:cNvSpPr txBox="1">
              <a:spLocks noChangeArrowheads="1"/>
            </p:cNvSpPr>
            <p:nvPr/>
          </p:nvSpPr>
          <p:spPr bwMode="auto">
            <a:xfrm>
              <a:off x="2401" y="1751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11</a:t>
              </a:r>
              <a:endParaRPr lang="en-GB" altLang="en-US" sz="1200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401" y="2069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12</a:t>
              </a:r>
              <a:endParaRPr lang="en-GB" altLang="en-US" sz="1200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2401" y="2477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13</a:t>
              </a:r>
              <a:endParaRPr lang="en-GB" altLang="en-US" sz="12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401" y="2885"/>
              <a:ext cx="3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24</a:t>
              </a:r>
              <a:endParaRPr lang="en-GB" altLang="en-US" sz="12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2359" y="3248"/>
              <a:ext cx="3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25</a:t>
              </a:r>
              <a:endParaRPr lang="en-GB" altLang="en-US" sz="1200"/>
            </a:p>
          </p:txBody>
        </p:sp>
        <p:sp>
          <p:nvSpPr>
            <p:cNvPr id="145464" name="Text Box 56"/>
            <p:cNvSpPr txBox="1">
              <a:spLocks noChangeArrowheads="1"/>
            </p:cNvSpPr>
            <p:nvPr/>
          </p:nvSpPr>
          <p:spPr bwMode="auto">
            <a:xfrm>
              <a:off x="2359" y="3702"/>
              <a:ext cx="3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/>
                <a:t>y</a:t>
              </a:r>
              <a:r>
                <a:rPr lang="en-GB" altLang="en-US" sz="1200" baseline="-25000"/>
                <a:t>26</a:t>
              </a:r>
              <a:endParaRPr lang="en-GB" altLang="en-US" sz="1200"/>
            </a:p>
          </p:txBody>
        </p:sp>
      </p:grpSp>
      <p:grpSp>
        <p:nvGrpSpPr>
          <p:cNvPr id="145501" name="Group 93"/>
          <p:cNvGrpSpPr>
            <a:grpSpLocks/>
          </p:cNvGrpSpPr>
          <p:nvPr/>
        </p:nvGrpSpPr>
        <p:grpSpPr bwMode="auto">
          <a:xfrm>
            <a:off x="4356100" y="2781300"/>
            <a:ext cx="2160588" cy="3455988"/>
            <a:chOff x="2744" y="1752"/>
            <a:chExt cx="1361" cy="2177"/>
          </a:xfrm>
        </p:grpSpPr>
        <p:grpSp>
          <p:nvGrpSpPr>
            <p:cNvPr id="145440" name="Group 32"/>
            <p:cNvGrpSpPr>
              <a:grpSpLocks/>
            </p:cNvGrpSpPr>
            <p:nvPr/>
          </p:nvGrpSpPr>
          <p:grpSpPr bwMode="auto">
            <a:xfrm>
              <a:off x="2835" y="1842"/>
              <a:ext cx="1270" cy="2029"/>
              <a:chOff x="2789" y="1842"/>
              <a:chExt cx="1270" cy="2029"/>
            </a:xfrm>
          </p:grpSpPr>
          <p:sp>
            <p:nvSpPr>
              <p:cNvPr id="145441" name="AutoShape 33"/>
              <p:cNvSpPr>
                <a:spLocks/>
              </p:cNvSpPr>
              <p:nvPr/>
            </p:nvSpPr>
            <p:spPr bwMode="auto">
              <a:xfrm>
                <a:off x="2789" y="1842"/>
                <a:ext cx="91" cy="817"/>
              </a:xfrm>
              <a:prstGeom prst="rightBracket">
                <a:avLst>
                  <a:gd name="adj" fmla="val 74817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42" name="AutoShape 34"/>
              <p:cNvSpPr>
                <a:spLocks/>
              </p:cNvSpPr>
              <p:nvPr/>
            </p:nvSpPr>
            <p:spPr bwMode="auto">
              <a:xfrm>
                <a:off x="2789" y="3022"/>
                <a:ext cx="91" cy="817"/>
              </a:xfrm>
              <a:prstGeom prst="rightBracket">
                <a:avLst>
                  <a:gd name="adj" fmla="val 74817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43" name="Text Box 35"/>
              <p:cNvSpPr txBox="1">
                <a:spLocks noChangeArrowheads="1"/>
              </p:cNvSpPr>
              <p:nvPr/>
            </p:nvSpPr>
            <p:spPr bwMode="auto">
              <a:xfrm>
                <a:off x="2880" y="2115"/>
                <a:ext cx="11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600" i="1">
                    <a:solidFill>
                      <a:schemeClr val="accent2"/>
                    </a:solidFill>
                  </a:rPr>
                  <a:t>Full sibs nested within half sib family</a:t>
                </a:r>
              </a:p>
            </p:txBody>
          </p:sp>
          <p:sp>
            <p:nvSpPr>
              <p:cNvPr id="145444" name="Text Box 36"/>
              <p:cNvSpPr txBox="1">
                <a:spLocks noChangeArrowheads="1"/>
              </p:cNvSpPr>
              <p:nvPr/>
            </p:nvSpPr>
            <p:spPr bwMode="auto">
              <a:xfrm>
                <a:off x="2880" y="3294"/>
                <a:ext cx="1179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i="1">
                    <a:solidFill>
                      <a:schemeClr val="accent2"/>
                    </a:solidFill>
                  </a:rPr>
                  <a:t>Full sibs nested within half sib family</a:t>
                </a:r>
              </a:p>
            </p:txBody>
          </p:sp>
        </p:grpSp>
        <p:grpSp>
          <p:nvGrpSpPr>
            <p:cNvPr id="145494" name="Group 86"/>
            <p:cNvGrpSpPr>
              <a:grpSpLocks/>
            </p:cNvGrpSpPr>
            <p:nvPr/>
          </p:nvGrpSpPr>
          <p:grpSpPr bwMode="auto">
            <a:xfrm>
              <a:off x="2744" y="1752"/>
              <a:ext cx="45" cy="953"/>
              <a:chOff x="2699" y="1752"/>
              <a:chExt cx="45" cy="953"/>
            </a:xfrm>
          </p:grpSpPr>
          <p:sp>
            <p:nvSpPr>
              <p:cNvPr id="145491" name="AutoShape 83"/>
              <p:cNvSpPr>
                <a:spLocks/>
              </p:cNvSpPr>
              <p:nvPr/>
            </p:nvSpPr>
            <p:spPr bwMode="auto">
              <a:xfrm>
                <a:off x="2699" y="1752"/>
                <a:ext cx="45" cy="227"/>
              </a:xfrm>
              <a:prstGeom prst="rightBracket">
                <a:avLst>
                  <a:gd name="adj" fmla="val 42037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2" name="AutoShape 84"/>
              <p:cNvSpPr>
                <a:spLocks/>
              </p:cNvSpPr>
              <p:nvPr/>
            </p:nvSpPr>
            <p:spPr bwMode="auto">
              <a:xfrm>
                <a:off x="2699" y="2069"/>
                <a:ext cx="45" cy="227"/>
              </a:xfrm>
              <a:prstGeom prst="rightBracket">
                <a:avLst>
                  <a:gd name="adj" fmla="val 42037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3" name="AutoShape 85"/>
              <p:cNvSpPr>
                <a:spLocks/>
              </p:cNvSpPr>
              <p:nvPr/>
            </p:nvSpPr>
            <p:spPr bwMode="auto">
              <a:xfrm>
                <a:off x="2699" y="2478"/>
                <a:ext cx="45" cy="227"/>
              </a:xfrm>
              <a:prstGeom prst="rightBracket">
                <a:avLst>
                  <a:gd name="adj" fmla="val 42037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45500" name="Group 92"/>
            <p:cNvGrpSpPr>
              <a:grpSpLocks/>
            </p:cNvGrpSpPr>
            <p:nvPr/>
          </p:nvGrpSpPr>
          <p:grpSpPr bwMode="auto">
            <a:xfrm>
              <a:off x="2744" y="2886"/>
              <a:ext cx="45" cy="1043"/>
              <a:chOff x="2653" y="2886"/>
              <a:chExt cx="45" cy="1043"/>
            </a:xfrm>
          </p:grpSpPr>
          <p:sp>
            <p:nvSpPr>
              <p:cNvPr id="145496" name="AutoShape 88"/>
              <p:cNvSpPr>
                <a:spLocks/>
              </p:cNvSpPr>
              <p:nvPr/>
            </p:nvSpPr>
            <p:spPr bwMode="auto">
              <a:xfrm>
                <a:off x="2653" y="2886"/>
                <a:ext cx="45" cy="227"/>
              </a:xfrm>
              <a:prstGeom prst="rightBracket">
                <a:avLst>
                  <a:gd name="adj" fmla="val 42037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7" name="AutoShape 89"/>
              <p:cNvSpPr>
                <a:spLocks/>
              </p:cNvSpPr>
              <p:nvPr/>
            </p:nvSpPr>
            <p:spPr bwMode="auto">
              <a:xfrm>
                <a:off x="2653" y="3248"/>
                <a:ext cx="45" cy="227"/>
              </a:xfrm>
              <a:prstGeom prst="rightBracket">
                <a:avLst>
                  <a:gd name="adj" fmla="val 42037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8" name="AutoShape 90"/>
              <p:cNvSpPr>
                <a:spLocks/>
              </p:cNvSpPr>
              <p:nvPr/>
            </p:nvSpPr>
            <p:spPr bwMode="auto">
              <a:xfrm>
                <a:off x="2653" y="3702"/>
                <a:ext cx="45" cy="227"/>
              </a:xfrm>
              <a:prstGeom prst="rightBracket">
                <a:avLst>
                  <a:gd name="adj" fmla="val 42037"/>
                </a:avLst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0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1" name="Rectangle 9"/>
          <p:cNvSpPr>
            <a:spLocks noGrp="1" noChangeArrowheads="1"/>
          </p:cNvSpPr>
          <p:nvPr>
            <p:ph type="title"/>
          </p:nvPr>
        </p:nvSpPr>
        <p:spPr>
          <a:xfrm>
            <a:off x="446088" y="333375"/>
            <a:ext cx="8229600" cy="1008063"/>
          </a:xfrm>
          <a:noFill/>
          <a:ln/>
        </p:spPr>
        <p:txBody>
          <a:bodyPr/>
          <a:lstStyle/>
          <a:p>
            <a:pPr algn="l"/>
            <a:r>
              <a:rPr lang="en-GB" altLang="en-US" b="1">
                <a:solidFill>
                  <a:schemeClr val="accent2"/>
                </a:solidFill>
              </a:rPr>
              <a:t>Sib analysis</a:t>
            </a:r>
            <a:endParaRPr lang="en-GB" altLang="en-US" sz="1800">
              <a:solidFill>
                <a:schemeClr val="accent2"/>
              </a:solidFill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539750" y="1341438"/>
            <a:ext cx="72723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u="sng">
                <a:solidFill>
                  <a:schemeClr val="bg2"/>
                </a:solidFill>
              </a:rPr>
              <a:t>Full-sib half-sib design.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bg2"/>
                </a:solidFill>
              </a:rPr>
              <a:t>More complex, but can be used to get at dominance variance V</a:t>
            </a:r>
            <a:r>
              <a:rPr lang="en-GB" altLang="en-US" baseline="-25000">
                <a:solidFill>
                  <a:schemeClr val="bg2"/>
                </a:solidFill>
              </a:rPr>
              <a:t>D</a:t>
            </a:r>
            <a:endParaRPr lang="en-GB" altLang="en-US">
              <a:solidFill>
                <a:schemeClr val="bg2"/>
              </a:solidFill>
            </a:endParaRPr>
          </a:p>
        </p:txBody>
      </p:sp>
      <p:grpSp>
        <p:nvGrpSpPr>
          <p:cNvPr id="146505" name="Group 73"/>
          <p:cNvGrpSpPr>
            <a:grpSpLocks/>
          </p:cNvGrpSpPr>
          <p:nvPr/>
        </p:nvGrpSpPr>
        <p:grpSpPr bwMode="auto">
          <a:xfrm>
            <a:off x="684213" y="2624138"/>
            <a:ext cx="3706812" cy="3684587"/>
            <a:chOff x="431" y="1661"/>
            <a:chExt cx="2335" cy="2321"/>
          </a:xfrm>
        </p:grpSpPr>
        <p:grpSp>
          <p:nvGrpSpPr>
            <p:cNvPr id="146434" name="Group 2"/>
            <p:cNvGrpSpPr>
              <a:grpSpLocks/>
            </p:cNvGrpSpPr>
            <p:nvPr/>
          </p:nvGrpSpPr>
          <p:grpSpPr bwMode="auto">
            <a:xfrm>
              <a:off x="2381" y="1858"/>
              <a:ext cx="385" cy="2124"/>
              <a:chOff x="2359" y="1751"/>
              <a:chExt cx="385" cy="2124"/>
            </a:xfrm>
          </p:grpSpPr>
          <p:sp>
            <p:nvSpPr>
              <p:cNvPr id="146435" name="Text Box 3"/>
              <p:cNvSpPr txBox="1">
                <a:spLocks noChangeArrowheads="1"/>
              </p:cNvSpPr>
              <p:nvPr/>
            </p:nvSpPr>
            <p:spPr bwMode="auto">
              <a:xfrm>
                <a:off x="2401" y="1751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11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36" name="Text Box 4"/>
              <p:cNvSpPr txBox="1">
                <a:spLocks noChangeArrowheads="1"/>
              </p:cNvSpPr>
              <p:nvPr/>
            </p:nvSpPr>
            <p:spPr bwMode="auto">
              <a:xfrm>
                <a:off x="2401" y="2069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12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37" name="Text Box 5"/>
              <p:cNvSpPr txBox="1">
                <a:spLocks noChangeArrowheads="1"/>
              </p:cNvSpPr>
              <p:nvPr/>
            </p:nvSpPr>
            <p:spPr bwMode="auto">
              <a:xfrm>
                <a:off x="2401" y="2477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13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38" name="Text Box 6"/>
              <p:cNvSpPr txBox="1">
                <a:spLocks noChangeArrowheads="1"/>
              </p:cNvSpPr>
              <p:nvPr/>
            </p:nvSpPr>
            <p:spPr bwMode="auto">
              <a:xfrm>
                <a:off x="2401" y="2885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24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39" name="Text Box 7"/>
              <p:cNvSpPr txBox="1">
                <a:spLocks noChangeArrowheads="1"/>
              </p:cNvSpPr>
              <p:nvPr/>
            </p:nvSpPr>
            <p:spPr bwMode="auto">
              <a:xfrm>
                <a:off x="2359" y="3248"/>
                <a:ext cx="3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25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40" name="Text Box 8"/>
              <p:cNvSpPr txBox="1">
                <a:spLocks noChangeArrowheads="1"/>
              </p:cNvSpPr>
              <p:nvPr/>
            </p:nvSpPr>
            <p:spPr bwMode="auto">
              <a:xfrm>
                <a:off x="2359" y="3702"/>
                <a:ext cx="3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26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46443" name="Text Box 11"/>
            <p:cNvSpPr txBox="1">
              <a:spLocks noChangeArrowheads="1"/>
            </p:cNvSpPr>
            <p:nvPr/>
          </p:nvSpPr>
          <p:spPr bwMode="auto">
            <a:xfrm>
              <a:off x="1374" y="1706"/>
              <a:ext cx="42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1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444" name="Rectangle 12"/>
            <p:cNvSpPr>
              <a:spLocks noChangeArrowheads="1"/>
            </p:cNvSpPr>
            <p:nvPr/>
          </p:nvSpPr>
          <p:spPr bwMode="auto">
            <a:xfrm>
              <a:off x="431" y="2205"/>
              <a:ext cx="38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3000" b="1">
                  <a:solidFill>
                    <a:schemeClr val="bg2"/>
                  </a:solidFill>
                </a:rPr>
                <a:t>♂</a:t>
              </a:r>
              <a:r>
                <a:rPr lang="en-GB" altLang="en-US" sz="3000" b="1" baseline="-25000">
                  <a:solidFill>
                    <a:schemeClr val="bg2"/>
                  </a:solidFill>
                </a:rPr>
                <a:t>1</a:t>
              </a:r>
              <a:endParaRPr lang="en-GB" altLang="en-US" sz="3000" b="1">
                <a:solidFill>
                  <a:schemeClr val="bg2"/>
                </a:solidFill>
              </a:endParaRPr>
            </a:p>
          </p:txBody>
        </p:sp>
        <p:sp>
          <p:nvSpPr>
            <p:cNvPr id="146445" name="Rectangle 13"/>
            <p:cNvSpPr>
              <a:spLocks noChangeArrowheads="1"/>
            </p:cNvSpPr>
            <p:nvPr/>
          </p:nvSpPr>
          <p:spPr bwMode="auto">
            <a:xfrm>
              <a:off x="454" y="3067"/>
              <a:ext cx="38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3000" b="1">
                  <a:solidFill>
                    <a:schemeClr val="bg2"/>
                  </a:solidFill>
                </a:rPr>
                <a:t>♂</a:t>
              </a:r>
              <a:r>
                <a:rPr lang="en-GB" altLang="en-US" sz="3000" b="1" baseline="-25000">
                  <a:solidFill>
                    <a:schemeClr val="bg2"/>
                  </a:solidFill>
                </a:rPr>
                <a:t>2</a:t>
              </a:r>
              <a:endParaRPr lang="en-GB" altLang="en-US" sz="3000" b="1">
                <a:solidFill>
                  <a:schemeClr val="bg2"/>
                </a:solidFill>
              </a:endParaRPr>
            </a:p>
          </p:txBody>
        </p:sp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1374" y="2313"/>
              <a:ext cx="42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3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447" name="Text Box 15"/>
            <p:cNvSpPr txBox="1">
              <a:spLocks noChangeArrowheads="1"/>
            </p:cNvSpPr>
            <p:nvPr/>
          </p:nvSpPr>
          <p:spPr bwMode="auto">
            <a:xfrm>
              <a:off x="1374" y="2024"/>
              <a:ext cx="42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2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448" name="Text Box 16"/>
            <p:cNvSpPr txBox="1">
              <a:spLocks noChangeArrowheads="1"/>
            </p:cNvSpPr>
            <p:nvPr/>
          </p:nvSpPr>
          <p:spPr bwMode="auto">
            <a:xfrm>
              <a:off x="1330" y="3158"/>
              <a:ext cx="4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5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449" name="Text Box 17"/>
            <p:cNvSpPr txBox="1">
              <a:spLocks noChangeArrowheads="1"/>
            </p:cNvSpPr>
            <p:nvPr/>
          </p:nvSpPr>
          <p:spPr bwMode="auto">
            <a:xfrm>
              <a:off x="1330" y="2795"/>
              <a:ext cx="4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4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450" name="Text Box 18"/>
            <p:cNvSpPr txBox="1">
              <a:spLocks noChangeArrowheads="1"/>
            </p:cNvSpPr>
            <p:nvPr/>
          </p:nvSpPr>
          <p:spPr bwMode="auto">
            <a:xfrm>
              <a:off x="1374" y="3566"/>
              <a:ext cx="42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3000">
                  <a:solidFill>
                    <a:schemeClr val="bg2"/>
                  </a:solidFill>
                  <a:cs typeface="Arial" panose="020B0604020202020204" pitchFamily="34" charset="0"/>
                </a:rPr>
                <a:t>♀</a:t>
              </a:r>
              <a:r>
                <a:rPr lang="en-GB" altLang="en-US" sz="3000" baseline="-25000">
                  <a:solidFill>
                    <a:schemeClr val="bg2"/>
                  </a:solidFill>
                  <a:cs typeface="Arial" panose="020B0604020202020204" pitchFamily="34" charset="0"/>
                </a:rPr>
                <a:t>6</a:t>
              </a:r>
              <a:endParaRPr lang="en-GB" altLang="en-US" sz="300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451" name="Line 19"/>
            <p:cNvSpPr>
              <a:spLocks noChangeShapeType="1"/>
            </p:cNvSpPr>
            <p:nvPr/>
          </p:nvSpPr>
          <p:spPr bwMode="auto">
            <a:xfrm flipV="1">
              <a:off x="774" y="1933"/>
              <a:ext cx="600" cy="4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6452" name="Line 20"/>
            <p:cNvSpPr>
              <a:spLocks noChangeShapeType="1"/>
            </p:cNvSpPr>
            <p:nvPr/>
          </p:nvSpPr>
          <p:spPr bwMode="auto">
            <a:xfrm flipV="1">
              <a:off x="859" y="2205"/>
              <a:ext cx="557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6453" name="Line 21"/>
            <p:cNvSpPr>
              <a:spLocks noChangeShapeType="1"/>
            </p:cNvSpPr>
            <p:nvPr/>
          </p:nvSpPr>
          <p:spPr bwMode="auto">
            <a:xfrm>
              <a:off x="816" y="2478"/>
              <a:ext cx="600" cy="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6454" name="Line 22"/>
            <p:cNvSpPr>
              <a:spLocks noChangeShapeType="1"/>
            </p:cNvSpPr>
            <p:nvPr/>
          </p:nvSpPr>
          <p:spPr bwMode="auto">
            <a:xfrm flipV="1">
              <a:off x="774" y="2977"/>
              <a:ext cx="600" cy="2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6455" name="Line 23"/>
            <p:cNvSpPr>
              <a:spLocks noChangeShapeType="1"/>
            </p:cNvSpPr>
            <p:nvPr/>
          </p:nvSpPr>
          <p:spPr bwMode="auto">
            <a:xfrm>
              <a:off x="816" y="3294"/>
              <a:ext cx="514" cy="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6456" name="Line 24"/>
            <p:cNvSpPr>
              <a:spLocks noChangeShapeType="1"/>
            </p:cNvSpPr>
            <p:nvPr/>
          </p:nvSpPr>
          <p:spPr bwMode="auto">
            <a:xfrm>
              <a:off x="816" y="3385"/>
              <a:ext cx="600" cy="3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6457" name="Group 25"/>
            <p:cNvGrpSpPr>
              <a:grpSpLocks/>
            </p:cNvGrpSpPr>
            <p:nvPr/>
          </p:nvGrpSpPr>
          <p:grpSpPr bwMode="auto">
            <a:xfrm>
              <a:off x="1759" y="1888"/>
              <a:ext cx="642" cy="1905"/>
              <a:chOff x="2245" y="2024"/>
              <a:chExt cx="816" cy="1905"/>
            </a:xfrm>
          </p:grpSpPr>
          <p:sp>
            <p:nvSpPr>
              <p:cNvPr id="146458" name="Line 26"/>
              <p:cNvSpPr>
                <a:spLocks noChangeShapeType="1"/>
              </p:cNvSpPr>
              <p:nvPr/>
            </p:nvSpPr>
            <p:spPr bwMode="auto">
              <a:xfrm>
                <a:off x="2290" y="2024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59" name="Line 27"/>
              <p:cNvSpPr>
                <a:spLocks noChangeShapeType="1"/>
              </p:cNvSpPr>
              <p:nvPr/>
            </p:nvSpPr>
            <p:spPr bwMode="auto">
              <a:xfrm>
                <a:off x="2290" y="234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60" name="Line 28"/>
              <p:cNvSpPr>
                <a:spLocks noChangeShapeType="1"/>
              </p:cNvSpPr>
              <p:nvPr/>
            </p:nvSpPr>
            <p:spPr bwMode="auto">
              <a:xfrm>
                <a:off x="2290" y="2750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61" name="Line 29"/>
              <p:cNvSpPr>
                <a:spLocks noChangeShapeType="1"/>
              </p:cNvSpPr>
              <p:nvPr/>
            </p:nvSpPr>
            <p:spPr bwMode="auto">
              <a:xfrm>
                <a:off x="2290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62" name="Line 30"/>
              <p:cNvSpPr>
                <a:spLocks noChangeShapeType="1"/>
              </p:cNvSpPr>
              <p:nvPr/>
            </p:nvSpPr>
            <p:spPr bwMode="auto">
              <a:xfrm>
                <a:off x="2245" y="347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63" name="Line 31"/>
              <p:cNvSpPr>
                <a:spLocks noChangeShapeType="1"/>
              </p:cNvSpPr>
              <p:nvPr/>
            </p:nvSpPr>
            <p:spPr bwMode="auto">
              <a:xfrm>
                <a:off x="2245" y="3929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6464" name="Group 32"/>
            <p:cNvGrpSpPr>
              <a:grpSpLocks/>
            </p:cNvGrpSpPr>
            <p:nvPr/>
          </p:nvGrpSpPr>
          <p:grpSpPr bwMode="auto">
            <a:xfrm>
              <a:off x="2359" y="1751"/>
              <a:ext cx="385" cy="2124"/>
              <a:chOff x="2359" y="1751"/>
              <a:chExt cx="385" cy="2124"/>
            </a:xfrm>
          </p:grpSpPr>
          <p:sp>
            <p:nvSpPr>
              <p:cNvPr id="146465" name="Text Box 33"/>
              <p:cNvSpPr txBox="1">
                <a:spLocks noChangeArrowheads="1"/>
              </p:cNvSpPr>
              <p:nvPr/>
            </p:nvSpPr>
            <p:spPr bwMode="auto">
              <a:xfrm>
                <a:off x="2401" y="1751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11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66" name="Text Box 34"/>
              <p:cNvSpPr txBox="1">
                <a:spLocks noChangeArrowheads="1"/>
              </p:cNvSpPr>
              <p:nvPr/>
            </p:nvSpPr>
            <p:spPr bwMode="auto">
              <a:xfrm>
                <a:off x="2401" y="2069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12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67" name="Text Box 35"/>
              <p:cNvSpPr txBox="1">
                <a:spLocks noChangeArrowheads="1"/>
              </p:cNvSpPr>
              <p:nvPr/>
            </p:nvSpPr>
            <p:spPr bwMode="auto">
              <a:xfrm>
                <a:off x="2401" y="2477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13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68" name="Text Box 36"/>
              <p:cNvSpPr txBox="1">
                <a:spLocks noChangeArrowheads="1"/>
              </p:cNvSpPr>
              <p:nvPr/>
            </p:nvSpPr>
            <p:spPr bwMode="auto">
              <a:xfrm>
                <a:off x="2401" y="2885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24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69" name="Text Box 37"/>
              <p:cNvSpPr txBox="1">
                <a:spLocks noChangeArrowheads="1"/>
              </p:cNvSpPr>
              <p:nvPr/>
            </p:nvSpPr>
            <p:spPr bwMode="auto">
              <a:xfrm>
                <a:off x="2359" y="3248"/>
                <a:ext cx="3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25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70" name="Text Box 38"/>
              <p:cNvSpPr txBox="1">
                <a:spLocks noChangeArrowheads="1"/>
              </p:cNvSpPr>
              <p:nvPr/>
            </p:nvSpPr>
            <p:spPr bwMode="auto">
              <a:xfrm>
                <a:off x="2359" y="3702"/>
                <a:ext cx="3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26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46471" name="Group 39"/>
            <p:cNvGrpSpPr>
              <a:grpSpLocks/>
            </p:cNvGrpSpPr>
            <p:nvPr/>
          </p:nvGrpSpPr>
          <p:grpSpPr bwMode="auto">
            <a:xfrm>
              <a:off x="1746" y="1979"/>
              <a:ext cx="642" cy="1905"/>
              <a:chOff x="2245" y="2024"/>
              <a:chExt cx="816" cy="1905"/>
            </a:xfrm>
          </p:grpSpPr>
          <p:sp>
            <p:nvSpPr>
              <p:cNvPr id="146472" name="Line 40"/>
              <p:cNvSpPr>
                <a:spLocks noChangeShapeType="1"/>
              </p:cNvSpPr>
              <p:nvPr/>
            </p:nvSpPr>
            <p:spPr bwMode="auto">
              <a:xfrm>
                <a:off x="2290" y="2024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73" name="Line 41"/>
              <p:cNvSpPr>
                <a:spLocks noChangeShapeType="1"/>
              </p:cNvSpPr>
              <p:nvPr/>
            </p:nvSpPr>
            <p:spPr bwMode="auto">
              <a:xfrm>
                <a:off x="2290" y="234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74" name="Line 42"/>
              <p:cNvSpPr>
                <a:spLocks noChangeShapeType="1"/>
              </p:cNvSpPr>
              <p:nvPr/>
            </p:nvSpPr>
            <p:spPr bwMode="auto">
              <a:xfrm>
                <a:off x="2290" y="2750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75" name="Line 43"/>
              <p:cNvSpPr>
                <a:spLocks noChangeShapeType="1"/>
              </p:cNvSpPr>
              <p:nvPr/>
            </p:nvSpPr>
            <p:spPr bwMode="auto">
              <a:xfrm>
                <a:off x="2290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76" name="Line 44"/>
              <p:cNvSpPr>
                <a:spLocks noChangeShapeType="1"/>
              </p:cNvSpPr>
              <p:nvPr/>
            </p:nvSpPr>
            <p:spPr bwMode="auto">
              <a:xfrm>
                <a:off x="2245" y="347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77" name="Line 45"/>
              <p:cNvSpPr>
                <a:spLocks noChangeShapeType="1"/>
              </p:cNvSpPr>
              <p:nvPr/>
            </p:nvSpPr>
            <p:spPr bwMode="auto">
              <a:xfrm>
                <a:off x="2245" y="3929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6478" name="Group 46"/>
            <p:cNvGrpSpPr>
              <a:grpSpLocks/>
            </p:cNvGrpSpPr>
            <p:nvPr/>
          </p:nvGrpSpPr>
          <p:grpSpPr bwMode="auto">
            <a:xfrm>
              <a:off x="1746" y="1785"/>
              <a:ext cx="642" cy="1905"/>
              <a:chOff x="2245" y="2024"/>
              <a:chExt cx="816" cy="1905"/>
            </a:xfrm>
          </p:grpSpPr>
          <p:sp>
            <p:nvSpPr>
              <p:cNvPr id="146479" name="Line 47"/>
              <p:cNvSpPr>
                <a:spLocks noChangeShapeType="1"/>
              </p:cNvSpPr>
              <p:nvPr/>
            </p:nvSpPr>
            <p:spPr bwMode="auto">
              <a:xfrm>
                <a:off x="2290" y="2024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80" name="Line 48"/>
              <p:cNvSpPr>
                <a:spLocks noChangeShapeType="1"/>
              </p:cNvSpPr>
              <p:nvPr/>
            </p:nvSpPr>
            <p:spPr bwMode="auto">
              <a:xfrm>
                <a:off x="2290" y="234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81" name="Line 49"/>
              <p:cNvSpPr>
                <a:spLocks noChangeShapeType="1"/>
              </p:cNvSpPr>
              <p:nvPr/>
            </p:nvSpPr>
            <p:spPr bwMode="auto">
              <a:xfrm>
                <a:off x="2290" y="2750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82" name="Line 50"/>
              <p:cNvSpPr>
                <a:spLocks noChangeShapeType="1"/>
              </p:cNvSpPr>
              <p:nvPr/>
            </p:nvSpPr>
            <p:spPr bwMode="auto">
              <a:xfrm>
                <a:off x="2290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83" name="Line 51"/>
              <p:cNvSpPr>
                <a:spLocks noChangeShapeType="1"/>
              </p:cNvSpPr>
              <p:nvPr/>
            </p:nvSpPr>
            <p:spPr bwMode="auto">
              <a:xfrm>
                <a:off x="2245" y="347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484" name="Line 52"/>
              <p:cNvSpPr>
                <a:spLocks noChangeShapeType="1"/>
              </p:cNvSpPr>
              <p:nvPr/>
            </p:nvSpPr>
            <p:spPr bwMode="auto">
              <a:xfrm>
                <a:off x="2245" y="3929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6490" name="Group 58"/>
            <p:cNvGrpSpPr>
              <a:grpSpLocks/>
            </p:cNvGrpSpPr>
            <p:nvPr/>
          </p:nvGrpSpPr>
          <p:grpSpPr bwMode="auto">
            <a:xfrm>
              <a:off x="2345" y="1661"/>
              <a:ext cx="385" cy="2124"/>
              <a:chOff x="2359" y="1751"/>
              <a:chExt cx="385" cy="2124"/>
            </a:xfrm>
          </p:grpSpPr>
          <p:sp>
            <p:nvSpPr>
              <p:cNvPr id="146491" name="Text Box 59"/>
              <p:cNvSpPr txBox="1">
                <a:spLocks noChangeArrowheads="1"/>
              </p:cNvSpPr>
              <p:nvPr/>
            </p:nvSpPr>
            <p:spPr bwMode="auto">
              <a:xfrm>
                <a:off x="2401" y="1751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11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92" name="Text Box 60"/>
              <p:cNvSpPr txBox="1">
                <a:spLocks noChangeArrowheads="1"/>
              </p:cNvSpPr>
              <p:nvPr/>
            </p:nvSpPr>
            <p:spPr bwMode="auto">
              <a:xfrm>
                <a:off x="2401" y="2069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12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93" name="Text Box 61"/>
              <p:cNvSpPr txBox="1">
                <a:spLocks noChangeArrowheads="1"/>
              </p:cNvSpPr>
              <p:nvPr/>
            </p:nvSpPr>
            <p:spPr bwMode="auto">
              <a:xfrm>
                <a:off x="2401" y="2477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13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94" name="Text Box 62"/>
              <p:cNvSpPr txBox="1">
                <a:spLocks noChangeArrowheads="1"/>
              </p:cNvSpPr>
              <p:nvPr/>
            </p:nvSpPr>
            <p:spPr bwMode="auto">
              <a:xfrm>
                <a:off x="2401" y="2885"/>
                <a:ext cx="34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24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95" name="Text Box 63"/>
              <p:cNvSpPr txBox="1">
                <a:spLocks noChangeArrowheads="1"/>
              </p:cNvSpPr>
              <p:nvPr/>
            </p:nvSpPr>
            <p:spPr bwMode="auto">
              <a:xfrm>
                <a:off x="2359" y="3248"/>
                <a:ext cx="3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25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496" name="Text Box 64"/>
              <p:cNvSpPr txBox="1">
                <a:spLocks noChangeArrowheads="1"/>
              </p:cNvSpPr>
              <p:nvPr/>
            </p:nvSpPr>
            <p:spPr bwMode="auto">
              <a:xfrm>
                <a:off x="2359" y="3702"/>
                <a:ext cx="34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200">
                    <a:solidFill>
                      <a:schemeClr val="bg2"/>
                    </a:solidFill>
                  </a:rPr>
                  <a:t>y</a:t>
                </a:r>
                <a:r>
                  <a:rPr lang="en-GB" altLang="en-US" sz="1200" baseline="-25000">
                    <a:solidFill>
                      <a:schemeClr val="bg2"/>
                    </a:solidFill>
                  </a:rPr>
                  <a:t>26</a:t>
                </a:r>
                <a:endParaRPr lang="en-GB" altLang="en-US" sz="120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46537" name="Text Box 105"/>
          <p:cNvSpPr txBox="1">
            <a:spLocks noChangeArrowheads="1"/>
          </p:cNvSpPr>
          <p:nvPr/>
        </p:nvSpPr>
        <p:spPr bwMode="auto">
          <a:xfrm>
            <a:off x="4716463" y="2924175"/>
            <a:ext cx="3671887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/>
              <a:t>Nested ANOVA partitions variance into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-between sire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-between dam within sire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-within progenies</a:t>
            </a:r>
          </a:p>
          <a:p>
            <a:pPr>
              <a:spcBef>
                <a:spcPct val="50000"/>
              </a:spcBef>
            </a:pPr>
            <a:endParaRPr lang="en-GB" altLang="en-US"/>
          </a:p>
          <a:p>
            <a:pPr>
              <a:spcBef>
                <a:spcPct val="50000"/>
              </a:spcBef>
            </a:pPr>
            <a:r>
              <a:rPr lang="en-GB" altLang="en-US"/>
              <a:t>These used to calculate V</a:t>
            </a:r>
            <a:r>
              <a:rPr lang="en-GB" altLang="en-US" baseline="-25000"/>
              <a:t>A </a:t>
            </a:r>
            <a:r>
              <a:rPr lang="en-GB" altLang="en-US"/>
              <a:t>and V</a:t>
            </a:r>
            <a:r>
              <a:rPr lang="en-GB" altLang="en-US" baseline="-25000"/>
              <a:t>D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217983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31" name="Picture 7" descr="Table 10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" y="981075"/>
            <a:ext cx="8064500" cy="27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32" name="Picture 8" descr="Table 10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4005263"/>
            <a:ext cx="6337300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5580063" y="404813"/>
            <a:ext cx="302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2"/>
                </a:solidFill>
              </a:rPr>
              <a:t>Falconer and MacKay 1998</a:t>
            </a:r>
          </a:p>
        </p:txBody>
      </p:sp>
    </p:spTree>
    <p:extLst>
      <p:ext uri="{BB962C8B-B14F-4D97-AF65-F5344CB8AC3E}">
        <p14:creationId xmlns:p14="http://schemas.microsoft.com/office/powerpoint/2010/main" val="41089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189220" y="2125980"/>
            <a:ext cx="3680460" cy="32080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4" descr="Image result for 1985 vcr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756"/>
          <a:stretch/>
        </p:blipFill>
        <p:spPr bwMode="auto">
          <a:xfrm>
            <a:off x="5577309" y="3841918"/>
            <a:ext cx="2006913" cy="10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974" y="568874"/>
            <a:ext cx="8800153" cy="1143000"/>
          </a:xfrm>
        </p:spPr>
        <p:txBody>
          <a:bodyPr>
            <a:normAutofit/>
          </a:bodyPr>
          <a:lstStyle/>
          <a:p>
            <a:pPr algn="l"/>
            <a:r>
              <a:rPr lang="en-GB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You can still use ANOVA to analyse breeding designs…</a:t>
            </a:r>
            <a:endParaRPr lang="en-GB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066" name="Picture 10" descr="Sharp PC-1403 Pocket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255" y="1641802"/>
            <a:ext cx="4201326" cy="17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9734" y="3834661"/>
            <a:ext cx="3343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 smtClean="0"/>
              <a:t>+ </a:t>
            </a:r>
            <a:r>
              <a:rPr lang="en-GB" altLang="en-US" dirty="0" smtClean="0"/>
              <a:t>It still works!</a:t>
            </a:r>
          </a:p>
          <a:p>
            <a:r>
              <a:rPr lang="en-GB" altLang="en-US" b="1" dirty="0" smtClean="0"/>
              <a:t>+ </a:t>
            </a:r>
            <a:r>
              <a:rPr lang="en-GB" altLang="en-US" dirty="0" smtClean="0"/>
              <a:t>You can do ANOVA by hand</a:t>
            </a:r>
          </a:p>
          <a:p>
            <a:r>
              <a:rPr lang="en-GB" altLang="en-US" b="1" dirty="0" smtClean="0"/>
              <a:t>+</a:t>
            </a:r>
            <a:r>
              <a:rPr lang="en-GB" altLang="en-US" dirty="0" smtClean="0"/>
              <a:t> We teach ANOVA to undergrads</a:t>
            </a:r>
          </a:p>
          <a:p>
            <a:endParaRPr lang="en-GB" altLang="en-US" b="1" dirty="0" smtClean="0"/>
          </a:p>
        </p:txBody>
      </p:sp>
      <p:pic>
        <p:nvPicPr>
          <p:cNvPr id="13" name="Picture 2" descr="Image result for old TV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9245" y="2285609"/>
            <a:ext cx="1795519" cy="119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74" r="12107"/>
          <a:stretch/>
        </p:blipFill>
        <p:spPr>
          <a:xfrm>
            <a:off x="7244080" y="2819400"/>
            <a:ext cx="1565252" cy="15712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8180" y="3511420"/>
            <a:ext cx="4244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My calculator from 1985</a:t>
            </a:r>
            <a:endParaRPr lang="en-GB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76900" y="4884420"/>
            <a:ext cx="351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</a:rPr>
              <a:t>Other “cutting edge” 80s items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0925" y="543621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…but we have better tools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chemeClr val="bg2">
                    <a:lumMod val="50000"/>
                  </a:schemeClr>
                </a:solidFill>
              </a:rPr>
              <a:t>Mixed </a:t>
            </a:r>
            <a:r>
              <a:rPr lang="en-GB" altLang="en-US" dirty="0">
                <a:solidFill>
                  <a:schemeClr val="bg2">
                    <a:lumMod val="50000"/>
                  </a:schemeClr>
                </a:solidFill>
              </a:rPr>
              <a:t>effect models (REML or Bayesian)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0003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44500" y="79365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b="1" dirty="0" smtClean="0">
                <a:solidFill>
                  <a:schemeClr val="accent2"/>
                </a:solidFill>
              </a:rPr>
              <a:t>V</a:t>
            </a:r>
            <a:r>
              <a:rPr lang="en-GB" altLang="en-US" sz="3600" b="1" baseline="-25000" dirty="0" smtClean="0">
                <a:solidFill>
                  <a:schemeClr val="accent2"/>
                </a:solidFill>
              </a:rPr>
              <a:t>A</a:t>
            </a:r>
            <a:r>
              <a:rPr lang="en-GB" altLang="en-US" sz="3600" b="1" dirty="0" smtClean="0">
                <a:solidFill>
                  <a:schemeClr val="accent2"/>
                </a:solidFill>
              </a:rPr>
              <a:t> estimation with mixed models</a:t>
            </a:r>
            <a:endParaRPr lang="en-GB" altLang="en-US" sz="3600" b="1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731" y="5180470"/>
            <a:ext cx="5535409" cy="12462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2300" y="1519560"/>
            <a:ext cx="8051800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2400" dirty="0"/>
              <a:t>Don’t require balanced data sets, equal family sizes </a:t>
            </a:r>
            <a:r>
              <a:rPr lang="en-GB" altLang="en-US" sz="2400" dirty="0" err="1"/>
              <a:t>etc</a:t>
            </a:r>
            <a:endParaRPr lang="en-GB" altLang="en-US" sz="2400" dirty="0"/>
          </a:p>
          <a:p>
            <a:pPr marL="342900" indent="-3429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2400" dirty="0"/>
              <a:t>Increased flexibility to model other effects (sex, age, common environment effects) simultaneously </a:t>
            </a:r>
          </a:p>
          <a:p>
            <a:pPr marL="342900" indent="-3429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2400" dirty="0"/>
              <a:t>Suited to experimental and non-experimental data</a:t>
            </a:r>
          </a:p>
          <a:p>
            <a:pPr marL="342900" indent="-3429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2400" dirty="0"/>
              <a:t>Likelihood (REML) or Bayesian parameterisation</a:t>
            </a:r>
          </a:p>
          <a:p>
            <a:pPr marL="342900" indent="-3429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en-US" sz="2400" dirty="0"/>
              <a:t>Animal model </a:t>
            </a:r>
            <a:r>
              <a:rPr lang="en-GB" altLang="en-US" sz="2400" b="1" dirty="0" smtClean="0"/>
              <a:t>efficiently</a:t>
            </a:r>
            <a:r>
              <a:rPr lang="en-GB" altLang="en-US" sz="2400" dirty="0" smtClean="0"/>
              <a:t> uses </a:t>
            </a:r>
            <a:r>
              <a:rPr lang="en-GB" altLang="en-US" sz="2400" dirty="0"/>
              <a:t>data from </a:t>
            </a:r>
            <a:r>
              <a:rPr lang="en-GB" altLang="en-US" sz="2400" b="1" dirty="0"/>
              <a:t>any </a:t>
            </a:r>
            <a:r>
              <a:rPr lang="en-GB" altLang="en-US" sz="2400" b="1" dirty="0" smtClean="0"/>
              <a:t>pedigree</a:t>
            </a:r>
            <a:endParaRPr lang="en-GB" altLang="en-US" sz="24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24" b="5125"/>
          <a:stretch/>
        </p:blipFill>
        <p:spPr bwMode="auto">
          <a:xfrm>
            <a:off x="6270612" y="5002177"/>
            <a:ext cx="2731160" cy="1602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5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66725" y="1476375"/>
            <a:ext cx="7777163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>
                <a:cs typeface="Arial" panose="020B0604020202020204" pitchFamily="34" charset="0"/>
              </a:rPr>
              <a:t>Consider a simple linear model:		</a:t>
            </a:r>
          </a:p>
          <a:p>
            <a:r>
              <a:rPr lang="en-GB" altLang="en-US" sz="1000">
                <a:cs typeface="Arial" panose="020B0604020202020204" pitchFamily="34" charset="0"/>
              </a:rPr>
              <a:t>		</a:t>
            </a:r>
          </a:p>
          <a:p>
            <a:r>
              <a:rPr lang="en-GB" altLang="en-US" sz="2000">
                <a:solidFill>
                  <a:schemeClr val="accent2"/>
                </a:solidFill>
                <a:cs typeface="Arial" panose="020B0604020202020204" pitchFamily="34" charset="0"/>
              </a:rPr>
              <a:t>	</a:t>
            </a:r>
            <a:r>
              <a:rPr lang="en-GB" altLang="en-US" sz="2200">
                <a:solidFill>
                  <a:schemeClr val="accent2"/>
                </a:solidFill>
                <a:cs typeface="Arial" panose="020B0604020202020204" pitchFamily="34" charset="0"/>
              </a:rPr>
              <a:t>y</a:t>
            </a:r>
            <a:r>
              <a:rPr lang="en-GB" altLang="en-US" sz="2200" baseline="-25000">
                <a:solidFill>
                  <a:schemeClr val="accent2"/>
                </a:solidFill>
                <a:cs typeface="Arial" panose="020B0604020202020204" pitchFamily="34" charset="0"/>
              </a:rPr>
              <a:t>i </a:t>
            </a:r>
            <a:r>
              <a:rPr lang="en-GB" altLang="en-US" sz="2200">
                <a:solidFill>
                  <a:schemeClr val="accent2"/>
                </a:solidFill>
                <a:cs typeface="Arial" panose="020B0604020202020204" pitchFamily="34" charset="0"/>
              </a:rPr>
              <a:t>= c + b x + </a:t>
            </a:r>
            <a:r>
              <a:rPr lang="en-GB" altLang="en-US" sz="220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GB" altLang="en-US" sz="2200" baseline="-2500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altLang="en-US" sz="220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</a:p>
          <a:p>
            <a:endParaRPr lang="en-GB" altLang="en-US" sz="2200" baseline="-2500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endParaRPr lang="en-GB" altLang="en-US" sz="1600" baseline="-2500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r>
              <a:rPr lang="en-GB" altLang="en-US">
                <a:solidFill>
                  <a:schemeClr val="accent2"/>
                </a:solidFill>
                <a:cs typeface="Arial" panose="020B0604020202020204" pitchFamily="34" charset="0"/>
              </a:rPr>
              <a:t>c</a:t>
            </a:r>
            <a:r>
              <a:rPr lang="en-GB" altLang="en-US">
                <a:cs typeface="Arial" panose="020B0604020202020204" pitchFamily="34" charset="0"/>
              </a:rPr>
              <a:t> and </a:t>
            </a:r>
            <a:r>
              <a:rPr lang="en-GB" altLang="en-US">
                <a:solidFill>
                  <a:schemeClr val="accent2"/>
                </a:solidFill>
                <a:cs typeface="Arial" panose="020B0604020202020204" pitchFamily="34" charset="0"/>
              </a:rPr>
              <a:t>b </a:t>
            </a:r>
            <a:r>
              <a:rPr lang="en-GB" altLang="en-US">
                <a:cs typeface="Arial" panose="020B0604020202020204" pitchFamily="34" charset="0"/>
              </a:rPr>
              <a:t>are </a:t>
            </a:r>
            <a:r>
              <a:rPr lang="en-GB" altLang="en-US">
                <a:solidFill>
                  <a:srgbClr val="FF0000"/>
                </a:solidFill>
                <a:cs typeface="Arial" panose="020B0604020202020204" pitchFamily="34" charset="0"/>
              </a:rPr>
              <a:t>FIXED EFFECTS</a:t>
            </a:r>
            <a:r>
              <a:rPr lang="en-GB" altLang="en-US">
                <a:cs typeface="Arial" panose="020B0604020202020204" pitchFamily="34" charset="0"/>
              </a:rPr>
              <a:t> estimated e.g by least squares regression. </a:t>
            </a:r>
            <a:r>
              <a:rPr lang="en-GB" altLang="en-US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GB" altLang="en-US" baseline="-2500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GB" altLang="en-US">
                <a:sym typeface="Symbol" panose="05050102010706020507" pitchFamily="18" charset="2"/>
              </a:rPr>
              <a:t> is a residual  - the difference between predicted and observed </a:t>
            </a:r>
            <a:r>
              <a:rPr lang="en-GB" altLang="en-US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GB" altLang="en-US" baseline="-2500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GB" altLang="en-US">
              <a:solidFill>
                <a:schemeClr val="accent2"/>
              </a:solidFill>
              <a:cs typeface="Arial" panose="020B0604020202020204" pitchFamily="34" charset="0"/>
            </a:endParaRPr>
          </a:p>
          <a:p>
            <a:r>
              <a:rPr lang="en-GB" altLang="en-US" sz="2500">
                <a:cs typeface="Arial" panose="020B0604020202020204" pitchFamily="34" charset="0"/>
              </a:rPr>
              <a:t>		</a:t>
            </a:r>
          </a:p>
          <a:p>
            <a:endParaRPr lang="en-GB" altLang="en-US" sz="2500">
              <a:cs typeface="Arial" panose="020B0604020202020204" pitchFamily="34" charset="0"/>
            </a:endParaRPr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827088" y="3933825"/>
            <a:ext cx="7634287" cy="2303463"/>
            <a:chOff x="521" y="2478"/>
            <a:chExt cx="4809" cy="1451"/>
          </a:xfrm>
        </p:grpSpPr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>
              <a:off x="2835" y="2568"/>
              <a:ext cx="2495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GB" altLang="en-US">
                  <a:sym typeface="Symbol" panose="05050102010706020507" pitchFamily="18" charset="2"/>
                </a:rPr>
                <a:t> </a:t>
              </a:r>
              <a:r>
                <a:rPr lang="en-GB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Var (e</a:t>
              </a:r>
              <a:r>
                <a:rPr lang="en-GB" altLang="en-US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i</a:t>
              </a:r>
              <a:r>
                <a:rPr lang="en-GB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)</a:t>
              </a:r>
              <a:r>
                <a:rPr lang="en-GB" altLang="en-US">
                  <a:sym typeface="Symbol" panose="05050102010706020507" pitchFamily="18" charset="2"/>
                </a:rPr>
                <a:t> = residual variance</a:t>
              </a:r>
            </a:p>
            <a:p>
              <a:pPr>
                <a:buFontTx/>
                <a:buChar char="•"/>
              </a:pPr>
              <a:endParaRPr lang="en-GB" altLang="en-US">
                <a:sym typeface="Symbol" panose="05050102010706020507" pitchFamily="18" charset="2"/>
              </a:endParaRPr>
            </a:p>
            <a:p>
              <a:pPr>
                <a:buFontTx/>
                <a:buChar char="•"/>
              </a:pPr>
              <a:r>
                <a:rPr lang="en-GB" altLang="en-US">
                  <a:sym typeface="Symbol" panose="05050102010706020507" pitchFamily="18" charset="2"/>
                </a:rPr>
                <a:t> Assume residuals are independent across data points</a:t>
              </a:r>
            </a:p>
            <a:p>
              <a:pPr>
                <a:buFontTx/>
                <a:buChar char="•"/>
              </a:pPr>
              <a:endParaRPr lang="en-GB" altLang="en-US">
                <a:sym typeface="Symbol" panose="05050102010706020507" pitchFamily="18" charset="2"/>
              </a:endParaRPr>
            </a:p>
          </p:txBody>
        </p:sp>
        <p:grpSp>
          <p:nvGrpSpPr>
            <p:cNvPr id="128006" name="Group 6"/>
            <p:cNvGrpSpPr>
              <a:grpSpLocks/>
            </p:cNvGrpSpPr>
            <p:nvPr/>
          </p:nvGrpSpPr>
          <p:grpSpPr bwMode="auto">
            <a:xfrm>
              <a:off x="521" y="2478"/>
              <a:ext cx="1995" cy="1451"/>
              <a:chOff x="521" y="2478"/>
              <a:chExt cx="1995" cy="1451"/>
            </a:xfrm>
          </p:grpSpPr>
          <p:sp>
            <p:nvSpPr>
              <p:cNvPr id="128007" name="Text Box 7"/>
              <p:cNvSpPr txBox="1">
                <a:spLocks noChangeArrowheads="1"/>
              </p:cNvSpPr>
              <p:nvPr/>
            </p:nvSpPr>
            <p:spPr bwMode="auto">
              <a:xfrm>
                <a:off x="566" y="2478"/>
                <a:ext cx="22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2200">
                    <a:latin typeface="Comic Sans MS" panose="030F0702030302020204" pitchFamily="66" charset="0"/>
                  </a:rPr>
                  <a:t>y</a:t>
                </a:r>
              </a:p>
            </p:txBody>
          </p:sp>
          <p:grpSp>
            <p:nvGrpSpPr>
              <p:cNvPr id="128008" name="Group 8"/>
              <p:cNvGrpSpPr>
                <a:grpSpLocks/>
              </p:cNvGrpSpPr>
              <p:nvPr/>
            </p:nvGrpSpPr>
            <p:grpSpPr bwMode="auto">
              <a:xfrm>
                <a:off x="521" y="2480"/>
                <a:ext cx="1995" cy="1449"/>
                <a:chOff x="567" y="2613"/>
                <a:chExt cx="1995" cy="1449"/>
              </a:xfrm>
            </p:grpSpPr>
            <p:grpSp>
              <p:nvGrpSpPr>
                <p:cNvPr id="128009" name="Group 9"/>
                <p:cNvGrpSpPr>
                  <a:grpSpLocks/>
                </p:cNvGrpSpPr>
                <p:nvPr/>
              </p:nvGrpSpPr>
              <p:grpSpPr bwMode="auto">
                <a:xfrm>
                  <a:off x="793" y="2613"/>
                  <a:ext cx="1588" cy="1225"/>
                  <a:chOff x="793" y="2614"/>
                  <a:chExt cx="1271" cy="1043"/>
                </a:xfrm>
              </p:grpSpPr>
              <p:sp>
                <p:nvSpPr>
                  <p:cNvPr id="12801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2614"/>
                    <a:ext cx="0" cy="104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801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3656"/>
                    <a:ext cx="1271" cy="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28012" name="Oval 12"/>
                <p:cNvSpPr>
                  <a:spLocks noChangeArrowheads="1"/>
                </p:cNvSpPr>
                <p:nvPr/>
              </p:nvSpPr>
              <p:spPr bwMode="auto">
                <a:xfrm>
                  <a:off x="975" y="3203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8013" name="Oval 13"/>
                <p:cNvSpPr>
                  <a:spLocks noChangeArrowheads="1"/>
                </p:cNvSpPr>
                <p:nvPr/>
              </p:nvSpPr>
              <p:spPr bwMode="auto">
                <a:xfrm>
                  <a:off x="884" y="3521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8014" name="Oval 14"/>
                <p:cNvSpPr>
                  <a:spLocks noChangeArrowheads="1"/>
                </p:cNvSpPr>
                <p:nvPr/>
              </p:nvSpPr>
              <p:spPr bwMode="auto">
                <a:xfrm>
                  <a:off x="1565" y="2976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8015" name="Oval 15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8016" name="Oval 16"/>
                <p:cNvSpPr>
                  <a:spLocks noChangeArrowheads="1"/>
                </p:cNvSpPr>
                <p:nvPr/>
              </p:nvSpPr>
              <p:spPr bwMode="auto">
                <a:xfrm>
                  <a:off x="1927" y="265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8017" name="Oval 17"/>
                <p:cNvSpPr>
                  <a:spLocks noChangeArrowheads="1"/>
                </p:cNvSpPr>
                <p:nvPr/>
              </p:nvSpPr>
              <p:spPr bwMode="auto">
                <a:xfrm>
                  <a:off x="2109" y="3022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8018" name="Oval 18"/>
                <p:cNvSpPr>
                  <a:spLocks noChangeArrowheads="1"/>
                </p:cNvSpPr>
                <p:nvPr/>
              </p:nvSpPr>
              <p:spPr bwMode="auto">
                <a:xfrm>
                  <a:off x="2336" y="2976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801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67" y="2795"/>
                  <a:ext cx="1859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802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245" y="3793"/>
                  <a:ext cx="317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altLang="en-US" sz="2200">
                      <a:latin typeface="Comic Sans MS" panose="030F0702030302020204" pitchFamily="66" charset="0"/>
                    </a:rPr>
                    <a:t>x</a:t>
                  </a:r>
                </a:p>
              </p:txBody>
            </p:sp>
            <p:sp>
              <p:nvSpPr>
                <p:cNvPr id="128021" name="Rectangle 21"/>
                <p:cNvSpPr>
                  <a:spLocks noChangeArrowheads="1"/>
                </p:cNvSpPr>
                <p:nvPr/>
              </p:nvSpPr>
              <p:spPr bwMode="auto">
                <a:xfrm>
                  <a:off x="657" y="3294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GB" altLang="en-US" sz="1600">
                      <a:solidFill>
                        <a:schemeClr val="accent2"/>
                      </a:solidFill>
                    </a:rPr>
                    <a:t>c</a:t>
                  </a:r>
                </a:p>
              </p:txBody>
            </p:sp>
            <p:sp>
              <p:nvSpPr>
                <p:cNvPr id="128022" name="Line 22"/>
                <p:cNvSpPr>
                  <a:spLocks noChangeShapeType="1"/>
                </p:cNvSpPr>
                <p:nvPr/>
              </p:nvSpPr>
              <p:spPr bwMode="auto">
                <a:xfrm>
                  <a:off x="1005" y="3249"/>
                  <a:ext cx="0" cy="136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8023" name="Line 23"/>
                <p:cNvSpPr>
                  <a:spLocks noChangeShapeType="1"/>
                </p:cNvSpPr>
                <p:nvPr/>
              </p:nvSpPr>
              <p:spPr bwMode="auto">
                <a:xfrm>
                  <a:off x="1404" y="3206"/>
                  <a:ext cx="0" cy="272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8024" name="Line 24"/>
                <p:cNvSpPr>
                  <a:spLocks noChangeShapeType="1"/>
                </p:cNvSpPr>
                <p:nvPr/>
              </p:nvSpPr>
              <p:spPr bwMode="auto">
                <a:xfrm>
                  <a:off x="1586" y="3016"/>
                  <a:ext cx="0" cy="136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8025" name="Line 25"/>
                <p:cNvSpPr>
                  <a:spLocks noChangeShapeType="1"/>
                </p:cNvSpPr>
                <p:nvPr/>
              </p:nvSpPr>
              <p:spPr bwMode="auto">
                <a:xfrm>
                  <a:off x="1948" y="2710"/>
                  <a:ext cx="0" cy="272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8026" name="Line 26"/>
                <p:cNvSpPr>
                  <a:spLocks noChangeShapeType="1"/>
                </p:cNvSpPr>
                <p:nvPr/>
              </p:nvSpPr>
              <p:spPr bwMode="auto">
                <a:xfrm>
                  <a:off x="2127" y="2928"/>
                  <a:ext cx="0" cy="9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8027" name="Line 27"/>
                <p:cNvSpPr>
                  <a:spLocks noChangeShapeType="1"/>
                </p:cNvSpPr>
                <p:nvPr/>
              </p:nvSpPr>
              <p:spPr bwMode="auto">
                <a:xfrm>
                  <a:off x="2351" y="2834"/>
                  <a:ext cx="0" cy="136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8028" name="Line 28"/>
                <p:cNvSpPr>
                  <a:spLocks noChangeShapeType="1"/>
                </p:cNvSpPr>
                <p:nvPr/>
              </p:nvSpPr>
              <p:spPr bwMode="auto">
                <a:xfrm>
                  <a:off x="902" y="3430"/>
                  <a:ext cx="0" cy="91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28029" name="Text Box 29"/>
              <p:cNvSpPr txBox="1">
                <a:spLocks noChangeArrowheads="1"/>
              </p:cNvSpPr>
              <p:nvPr/>
            </p:nvSpPr>
            <p:spPr bwMode="auto">
              <a:xfrm>
                <a:off x="793" y="2523"/>
                <a:ext cx="86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en-US" sz="140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slope = b</a:t>
                </a:r>
              </a:p>
            </p:txBody>
          </p:sp>
          <p:sp>
            <p:nvSpPr>
              <p:cNvPr id="128030" name="Rectangle 30"/>
              <p:cNvSpPr>
                <a:spLocks noChangeArrowheads="1"/>
              </p:cNvSpPr>
              <p:nvPr/>
            </p:nvSpPr>
            <p:spPr bwMode="auto">
              <a:xfrm>
                <a:off x="1837" y="3203"/>
                <a:ext cx="3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GB" altLang="en-US" baseline="-2500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i</a:t>
                </a:r>
                <a:endParaRPr lang="en-GB" altLang="en-US">
                  <a:solidFill>
                    <a:schemeClr val="accent2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28031" name="Line 31"/>
              <p:cNvSpPr>
                <a:spLocks noChangeShapeType="1"/>
              </p:cNvSpPr>
              <p:nvPr/>
            </p:nvSpPr>
            <p:spPr bwMode="auto">
              <a:xfrm>
                <a:off x="1383" y="3158"/>
                <a:ext cx="499" cy="18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28032" name="Rectangle 32"/>
          <p:cNvSpPr>
            <a:spLocks noChangeArrowheads="1"/>
          </p:cNvSpPr>
          <p:nvPr/>
        </p:nvSpPr>
        <p:spPr bwMode="auto">
          <a:xfrm>
            <a:off x="4787900" y="5445125"/>
            <a:ext cx="33115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>
                <a:solidFill>
                  <a:srgbClr val="FF0000"/>
                </a:solidFill>
                <a:sym typeface="Symbol" panose="05050102010706020507" pitchFamily="18" charset="2"/>
              </a:rPr>
              <a:t> Sometimes data points can be grouped and may not be independent</a:t>
            </a:r>
          </a:p>
        </p:txBody>
      </p:sp>
      <p:sp>
        <p:nvSpPr>
          <p:cNvPr id="128035" name="Rectangle 3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sz="3600">
                <a:solidFill>
                  <a:schemeClr val="accent2"/>
                </a:solidFill>
              </a:rPr>
              <a:t>Anatomy of a mixed model</a:t>
            </a:r>
            <a:br>
              <a:rPr lang="en-GB" altLang="en-US" sz="3600">
                <a:solidFill>
                  <a:schemeClr val="accent2"/>
                </a:solidFill>
              </a:rPr>
            </a:br>
            <a:r>
              <a:rPr lang="en-GB" altLang="en-US" sz="2000">
                <a:solidFill>
                  <a:schemeClr val="accent2"/>
                </a:solidFill>
              </a:rPr>
              <a:t>Contain fixed and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2478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611188" y="1563688"/>
            <a:ext cx="79200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200"/>
              <a:t>		</a:t>
            </a:r>
            <a:r>
              <a:rPr lang="en-GB" altLang="en-US" sz="2600">
                <a:solidFill>
                  <a:schemeClr val="accent2"/>
                </a:solidFill>
              </a:rPr>
              <a:t>y</a:t>
            </a:r>
            <a:r>
              <a:rPr lang="en-GB" altLang="en-US" sz="2600" baseline="-25000">
                <a:solidFill>
                  <a:schemeClr val="accent2"/>
                </a:solidFill>
              </a:rPr>
              <a:t>i</a:t>
            </a:r>
            <a:r>
              <a:rPr lang="en-GB" altLang="en-US" sz="2600">
                <a:solidFill>
                  <a:schemeClr val="accent2"/>
                </a:solidFill>
              </a:rPr>
              <a:t> = c + b x + </a:t>
            </a:r>
            <a:r>
              <a:rPr lang="en-GB" altLang="en-US" sz="260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r>
              <a:rPr lang="en-GB" altLang="en-US" sz="2600" baseline="-25000">
                <a:solidFill>
                  <a:schemeClr val="accent2"/>
                </a:solidFill>
                <a:sym typeface="Symbol" panose="05050102010706020507" pitchFamily="18" charset="2"/>
              </a:rPr>
              <a:t>group</a:t>
            </a:r>
            <a:r>
              <a:rPr lang="en-GB" altLang="en-US" sz="2600">
                <a:solidFill>
                  <a:schemeClr val="accent2"/>
                </a:solidFill>
              </a:rPr>
              <a:t> + </a:t>
            </a:r>
            <a:r>
              <a:rPr lang="en-GB" altLang="en-US" sz="260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r>
              <a:rPr lang="en-GB" altLang="en-US" sz="2600" baseline="-25000">
                <a:solidFill>
                  <a:schemeClr val="accent2"/>
                </a:solidFill>
                <a:sym typeface="Symbol" panose="05050102010706020507" pitchFamily="18" charset="2"/>
              </a:rPr>
              <a:t>residual.i</a:t>
            </a:r>
            <a:endParaRPr lang="en-GB" altLang="en-US" sz="2600">
              <a:solidFill>
                <a:schemeClr val="accent2"/>
              </a:solidFill>
            </a:endParaRPr>
          </a:p>
          <a:p>
            <a:endParaRPr lang="en-GB" altLang="en-US" sz="2600"/>
          </a:p>
          <a:p>
            <a:r>
              <a:rPr lang="en-GB" altLang="en-US" sz="2200"/>
              <a:t>1)  Grouping variable could be identity, year of measurement, mother, nest etc</a:t>
            </a:r>
          </a:p>
          <a:p>
            <a:endParaRPr lang="en-GB" altLang="en-US" sz="3000"/>
          </a:p>
          <a:p>
            <a:r>
              <a:rPr lang="en-GB" altLang="en-US" sz="2200"/>
              <a:t>2) "Group effects" are assumed to have come from population with multiple factor levels, and distribution of mean 0 and variance </a:t>
            </a:r>
            <a:r>
              <a:rPr lang="en-GB" altLang="en-US" sz="2200">
                <a:sym typeface="Symbol" panose="05050102010706020507" pitchFamily="18" charset="2"/>
              </a:rPr>
              <a:t>V</a:t>
            </a:r>
            <a:r>
              <a:rPr lang="en-GB" altLang="en-US" sz="2200" i="1" baseline="-25000">
                <a:sym typeface="Symbol" panose="05050102010706020507" pitchFamily="18" charset="2"/>
              </a:rPr>
              <a:t>group</a:t>
            </a:r>
            <a:r>
              <a:rPr lang="en-GB" altLang="en-US" sz="2200">
                <a:sym typeface="Symbol" panose="05050102010706020507" pitchFamily="18" charset="2"/>
              </a:rPr>
              <a:t> </a:t>
            </a:r>
          </a:p>
          <a:p>
            <a:endParaRPr lang="en-GB" altLang="en-US" sz="3000">
              <a:sym typeface="Symbol" panose="05050102010706020507" pitchFamily="18" charset="2"/>
            </a:endParaRPr>
          </a:p>
          <a:p>
            <a:r>
              <a:rPr lang="en-GB" altLang="en-US" sz="2200">
                <a:sym typeface="Symbol" panose="05050102010706020507" pitchFamily="18" charset="2"/>
              </a:rPr>
              <a:t>3) Unexplained </a:t>
            </a:r>
            <a:r>
              <a:rPr lang="en-GB" altLang="en-US" sz="1600">
                <a:sym typeface="Symbol" panose="05050102010706020507" pitchFamily="18" charset="2"/>
              </a:rPr>
              <a:t>(by fixed effects)</a:t>
            </a:r>
            <a:r>
              <a:rPr lang="en-GB" altLang="en-US" sz="2200">
                <a:sym typeface="Symbol" panose="05050102010706020507" pitchFamily="18" charset="2"/>
              </a:rPr>
              <a:t> variance = </a:t>
            </a:r>
            <a:r>
              <a:rPr lang="en-GB" altLang="en-US" sz="2200" b="1">
                <a:sym typeface="Symbol" panose="05050102010706020507" pitchFamily="18" charset="2"/>
              </a:rPr>
              <a:t>V</a:t>
            </a:r>
            <a:r>
              <a:rPr lang="en-GB" altLang="en-US" sz="2200" b="1" baseline="-25000">
                <a:sym typeface="Symbol" panose="05050102010706020507" pitchFamily="18" charset="2"/>
              </a:rPr>
              <a:t>group</a:t>
            </a:r>
            <a:r>
              <a:rPr lang="en-GB" altLang="en-US" sz="2200">
                <a:sym typeface="Symbol" panose="05050102010706020507" pitchFamily="18" charset="2"/>
              </a:rPr>
              <a:t> +  </a:t>
            </a:r>
            <a:r>
              <a:rPr lang="en-GB" altLang="en-US" sz="2200" b="1">
                <a:sym typeface="Symbol" panose="05050102010706020507" pitchFamily="18" charset="2"/>
              </a:rPr>
              <a:t>V</a:t>
            </a:r>
            <a:r>
              <a:rPr lang="en-GB" altLang="en-US" sz="2200" b="1" baseline="-25000">
                <a:sym typeface="Symbol" panose="05050102010706020507" pitchFamily="18" charset="2"/>
              </a:rPr>
              <a:t>residual</a:t>
            </a:r>
            <a:r>
              <a:rPr lang="en-GB" altLang="en-US" sz="2200" b="1">
                <a:sym typeface="Symbol" panose="05050102010706020507" pitchFamily="18" charset="2"/>
              </a:rPr>
              <a:t> </a:t>
            </a:r>
            <a:endParaRPr lang="en-GB" altLang="en-US" sz="2200">
              <a:sym typeface="Symbol" panose="05050102010706020507" pitchFamily="18" charset="2"/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684213" y="476250"/>
            <a:ext cx="777557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600" b="1">
                <a:solidFill>
                  <a:schemeClr val="accent2"/>
                </a:solidFill>
              </a:rPr>
              <a:t>Group fitted as a random effect</a:t>
            </a:r>
            <a:r>
              <a:rPr lang="en-GB" altLang="en-US" sz="2600" b="1"/>
              <a:t> 			</a:t>
            </a:r>
            <a:r>
              <a:rPr lang="en-GB" altLang="en-US" sz="2000" b="1"/>
              <a:t>	- accounts for correlated "errors" among individuals. 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401763" y="5949950"/>
            <a:ext cx="6265862" cy="55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000">
                <a:solidFill>
                  <a:srgbClr val="FF0000"/>
                </a:solidFill>
              </a:rPr>
              <a:t>Random effects partition variance !</a:t>
            </a:r>
          </a:p>
        </p:txBody>
      </p:sp>
    </p:spTree>
    <p:extLst>
      <p:ext uri="{BB962C8B-B14F-4D97-AF65-F5344CB8AC3E}">
        <p14:creationId xmlns:p14="http://schemas.microsoft.com/office/powerpoint/2010/main" val="5200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269082"/>
            <a:ext cx="8229600" cy="1143000"/>
          </a:xfrm>
        </p:spPr>
        <p:txBody>
          <a:bodyPr/>
          <a:lstStyle/>
          <a:p>
            <a:r>
              <a:rPr lang="en-GB" altLang="en-US" dirty="0">
                <a:solidFill>
                  <a:schemeClr val="accent2"/>
                </a:solidFill>
              </a:rPr>
              <a:t>Family as a random effect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229600" cy="4525962"/>
          </a:xfrm>
        </p:spPr>
        <p:txBody>
          <a:bodyPr/>
          <a:lstStyle/>
          <a:p>
            <a:r>
              <a:rPr lang="en-GB" altLang="en-US" sz="2800" dirty="0"/>
              <a:t>Given a set of full-sib families</a:t>
            </a:r>
          </a:p>
          <a:p>
            <a:r>
              <a:rPr lang="en-GB" altLang="en-US" sz="2800" dirty="0"/>
              <a:t>Sire (or dam) identifies the family group</a:t>
            </a:r>
          </a:p>
          <a:p>
            <a:endParaRPr lang="en-GB" altLang="en-US" sz="2800" dirty="0"/>
          </a:p>
          <a:p>
            <a:pPr>
              <a:buFontTx/>
              <a:buNone/>
            </a:pPr>
            <a:r>
              <a:rPr lang="en-GB" altLang="en-US" sz="2800" dirty="0"/>
              <a:t>y = </a:t>
            </a:r>
            <a:r>
              <a:rPr lang="el-GR" altLang="en-US" sz="2800" dirty="0">
                <a:cs typeface="Arial" panose="020B0604020202020204" pitchFamily="34" charset="0"/>
              </a:rPr>
              <a:t>μ</a:t>
            </a:r>
            <a:r>
              <a:rPr lang="en-GB" altLang="en-US" sz="2800" dirty="0">
                <a:cs typeface="Arial" panose="020B0604020202020204" pitchFamily="34" charset="0"/>
              </a:rPr>
              <a:t> + </a:t>
            </a:r>
            <a:r>
              <a:rPr lang="en-GB" altLang="en-US" sz="2800" dirty="0">
                <a:solidFill>
                  <a:srgbClr val="3333FF"/>
                </a:solidFill>
                <a:cs typeface="Arial" panose="020B0604020202020204" pitchFamily="34" charset="0"/>
              </a:rPr>
              <a:t>sire</a:t>
            </a:r>
            <a:r>
              <a:rPr lang="en-GB" altLang="en-US" sz="2800" dirty="0">
                <a:cs typeface="Arial" panose="020B0604020202020204" pitchFamily="34" charset="0"/>
              </a:rPr>
              <a:t> + e  </a:t>
            </a:r>
          </a:p>
          <a:p>
            <a:pPr>
              <a:buFontTx/>
              <a:buNone/>
            </a:pPr>
            <a:r>
              <a:rPr lang="en-GB" altLang="en-US" sz="1600" i="1" dirty="0">
                <a:cs typeface="Arial" panose="020B0604020202020204" pitchFamily="34" charset="0"/>
              </a:rPr>
              <a:t>sire as a random effect assumed ~N(0,V</a:t>
            </a:r>
            <a:r>
              <a:rPr lang="en-GB" altLang="en-US" sz="1600" i="1" baseline="-25000" dirty="0">
                <a:cs typeface="Arial" panose="020B0604020202020204" pitchFamily="34" charset="0"/>
              </a:rPr>
              <a:t>sire</a:t>
            </a:r>
            <a:r>
              <a:rPr lang="en-GB" altLang="en-US" sz="1600" i="1" dirty="0">
                <a:cs typeface="Arial" panose="020B0604020202020204" pitchFamily="34" charset="0"/>
              </a:rPr>
              <a:t>)</a:t>
            </a:r>
          </a:p>
          <a:p>
            <a:pPr>
              <a:buFontTx/>
              <a:buNone/>
            </a:pPr>
            <a:endParaRPr lang="en-GB" altLang="en-US" sz="28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GB" altLang="en-US" sz="2800" dirty="0">
                <a:cs typeface="Arial" panose="020B0604020202020204" pitchFamily="34" charset="0"/>
              </a:rPr>
              <a:t>V</a:t>
            </a:r>
            <a:r>
              <a:rPr lang="en-GB" altLang="en-US" sz="2800" baseline="-25000" dirty="0">
                <a:cs typeface="Arial" panose="020B0604020202020204" pitchFamily="34" charset="0"/>
              </a:rPr>
              <a:t>P</a:t>
            </a:r>
            <a:r>
              <a:rPr lang="en-GB" altLang="en-US" sz="2800" dirty="0">
                <a:cs typeface="Arial" panose="020B0604020202020204" pitchFamily="34" charset="0"/>
              </a:rPr>
              <a:t> = </a:t>
            </a:r>
            <a:r>
              <a:rPr lang="en-GB" altLang="en-US" sz="2800" dirty="0" err="1">
                <a:cs typeface="Arial" panose="020B0604020202020204" pitchFamily="34" charset="0"/>
              </a:rPr>
              <a:t>V</a:t>
            </a:r>
            <a:r>
              <a:rPr lang="en-GB" altLang="en-US" sz="2800" baseline="-25000" dirty="0" err="1">
                <a:cs typeface="Arial" panose="020B0604020202020204" pitchFamily="34" charset="0"/>
              </a:rPr>
              <a:t>sire</a:t>
            </a:r>
            <a:r>
              <a:rPr lang="en-GB" altLang="en-US" sz="2800" dirty="0">
                <a:cs typeface="Arial" panose="020B0604020202020204" pitchFamily="34" charset="0"/>
              </a:rPr>
              <a:t> + </a:t>
            </a:r>
            <a:r>
              <a:rPr lang="en-GB" altLang="en-US" sz="2800" dirty="0" err="1">
                <a:cs typeface="Arial" panose="020B0604020202020204" pitchFamily="34" charset="0"/>
              </a:rPr>
              <a:t>V</a:t>
            </a:r>
            <a:r>
              <a:rPr lang="en-GB" altLang="en-US" sz="2800" baseline="-25000" dirty="0" err="1">
                <a:cs typeface="Arial" panose="020B0604020202020204" pitchFamily="34" charset="0"/>
              </a:rPr>
              <a:t>e</a:t>
            </a:r>
            <a:r>
              <a:rPr lang="en-GB" altLang="en-US" sz="2800" baseline="-25000" dirty="0">
                <a:cs typeface="Arial" panose="020B0604020202020204" pitchFamily="34" charset="0"/>
              </a:rPr>
              <a:t>  </a:t>
            </a:r>
            <a:endParaRPr lang="en-GB" altLang="en-US" sz="28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GB" altLang="en-US" sz="28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GB" altLang="en-US" sz="2800" dirty="0">
                <a:cs typeface="Arial" panose="020B0604020202020204" pitchFamily="34" charset="0"/>
              </a:rPr>
              <a:t>Where </a:t>
            </a:r>
            <a:r>
              <a:rPr lang="en-GB" altLang="en-US" sz="2800" dirty="0" err="1">
                <a:cs typeface="Arial" panose="020B0604020202020204" pitchFamily="34" charset="0"/>
              </a:rPr>
              <a:t>V</a:t>
            </a:r>
            <a:r>
              <a:rPr lang="en-GB" altLang="en-US" sz="2800" baseline="-25000" dirty="0" err="1">
                <a:cs typeface="Arial" panose="020B0604020202020204" pitchFamily="34" charset="0"/>
              </a:rPr>
              <a:t>sire</a:t>
            </a:r>
            <a:r>
              <a:rPr lang="en-GB" altLang="en-US" sz="2800" baseline="-25000" dirty="0">
                <a:cs typeface="Arial" panose="020B0604020202020204" pitchFamily="34" charset="0"/>
              </a:rPr>
              <a:t> </a:t>
            </a:r>
            <a:r>
              <a:rPr lang="en-GB" altLang="en-US" sz="2800" dirty="0">
                <a:cs typeface="Arial" panose="020B0604020202020204" pitchFamily="34" charset="0"/>
              </a:rPr>
              <a:t>= 0.5(V</a:t>
            </a:r>
            <a:r>
              <a:rPr lang="en-GB" altLang="en-US" sz="2800" baseline="-25000" dirty="0">
                <a:cs typeface="Arial" panose="020B0604020202020204" pitchFamily="34" charset="0"/>
              </a:rPr>
              <a:t>A</a:t>
            </a:r>
            <a:r>
              <a:rPr lang="en-GB" altLang="en-US" sz="2800" dirty="0">
                <a:cs typeface="Arial" panose="020B0604020202020204" pitchFamily="34" charset="0"/>
              </a:rPr>
              <a:t>)</a:t>
            </a:r>
            <a:endParaRPr lang="en-GB" altLang="en-US" sz="2800" baseline="-250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GB" altLang="en-US" sz="2800" baseline="-250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l-GR" altLang="en-US" sz="2800" dirty="0">
              <a:cs typeface="Arial" panose="020B0604020202020204" pitchFamily="34" charset="0"/>
            </a:endParaRPr>
          </a:p>
          <a:p>
            <a:endParaRPr lang="en-GB" altLang="en-US" sz="2800" dirty="0"/>
          </a:p>
        </p:txBody>
      </p:sp>
      <p:grpSp>
        <p:nvGrpSpPr>
          <p:cNvPr id="143396" name="Group 36"/>
          <p:cNvGrpSpPr>
            <a:grpSpLocks/>
          </p:cNvGrpSpPr>
          <p:nvPr/>
        </p:nvGrpSpPr>
        <p:grpSpPr bwMode="auto">
          <a:xfrm>
            <a:off x="5724525" y="2997200"/>
            <a:ext cx="3168650" cy="3600450"/>
            <a:chOff x="3606" y="1888"/>
            <a:chExt cx="1996" cy="2268"/>
          </a:xfrm>
        </p:grpSpPr>
        <p:pic>
          <p:nvPicPr>
            <p:cNvPr id="143393" name="Picture 33" descr="picture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" y="1979"/>
              <a:ext cx="1529" cy="1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94" name="Text Box 34"/>
            <p:cNvSpPr txBox="1">
              <a:spLocks noChangeArrowheads="1"/>
            </p:cNvSpPr>
            <p:nvPr/>
          </p:nvSpPr>
          <p:spPr bwMode="auto">
            <a:xfrm>
              <a:off x="3651" y="3657"/>
              <a:ext cx="19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600" dirty="0"/>
                <a:t>For half-sib families </a:t>
              </a:r>
              <a:r>
                <a:rPr lang="en-GB" altLang="en-US" sz="1600" dirty="0" err="1"/>
                <a:t>V</a:t>
              </a:r>
              <a:r>
                <a:rPr lang="en-GB" altLang="en-US" sz="1600" baseline="-25000" dirty="0" err="1"/>
                <a:t>sire</a:t>
              </a:r>
              <a:r>
                <a:rPr lang="en-GB" altLang="en-US" sz="1600" dirty="0"/>
                <a:t>=0.25(V</a:t>
              </a:r>
              <a:r>
                <a:rPr lang="en-GB" altLang="en-US" sz="1600" baseline="-25000" dirty="0"/>
                <a:t>A</a:t>
              </a:r>
              <a:r>
                <a:rPr lang="en-GB" altLang="en-US" sz="1600" dirty="0"/>
                <a:t>)</a:t>
              </a:r>
            </a:p>
          </p:txBody>
        </p:sp>
        <p:sp>
          <p:nvSpPr>
            <p:cNvPr id="143395" name="Rectangle 35"/>
            <p:cNvSpPr>
              <a:spLocks noChangeArrowheads="1"/>
            </p:cNvSpPr>
            <p:nvPr/>
          </p:nvSpPr>
          <p:spPr bwMode="auto">
            <a:xfrm>
              <a:off x="3606" y="1888"/>
              <a:ext cx="1950" cy="22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85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3865" y="294481"/>
            <a:ext cx="8229600" cy="1143000"/>
          </a:xfrm>
        </p:spPr>
        <p:txBody>
          <a:bodyPr/>
          <a:lstStyle/>
          <a:p>
            <a:r>
              <a:rPr lang="en-GB" altLang="en-US" dirty="0">
                <a:solidFill>
                  <a:schemeClr val="accent2"/>
                </a:solidFill>
              </a:rPr>
              <a:t>Family as a random effect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735013" y="1600200"/>
            <a:ext cx="8229600" cy="4525963"/>
          </a:xfrm>
        </p:spPr>
        <p:txBody>
          <a:bodyPr/>
          <a:lstStyle/>
          <a:p>
            <a:r>
              <a:rPr lang="en-GB" altLang="en-US"/>
              <a:t>Full-sib nested within half sib-families</a:t>
            </a:r>
          </a:p>
          <a:p>
            <a:r>
              <a:rPr lang="en-GB" altLang="en-US"/>
              <a:t>Fit sire </a:t>
            </a:r>
            <a:r>
              <a:rPr lang="en-GB" altLang="en-US" u="sng"/>
              <a:t>and</a:t>
            </a:r>
            <a:r>
              <a:rPr lang="en-GB" altLang="en-US"/>
              <a:t> dam as random effects</a:t>
            </a:r>
          </a:p>
          <a:p>
            <a:endParaRPr lang="en-GB" altLang="en-US" sz="2400"/>
          </a:p>
          <a:p>
            <a:pPr>
              <a:buFontTx/>
              <a:buNone/>
            </a:pPr>
            <a:r>
              <a:rPr lang="en-GB" altLang="en-US" sz="2400"/>
              <a:t>y = </a:t>
            </a:r>
            <a:r>
              <a:rPr lang="el-GR" altLang="en-US" sz="2400">
                <a:cs typeface="Arial" panose="020B0604020202020204" pitchFamily="34" charset="0"/>
              </a:rPr>
              <a:t>μ</a:t>
            </a:r>
            <a:r>
              <a:rPr lang="en-GB" altLang="en-US" sz="2400">
                <a:cs typeface="Arial" panose="020B0604020202020204" pitchFamily="34" charset="0"/>
              </a:rPr>
              <a:t> + sire + dam + e</a:t>
            </a:r>
          </a:p>
          <a:p>
            <a:pPr>
              <a:buFontTx/>
              <a:buNone/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GB" altLang="en-US" sz="2400">
                <a:cs typeface="Arial" panose="020B0604020202020204" pitchFamily="34" charset="0"/>
              </a:rPr>
              <a:t>V</a:t>
            </a:r>
            <a:r>
              <a:rPr lang="en-GB" altLang="en-US" sz="2400" baseline="-25000">
                <a:cs typeface="Arial" panose="020B0604020202020204" pitchFamily="34" charset="0"/>
              </a:rPr>
              <a:t>P</a:t>
            </a:r>
            <a:r>
              <a:rPr lang="en-GB" altLang="en-US" sz="2400">
                <a:cs typeface="Arial" panose="020B0604020202020204" pitchFamily="34" charset="0"/>
              </a:rPr>
              <a:t> = V</a:t>
            </a:r>
            <a:r>
              <a:rPr lang="en-GB" altLang="en-US" sz="2400" baseline="-25000">
                <a:cs typeface="Arial" panose="020B0604020202020204" pitchFamily="34" charset="0"/>
              </a:rPr>
              <a:t>sire</a:t>
            </a:r>
            <a:r>
              <a:rPr lang="en-GB" altLang="en-US" sz="2400">
                <a:cs typeface="Arial" panose="020B0604020202020204" pitchFamily="34" charset="0"/>
              </a:rPr>
              <a:t> + V</a:t>
            </a:r>
            <a:r>
              <a:rPr lang="en-GB" altLang="en-US" sz="2400" baseline="-25000">
                <a:cs typeface="Arial" panose="020B0604020202020204" pitchFamily="34" charset="0"/>
              </a:rPr>
              <a:t>dam</a:t>
            </a:r>
            <a:r>
              <a:rPr lang="en-GB" altLang="en-US" sz="2400">
                <a:cs typeface="Arial" panose="020B0604020202020204" pitchFamily="34" charset="0"/>
              </a:rPr>
              <a:t> + V</a:t>
            </a:r>
            <a:r>
              <a:rPr lang="en-GB" altLang="en-US" sz="2400" baseline="-25000">
                <a:cs typeface="Arial" panose="020B0604020202020204" pitchFamily="34" charset="0"/>
              </a:rPr>
              <a:t>e  </a:t>
            </a:r>
            <a:endParaRPr lang="en-GB" altLang="en-US" sz="240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GB" altLang="en-US" sz="2400">
                <a:cs typeface="Arial" panose="020B0604020202020204" pitchFamily="34" charset="0"/>
              </a:rPr>
              <a:t>Where V</a:t>
            </a:r>
            <a:r>
              <a:rPr lang="en-GB" altLang="en-US" sz="2400" baseline="-25000">
                <a:cs typeface="Arial" panose="020B0604020202020204" pitchFamily="34" charset="0"/>
              </a:rPr>
              <a:t>sire </a:t>
            </a:r>
            <a:r>
              <a:rPr lang="en-GB" altLang="en-US" sz="2400">
                <a:cs typeface="Arial" panose="020B0604020202020204" pitchFamily="34" charset="0"/>
              </a:rPr>
              <a:t>= 0.25(V</a:t>
            </a:r>
            <a:r>
              <a:rPr lang="en-GB" altLang="en-US" sz="2400" baseline="-25000">
                <a:cs typeface="Arial" panose="020B0604020202020204" pitchFamily="34" charset="0"/>
              </a:rPr>
              <a:t>A</a:t>
            </a:r>
            <a:r>
              <a:rPr lang="en-GB" altLang="en-US" sz="2400">
                <a:cs typeface="Arial" panose="020B0604020202020204" pitchFamily="34" charset="0"/>
              </a:rPr>
              <a:t>)</a:t>
            </a:r>
            <a:endParaRPr lang="en-GB" altLang="en-US" sz="2400" baseline="-2500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GB" altLang="en-US" sz="2400" baseline="-2500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l-GR" altLang="en-US">
              <a:cs typeface="Arial" panose="020B0604020202020204" pitchFamily="34" charset="0"/>
            </a:endParaRPr>
          </a:p>
          <a:p>
            <a:endParaRPr lang="en-GB" altLang="en-US"/>
          </a:p>
        </p:txBody>
      </p:sp>
      <p:pic>
        <p:nvPicPr>
          <p:cNvPr id="157700" name="Picture 4" descr="pictur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3062288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57200" y="619780"/>
            <a:ext cx="746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GB" altLang="en-US" sz="2800" u="sng" dirty="0" smtClean="0"/>
              <a:t>Mixed effect models partition variance!</a:t>
            </a:r>
            <a:endParaRPr lang="en-GB" altLang="en-US" sz="2800" u="sng" dirty="0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856038" y="2060575"/>
            <a:ext cx="2327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800" b="0" dirty="0" err="1"/>
              <a:t>y</a:t>
            </a:r>
            <a:r>
              <a:rPr lang="en-GB" altLang="en-US" sz="2800" b="0" baseline="-25000" dirty="0" err="1"/>
              <a:t>i</a:t>
            </a:r>
            <a:r>
              <a:rPr lang="en-GB" altLang="en-US" sz="2800" b="0" dirty="0"/>
              <a:t> = </a:t>
            </a:r>
            <a:r>
              <a:rPr lang="en-GB" altLang="en-US" sz="2800" b="0" dirty="0">
                <a:cs typeface="Times New Roman" pitchFamily="18" charset="0"/>
              </a:rPr>
              <a:t>μ + </a:t>
            </a:r>
            <a:r>
              <a:rPr lang="en-GB" altLang="en-US" sz="2800" dirty="0" err="1"/>
              <a:t>g</a:t>
            </a:r>
            <a:r>
              <a:rPr lang="en-GB" altLang="en-US" sz="2800" b="0" baseline="-25000" dirty="0" err="1" smtClean="0"/>
              <a:t>i</a:t>
            </a:r>
            <a:r>
              <a:rPr lang="en-GB" altLang="en-US" sz="2800" b="0" dirty="0" smtClean="0"/>
              <a:t> </a:t>
            </a:r>
            <a:r>
              <a:rPr lang="en-GB" altLang="en-US" sz="2800" b="0" dirty="0"/>
              <a:t>+ </a:t>
            </a:r>
            <a:r>
              <a:rPr lang="en-GB" altLang="en-US" sz="2800" b="0" dirty="0" err="1"/>
              <a:t>e</a:t>
            </a:r>
            <a:r>
              <a:rPr lang="en-GB" altLang="en-US" sz="2800" b="0" baseline="-25000" dirty="0" err="1"/>
              <a:t>i</a:t>
            </a:r>
            <a:r>
              <a:rPr lang="en-GB" altLang="en-US" sz="2800" b="0" dirty="0"/>
              <a:t>   </a:t>
            </a:r>
          </a:p>
        </p:txBody>
      </p:sp>
      <p:grpSp>
        <p:nvGrpSpPr>
          <p:cNvPr id="113669" name="Group 5"/>
          <p:cNvGrpSpPr>
            <a:grpSpLocks/>
          </p:cNvGrpSpPr>
          <p:nvPr/>
        </p:nvGrpSpPr>
        <p:grpSpPr bwMode="auto">
          <a:xfrm>
            <a:off x="5577840" y="2054225"/>
            <a:ext cx="3219450" cy="981075"/>
            <a:chOff x="3648" y="768"/>
            <a:chExt cx="2028" cy="618"/>
          </a:xfrm>
        </p:grpSpPr>
        <p:sp>
          <p:nvSpPr>
            <p:cNvPr id="113670" name="Oval 6"/>
            <p:cNvSpPr>
              <a:spLocks noChangeArrowheads="1"/>
            </p:cNvSpPr>
            <p:nvPr/>
          </p:nvSpPr>
          <p:spPr bwMode="auto">
            <a:xfrm>
              <a:off x="3648" y="768"/>
              <a:ext cx="288" cy="384"/>
            </a:xfrm>
            <a:prstGeom prst="ellipse">
              <a:avLst/>
            </a:prstGeom>
            <a:noFill/>
            <a:ln w="28575">
              <a:solidFill>
                <a:srgbClr val="D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671" name="Text Box 7"/>
            <p:cNvSpPr txBox="1">
              <a:spLocks noChangeArrowheads="1"/>
            </p:cNvSpPr>
            <p:nvPr/>
          </p:nvSpPr>
          <p:spPr bwMode="auto">
            <a:xfrm>
              <a:off x="4032" y="1136"/>
              <a:ext cx="16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000" b="0" dirty="0"/>
                <a:t>random residual error</a:t>
              </a:r>
            </a:p>
          </p:txBody>
        </p:sp>
        <p:cxnSp>
          <p:nvCxnSpPr>
            <p:cNvPr id="113672" name="AutoShape 8"/>
            <p:cNvCxnSpPr>
              <a:cxnSpLocks noChangeShapeType="1"/>
              <a:stCxn id="113671" idx="1"/>
              <a:endCxn id="113670" idx="5"/>
            </p:cNvCxnSpPr>
            <p:nvPr/>
          </p:nvCxnSpPr>
          <p:spPr bwMode="auto">
            <a:xfrm flipH="1" flipV="1">
              <a:off x="3894" y="1105"/>
              <a:ext cx="138" cy="143"/>
            </a:xfrm>
            <a:prstGeom prst="straightConnector1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3673" name="Group 9"/>
          <p:cNvGrpSpPr>
            <a:grpSpLocks/>
          </p:cNvGrpSpPr>
          <p:nvPr/>
        </p:nvGrpSpPr>
        <p:grpSpPr bwMode="auto">
          <a:xfrm>
            <a:off x="4956178" y="2054225"/>
            <a:ext cx="3235326" cy="2908300"/>
            <a:chOff x="3168" y="768"/>
            <a:chExt cx="2038" cy="1832"/>
          </a:xfrm>
        </p:grpSpPr>
        <p:sp>
          <p:nvSpPr>
            <p:cNvPr id="113674" name="Oval 10"/>
            <p:cNvSpPr>
              <a:spLocks noChangeArrowheads="1"/>
            </p:cNvSpPr>
            <p:nvPr/>
          </p:nvSpPr>
          <p:spPr bwMode="auto">
            <a:xfrm>
              <a:off x="3168" y="768"/>
              <a:ext cx="288" cy="384"/>
            </a:xfrm>
            <a:prstGeom prst="ellipse">
              <a:avLst/>
            </a:prstGeom>
            <a:noFill/>
            <a:ln w="28575">
              <a:solidFill>
                <a:srgbClr val="D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675" name="Text Box 11"/>
            <p:cNvSpPr txBox="1">
              <a:spLocks noChangeArrowheads="1"/>
            </p:cNvSpPr>
            <p:nvPr/>
          </p:nvSpPr>
          <p:spPr bwMode="auto">
            <a:xfrm>
              <a:off x="3656" y="1960"/>
              <a:ext cx="155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altLang="en-US" sz="2000" b="0" dirty="0" smtClean="0"/>
                <a:t>Random additive </a:t>
              </a:r>
              <a:r>
                <a:rPr lang="en-GB" altLang="en-US" sz="2000" b="0" dirty="0"/>
                <a:t>genetic </a:t>
              </a:r>
              <a:r>
                <a:rPr lang="en-GB" altLang="en-US" sz="2000" b="0" dirty="0" smtClean="0"/>
                <a:t>effect, </a:t>
              </a:r>
              <a:r>
                <a:rPr lang="en-GB" altLang="en-US" sz="2000" b="1" dirty="0" smtClean="0">
                  <a:solidFill>
                    <a:srgbClr val="FF0000"/>
                  </a:solidFill>
                </a:rPr>
                <a:t>Breeding value</a:t>
              </a:r>
              <a:endParaRPr lang="en-GB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3676" name="AutoShape 12"/>
            <p:cNvCxnSpPr>
              <a:cxnSpLocks noChangeShapeType="1"/>
              <a:stCxn id="113675" idx="1"/>
              <a:endCxn id="113674" idx="5"/>
            </p:cNvCxnSpPr>
            <p:nvPr/>
          </p:nvCxnSpPr>
          <p:spPr bwMode="auto">
            <a:xfrm flipH="1" flipV="1">
              <a:off x="3414" y="1096"/>
              <a:ext cx="242" cy="1184"/>
            </a:xfrm>
            <a:prstGeom prst="straightConnector1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3276601" y="2054225"/>
            <a:ext cx="2062162" cy="1984375"/>
            <a:chOff x="2030" y="768"/>
            <a:chExt cx="1299" cy="1250"/>
          </a:xfrm>
        </p:grpSpPr>
        <p:sp>
          <p:nvSpPr>
            <p:cNvPr id="113678" name="Oval 14"/>
            <p:cNvSpPr>
              <a:spLocks noChangeArrowheads="1"/>
            </p:cNvSpPr>
            <p:nvPr/>
          </p:nvSpPr>
          <p:spPr bwMode="auto">
            <a:xfrm>
              <a:off x="2744" y="768"/>
              <a:ext cx="288" cy="384"/>
            </a:xfrm>
            <a:prstGeom prst="ellipse">
              <a:avLst/>
            </a:prstGeom>
            <a:noFill/>
            <a:ln w="28575">
              <a:solidFill>
                <a:srgbClr val="D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2030" y="1768"/>
              <a:ext cx="12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000" b="0" dirty="0"/>
                <a:t>population mean</a:t>
              </a:r>
            </a:p>
          </p:txBody>
        </p:sp>
        <p:cxnSp>
          <p:nvCxnSpPr>
            <p:cNvPr id="113680" name="AutoShape 16"/>
            <p:cNvCxnSpPr>
              <a:cxnSpLocks noChangeShapeType="1"/>
              <a:stCxn id="113679" idx="0"/>
              <a:endCxn id="113678" idx="4"/>
            </p:cNvCxnSpPr>
            <p:nvPr/>
          </p:nvCxnSpPr>
          <p:spPr bwMode="auto">
            <a:xfrm flipV="1">
              <a:off x="2680" y="1152"/>
              <a:ext cx="209" cy="616"/>
            </a:xfrm>
            <a:prstGeom prst="straightConnector1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3681" name="Group 17"/>
          <p:cNvGrpSpPr>
            <a:grpSpLocks/>
          </p:cNvGrpSpPr>
          <p:nvPr/>
        </p:nvGrpSpPr>
        <p:grpSpPr bwMode="auto">
          <a:xfrm>
            <a:off x="510541" y="2054225"/>
            <a:ext cx="3732212" cy="1133475"/>
            <a:chOff x="297" y="768"/>
            <a:chExt cx="2351" cy="714"/>
          </a:xfrm>
        </p:grpSpPr>
        <p:sp>
          <p:nvSpPr>
            <p:cNvPr id="113682" name="Oval 18"/>
            <p:cNvSpPr>
              <a:spLocks noChangeArrowheads="1"/>
            </p:cNvSpPr>
            <p:nvPr/>
          </p:nvSpPr>
          <p:spPr bwMode="auto">
            <a:xfrm>
              <a:off x="2360" y="768"/>
              <a:ext cx="288" cy="384"/>
            </a:xfrm>
            <a:prstGeom prst="ellipse">
              <a:avLst/>
            </a:prstGeom>
            <a:noFill/>
            <a:ln w="28575">
              <a:solidFill>
                <a:srgbClr val="D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683" name="Text Box 19"/>
            <p:cNvSpPr txBox="1">
              <a:spLocks noChangeArrowheads="1"/>
            </p:cNvSpPr>
            <p:nvPr/>
          </p:nvSpPr>
          <p:spPr bwMode="auto">
            <a:xfrm>
              <a:off x="297" y="1232"/>
              <a:ext cx="18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000" b="0" dirty="0"/>
                <a:t>phenotype of individual </a:t>
              </a:r>
              <a:r>
                <a:rPr lang="en-GB" altLang="en-US" sz="2000" b="0" dirty="0" err="1"/>
                <a:t>i</a:t>
              </a:r>
              <a:endParaRPr lang="en-GB" altLang="en-US" sz="2000" b="0" dirty="0"/>
            </a:p>
          </p:txBody>
        </p:sp>
        <p:cxnSp>
          <p:nvCxnSpPr>
            <p:cNvPr id="113684" name="AutoShape 20"/>
            <p:cNvCxnSpPr>
              <a:cxnSpLocks noChangeShapeType="1"/>
              <a:stCxn id="113683" idx="0"/>
              <a:endCxn id="113682" idx="3"/>
            </p:cNvCxnSpPr>
            <p:nvPr/>
          </p:nvCxnSpPr>
          <p:spPr bwMode="auto">
            <a:xfrm flipV="1">
              <a:off x="1214" y="1096"/>
              <a:ext cx="1189" cy="136"/>
            </a:xfrm>
            <a:prstGeom prst="straightConnector1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533401" y="5105400"/>
            <a:ext cx="7467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Fitting this model would give us estimates of</a:t>
            </a:r>
          </a:p>
          <a:p>
            <a:r>
              <a:rPr lang="en-GB" b="0" dirty="0" smtClean="0"/>
              <a:t>	1) trait mean </a:t>
            </a:r>
          </a:p>
          <a:p>
            <a:r>
              <a:rPr lang="en-GB" b="0" dirty="0" smtClean="0"/>
              <a:t>	2) V(</a:t>
            </a:r>
            <a:r>
              <a:rPr lang="en-GB" b="0" dirty="0" err="1" smtClean="0"/>
              <a:t>a</a:t>
            </a:r>
            <a:r>
              <a:rPr lang="en-GB" b="0" baseline="-25000" dirty="0" err="1" smtClean="0"/>
              <a:t>i</a:t>
            </a:r>
            <a:r>
              <a:rPr lang="en-GB" b="0" dirty="0" smtClean="0"/>
              <a:t>) which is V</a:t>
            </a:r>
            <a:r>
              <a:rPr lang="en-GB" b="0" baseline="-25000" dirty="0" smtClean="0"/>
              <a:t>A</a:t>
            </a:r>
            <a:r>
              <a:rPr lang="en-GB" b="0" dirty="0" smtClean="0"/>
              <a:t> the additive genetic variance</a:t>
            </a:r>
          </a:p>
          <a:p>
            <a:r>
              <a:rPr lang="en-GB" b="0" dirty="0" smtClean="0"/>
              <a:t>	3) V(</a:t>
            </a:r>
            <a:r>
              <a:rPr lang="en-GB" b="0" dirty="0" err="1" smtClean="0"/>
              <a:t>e</a:t>
            </a:r>
            <a:r>
              <a:rPr lang="en-GB" b="0" baseline="-25000" dirty="0" err="1" smtClean="0"/>
              <a:t>i</a:t>
            </a:r>
            <a:r>
              <a:rPr lang="en-GB" b="0" dirty="0" smtClean="0"/>
              <a:t>) or residual variance due to </a:t>
            </a:r>
            <a:r>
              <a:rPr lang="en-GB" b="0" dirty="0" err="1" smtClean="0"/>
              <a:t>env</a:t>
            </a:r>
            <a:r>
              <a:rPr lang="en-GB" b="0" dirty="0" smtClean="0"/>
              <a:t> effects (V</a:t>
            </a:r>
            <a:r>
              <a:rPr lang="en-GB" b="0" baseline="-25000" dirty="0" smtClean="0"/>
              <a:t>R</a:t>
            </a:r>
            <a:r>
              <a:rPr lang="en-GB" b="0" dirty="0" smtClean="0"/>
              <a:t>).</a:t>
            </a:r>
          </a:p>
          <a:p>
            <a:r>
              <a:rPr lang="en-GB" b="0" dirty="0" smtClean="0"/>
              <a:t>	4) V(</a:t>
            </a:r>
            <a:r>
              <a:rPr lang="en-GB" b="0" dirty="0" err="1" smtClean="0"/>
              <a:t>y</a:t>
            </a:r>
            <a:r>
              <a:rPr lang="en-GB" b="0" baseline="-25000" dirty="0" err="1" smtClean="0"/>
              <a:t>i</a:t>
            </a:r>
            <a:r>
              <a:rPr lang="en-GB" b="0" dirty="0" smtClean="0"/>
              <a:t>) or total phenotypic variance V</a:t>
            </a:r>
            <a:r>
              <a:rPr lang="en-GB" b="0" baseline="-25000" dirty="0" smtClean="0"/>
              <a:t>P</a:t>
            </a:r>
            <a:r>
              <a:rPr lang="en-GB" b="0" dirty="0" smtClean="0"/>
              <a:t> as V</a:t>
            </a:r>
            <a:r>
              <a:rPr lang="en-GB" b="0" baseline="-25000" dirty="0" smtClean="0"/>
              <a:t>A</a:t>
            </a:r>
            <a:r>
              <a:rPr lang="en-GB" b="0" dirty="0" smtClean="0"/>
              <a:t>+V</a:t>
            </a:r>
            <a:r>
              <a:rPr lang="en-GB" b="0" baseline="-25000" dirty="0" smtClean="0"/>
              <a:t>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7240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8229600" cy="13716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Trait evolution</a:t>
            </a:r>
            <a:r>
              <a:rPr lang="en-GB" sz="2800" dirty="0" smtClean="0"/>
              <a:t> = </a:t>
            </a:r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 </a:t>
            </a:r>
            <a:r>
              <a:rPr lang="en-GB" sz="2800" dirty="0" smtClean="0"/>
              <a:t>X </a:t>
            </a:r>
            <a:r>
              <a:rPr lang="en-GB" sz="2800" dirty="0" smtClean="0">
                <a:solidFill>
                  <a:srgbClr val="00B050"/>
                </a:solidFill>
              </a:rPr>
              <a:t>genetic variation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523684" y="2196792"/>
            <a:ext cx="2895600" cy="99060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 genetic variation? </a:t>
            </a:r>
          </a:p>
          <a:p>
            <a:r>
              <a:rPr lang="en-GB" b="0" dirty="0" smtClean="0"/>
              <a:t>Trait cannot evolve regardless of selection.</a:t>
            </a:r>
          </a:p>
          <a:p>
            <a:r>
              <a:rPr lang="en-GB" b="0" dirty="0" smtClean="0"/>
              <a:t>Relatives (</a:t>
            </a:r>
            <a:r>
              <a:rPr lang="en-GB" b="0" dirty="0"/>
              <a:t>on average) no more similar than pairs of unrelated individuals.</a:t>
            </a:r>
          </a:p>
          <a:p>
            <a:endParaRPr lang="en-GB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Evolutionary quantitative genetics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8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57200" y="619780"/>
            <a:ext cx="746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GB" altLang="en-US" sz="2800" u="sng" dirty="0" smtClean="0"/>
              <a:t>Mixed effect models partition variance!</a:t>
            </a:r>
            <a:endParaRPr lang="en-GB" altLang="en-US" sz="2800" u="sng" dirty="0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856038" y="2060575"/>
            <a:ext cx="2654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800" b="0" dirty="0" err="1"/>
              <a:t>y</a:t>
            </a:r>
            <a:r>
              <a:rPr lang="en-GB" altLang="en-US" sz="2800" b="0" baseline="-25000" dirty="0" err="1"/>
              <a:t>i</a:t>
            </a:r>
            <a:r>
              <a:rPr lang="en-GB" altLang="en-US" sz="2800" b="0" dirty="0"/>
              <a:t> = </a:t>
            </a:r>
            <a:r>
              <a:rPr lang="en-GB" altLang="en-US" sz="2800" b="0" dirty="0">
                <a:cs typeface="Times New Roman" pitchFamily="18" charset="0"/>
              </a:rPr>
              <a:t>μ + </a:t>
            </a:r>
            <a:r>
              <a:rPr lang="en-GB" altLang="en-US" sz="2800" b="0" dirty="0" err="1">
                <a:solidFill>
                  <a:srgbClr val="FF0000"/>
                </a:solidFill>
              </a:rPr>
              <a:t>a</a:t>
            </a:r>
            <a:r>
              <a:rPr lang="en-GB" altLang="en-US" sz="2800" b="0" baseline="-25000" dirty="0" err="1">
                <a:solidFill>
                  <a:srgbClr val="FF0000"/>
                </a:solidFill>
              </a:rPr>
              <a:t>i</a:t>
            </a:r>
            <a:r>
              <a:rPr lang="en-GB" altLang="en-US" sz="2800" b="0" dirty="0">
                <a:solidFill>
                  <a:srgbClr val="FF0000"/>
                </a:solidFill>
              </a:rPr>
              <a:t> </a:t>
            </a:r>
            <a:r>
              <a:rPr lang="en-GB" altLang="en-US" sz="2800" b="0" dirty="0"/>
              <a:t>+ </a:t>
            </a:r>
            <a:r>
              <a:rPr lang="en-GB" altLang="en-US" sz="2800" b="0" dirty="0" err="1"/>
              <a:t>e</a:t>
            </a:r>
            <a:r>
              <a:rPr lang="en-GB" altLang="en-US" sz="2800" b="0" baseline="-25000" dirty="0" err="1"/>
              <a:t>i</a:t>
            </a:r>
            <a:r>
              <a:rPr lang="en-GB" altLang="en-US" sz="2800" b="0" dirty="0"/>
              <a:t>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1564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Random effects are grouping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M</a:t>
            </a:r>
            <a:r>
              <a:rPr lang="en-GB" b="0" dirty="0" smtClean="0"/>
              <a:t>ixed models require repeated observations within each factor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GB" dirty="0" smtClean="0"/>
              <a:t>e don’t have this for </a:t>
            </a:r>
            <a:r>
              <a:rPr lang="en-GB" dirty="0" err="1" smtClean="0"/>
              <a:t>a</a:t>
            </a:r>
            <a:r>
              <a:rPr lang="en-GB" baseline="-25000" dirty="0" err="1" smtClean="0"/>
              <a:t>i</a:t>
            </a:r>
            <a:r>
              <a:rPr lang="en-GB" dirty="0"/>
              <a:t> </a:t>
            </a:r>
            <a:r>
              <a:rPr lang="en-GB" dirty="0" smtClean="0"/>
              <a:t>(unless working with a clonal organism).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Every individual has a unique genotype (</a:t>
            </a:r>
            <a:r>
              <a:rPr lang="en-GB" dirty="0" err="1" smtClean="0"/>
              <a:t>ish</a:t>
            </a:r>
            <a:r>
              <a:rPr lang="en-GB" dirty="0" smtClean="0"/>
              <a:t>..)</a:t>
            </a:r>
          </a:p>
          <a:p>
            <a:endParaRPr lang="en-GB" dirty="0"/>
          </a:p>
          <a:p>
            <a:endParaRPr lang="en-GB" b="0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51054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3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410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57200" y="619780"/>
            <a:ext cx="746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GB" altLang="en-US" sz="2800" u="sng" dirty="0" smtClean="0"/>
              <a:t>Mixed effect models partition variance!</a:t>
            </a:r>
            <a:endParaRPr lang="en-GB" altLang="en-US" sz="2800" u="sng" dirty="0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856038" y="2060575"/>
            <a:ext cx="2654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800" b="0" dirty="0" err="1"/>
              <a:t>y</a:t>
            </a:r>
            <a:r>
              <a:rPr lang="en-GB" altLang="en-US" sz="2800" b="0" baseline="-25000" dirty="0" err="1"/>
              <a:t>i</a:t>
            </a:r>
            <a:r>
              <a:rPr lang="en-GB" altLang="en-US" sz="2800" b="0" dirty="0"/>
              <a:t> = </a:t>
            </a:r>
            <a:r>
              <a:rPr lang="en-GB" altLang="en-US" sz="2800" b="0" dirty="0">
                <a:cs typeface="Times New Roman" pitchFamily="18" charset="0"/>
              </a:rPr>
              <a:t>μ + </a:t>
            </a:r>
            <a:r>
              <a:rPr lang="en-GB" altLang="en-US" sz="2800" b="0" dirty="0" err="1">
                <a:solidFill>
                  <a:srgbClr val="FF0000"/>
                </a:solidFill>
              </a:rPr>
              <a:t>a</a:t>
            </a:r>
            <a:r>
              <a:rPr lang="en-GB" altLang="en-US" sz="2800" b="0" baseline="-25000" dirty="0" err="1">
                <a:solidFill>
                  <a:srgbClr val="FF0000"/>
                </a:solidFill>
              </a:rPr>
              <a:t>i</a:t>
            </a:r>
            <a:r>
              <a:rPr lang="en-GB" altLang="en-US" sz="2800" b="0" dirty="0">
                <a:solidFill>
                  <a:srgbClr val="FF0000"/>
                </a:solidFill>
              </a:rPr>
              <a:t> </a:t>
            </a:r>
            <a:r>
              <a:rPr lang="en-GB" altLang="en-US" sz="2800" b="0" dirty="0"/>
              <a:t>+ </a:t>
            </a:r>
            <a:r>
              <a:rPr lang="en-GB" altLang="en-US" sz="2800" b="0" dirty="0" err="1"/>
              <a:t>e</a:t>
            </a:r>
            <a:r>
              <a:rPr lang="en-GB" altLang="en-US" sz="2800" b="0" baseline="-25000" dirty="0" err="1"/>
              <a:t>i</a:t>
            </a:r>
            <a:r>
              <a:rPr lang="en-GB" altLang="en-US" sz="2800" b="0" dirty="0"/>
              <a:t>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124200"/>
            <a:ext cx="7239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Mixed models </a:t>
            </a:r>
            <a:r>
              <a:rPr lang="en-GB" b="0" dirty="0" smtClean="0"/>
              <a:t>require us to state how we expect random effects to contribute to covariance among observations. </a:t>
            </a:r>
            <a:endParaRPr lang="en-GB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Relatives share genes. Phenotypic covariance due to genes is predictable.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COV(</a:t>
            </a:r>
            <a:r>
              <a:rPr lang="en-US" altLang="en-US" b="0" dirty="0" err="1" smtClean="0"/>
              <a:t>a</a:t>
            </a:r>
            <a:r>
              <a:rPr lang="en-US" altLang="en-US" b="0" baseline="-25000" dirty="0" err="1" smtClean="0"/>
              <a:t>i</a:t>
            </a:r>
            <a:r>
              <a:rPr lang="en-US" altLang="en-US" b="0" dirty="0" smtClean="0"/>
              <a:t>, </a:t>
            </a:r>
            <a:r>
              <a:rPr lang="en-US" altLang="en-US" b="0" dirty="0" err="1" smtClean="0"/>
              <a:t>a</a:t>
            </a:r>
            <a:r>
              <a:rPr lang="en-US" altLang="en-US" b="0" baseline="-25000" dirty="0" err="1" smtClean="0"/>
              <a:t>j</a:t>
            </a:r>
            <a:r>
              <a:rPr lang="en-US" altLang="en-US" b="0" dirty="0" smtClean="0"/>
              <a:t>)=  2 </a:t>
            </a:r>
            <a:r>
              <a:rPr lang="en-US" altLang="en-US" b="0" dirty="0" err="1"/>
              <a:t>Θ</a:t>
            </a:r>
            <a:r>
              <a:rPr lang="en-US" altLang="en-US" b="0" baseline="-25000" dirty="0" err="1"/>
              <a:t>ij</a:t>
            </a:r>
            <a:r>
              <a:rPr lang="en-US" altLang="en-US" b="0" dirty="0"/>
              <a:t> </a:t>
            </a:r>
            <a:r>
              <a:rPr lang="en-US" altLang="en-US" b="0" dirty="0" smtClean="0"/>
              <a:t>V</a:t>
            </a:r>
            <a:r>
              <a:rPr lang="en-US" altLang="en-US" b="0" baseline="-25000" dirty="0" smtClean="0"/>
              <a:t>A      </a:t>
            </a:r>
            <a:r>
              <a:rPr lang="en-US" altLang="en-US" b="0" dirty="0" smtClean="0"/>
              <a:t>where 2Θ</a:t>
            </a:r>
            <a:r>
              <a:rPr lang="en-US" altLang="en-US" b="0" baseline="-25000" dirty="0" smtClean="0"/>
              <a:t>ij</a:t>
            </a:r>
            <a:r>
              <a:rPr lang="en-US" altLang="en-US" b="0" dirty="0" smtClean="0"/>
              <a:t> </a:t>
            </a:r>
            <a:r>
              <a:rPr lang="en-US" altLang="en-US" b="0" dirty="0"/>
              <a:t>is relatedness</a:t>
            </a:r>
            <a:endParaRPr lang="en-US" alt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</a:t>
            </a:r>
            <a:r>
              <a:rPr lang="en-US" altLang="en-US" dirty="0" smtClean="0"/>
              <a:t>edigree lets us solve mixed model equations &amp; estimate V</a:t>
            </a:r>
            <a:r>
              <a:rPr lang="en-US" altLang="en-US" baseline="-25000" dirty="0" smtClean="0"/>
              <a:t>A.</a:t>
            </a:r>
            <a:endParaRPr lang="en-US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6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3485" y="1172709"/>
            <a:ext cx="6884017" cy="394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09600"/>
            <a:ext cx="791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dirty="0" smtClean="0"/>
              <a:t>Pedigree defines </a:t>
            </a:r>
            <a:r>
              <a:rPr lang="en-GB" sz="2400" b="1" dirty="0" smtClean="0"/>
              <a:t>A</a:t>
            </a:r>
            <a:r>
              <a:rPr lang="en-GB" sz="2400" dirty="0" smtClean="0"/>
              <a:t> </a:t>
            </a:r>
            <a:r>
              <a:rPr lang="en-GB" sz="2400" b="0" dirty="0" smtClean="0"/>
              <a:t>matrix.</a:t>
            </a:r>
            <a:r>
              <a:rPr lang="en-GB" sz="2400" dirty="0" smtClean="0"/>
              <a:t>  </a:t>
            </a:r>
            <a:r>
              <a:rPr lang="en-GB" sz="2400" b="1" dirty="0" smtClean="0"/>
              <a:t>A</a:t>
            </a:r>
            <a:r>
              <a:rPr lang="en-GB" sz="2400" baseline="30000" dirty="0" smtClean="0"/>
              <a:t>-1</a:t>
            </a:r>
            <a:r>
              <a:rPr lang="en-GB" sz="2400" baseline="-25000" dirty="0" smtClean="0"/>
              <a:t> </a:t>
            </a:r>
            <a:r>
              <a:rPr lang="en-GB" sz="2400" b="0" dirty="0" smtClean="0"/>
              <a:t>is needed to solve for V</a:t>
            </a:r>
            <a:r>
              <a:rPr lang="en-GB" sz="2400" b="0" baseline="-25000" dirty="0" smtClean="0"/>
              <a:t>A</a:t>
            </a:r>
            <a:endParaRPr lang="en-GB" sz="2400" b="0" dirty="0"/>
          </a:p>
        </p:txBody>
      </p:sp>
      <p:pic>
        <p:nvPicPr>
          <p:cNvPr id="5" name="Picture 8" descr="Image result for SNP genotypi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6881" y="5352585"/>
            <a:ext cx="1577090" cy="106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4114800"/>
          </a:xfrm>
        </p:spPr>
        <p:txBody>
          <a:bodyPr/>
          <a:lstStyle/>
          <a:p>
            <a:r>
              <a:rPr lang="en-GB" altLang="en-US" sz="2400" dirty="0"/>
              <a:t>Sometimes there are </a:t>
            </a:r>
            <a:r>
              <a:rPr lang="en-GB" altLang="en-US" sz="2400" dirty="0" smtClean="0"/>
              <a:t>non-genetic </a:t>
            </a:r>
            <a:r>
              <a:rPr lang="en-GB" altLang="en-US" sz="2400" dirty="0"/>
              <a:t>sources of variance we know about and want to remove.</a:t>
            </a:r>
          </a:p>
          <a:p>
            <a:endParaRPr lang="en-GB" altLang="en-US" sz="2400" dirty="0"/>
          </a:p>
        </p:txBody>
      </p:sp>
      <p:grpSp>
        <p:nvGrpSpPr>
          <p:cNvPr id="150531" name="Group 3"/>
          <p:cNvGrpSpPr>
            <a:grpSpLocks/>
          </p:cNvGrpSpPr>
          <p:nvPr/>
        </p:nvGrpSpPr>
        <p:grpSpPr bwMode="auto">
          <a:xfrm>
            <a:off x="1258888" y="3211513"/>
            <a:ext cx="4465637" cy="2809875"/>
            <a:chOff x="793" y="1842"/>
            <a:chExt cx="2813" cy="1770"/>
          </a:xfrm>
        </p:grpSpPr>
        <p:sp>
          <p:nvSpPr>
            <p:cNvPr id="150532" name="Line 4"/>
            <p:cNvSpPr>
              <a:spLocks noChangeShapeType="1"/>
            </p:cNvSpPr>
            <p:nvPr/>
          </p:nvSpPr>
          <p:spPr bwMode="auto">
            <a:xfrm>
              <a:off x="1202" y="1842"/>
              <a:ext cx="0" cy="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0533" name="Line 5"/>
            <p:cNvSpPr>
              <a:spLocks noChangeShapeType="1"/>
            </p:cNvSpPr>
            <p:nvPr/>
          </p:nvSpPr>
          <p:spPr bwMode="auto">
            <a:xfrm>
              <a:off x="839" y="3385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1066" y="2568"/>
              <a:ext cx="2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0535" name="Text Box 7"/>
            <p:cNvSpPr txBox="1">
              <a:spLocks noChangeArrowheads="1"/>
            </p:cNvSpPr>
            <p:nvPr/>
          </p:nvSpPr>
          <p:spPr bwMode="auto">
            <a:xfrm>
              <a:off x="793" y="238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en-US" sz="2400" b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rPr>
                <a:t>μ</a:t>
              </a:r>
            </a:p>
          </p:txBody>
        </p:sp>
      </p:grp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1547813" y="29956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0">
                <a:latin typeface="Times New Roman" pitchFamily="18" charset="0"/>
              </a:rPr>
              <a:t>y</a:t>
            </a:r>
          </a:p>
        </p:txBody>
      </p:sp>
      <p:sp>
        <p:nvSpPr>
          <p:cNvPr id="150537" name="AutoShape 9"/>
          <p:cNvSpPr>
            <a:spLocks noChangeArrowheads="1"/>
          </p:cNvSpPr>
          <p:nvPr/>
        </p:nvSpPr>
        <p:spPr bwMode="auto">
          <a:xfrm>
            <a:off x="2195513" y="3787775"/>
            <a:ext cx="144462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38" name="AutoShape 10"/>
          <p:cNvSpPr>
            <a:spLocks noChangeArrowheads="1"/>
          </p:cNvSpPr>
          <p:nvPr/>
        </p:nvSpPr>
        <p:spPr bwMode="auto">
          <a:xfrm>
            <a:off x="2987675" y="3500438"/>
            <a:ext cx="144463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39" name="AutoShape 11"/>
          <p:cNvSpPr>
            <a:spLocks noChangeArrowheads="1"/>
          </p:cNvSpPr>
          <p:nvPr/>
        </p:nvSpPr>
        <p:spPr bwMode="auto">
          <a:xfrm>
            <a:off x="2700338" y="4652963"/>
            <a:ext cx="144462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40" name="AutoShape 12"/>
          <p:cNvSpPr>
            <a:spLocks noChangeArrowheads="1"/>
          </p:cNvSpPr>
          <p:nvPr/>
        </p:nvSpPr>
        <p:spPr bwMode="auto">
          <a:xfrm>
            <a:off x="3635375" y="3787775"/>
            <a:ext cx="144463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41" name="AutoShape 13"/>
          <p:cNvSpPr>
            <a:spLocks noChangeArrowheads="1"/>
          </p:cNvSpPr>
          <p:nvPr/>
        </p:nvSpPr>
        <p:spPr bwMode="auto">
          <a:xfrm>
            <a:off x="3348038" y="4868863"/>
            <a:ext cx="144462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42" name="AutoShape 14"/>
          <p:cNvSpPr>
            <a:spLocks noChangeArrowheads="1"/>
          </p:cNvSpPr>
          <p:nvPr/>
        </p:nvSpPr>
        <p:spPr bwMode="auto">
          <a:xfrm>
            <a:off x="3995738" y="3644900"/>
            <a:ext cx="144462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43" name="AutoShape 15"/>
          <p:cNvSpPr>
            <a:spLocks noChangeArrowheads="1"/>
          </p:cNvSpPr>
          <p:nvPr/>
        </p:nvSpPr>
        <p:spPr bwMode="auto">
          <a:xfrm>
            <a:off x="4283075" y="4508500"/>
            <a:ext cx="144463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44" name="AutoShape 16"/>
          <p:cNvSpPr>
            <a:spLocks noChangeArrowheads="1"/>
          </p:cNvSpPr>
          <p:nvPr/>
        </p:nvSpPr>
        <p:spPr bwMode="auto">
          <a:xfrm>
            <a:off x="4572000" y="4868863"/>
            <a:ext cx="144463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5075238" y="4652963"/>
            <a:ext cx="144462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46" name="AutoShape 18"/>
          <p:cNvSpPr>
            <a:spLocks noChangeArrowheads="1"/>
          </p:cNvSpPr>
          <p:nvPr/>
        </p:nvSpPr>
        <p:spPr bwMode="auto">
          <a:xfrm>
            <a:off x="5291138" y="3284538"/>
            <a:ext cx="144462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47" name="AutoShape 19"/>
          <p:cNvSpPr>
            <a:spLocks noChangeArrowheads="1"/>
          </p:cNvSpPr>
          <p:nvPr/>
        </p:nvSpPr>
        <p:spPr bwMode="auto">
          <a:xfrm>
            <a:off x="2339975" y="5011738"/>
            <a:ext cx="144463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48" name="AutoShape 20"/>
          <p:cNvSpPr>
            <a:spLocks noChangeArrowheads="1"/>
          </p:cNvSpPr>
          <p:nvPr/>
        </p:nvSpPr>
        <p:spPr bwMode="auto">
          <a:xfrm>
            <a:off x="4714875" y="4003675"/>
            <a:ext cx="144463" cy="142875"/>
          </a:xfrm>
          <a:prstGeom prst="diamond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49" name="AutoShape 21"/>
          <p:cNvSpPr>
            <a:spLocks/>
          </p:cNvSpPr>
          <p:nvPr/>
        </p:nvSpPr>
        <p:spPr bwMode="auto">
          <a:xfrm>
            <a:off x="6013450" y="3355975"/>
            <a:ext cx="287338" cy="1800225"/>
          </a:xfrm>
          <a:prstGeom prst="rightBrace">
            <a:avLst>
              <a:gd name="adj1" fmla="val 522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6443663" y="3932238"/>
            <a:ext cx="2016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0"/>
              <a:t>Partition into V</a:t>
            </a:r>
            <a:r>
              <a:rPr lang="en-GB" altLang="en-US" sz="2400" b="0" baseline="-25000"/>
              <a:t>A</a:t>
            </a:r>
            <a:r>
              <a:rPr lang="en-GB" altLang="en-US" sz="2400" b="0"/>
              <a:t> and V</a:t>
            </a:r>
            <a:r>
              <a:rPr lang="en-GB" altLang="en-US" sz="2400" b="0" baseline="-25000"/>
              <a:t>R</a:t>
            </a:r>
            <a:endParaRPr lang="en-GB" altLang="en-US" sz="2400" b="0"/>
          </a:p>
        </p:txBody>
      </p:sp>
    </p:spTree>
    <p:extLst>
      <p:ext uri="{BB962C8B-B14F-4D97-AF65-F5344CB8AC3E}">
        <p14:creationId xmlns:p14="http://schemas.microsoft.com/office/powerpoint/2010/main" val="32791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b="1" dirty="0" smtClean="0"/>
              <a:t>Fixed effects can be used to take out “noise” as well as test hypotheses.</a:t>
            </a:r>
          </a:p>
          <a:p>
            <a:pPr marL="0" indent="0">
              <a:buNone/>
            </a:pPr>
            <a:endParaRPr lang="en-GB" altLang="en-US" sz="2000" b="1" dirty="0" smtClean="0"/>
          </a:p>
          <a:p>
            <a:pPr marL="0" indent="0">
              <a:buNone/>
            </a:pPr>
            <a:r>
              <a:rPr lang="en-GB" altLang="en-US" sz="2400" b="1" dirty="0" smtClean="0"/>
              <a:t>Random effects to test hypothesis (e.g. is V</a:t>
            </a:r>
            <a:r>
              <a:rPr lang="en-GB" altLang="en-US" sz="2400" b="1" baseline="-25000" dirty="0" smtClean="0"/>
              <a:t>A</a:t>
            </a:r>
            <a:r>
              <a:rPr lang="en-GB" altLang="en-US" sz="2400" b="1" dirty="0" smtClean="0"/>
              <a:t>&gt;0?)</a:t>
            </a:r>
            <a:endParaRPr lang="en-GB" altLang="en-US" sz="2400" b="1" dirty="0"/>
          </a:p>
          <a:p>
            <a:endParaRPr lang="en-GB" altLang="en-US" sz="2400" dirty="0"/>
          </a:p>
        </p:txBody>
      </p:sp>
      <p:sp>
        <p:nvSpPr>
          <p:cNvPr id="151555" name="Line 3"/>
          <p:cNvSpPr>
            <a:spLocks noChangeShapeType="1"/>
          </p:cNvSpPr>
          <p:nvPr/>
        </p:nvSpPr>
        <p:spPr bwMode="auto">
          <a:xfrm>
            <a:off x="1908175" y="3211513"/>
            <a:ext cx="0" cy="280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1331913" y="5661025"/>
            <a:ext cx="4392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51557" name="Group 5"/>
          <p:cNvGrpSpPr>
            <a:grpSpLocks/>
          </p:cNvGrpSpPr>
          <p:nvPr/>
        </p:nvGrpSpPr>
        <p:grpSpPr bwMode="auto">
          <a:xfrm>
            <a:off x="1258888" y="3476625"/>
            <a:ext cx="4392612" cy="457200"/>
            <a:chOff x="793" y="2568"/>
            <a:chExt cx="2767" cy="288"/>
          </a:xfrm>
        </p:grpSpPr>
        <p:sp>
          <p:nvSpPr>
            <p:cNvPr id="151558" name="Line 6"/>
            <p:cNvSpPr>
              <a:spLocks noChangeShapeType="1"/>
            </p:cNvSpPr>
            <p:nvPr/>
          </p:nvSpPr>
          <p:spPr bwMode="auto">
            <a:xfrm>
              <a:off x="1066" y="2749"/>
              <a:ext cx="2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793" y="256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en-US" sz="2400" b="0">
                  <a:solidFill>
                    <a:srgbClr val="0033CC"/>
                  </a:solidFill>
                  <a:cs typeface="Times New Roman" pitchFamily="18" charset="0"/>
                </a:rPr>
                <a:t>μ</a:t>
              </a:r>
              <a:r>
                <a:rPr lang="en-GB" altLang="en-US" sz="2400" b="0" baseline="-25000">
                  <a:solidFill>
                    <a:srgbClr val="0033CC"/>
                  </a:solidFill>
                  <a:cs typeface="Times New Roman" pitchFamily="18" charset="0"/>
                </a:rPr>
                <a:t>M</a:t>
              </a:r>
              <a:endParaRPr lang="el-GR" altLang="en-US" sz="2400" b="0">
                <a:solidFill>
                  <a:srgbClr val="0033CC"/>
                </a:solidFill>
                <a:cs typeface="Times New Roman" pitchFamily="18" charset="0"/>
              </a:endParaRPr>
            </a:p>
          </p:txBody>
        </p:sp>
      </p:grp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547813" y="29956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0">
                <a:latin typeface="Times New Roman" pitchFamily="18" charset="0"/>
              </a:rPr>
              <a:t>y</a:t>
            </a:r>
          </a:p>
        </p:txBody>
      </p:sp>
      <p:sp>
        <p:nvSpPr>
          <p:cNvPr id="151561" name="AutoShape 9"/>
          <p:cNvSpPr>
            <a:spLocks noChangeArrowheads="1"/>
          </p:cNvSpPr>
          <p:nvPr/>
        </p:nvSpPr>
        <p:spPr bwMode="auto">
          <a:xfrm>
            <a:off x="2195513" y="3787775"/>
            <a:ext cx="144462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62" name="AutoShape 10"/>
          <p:cNvSpPr>
            <a:spLocks noChangeArrowheads="1"/>
          </p:cNvSpPr>
          <p:nvPr/>
        </p:nvSpPr>
        <p:spPr bwMode="auto">
          <a:xfrm>
            <a:off x="2987675" y="3500438"/>
            <a:ext cx="144463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2700338" y="4652963"/>
            <a:ext cx="144462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64" name="AutoShape 12"/>
          <p:cNvSpPr>
            <a:spLocks noChangeArrowheads="1"/>
          </p:cNvSpPr>
          <p:nvPr/>
        </p:nvSpPr>
        <p:spPr bwMode="auto">
          <a:xfrm>
            <a:off x="3635375" y="3787775"/>
            <a:ext cx="144463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3348038" y="4868863"/>
            <a:ext cx="144462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3995738" y="3644900"/>
            <a:ext cx="144462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4283075" y="4508500"/>
            <a:ext cx="144463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4572000" y="4868863"/>
            <a:ext cx="144463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69" name="AutoShape 17"/>
          <p:cNvSpPr>
            <a:spLocks noChangeArrowheads="1"/>
          </p:cNvSpPr>
          <p:nvPr/>
        </p:nvSpPr>
        <p:spPr bwMode="auto">
          <a:xfrm>
            <a:off x="5075238" y="4652963"/>
            <a:ext cx="144462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70" name="AutoShape 18"/>
          <p:cNvSpPr>
            <a:spLocks noChangeArrowheads="1"/>
          </p:cNvSpPr>
          <p:nvPr/>
        </p:nvSpPr>
        <p:spPr bwMode="auto">
          <a:xfrm>
            <a:off x="5291138" y="3284538"/>
            <a:ext cx="144462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71" name="AutoShape 19"/>
          <p:cNvSpPr>
            <a:spLocks noChangeArrowheads="1"/>
          </p:cNvSpPr>
          <p:nvPr/>
        </p:nvSpPr>
        <p:spPr bwMode="auto">
          <a:xfrm>
            <a:off x="2339975" y="5011738"/>
            <a:ext cx="144463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72" name="AutoShape 20"/>
          <p:cNvSpPr>
            <a:spLocks noChangeArrowheads="1"/>
          </p:cNvSpPr>
          <p:nvPr/>
        </p:nvSpPr>
        <p:spPr bwMode="auto">
          <a:xfrm>
            <a:off x="4714875" y="4003675"/>
            <a:ext cx="144463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51573" name="Group 21"/>
          <p:cNvGrpSpPr>
            <a:grpSpLocks/>
          </p:cNvGrpSpPr>
          <p:nvPr/>
        </p:nvGrpSpPr>
        <p:grpSpPr bwMode="auto">
          <a:xfrm>
            <a:off x="1258888" y="4508500"/>
            <a:ext cx="4392612" cy="457200"/>
            <a:chOff x="793" y="2568"/>
            <a:chExt cx="2767" cy="288"/>
          </a:xfrm>
        </p:grpSpPr>
        <p:sp>
          <p:nvSpPr>
            <p:cNvPr id="151574" name="Line 22"/>
            <p:cNvSpPr>
              <a:spLocks noChangeShapeType="1"/>
            </p:cNvSpPr>
            <p:nvPr/>
          </p:nvSpPr>
          <p:spPr bwMode="auto">
            <a:xfrm>
              <a:off x="1066" y="2749"/>
              <a:ext cx="2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1575" name="Text Box 23"/>
            <p:cNvSpPr txBox="1">
              <a:spLocks noChangeArrowheads="1"/>
            </p:cNvSpPr>
            <p:nvPr/>
          </p:nvSpPr>
          <p:spPr bwMode="auto">
            <a:xfrm>
              <a:off x="793" y="256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en-US" sz="2400" b="0">
                  <a:solidFill>
                    <a:srgbClr val="FF66CC"/>
                  </a:solidFill>
                  <a:cs typeface="Times New Roman" pitchFamily="18" charset="0"/>
                </a:rPr>
                <a:t>μ</a:t>
              </a:r>
              <a:r>
                <a:rPr lang="en-GB" altLang="en-US" sz="2400" b="0" baseline="-25000">
                  <a:solidFill>
                    <a:srgbClr val="FF66CC"/>
                  </a:solidFill>
                  <a:cs typeface="Times New Roman" pitchFamily="18" charset="0"/>
                </a:rPr>
                <a:t>F</a:t>
              </a:r>
              <a:endParaRPr lang="el-GR" altLang="en-US" sz="2400" b="0">
                <a:solidFill>
                  <a:srgbClr val="FF66CC"/>
                </a:solidFill>
                <a:cs typeface="Times New Roman" pitchFamily="18" charset="0"/>
              </a:endParaRPr>
            </a:p>
          </p:txBody>
        </p:sp>
      </p:grpSp>
      <p:sp>
        <p:nvSpPr>
          <p:cNvPr id="151576" name="AutoShape 24"/>
          <p:cNvSpPr>
            <a:spLocks noChangeArrowheads="1"/>
          </p:cNvSpPr>
          <p:nvPr/>
        </p:nvSpPr>
        <p:spPr bwMode="auto">
          <a:xfrm>
            <a:off x="6875463" y="3716338"/>
            <a:ext cx="217487" cy="28892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77" name="AutoShape 25"/>
          <p:cNvSpPr>
            <a:spLocks noChangeArrowheads="1"/>
          </p:cNvSpPr>
          <p:nvPr/>
        </p:nvSpPr>
        <p:spPr bwMode="auto">
          <a:xfrm>
            <a:off x="6875463" y="4076700"/>
            <a:ext cx="217487" cy="28892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78" name="Text Box 26"/>
          <p:cNvSpPr txBox="1">
            <a:spLocks noChangeArrowheads="1"/>
          </p:cNvSpPr>
          <p:nvPr/>
        </p:nvSpPr>
        <p:spPr bwMode="auto">
          <a:xfrm>
            <a:off x="7064375" y="3673475"/>
            <a:ext cx="122396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0"/>
              <a:t>Male</a:t>
            </a:r>
          </a:p>
          <a:p>
            <a:pPr>
              <a:spcBef>
                <a:spcPct val="50000"/>
              </a:spcBef>
            </a:pPr>
            <a:r>
              <a:rPr lang="en-GB" altLang="en-US" sz="1600" b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34971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Line 2"/>
          <p:cNvSpPr>
            <a:spLocks noChangeShapeType="1"/>
          </p:cNvSpPr>
          <p:nvPr/>
        </p:nvSpPr>
        <p:spPr bwMode="auto">
          <a:xfrm>
            <a:off x="1908175" y="2636838"/>
            <a:ext cx="0" cy="280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579" name="Line 3"/>
          <p:cNvSpPr>
            <a:spLocks noChangeShapeType="1"/>
          </p:cNvSpPr>
          <p:nvPr/>
        </p:nvSpPr>
        <p:spPr bwMode="auto">
          <a:xfrm>
            <a:off x="1331913" y="5086350"/>
            <a:ext cx="4392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580" name="Line 4"/>
          <p:cNvSpPr>
            <a:spLocks noChangeShapeType="1"/>
          </p:cNvSpPr>
          <p:nvPr/>
        </p:nvSpPr>
        <p:spPr bwMode="auto">
          <a:xfrm>
            <a:off x="1692275" y="3722688"/>
            <a:ext cx="3959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547813" y="24209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0">
                <a:latin typeface="Times New Roman" pitchFamily="18" charset="0"/>
              </a:rPr>
              <a:t>y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2195513" y="3746500"/>
            <a:ext cx="144462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83" name="AutoShape 7"/>
          <p:cNvSpPr>
            <a:spLocks noChangeArrowheads="1"/>
          </p:cNvSpPr>
          <p:nvPr/>
        </p:nvSpPr>
        <p:spPr bwMode="auto">
          <a:xfrm>
            <a:off x="2987675" y="3459163"/>
            <a:ext cx="144463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2700338" y="3576638"/>
            <a:ext cx="144462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85" name="AutoShape 9"/>
          <p:cNvSpPr>
            <a:spLocks noChangeArrowheads="1"/>
          </p:cNvSpPr>
          <p:nvPr/>
        </p:nvSpPr>
        <p:spPr bwMode="auto">
          <a:xfrm>
            <a:off x="3635375" y="3746500"/>
            <a:ext cx="144463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86" name="AutoShape 10"/>
          <p:cNvSpPr>
            <a:spLocks noChangeArrowheads="1"/>
          </p:cNvSpPr>
          <p:nvPr/>
        </p:nvSpPr>
        <p:spPr bwMode="auto">
          <a:xfrm>
            <a:off x="3348038" y="3792538"/>
            <a:ext cx="144462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87" name="AutoShape 11"/>
          <p:cNvSpPr>
            <a:spLocks noChangeArrowheads="1"/>
          </p:cNvSpPr>
          <p:nvPr/>
        </p:nvSpPr>
        <p:spPr bwMode="auto">
          <a:xfrm>
            <a:off x="3995738" y="3603625"/>
            <a:ext cx="144462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88" name="AutoShape 12"/>
          <p:cNvSpPr>
            <a:spLocks noChangeArrowheads="1"/>
          </p:cNvSpPr>
          <p:nvPr/>
        </p:nvSpPr>
        <p:spPr bwMode="auto">
          <a:xfrm>
            <a:off x="4283075" y="3432175"/>
            <a:ext cx="144463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89" name="AutoShape 13"/>
          <p:cNvSpPr>
            <a:spLocks noChangeArrowheads="1"/>
          </p:cNvSpPr>
          <p:nvPr/>
        </p:nvSpPr>
        <p:spPr bwMode="auto">
          <a:xfrm>
            <a:off x="4572000" y="3792538"/>
            <a:ext cx="144463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90" name="AutoShape 14"/>
          <p:cNvSpPr>
            <a:spLocks noChangeArrowheads="1"/>
          </p:cNvSpPr>
          <p:nvPr/>
        </p:nvSpPr>
        <p:spPr bwMode="auto">
          <a:xfrm>
            <a:off x="5075238" y="3576638"/>
            <a:ext cx="144462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91" name="AutoShape 15"/>
          <p:cNvSpPr>
            <a:spLocks noChangeArrowheads="1"/>
          </p:cNvSpPr>
          <p:nvPr/>
        </p:nvSpPr>
        <p:spPr bwMode="auto">
          <a:xfrm>
            <a:off x="5291138" y="3243263"/>
            <a:ext cx="144462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92" name="AutoShape 16"/>
          <p:cNvSpPr>
            <a:spLocks noChangeArrowheads="1"/>
          </p:cNvSpPr>
          <p:nvPr/>
        </p:nvSpPr>
        <p:spPr bwMode="auto">
          <a:xfrm>
            <a:off x="2339975" y="3935413"/>
            <a:ext cx="144463" cy="14287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93" name="AutoShape 17"/>
          <p:cNvSpPr>
            <a:spLocks noChangeArrowheads="1"/>
          </p:cNvSpPr>
          <p:nvPr/>
        </p:nvSpPr>
        <p:spPr bwMode="auto">
          <a:xfrm>
            <a:off x="4714875" y="3429000"/>
            <a:ext cx="144463" cy="14287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>
            <a:off x="1692275" y="3719513"/>
            <a:ext cx="3959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6443663" y="5129213"/>
            <a:ext cx="217487" cy="288925"/>
          </a:xfrm>
          <a:prstGeom prst="diamond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6443663" y="5489575"/>
            <a:ext cx="217487" cy="288925"/>
          </a:xfrm>
          <a:prstGeom prst="diamo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6632575" y="5086350"/>
            <a:ext cx="122396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b="0"/>
              <a:t>Male</a:t>
            </a:r>
          </a:p>
          <a:p>
            <a:pPr>
              <a:spcBef>
                <a:spcPct val="50000"/>
              </a:spcBef>
            </a:pPr>
            <a:r>
              <a:rPr lang="en-GB" altLang="en-US" sz="1600" b="0"/>
              <a:t>Female</a:t>
            </a: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611188" y="3359150"/>
            <a:ext cx="10080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b="0"/>
              <a:t>sex corrected mean</a:t>
            </a:r>
          </a:p>
        </p:txBody>
      </p:sp>
      <p:sp>
        <p:nvSpPr>
          <p:cNvPr id="152599" name="AutoShape 23"/>
          <p:cNvSpPr>
            <a:spLocks/>
          </p:cNvSpPr>
          <p:nvPr/>
        </p:nvSpPr>
        <p:spPr bwMode="auto">
          <a:xfrm>
            <a:off x="6013450" y="3214688"/>
            <a:ext cx="287338" cy="863600"/>
          </a:xfrm>
          <a:prstGeom prst="rightBrace">
            <a:avLst>
              <a:gd name="adj1" fmla="val 250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6443663" y="3286125"/>
            <a:ext cx="2016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0"/>
              <a:t>Partition into V</a:t>
            </a:r>
            <a:r>
              <a:rPr lang="en-GB" altLang="en-US" sz="2400" b="0" baseline="-25000"/>
              <a:t>A</a:t>
            </a:r>
            <a:r>
              <a:rPr lang="en-GB" altLang="en-US" sz="2400" b="0"/>
              <a:t> and V</a:t>
            </a:r>
            <a:r>
              <a:rPr lang="en-GB" altLang="en-US" sz="2400" b="0" baseline="-25000"/>
              <a:t>R</a:t>
            </a:r>
            <a:endParaRPr lang="en-GB" altLang="en-US" sz="2400" b="0"/>
          </a:p>
        </p:txBody>
      </p:sp>
      <p:sp>
        <p:nvSpPr>
          <p:cNvPr id="152601" name="Text Box 25"/>
          <p:cNvSpPr txBox="1">
            <a:spLocks noChangeArrowheads="1"/>
          </p:cNvSpPr>
          <p:nvPr/>
        </p:nvSpPr>
        <p:spPr bwMode="auto">
          <a:xfrm>
            <a:off x="539750" y="692150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0"/>
              <a:t>Include </a:t>
            </a:r>
            <a:r>
              <a:rPr lang="en-GB" altLang="en-US" sz="2400" b="0">
                <a:solidFill>
                  <a:srgbClr val="0033CC"/>
                </a:solidFill>
              </a:rPr>
              <a:t>SEX</a:t>
            </a:r>
            <a:r>
              <a:rPr lang="en-GB" altLang="en-US" sz="2400" b="0"/>
              <a:t> as a fixed effect (2 level factor)</a:t>
            </a:r>
          </a:p>
        </p:txBody>
      </p: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2339975" y="1458913"/>
            <a:ext cx="293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en-US" sz="2400" b="0" dirty="0" err="1"/>
              <a:t>y</a:t>
            </a:r>
            <a:r>
              <a:rPr lang="en-GB" altLang="en-US" sz="2400" b="0" baseline="-25000" dirty="0" err="1"/>
              <a:t>i</a:t>
            </a:r>
            <a:r>
              <a:rPr lang="en-GB" altLang="en-US" sz="2400" b="0" baseline="-25000" dirty="0"/>
              <a:t> </a:t>
            </a:r>
            <a:r>
              <a:rPr lang="en-GB" altLang="en-US" sz="2400" b="0" dirty="0"/>
              <a:t>= </a:t>
            </a:r>
            <a:r>
              <a:rPr lang="el-GR" altLang="en-US" sz="2400" b="0" dirty="0">
                <a:solidFill>
                  <a:srgbClr val="FF0000"/>
                </a:solidFill>
              </a:rPr>
              <a:t>μ</a:t>
            </a:r>
            <a:r>
              <a:rPr lang="en-GB" altLang="en-US" sz="2400" b="0" dirty="0">
                <a:solidFill>
                  <a:schemeClr val="accent1"/>
                </a:solidFill>
              </a:rPr>
              <a:t> </a:t>
            </a:r>
            <a:r>
              <a:rPr lang="en-GB" altLang="en-US" sz="2400" b="0" dirty="0"/>
              <a:t>+ </a:t>
            </a:r>
            <a:r>
              <a:rPr lang="en-GB" altLang="en-US" sz="2400" b="0" dirty="0" err="1">
                <a:solidFill>
                  <a:srgbClr val="0033CC"/>
                </a:solidFill>
              </a:rPr>
              <a:t>SEX</a:t>
            </a:r>
            <a:r>
              <a:rPr lang="en-GB" altLang="en-US" sz="2400" b="0" baseline="-25000" dirty="0" err="1">
                <a:solidFill>
                  <a:srgbClr val="0033CC"/>
                </a:solidFill>
              </a:rPr>
              <a:t>i</a:t>
            </a:r>
            <a:r>
              <a:rPr lang="en-GB" altLang="en-US" sz="2400" b="0" dirty="0">
                <a:solidFill>
                  <a:srgbClr val="0033CC"/>
                </a:solidFill>
              </a:rPr>
              <a:t> </a:t>
            </a:r>
            <a:r>
              <a:rPr lang="en-GB" altLang="en-US" sz="2400" b="0" dirty="0"/>
              <a:t>+ </a:t>
            </a:r>
            <a:r>
              <a:rPr lang="en-GB" altLang="en-US" sz="2400" b="0" dirty="0" err="1"/>
              <a:t>a</a:t>
            </a:r>
            <a:r>
              <a:rPr lang="en-GB" altLang="en-US" sz="2400" b="0" baseline="-25000" dirty="0" err="1"/>
              <a:t>i</a:t>
            </a:r>
            <a:r>
              <a:rPr lang="en-GB" altLang="en-US" sz="2400" b="0" baseline="-25000" dirty="0"/>
              <a:t> </a:t>
            </a:r>
            <a:r>
              <a:rPr lang="en-GB" altLang="en-US" sz="2400" b="0" dirty="0"/>
              <a:t>+ </a:t>
            </a:r>
            <a:r>
              <a:rPr lang="el-GR" altLang="en-US" sz="2400" b="0" dirty="0"/>
              <a:t>ε</a:t>
            </a:r>
            <a:r>
              <a:rPr lang="en-GB" altLang="en-US" sz="2400" b="0" baseline="-25000" dirty="0" err="1"/>
              <a:t>i</a:t>
            </a:r>
            <a:endParaRPr lang="en-GB" altLang="en-US" sz="2400" b="0" baseline="-25000" dirty="0"/>
          </a:p>
        </p:txBody>
      </p:sp>
    </p:spTree>
    <p:extLst>
      <p:ext uri="{BB962C8B-B14F-4D97-AF65-F5344CB8AC3E}">
        <p14:creationId xmlns:p14="http://schemas.microsoft.com/office/powerpoint/2010/main" val="13049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let’s try some models!</a:t>
            </a:r>
            <a:endParaRPr lang="en-GB" dirty="0"/>
          </a:p>
        </p:txBody>
      </p:sp>
      <p:pic>
        <p:nvPicPr>
          <p:cNvPr id="50178" name="Picture 2" descr="Image result for R softwar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965" y="4453128"/>
            <a:ext cx="2083935" cy="157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 descr="Image result for working on laptop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390" y="1690689"/>
            <a:ext cx="3232149" cy="181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9571" y="3525997"/>
            <a:ext cx="423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Talk to each other… it will be more fun!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5968176"/>
            <a:ext cx="360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We’ll various R packages. Sadly not all the best things in life are free… </a:t>
            </a:r>
            <a:endParaRPr lang="en-GB" sz="1600" dirty="0"/>
          </a:p>
        </p:txBody>
      </p:sp>
      <p:pic>
        <p:nvPicPr>
          <p:cNvPr id="50184" name="Picture 8" descr="ASreml_logo_RGB_hires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2900" y="5129473"/>
            <a:ext cx="1489198" cy="4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vo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81500" y="2386371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1475" y="2232660"/>
            <a:ext cx="8534400" cy="1752600"/>
            <a:chOff x="371475" y="4743629"/>
            <a:chExt cx="8534400" cy="1752600"/>
          </a:xfrm>
        </p:grpSpPr>
        <p:grpSp>
          <p:nvGrpSpPr>
            <p:cNvPr id="5" name="Group 4"/>
            <p:cNvGrpSpPr/>
            <p:nvPr/>
          </p:nvGrpSpPr>
          <p:grpSpPr>
            <a:xfrm>
              <a:off x="371475" y="4743629"/>
              <a:ext cx="8534400" cy="1752600"/>
              <a:chOff x="304800" y="4953000"/>
              <a:chExt cx="8534400" cy="1752600"/>
            </a:xfrm>
          </p:grpSpPr>
          <p:sp>
            <p:nvSpPr>
              <p:cNvPr id="7" name="Rounded Rectangle 6"/>
              <p:cNvSpPr/>
              <p:nvPr/>
            </p:nvSpPr>
            <p:spPr bwMode="auto">
              <a:xfrm>
                <a:off x="304800" y="4953000"/>
                <a:ext cx="8534400" cy="175260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09575" y="5029200"/>
                <a:ext cx="8001000" cy="1575375"/>
                <a:chOff x="409575" y="5029200"/>
                <a:chExt cx="8001000" cy="1575375"/>
              </a:xfrm>
            </p:grpSpPr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5925" y="5029200"/>
                  <a:ext cx="1219200" cy="7937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biLevel thresh="75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4750" y="5486400"/>
                  <a:ext cx="781050" cy="50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screen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5354384"/>
                  <a:ext cx="533400" cy="347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screen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1075" y="5787568"/>
                  <a:ext cx="533400" cy="347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screen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200" y="5298571"/>
                  <a:ext cx="314325" cy="2046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screen">
                  <a:biLevel thresh="75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2599" y="5509422"/>
                  <a:ext cx="942975" cy="6139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" name="Picture 3"/>
                <p:cNvPicPr>
                  <a:picLocks noChangeAspect="1" noChangeArrowheads="1"/>
                </p:cNvPicPr>
                <p:nvPr/>
              </p:nvPicPr>
              <p:blipFill>
                <a:blip r:embed="rId9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86575" y="5501782"/>
                  <a:ext cx="1524000" cy="992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409575" y="6019800"/>
                  <a:ext cx="45481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Size is correlated within families, varies </a:t>
                  </a:r>
                </a:p>
                <a:p>
                  <a:r>
                    <a:rPr lang="en-GB" sz="1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a lot between families</a:t>
                  </a:r>
                  <a:endParaRPr lang="en-GB" sz="1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037" y="5959917"/>
              <a:ext cx="781050" cy="50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ounded Rectangle 16"/>
          <p:cNvSpPr/>
          <p:nvPr/>
        </p:nvSpPr>
        <p:spPr bwMode="auto">
          <a:xfrm>
            <a:off x="371475" y="4847412"/>
            <a:ext cx="8534400" cy="1752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8275" y="5223992"/>
            <a:ext cx="1219200" cy="79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1424" y="5076937"/>
            <a:ext cx="1247775" cy="81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5209183"/>
            <a:ext cx="729428" cy="47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5150" y="5380812"/>
            <a:ext cx="1009650" cy="6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5875" y="5143371"/>
            <a:ext cx="390525" cy="2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8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9274" y="5403834"/>
            <a:ext cx="942975" cy="61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3250" y="6066612"/>
            <a:ext cx="494298" cy="32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76250" y="6066612"/>
            <a:ext cx="501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Size varies equally within- and between families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8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49" y="5973262"/>
            <a:ext cx="390525" cy="2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90560" y="1763792"/>
            <a:ext cx="371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2"/>
                </a:solidFill>
              </a:rPr>
              <a:t>Loads of genetic variation for size</a:t>
            </a:r>
            <a:endParaRPr lang="en-GB" sz="20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4401880"/>
            <a:ext cx="403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2"/>
                </a:solidFill>
              </a:rPr>
              <a:t>Very little genetic variation for size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18" y="831535"/>
            <a:ext cx="8402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Phenotypic similarity among relatives tells us how much genetic variation there is.</a:t>
            </a:r>
          </a:p>
        </p:txBody>
      </p:sp>
    </p:spTree>
    <p:extLst>
      <p:ext uri="{BB962C8B-B14F-4D97-AF65-F5344CB8AC3E}">
        <p14:creationId xmlns:p14="http://schemas.microsoft.com/office/powerpoint/2010/main" val="34691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7989887" cy="1143000"/>
          </a:xfrm>
          <a:noFill/>
          <a:ln/>
        </p:spPr>
        <p:txBody>
          <a:bodyPr/>
          <a:lstStyle/>
          <a:p>
            <a:pPr algn="l"/>
            <a:r>
              <a:rPr lang="en-GB" altLang="en-US" sz="2800" b="1" u="sng">
                <a:solidFill>
                  <a:schemeClr val="accent2"/>
                </a:solidFill>
              </a:rPr>
              <a:t>Partitioning phenotypic variance</a:t>
            </a:r>
            <a:endParaRPr lang="en-GB" altLang="en-US" sz="2800" u="sng">
              <a:solidFill>
                <a:schemeClr val="accent2"/>
              </a:solidFill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539750" y="1628775"/>
            <a:ext cx="845185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>
                <a:cs typeface="Arial" panose="020B0604020202020204" pitchFamily="34" charset="0"/>
              </a:rPr>
              <a:t>For a phenotypic trait y, assume an individual’s phenotype is</a:t>
            </a:r>
          </a:p>
          <a:p>
            <a:endParaRPr lang="en-GB" altLang="en-US" sz="2000">
              <a:cs typeface="Arial" panose="020B0604020202020204" pitchFamily="34" charset="0"/>
            </a:endParaRPr>
          </a:p>
          <a:p>
            <a:r>
              <a:rPr lang="en-GB" altLang="en-US" sz="2100" b="1">
                <a:solidFill>
                  <a:schemeClr val="accent2"/>
                </a:solidFill>
                <a:cs typeface="Arial" panose="020B0604020202020204" pitchFamily="34" charset="0"/>
              </a:rPr>
              <a:t>	y</a:t>
            </a:r>
            <a:r>
              <a:rPr lang="en-GB" altLang="en-US" sz="2100" b="1" baseline="-25000">
                <a:solidFill>
                  <a:schemeClr val="accent2"/>
                </a:solidFill>
                <a:cs typeface="Arial" panose="020B0604020202020204" pitchFamily="34" charset="0"/>
              </a:rPr>
              <a:t>i</a:t>
            </a:r>
            <a:r>
              <a:rPr lang="en-GB" altLang="en-US" sz="2100" b="1">
                <a:solidFill>
                  <a:schemeClr val="accent2"/>
                </a:solidFill>
                <a:cs typeface="Arial" panose="020B0604020202020204" pitchFamily="34" charset="0"/>
              </a:rPr>
              <a:t> = </a:t>
            </a:r>
            <a:r>
              <a:rPr lang="el-GR" altLang="en-US" sz="2100" b="1">
                <a:solidFill>
                  <a:schemeClr val="accent2"/>
                </a:solidFill>
                <a:cs typeface="Arial" panose="020B0604020202020204" pitchFamily="34" charset="0"/>
              </a:rPr>
              <a:t>μ</a:t>
            </a:r>
            <a:r>
              <a:rPr lang="en-GB" altLang="en-US" sz="2100" b="1">
                <a:solidFill>
                  <a:schemeClr val="accent2"/>
                </a:solidFill>
                <a:cs typeface="Arial" panose="020B0604020202020204" pitchFamily="34" charset="0"/>
              </a:rPr>
              <a:t> + g</a:t>
            </a:r>
            <a:r>
              <a:rPr lang="en-GB" altLang="en-US" sz="2100" b="1" baseline="-25000">
                <a:solidFill>
                  <a:schemeClr val="accent2"/>
                </a:solidFill>
                <a:cs typeface="Arial" panose="020B0604020202020204" pitchFamily="34" charset="0"/>
              </a:rPr>
              <a:t>i</a:t>
            </a:r>
            <a:r>
              <a:rPr lang="en-GB" altLang="en-US" sz="2100" b="1">
                <a:solidFill>
                  <a:schemeClr val="accent2"/>
                </a:solidFill>
                <a:cs typeface="Arial" panose="020B0604020202020204" pitchFamily="34" charset="0"/>
              </a:rPr>
              <a:t> + e</a:t>
            </a:r>
            <a:r>
              <a:rPr lang="en-GB" altLang="en-US" sz="2100" b="1" baseline="-25000">
                <a:solidFill>
                  <a:schemeClr val="accent2"/>
                </a:solidFill>
                <a:cs typeface="Arial" panose="020B0604020202020204" pitchFamily="34" charset="0"/>
              </a:rPr>
              <a:t>i</a:t>
            </a:r>
            <a:endParaRPr lang="el-GR" altLang="en-US" sz="2100" b="1">
              <a:solidFill>
                <a:schemeClr val="accent2"/>
              </a:solidFill>
              <a:cs typeface="Arial" panose="020B0604020202020204" pitchFamily="34" charset="0"/>
            </a:endParaRPr>
          </a:p>
          <a:p>
            <a:endParaRPr lang="en-GB" altLang="en-US" sz="2100">
              <a:cs typeface="Arial" panose="020B0604020202020204" pitchFamily="34" charset="0"/>
            </a:endParaRPr>
          </a:p>
          <a:p>
            <a:endParaRPr lang="en-GB" altLang="en-US" sz="2100">
              <a:cs typeface="Arial" panose="020B0604020202020204" pitchFamily="34" charset="0"/>
            </a:endParaRPr>
          </a:p>
          <a:p>
            <a:r>
              <a:rPr lang="en-GB" altLang="en-US" sz="2000">
                <a:cs typeface="Arial" panose="020B0604020202020204" pitchFamily="34" charset="0"/>
              </a:rPr>
              <a:t>Then the population phenotypic variance (V</a:t>
            </a:r>
            <a:r>
              <a:rPr lang="en-GB" altLang="en-US" sz="2000" baseline="-25000">
                <a:cs typeface="Arial" panose="020B0604020202020204" pitchFamily="34" charset="0"/>
              </a:rPr>
              <a:t>P</a:t>
            </a:r>
            <a:r>
              <a:rPr lang="en-GB" altLang="en-US" sz="2000">
                <a:cs typeface="Arial" panose="020B0604020202020204" pitchFamily="34" charset="0"/>
              </a:rPr>
              <a:t>) can be specified as </a:t>
            </a:r>
          </a:p>
          <a:p>
            <a:endParaRPr lang="en-GB" altLang="en-US" sz="2000">
              <a:cs typeface="Arial" panose="020B0604020202020204" pitchFamily="34" charset="0"/>
            </a:endParaRPr>
          </a:p>
          <a:p>
            <a:r>
              <a:rPr lang="en-GB" altLang="en-US" sz="2100">
                <a:cs typeface="Arial" panose="020B0604020202020204" pitchFamily="34" charset="0"/>
              </a:rPr>
              <a:t>	</a:t>
            </a:r>
            <a:r>
              <a:rPr lang="en-GB" altLang="en-US" sz="2100" b="1">
                <a:solidFill>
                  <a:schemeClr val="accent2"/>
                </a:solidFill>
                <a:cs typeface="Arial" panose="020B0604020202020204" pitchFamily="34" charset="0"/>
              </a:rPr>
              <a:t>V</a:t>
            </a:r>
            <a:r>
              <a:rPr lang="en-GB" altLang="en-US" sz="2100" b="1" baseline="-25000">
                <a:solidFill>
                  <a:schemeClr val="accent2"/>
                </a:solidFill>
                <a:cs typeface="Arial" panose="020B0604020202020204" pitchFamily="34" charset="0"/>
              </a:rPr>
              <a:t>P</a:t>
            </a:r>
            <a:r>
              <a:rPr lang="en-GB" altLang="en-US" sz="2100" b="1">
                <a:solidFill>
                  <a:schemeClr val="accent2"/>
                </a:solidFill>
                <a:cs typeface="Arial" panose="020B0604020202020204" pitchFamily="34" charset="0"/>
              </a:rPr>
              <a:t> = V</a:t>
            </a:r>
            <a:r>
              <a:rPr lang="en-GB" altLang="en-US" sz="2100" b="1" baseline="-25000">
                <a:solidFill>
                  <a:schemeClr val="accent2"/>
                </a:solidFill>
                <a:cs typeface="Arial" panose="020B0604020202020204" pitchFamily="34" charset="0"/>
              </a:rPr>
              <a:t>G</a:t>
            </a:r>
            <a:r>
              <a:rPr lang="en-GB" altLang="en-US" sz="2100" b="1">
                <a:solidFill>
                  <a:schemeClr val="accent2"/>
                </a:solidFill>
                <a:cs typeface="Arial" panose="020B0604020202020204" pitchFamily="34" charset="0"/>
              </a:rPr>
              <a:t> + V</a:t>
            </a:r>
            <a:r>
              <a:rPr lang="en-GB" altLang="en-US" sz="2100" b="1" baseline="-25000">
                <a:solidFill>
                  <a:schemeClr val="accent2"/>
                </a:solidFill>
                <a:cs typeface="Arial" panose="020B0604020202020204" pitchFamily="34" charset="0"/>
              </a:rPr>
              <a:t>E </a:t>
            </a:r>
            <a:r>
              <a:rPr lang="en-GB" altLang="en-US" sz="2100" b="1">
                <a:solidFill>
                  <a:schemeClr val="accent2"/>
                </a:solidFill>
                <a:cs typeface="Arial" panose="020B0604020202020204" pitchFamily="34" charset="0"/>
              </a:rPr>
              <a:t> + 2.COV</a:t>
            </a:r>
            <a:r>
              <a:rPr lang="en-GB" altLang="en-US" sz="2100" b="1" baseline="-25000">
                <a:solidFill>
                  <a:schemeClr val="accent2"/>
                </a:solidFill>
                <a:cs typeface="Arial" panose="020B0604020202020204" pitchFamily="34" charset="0"/>
              </a:rPr>
              <a:t>G,E</a:t>
            </a:r>
          </a:p>
          <a:p>
            <a:endParaRPr lang="en-GB" altLang="en-US" sz="2100" b="1" baseline="-2500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endParaRPr lang="en-GB" altLang="en-US" sz="2100" b="1" baseline="-2500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en-US" sz="2000">
                <a:cs typeface="Arial" panose="020B0604020202020204" pitchFamily="34" charset="0"/>
              </a:rPr>
              <a:t>Assuming no covariance between genotypes and environmental effects</a:t>
            </a:r>
          </a:p>
          <a:p>
            <a:pPr>
              <a:spcBef>
                <a:spcPct val="50000"/>
              </a:spcBef>
            </a:pPr>
            <a:r>
              <a:rPr lang="en-GB" altLang="en-US" sz="2100" b="1">
                <a:solidFill>
                  <a:schemeClr val="accent2"/>
                </a:solidFill>
              </a:rPr>
              <a:t>	V</a:t>
            </a:r>
            <a:r>
              <a:rPr lang="en-GB" altLang="en-US" sz="2100" b="1" baseline="-25000">
                <a:solidFill>
                  <a:schemeClr val="accent2"/>
                </a:solidFill>
              </a:rPr>
              <a:t>P</a:t>
            </a:r>
            <a:r>
              <a:rPr lang="en-GB" altLang="en-US" sz="2100" b="1">
                <a:solidFill>
                  <a:schemeClr val="accent2"/>
                </a:solidFill>
              </a:rPr>
              <a:t> = V</a:t>
            </a:r>
            <a:r>
              <a:rPr lang="en-GB" altLang="en-US" sz="2100" b="1" baseline="-25000">
                <a:solidFill>
                  <a:schemeClr val="accent2"/>
                </a:solidFill>
              </a:rPr>
              <a:t>G</a:t>
            </a:r>
            <a:r>
              <a:rPr lang="en-GB" altLang="en-US" sz="2100" b="1">
                <a:solidFill>
                  <a:schemeClr val="accent2"/>
                </a:solidFill>
              </a:rPr>
              <a:t> + V</a:t>
            </a:r>
            <a:r>
              <a:rPr lang="en-GB" altLang="en-US" sz="2100" b="1" baseline="-25000">
                <a:solidFill>
                  <a:schemeClr val="accent2"/>
                </a:solidFill>
              </a:rPr>
              <a:t>E</a:t>
            </a:r>
            <a:endParaRPr lang="en-GB" altLang="en-US" sz="2100" b="1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GB" altLang="en-US" sz="2100" b="1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GB" altLang="en-US" sz="2100" b="1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657600" y="1841500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en-US" sz="3200" b="0">
                <a:latin typeface="Arial Narrow" pitchFamily="34" charset="0"/>
              </a:rPr>
              <a:t>= V</a:t>
            </a:r>
            <a:r>
              <a:rPr lang="fr-FR" altLang="en-US" sz="3200" b="0" baseline="-25000">
                <a:latin typeface="Arial Narrow" pitchFamily="34" charset="0"/>
              </a:rPr>
              <a:t>A</a:t>
            </a:r>
            <a:r>
              <a:rPr lang="fr-FR" altLang="en-US" sz="3200" b="0">
                <a:latin typeface="Arial Narrow" pitchFamily="34" charset="0"/>
              </a:rPr>
              <a:t> + V</a:t>
            </a:r>
            <a:r>
              <a:rPr lang="fr-FR" altLang="en-US" sz="3200" b="0" baseline="-25000">
                <a:latin typeface="Arial Narrow" pitchFamily="34" charset="0"/>
              </a:rPr>
              <a:t>D</a:t>
            </a:r>
            <a:r>
              <a:rPr lang="fr-FR" altLang="en-US" sz="3200" b="0">
                <a:latin typeface="Arial Narrow" pitchFamily="34" charset="0"/>
              </a:rPr>
              <a:t> + V</a:t>
            </a:r>
            <a:r>
              <a:rPr lang="fr-FR" altLang="en-US" sz="3200" b="0" baseline="-25000">
                <a:latin typeface="Arial Narrow" pitchFamily="34" charset="0"/>
              </a:rPr>
              <a:t>I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971800" y="3670300"/>
            <a:ext cx="55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fr-FR" altLang="en-US" sz="3200" b="0">
                <a:latin typeface="Arial Narrow" pitchFamily="34" charset="0"/>
              </a:rPr>
              <a:t>V</a:t>
            </a:r>
            <a:r>
              <a:rPr lang="fr-FR" altLang="en-US" sz="3200" b="0" baseline="-25000">
                <a:latin typeface="Arial Narrow" pitchFamily="34" charset="0"/>
              </a:rPr>
              <a:t>P</a:t>
            </a:r>
          </a:p>
        </p:txBody>
      </p:sp>
      <p:grpSp>
        <p:nvGrpSpPr>
          <p:cNvPr id="110597" name="Group 5"/>
          <p:cNvGrpSpPr>
            <a:grpSpLocks/>
          </p:cNvGrpSpPr>
          <p:nvPr/>
        </p:nvGrpSpPr>
        <p:grpSpPr bwMode="auto">
          <a:xfrm>
            <a:off x="2971800" y="1841500"/>
            <a:ext cx="576263" cy="1493838"/>
            <a:chOff x="1440" y="1680"/>
            <a:chExt cx="363" cy="941"/>
          </a:xfrm>
        </p:grpSpPr>
        <p:sp>
          <p:nvSpPr>
            <p:cNvPr id="110598" name="Rectangle 6"/>
            <p:cNvSpPr>
              <a:spLocks noChangeArrowheads="1"/>
            </p:cNvSpPr>
            <p:nvPr/>
          </p:nvSpPr>
          <p:spPr bwMode="auto">
            <a:xfrm>
              <a:off x="1440" y="1680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altLang="en-US" sz="3200" b="0">
                  <a:latin typeface="Arial Narrow" pitchFamily="34" charset="0"/>
                </a:rPr>
                <a:t>V</a:t>
              </a:r>
              <a:r>
                <a:rPr lang="fr-FR" altLang="en-US" sz="3200" b="0" baseline="-25000">
                  <a:latin typeface="Arial Narrow" pitchFamily="34" charset="0"/>
                </a:rPr>
                <a:t>G</a:t>
              </a:r>
            </a:p>
          </p:txBody>
        </p:sp>
        <p:sp>
          <p:nvSpPr>
            <p:cNvPr id="110599" name="Rectangle 7"/>
            <p:cNvSpPr>
              <a:spLocks noChangeArrowheads="1"/>
            </p:cNvSpPr>
            <p:nvPr/>
          </p:nvSpPr>
          <p:spPr bwMode="auto">
            <a:xfrm>
              <a:off x="1440" y="2256"/>
              <a:ext cx="3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altLang="en-US" sz="3200" b="0">
                  <a:latin typeface="Arial Narrow" pitchFamily="34" charset="0"/>
                </a:rPr>
                <a:t>V</a:t>
              </a:r>
              <a:r>
                <a:rPr lang="fr-FR" altLang="en-US" sz="3200" b="0" baseline="-25000">
                  <a:latin typeface="Arial Narrow" pitchFamily="34" charset="0"/>
                </a:rPr>
                <a:t>E</a:t>
              </a:r>
            </a:p>
          </p:txBody>
        </p:sp>
      </p:grpSp>
      <p:grpSp>
        <p:nvGrpSpPr>
          <p:cNvPr id="110600" name="Group 8"/>
          <p:cNvGrpSpPr>
            <a:grpSpLocks/>
          </p:cNvGrpSpPr>
          <p:nvPr/>
        </p:nvGrpSpPr>
        <p:grpSpPr bwMode="auto">
          <a:xfrm>
            <a:off x="2971800" y="2446338"/>
            <a:ext cx="914400" cy="995362"/>
            <a:chOff x="1872" y="1917"/>
            <a:chExt cx="576" cy="627"/>
          </a:xfrm>
        </p:grpSpPr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1872" y="254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1973" y="1917"/>
              <a:ext cx="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altLang="en-US" sz="2400" b="0">
                  <a:latin typeface="Arial Narrow" pitchFamily="34" charset="0"/>
                </a:rPr>
                <a:t>+</a:t>
              </a:r>
            </a:p>
          </p:txBody>
        </p:sp>
      </p:grpSp>
      <p:grpSp>
        <p:nvGrpSpPr>
          <p:cNvPr id="110603" name="Group 11"/>
          <p:cNvGrpSpPr>
            <a:grpSpLocks/>
          </p:cNvGrpSpPr>
          <p:nvPr/>
        </p:nvGrpSpPr>
        <p:grpSpPr bwMode="auto">
          <a:xfrm>
            <a:off x="1749425" y="2103438"/>
            <a:ext cx="1812925" cy="728662"/>
            <a:chOff x="1102" y="1317"/>
            <a:chExt cx="1142" cy="459"/>
          </a:xfrm>
        </p:grpSpPr>
        <p:grpSp>
          <p:nvGrpSpPr>
            <p:cNvPr id="110604" name="Group 12"/>
            <p:cNvGrpSpPr>
              <a:grpSpLocks/>
            </p:cNvGrpSpPr>
            <p:nvPr/>
          </p:nvGrpSpPr>
          <p:grpSpPr bwMode="auto">
            <a:xfrm>
              <a:off x="1102" y="1488"/>
              <a:ext cx="904" cy="288"/>
              <a:chOff x="670" y="2016"/>
              <a:chExt cx="904" cy="288"/>
            </a:xfrm>
          </p:grpSpPr>
          <p:sp>
            <p:nvSpPr>
              <p:cNvPr id="110605" name="Text Box 13"/>
              <p:cNvSpPr txBox="1">
                <a:spLocks noChangeArrowheads="1"/>
              </p:cNvSpPr>
              <p:nvPr/>
            </p:nvSpPr>
            <p:spPr bwMode="auto">
              <a:xfrm>
                <a:off x="670" y="2016"/>
                <a:ext cx="6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fr-FR" altLang="en-US" sz="2400" b="0">
                    <a:latin typeface="Arial Narrow" pitchFamily="34" charset="0"/>
                  </a:rPr>
                  <a:t>genetic</a:t>
                </a:r>
              </a:p>
            </p:txBody>
          </p:sp>
          <p:cxnSp>
            <p:nvCxnSpPr>
              <p:cNvPr id="110606" name="AutoShape 14"/>
              <p:cNvCxnSpPr>
                <a:cxnSpLocks noChangeShapeType="1"/>
              </p:cNvCxnSpPr>
              <p:nvPr/>
            </p:nvCxnSpPr>
            <p:spPr bwMode="auto">
              <a:xfrm flipV="1">
                <a:off x="1252" y="2057"/>
                <a:ext cx="322" cy="119"/>
              </a:xfrm>
              <a:prstGeom prst="straightConnector1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0607" name="Oval 15"/>
            <p:cNvSpPr>
              <a:spLocks noChangeArrowheads="1"/>
            </p:cNvSpPr>
            <p:nvPr/>
          </p:nvSpPr>
          <p:spPr bwMode="auto">
            <a:xfrm>
              <a:off x="2004" y="1317"/>
              <a:ext cx="240" cy="24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1344613" y="3670300"/>
            <a:ext cx="2198687" cy="638175"/>
            <a:chOff x="847" y="2304"/>
            <a:chExt cx="1385" cy="402"/>
          </a:xfrm>
        </p:grpSpPr>
        <p:sp>
          <p:nvSpPr>
            <p:cNvPr id="110609" name="Text Box 17"/>
            <p:cNvSpPr txBox="1">
              <a:spLocks noChangeArrowheads="1"/>
            </p:cNvSpPr>
            <p:nvPr/>
          </p:nvSpPr>
          <p:spPr bwMode="auto">
            <a:xfrm>
              <a:off x="847" y="2304"/>
              <a:ext cx="8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fr-FR" altLang="en-US" sz="2400" b="0">
                  <a:latin typeface="Arial Narrow" pitchFamily="34" charset="0"/>
                </a:rPr>
                <a:t>phenotypic</a:t>
              </a:r>
            </a:p>
          </p:txBody>
        </p:sp>
        <p:cxnSp>
          <p:nvCxnSpPr>
            <p:cNvPr id="110610" name="AutoShape 18"/>
            <p:cNvCxnSpPr>
              <a:cxnSpLocks noChangeShapeType="1"/>
            </p:cNvCxnSpPr>
            <p:nvPr/>
          </p:nvCxnSpPr>
          <p:spPr bwMode="auto">
            <a:xfrm>
              <a:off x="1690" y="2486"/>
              <a:ext cx="258" cy="84"/>
            </a:xfrm>
            <a:prstGeom prst="straightConnector1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611" name="Oval 19"/>
            <p:cNvSpPr>
              <a:spLocks noChangeArrowheads="1"/>
            </p:cNvSpPr>
            <p:nvPr/>
          </p:nvSpPr>
          <p:spPr bwMode="auto">
            <a:xfrm>
              <a:off x="1992" y="2466"/>
              <a:ext cx="240" cy="24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0612" name="Group 20"/>
          <p:cNvGrpSpPr>
            <a:grpSpLocks/>
          </p:cNvGrpSpPr>
          <p:nvPr/>
        </p:nvGrpSpPr>
        <p:grpSpPr bwMode="auto">
          <a:xfrm>
            <a:off x="968375" y="2971803"/>
            <a:ext cx="2589213" cy="461963"/>
            <a:chOff x="610" y="1864"/>
            <a:chExt cx="1631" cy="291"/>
          </a:xfrm>
        </p:grpSpPr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610" y="1864"/>
              <a:ext cx="11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fr-FR" altLang="en-US" sz="2400" b="0" dirty="0" err="1" smtClean="0">
                  <a:latin typeface="Arial Narrow" pitchFamily="34" charset="0"/>
                </a:rPr>
                <a:t>environmental</a:t>
              </a:r>
              <a:endParaRPr lang="fr-FR" altLang="en-US" sz="2400" b="0" dirty="0">
                <a:latin typeface="Arial Narrow" pitchFamily="34" charset="0"/>
              </a:endParaRPr>
            </a:p>
          </p:txBody>
        </p:sp>
        <p:cxnSp>
          <p:nvCxnSpPr>
            <p:cNvPr id="110614" name="AutoShape 22"/>
            <p:cNvCxnSpPr>
              <a:cxnSpLocks noChangeShapeType="1"/>
            </p:cNvCxnSpPr>
            <p:nvPr/>
          </p:nvCxnSpPr>
          <p:spPr bwMode="auto">
            <a:xfrm>
              <a:off x="1680" y="2004"/>
              <a:ext cx="261" cy="2"/>
            </a:xfrm>
            <a:prstGeom prst="straightConnector1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615" name="Oval 23"/>
            <p:cNvSpPr>
              <a:spLocks noChangeArrowheads="1"/>
            </p:cNvSpPr>
            <p:nvPr/>
          </p:nvSpPr>
          <p:spPr bwMode="auto">
            <a:xfrm>
              <a:off x="2001" y="1890"/>
              <a:ext cx="240" cy="24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0616" name="Group 24"/>
          <p:cNvGrpSpPr>
            <a:grpSpLocks/>
          </p:cNvGrpSpPr>
          <p:nvPr/>
        </p:nvGrpSpPr>
        <p:grpSpPr bwMode="auto">
          <a:xfrm>
            <a:off x="3048000" y="1231900"/>
            <a:ext cx="1471613" cy="1252538"/>
            <a:chOff x="1920" y="768"/>
            <a:chExt cx="927" cy="789"/>
          </a:xfrm>
        </p:grpSpPr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1920" y="768"/>
              <a:ext cx="6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altLang="en-US" sz="2400" b="0">
                  <a:latin typeface="Arial Narrow" pitchFamily="34" charset="0"/>
                </a:rPr>
                <a:t>additive</a:t>
              </a:r>
            </a:p>
          </p:txBody>
        </p:sp>
        <p:sp>
          <p:nvSpPr>
            <p:cNvPr id="110618" name="Oval 26"/>
            <p:cNvSpPr>
              <a:spLocks noChangeArrowheads="1"/>
            </p:cNvSpPr>
            <p:nvPr/>
          </p:nvSpPr>
          <p:spPr bwMode="auto">
            <a:xfrm>
              <a:off x="2607" y="1317"/>
              <a:ext cx="240" cy="24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110619" name="AutoShape 27"/>
            <p:cNvCxnSpPr>
              <a:cxnSpLocks noChangeShapeType="1"/>
            </p:cNvCxnSpPr>
            <p:nvPr/>
          </p:nvCxnSpPr>
          <p:spPr bwMode="auto">
            <a:xfrm>
              <a:off x="2239" y="1012"/>
              <a:ext cx="389" cy="317"/>
            </a:xfrm>
            <a:prstGeom prst="straightConnector1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4267200" y="1231900"/>
            <a:ext cx="1411288" cy="1252538"/>
            <a:chOff x="2688" y="768"/>
            <a:chExt cx="889" cy="789"/>
          </a:xfrm>
        </p:grpSpPr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2688" y="768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altLang="en-US" sz="2400" b="0">
                  <a:latin typeface="Arial Narrow" pitchFamily="34" charset="0"/>
                </a:rPr>
                <a:t>dominance</a:t>
              </a:r>
            </a:p>
          </p:txBody>
        </p:sp>
        <p:sp>
          <p:nvSpPr>
            <p:cNvPr id="110622" name="Oval 30"/>
            <p:cNvSpPr>
              <a:spLocks noChangeArrowheads="1"/>
            </p:cNvSpPr>
            <p:nvPr/>
          </p:nvSpPr>
          <p:spPr bwMode="auto">
            <a:xfrm>
              <a:off x="3078" y="1317"/>
              <a:ext cx="240" cy="24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110623" name="AutoShape 31"/>
            <p:cNvCxnSpPr>
              <a:cxnSpLocks noChangeShapeType="1"/>
            </p:cNvCxnSpPr>
            <p:nvPr/>
          </p:nvCxnSpPr>
          <p:spPr bwMode="auto">
            <a:xfrm>
              <a:off x="3117" y="1024"/>
              <a:ext cx="73" cy="253"/>
            </a:xfrm>
            <a:prstGeom prst="straightConnector1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0624" name="Group 32"/>
          <p:cNvGrpSpPr>
            <a:grpSpLocks/>
          </p:cNvGrpSpPr>
          <p:nvPr/>
        </p:nvGrpSpPr>
        <p:grpSpPr bwMode="auto">
          <a:xfrm>
            <a:off x="5595938" y="1231900"/>
            <a:ext cx="1765300" cy="1247775"/>
            <a:chOff x="3525" y="768"/>
            <a:chExt cx="1112" cy="786"/>
          </a:xfrm>
        </p:grpSpPr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3792" y="768"/>
              <a:ext cx="8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altLang="en-US" sz="2400" b="0" dirty="0">
                  <a:latin typeface="Arial Narrow" pitchFamily="34" charset="0"/>
                </a:rPr>
                <a:t>interaction</a:t>
              </a:r>
            </a:p>
          </p:txBody>
        </p:sp>
        <p:sp>
          <p:nvSpPr>
            <p:cNvPr id="110626" name="Oval 34"/>
            <p:cNvSpPr>
              <a:spLocks noChangeArrowheads="1"/>
            </p:cNvSpPr>
            <p:nvPr/>
          </p:nvSpPr>
          <p:spPr bwMode="auto">
            <a:xfrm>
              <a:off x="3525" y="1314"/>
              <a:ext cx="240" cy="24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110627" name="AutoShape 35"/>
            <p:cNvCxnSpPr>
              <a:cxnSpLocks noChangeShapeType="1"/>
              <a:stCxn id="110625" idx="2"/>
            </p:cNvCxnSpPr>
            <p:nvPr/>
          </p:nvCxnSpPr>
          <p:spPr bwMode="auto">
            <a:xfrm flipH="1">
              <a:off x="3762" y="1056"/>
              <a:ext cx="453" cy="269"/>
            </a:xfrm>
            <a:prstGeom prst="straightConnector1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0637" name="Text Box 45"/>
          <p:cNvSpPr txBox="1">
            <a:spLocks noChangeArrowheads="1"/>
          </p:cNvSpPr>
          <p:nvPr/>
        </p:nvSpPr>
        <p:spPr bwMode="auto">
          <a:xfrm>
            <a:off x="250825" y="46656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b="0"/>
          </a:p>
        </p:txBody>
      </p:sp>
      <p:grpSp>
        <p:nvGrpSpPr>
          <p:cNvPr id="110638" name="Group 46"/>
          <p:cNvGrpSpPr>
            <a:grpSpLocks/>
          </p:cNvGrpSpPr>
          <p:nvPr/>
        </p:nvGrpSpPr>
        <p:grpSpPr bwMode="auto">
          <a:xfrm>
            <a:off x="2179638" y="5245100"/>
            <a:ext cx="4697412" cy="1006475"/>
            <a:chOff x="1373" y="3203"/>
            <a:chExt cx="2959" cy="634"/>
          </a:xfrm>
        </p:grpSpPr>
        <p:sp>
          <p:nvSpPr>
            <p:cNvPr id="110639" name="Rectangle 47"/>
            <p:cNvSpPr>
              <a:spLocks noChangeArrowheads="1"/>
            </p:cNvSpPr>
            <p:nvPr/>
          </p:nvSpPr>
          <p:spPr bwMode="auto">
            <a:xfrm>
              <a:off x="1791" y="3325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altLang="en-US" sz="2400" b="0">
                  <a:latin typeface="Arial Narrow" pitchFamily="34" charset="0"/>
                </a:rPr>
                <a:t>Narrow sense heritability, or </a:t>
              </a:r>
              <a:r>
                <a:rPr lang="en-GB" altLang="en-US" sz="2400" b="0" i="1">
                  <a:latin typeface="Arial Narrow" pitchFamily="34" charset="0"/>
                </a:rPr>
                <a:t>h</a:t>
              </a:r>
              <a:r>
                <a:rPr lang="en-GB" altLang="en-US" sz="2400" b="0" i="1" baseline="30000">
                  <a:latin typeface="Arial Narrow" pitchFamily="34" charset="0"/>
                </a:rPr>
                <a:t>2</a:t>
              </a:r>
            </a:p>
          </p:txBody>
        </p:sp>
        <p:graphicFrame>
          <p:nvGraphicFramePr>
            <p:cNvPr id="110640" name="Object 48"/>
            <p:cNvGraphicFramePr>
              <a:graphicFrameLocks noChangeAspect="1"/>
            </p:cNvGraphicFramePr>
            <p:nvPr/>
          </p:nvGraphicFramePr>
          <p:xfrm>
            <a:off x="1373" y="3203"/>
            <a:ext cx="373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1" name="Equation" r:id="rId3" imgW="253800" imgH="431640" progId="Equation.3">
                    <p:embed/>
                  </p:oleObj>
                </mc:Choice>
                <mc:Fallback>
                  <p:oleObj name="Equation" r:id="rId3" imgW="2538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3203"/>
                          <a:ext cx="373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41" name="Text Box 49"/>
          <p:cNvSpPr txBox="1">
            <a:spLocks noChangeArrowheads="1"/>
          </p:cNvSpPr>
          <p:nvPr/>
        </p:nvSpPr>
        <p:spPr bwMode="auto">
          <a:xfrm>
            <a:off x="0" y="381000"/>
            <a:ext cx="9144000" cy="40011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b="0" dirty="0"/>
              <a:t>Quantitative genetics </a:t>
            </a:r>
            <a:r>
              <a:rPr lang="en-GB" altLang="en-US" sz="2000" b="0" dirty="0" smtClean="0"/>
              <a:t>of </a:t>
            </a:r>
            <a:r>
              <a:rPr lang="en-GB" altLang="en-US" sz="2000" dirty="0"/>
              <a:t>continuous, polygenic traits</a:t>
            </a:r>
            <a:r>
              <a:rPr lang="en-GB" altLang="en-US" sz="2000" b="0" dirty="0"/>
              <a:t> with </a:t>
            </a:r>
            <a:r>
              <a:rPr lang="en-GB" altLang="en-US" sz="2000" dirty="0"/>
              <a:t>unknown genetic basis</a:t>
            </a:r>
            <a:endParaRPr lang="en-US" altLang="en-US" sz="2000" dirty="0"/>
          </a:p>
        </p:txBody>
      </p:sp>
      <p:sp>
        <p:nvSpPr>
          <p:cNvPr id="110642" name="Text Box 50"/>
          <p:cNvSpPr txBox="1">
            <a:spLocks noChangeArrowheads="1"/>
          </p:cNvSpPr>
          <p:nvPr/>
        </p:nvSpPr>
        <p:spPr bwMode="auto">
          <a:xfrm>
            <a:off x="0" y="4667250"/>
            <a:ext cx="9144000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b="0"/>
              <a:t>A heritability estimate is </a:t>
            </a:r>
            <a:r>
              <a:rPr lang="en-GB" altLang="en-US" sz="2000"/>
              <a:t>specific to a population and an environment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2957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110596" grpId="0"/>
      <p:bldP spid="1106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7989887" cy="1143000"/>
          </a:xfrm>
          <a:noFill/>
          <a:ln/>
        </p:spPr>
        <p:txBody>
          <a:bodyPr/>
          <a:lstStyle/>
          <a:p>
            <a:pPr algn="l"/>
            <a:r>
              <a:rPr lang="en-GB" altLang="en-US" sz="2800" b="1" u="sng">
                <a:solidFill>
                  <a:schemeClr val="accent2"/>
                </a:solidFill>
              </a:rPr>
              <a:t>Partitioning phenotypic variance</a:t>
            </a:r>
            <a:endParaRPr lang="en-GB" altLang="en-US" sz="2800" u="sng">
              <a:solidFill>
                <a:schemeClr val="accent2"/>
              </a:solidFill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539750" y="1628775"/>
            <a:ext cx="84518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dirty="0">
                <a:cs typeface="Arial" panose="020B0604020202020204" pitchFamily="34" charset="0"/>
              </a:rPr>
              <a:t>In the (assumed) absence of non-additive </a:t>
            </a:r>
            <a:r>
              <a:rPr lang="en-GB" altLang="en-US" sz="2000" dirty="0" smtClean="0">
                <a:cs typeface="Arial" panose="020B0604020202020204" pitchFamily="34" charset="0"/>
              </a:rPr>
              <a:t>genetic effects</a:t>
            </a:r>
            <a:r>
              <a:rPr lang="en-GB" altLang="en-US" sz="2000" dirty="0">
                <a:cs typeface="Arial" panose="020B0604020202020204" pitchFamily="34" charset="0"/>
              </a:rPr>
              <a:t>:</a:t>
            </a:r>
          </a:p>
          <a:p>
            <a:endParaRPr lang="en-GB" altLang="en-US" sz="2000" dirty="0">
              <a:cs typeface="Arial" panose="020B0604020202020204" pitchFamily="34" charset="0"/>
            </a:endParaRPr>
          </a:p>
          <a:p>
            <a:r>
              <a:rPr lang="en-GB" altLang="en-US" sz="2500" b="1" dirty="0">
                <a:cs typeface="Arial" panose="020B0604020202020204" pitchFamily="34" charset="0"/>
              </a:rPr>
              <a:t>			</a:t>
            </a:r>
            <a:r>
              <a:rPr lang="en-GB" altLang="en-US" sz="2900" b="1" dirty="0" err="1">
                <a:cs typeface="Arial" panose="020B0604020202020204" pitchFamily="34" charset="0"/>
              </a:rPr>
              <a:t>y</a:t>
            </a:r>
            <a:r>
              <a:rPr lang="en-GB" altLang="en-US" sz="2900" b="1" baseline="-25000" dirty="0" err="1">
                <a:cs typeface="Arial" panose="020B0604020202020204" pitchFamily="34" charset="0"/>
              </a:rPr>
              <a:t>i</a:t>
            </a:r>
            <a:r>
              <a:rPr lang="en-GB" altLang="en-US" sz="2900" b="1" dirty="0">
                <a:cs typeface="Arial" panose="020B0604020202020204" pitchFamily="34" charset="0"/>
              </a:rPr>
              <a:t> = </a:t>
            </a:r>
            <a:r>
              <a:rPr lang="el-GR" altLang="en-US" sz="2900" b="1" dirty="0">
                <a:cs typeface="Arial" panose="020B0604020202020204" pitchFamily="34" charset="0"/>
              </a:rPr>
              <a:t>μ</a:t>
            </a:r>
            <a:r>
              <a:rPr lang="en-GB" altLang="en-US" sz="2900" b="1" dirty="0">
                <a:cs typeface="Arial" panose="020B0604020202020204" pitchFamily="34" charset="0"/>
              </a:rPr>
              <a:t> + </a:t>
            </a:r>
            <a:r>
              <a:rPr lang="en-GB" altLang="en-US" sz="2900" b="1" dirty="0" err="1">
                <a:solidFill>
                  <a:srgbClr val="FF3300"/>
                </a:solidFill>
                <a:cs typeface="Arial" panose="020B0604020202020204" pitchFamily="34" charset="0"/>
              </a:rPr>
              <a:t>g</a:t>
            </a:r>
            <a:r>
              <a:rPr lang="en-GB" altLang="en-US" sz="2900" b="1" baseline="-25000" dirty="0" err="1" smtClean="0">
                <a:solidFill>
                  <a:srgbClr val="FF3300"/>
                </a:solidFill>
                <a:cs typeface="Arial" panose="020B0604020202020204" pitchFamily="34" charset="0"/>
              </a:rPr>
              <a:t>i</a:t>
            </a:r>
            <a:r>
              <a:rPr lang="en-GB" altLang="en-US" sz="2900" b="1" dirty="0" smtClean="0">
                <a:cs typeface="Arial" panose="020B0604020202020204" pitchFamily="34" charset="0"/>
              </a:rPr>
              <a:t> </a:t>
            </a:r>
            <a:r>
              <a:rPr lang="en-GB" altLang="en-US" sz="2900" b="1" dirty="0">
                <a:cs typeface="Arial" panose="020B0604020202020204" pitchFamily="34" charset="0"/>
              </a:rPr>
              <a:t>+ </a:t>
            </a:r>
            <a:r>
              <a:rPr lang="en-GB" altLang="en-US" sz="2900" b="1" dirty="0" err="1">
                <a:cs typeface="Arial" panose="020B0604020202020204" pitchFamily="34" charset="0"/>
              </a:rPr>
              <a:t>e</a:t>
            </a:r>
            <a:r>
              <a:rPr lang="en-GB" altLang="en-US" sz="2900" b="1" baseline="-25000" dirty="0" err="1">
                <a:cs typeface="Arial" panose="020B0604020202020204" pitchFamily="34" charset="0"/>
              </a:rPr>
              <a:t>i</a:t>
            </a:r>
            <a:endParaRPr lang="el-GR" altLang="en-US" sz="2900" b="1" dirty="0">
              <a:cs typeface="Arial" panose="020B0604020202020204" pitchFamily="34" charset="0"/>
            </a:endParaRPr>
          </a:p>
          <a:p>
            <a:endParaRPr lang="en-GB" altLang="en-US" sz="2900" b="1" dirty="0">
              <a:cs typeface="Arial" panose="020B0604020202020204" pitchFamily="34" charset="0"/>
            </a:endParaRPr>
          </a:p>
          <a:p>
            <a:endParaRPr lang="en-GB" altLang="en-US" sz="1200" dirty="0">
              <a:cs typeface="Arial" panose="020B0604020202020204" pitchFamily="34" charset="0"/>
            </a:endParaRP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468313" y="3141663"/>
            <a:ext cx="8208962" cy="5232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dirty="0" err="1">
                <a:solidFill>
                  <a:srgbClr val="FF3300"/>
                </a:solidFill>
              </a:rPr>
              <a:t>g</a:t>
            </a:r>
            <a:r>
              <a:rPr lang="en-GB" altLang="en-US" sz="2800" baseline="-25000" dirty="0" err="1" smtClean="0">
                <a:solidFill>
                  <a:srgbClr val="FF3300"/>
                </a:solidFill>
              </a:rPr>
              <a:t>i</a:t>
            </a:r>
            <a:r>
              <a:rPr lang="en-GB" altLang="en-US" dirty="0" smtClean="0"/>
              <a:t> </a:t>
            </a:r>
            <a:r>
              <a:rPr lang="en-GB" altLang="en-US" dirty="0"/>
              <a:t>is </a:t>
            </a:r>
            <a:r>
              <a:rPr lang="en-GB" altLang="en-US" dirty="0" smtClean="0"/>
              <a:t>(</a:t>
            </a:r>
            <a:r>
              <a:rPr lang="en-GB" altLang="en-US" b="1" dirty="0" smtClean="0"/>
              <a:t>ADDITIVE) </a:t>
            </a:r>
            <a:r>
              <a:rPr lang="en-GB" altLang="en-US" b="1" dirty="0"/>
              <a:t>GENETIC MERIT</a:t>
            </a:r>
            <a:r>
              <a:rPr lang="en-GB" altLang="en-US" dirty="0"/>
              <a:t> or </a:t>
            </a:r>
            <a:r>
              <a:rPr lang="en-GB" altLang="en-US" sz="2400" b="1" dirty="0">
                <a:solidFill>
                  <a:srgbClr val="FF3300"/>
                </a:solidFill>
              </a:rPr>
              <a:t>BREEDING VALUE</a:t>
            </a:r>
            <a:r>
              <a:rPr lang="en-GB" altLang="en-US" dirty="0"/>
              <a:t> of individual </a:t>
            </a:r>
            <a:r>
              <a:rPr lang="en-GB" altLang="en-US" dirty="0" err="1"/>
              <a:t>i</a:t>
            </a:r>
            <a:endParaRPr lang="en-GB" altLang="en-US" dirty="0"/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468313" y="4149725"/>
            <a:ext cx="82804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 u="sng" dirty="0"/>
              <a:t>Breeding value of </a:t>
            </a:r>
            <a:r>
              <a:rPr lang="en-GB" altLang="en-US" b="1" u="sng" dirty="0" err="1"/>
              <a:t>i</a:t>
            </a:r>
            <a:endParaRPr lang="en-GB" altLang="en-US" b="1" u="sng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dirty="0"/>
              <a:t> Is the sum of the additive effects of its genes on trait 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dirty="0"/>
              <a:t> Is twice the expected deviation of its offspring phenotype from the population mean (under random breeding).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dirty="0"/>
              <a:t> Cannot be measured, but can be estimated or predicted</a:t>
            </a:r>
          </a:p>
        </p:txBody>
      </p:sp>
    </p:spTree>
    <p:extLst>
      <p:ext uri="{BB962C8B-B14F-4D97-AF65-F5344CB8AC3E}">
        <p14:creationId xmlns:p14="http://schemas.microsoft.com/office/powerpoint/2010/main" val="23134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7989887" cy="1143000"/>
          </a:xfrm>
          <a:noFill/>
          <a:ln/>
        </p:spPr>
        <p:txBody>
          <a:bodyPr/>
          <a:lstStyle/>
          <a:p>
            <a:pPr algn="l"/>
            <a:r>
              <a:rPr lang="en-GB" altLang="en-US" sz="2800" b="1" u="sng">
                <a:solidFill>
                  <a:schemeClr val="accent2"/>
                </a:solidFill>
              </a:rPr>
              <a:t>Partitioning phenotypic variance</a:t>
            </a:r>
            <a:endParaRPr lang="en-GB" altLang="en-US" sz="2800" u="sng">
              <a:solidFill>
                <a:schemeClr val="accent2"/>
              </a:solidFill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539750" y="1628775"/>
            <a:ext cx="845185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dirty="0">
                <a:solidFill>
                  <a:schemeClr val="bg2"/>
                </a:solidFill>
                <a:cs typeface="Arial" panose="020B0604020202020204" pitchFamily="34" charset="0"/>
              </a:rPr>
              <a:t>In the (assumed) absence of non-additive effects:</a:t>
            </a:r>
          </a:p>
          <a:p>
            <a:endParaRPr lang="en-GB" altLang="en-US" sz="2000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r>
              <a:rPr lang="en-GB" altLang="en-US" sz="2500" b="1" dirty="0">
                <a:solidFill>
                  <a:schemeClr val="bg2"/>
                </a:solidFill>
                <a:cs typeface="Arial" panose="020B0604020202020204" pitchFamily="34" charset="0"/>
              </a:rPr>
              <a:t>			</a:t>
            </a:r>
            <a:r>
              <a:rPr lang="en-GB" altLang="en-US" sz="2900" b="1" dirty="0" err="1">
                <a:solidFill>
                  <a:schemeClr val="bg2"/>
                </a:solidFill>
                <a:cs typeface="Arial" panose="020B0604020202020204" pitchFamily="34" charset="0"/>
              </a:rPr>
              <a:t>y</a:t>
            </a:r>
            <a:r>
              <a:rPr lang="en-GB" altLang="en-US" sz="2900" b="1" baseline="-25000" dirty="0" err="1">
                <a:solidFill>
                  <a:schemeClr val="bg2"/>
                </a:solidFill>
                <a:cs typeface="Arial" panose="020B0604020202020204" pitchFamily="34" charset="0"/>
              </a:rPr>
              <a:t>i</a:t>
            </a:r>
            <a:r>
              <a:rPr lang="en-GB" altLang="en-US" sz="2900" b="1" dirty="0">
                <a:solidFill>
                  <a:schemeClr val="bg2"/>
                </a:solidFill>
                <a:cs typeface="Arial" panose="020B0604020202020204" pitchFamily="34" charset="0"/>
              </a:rPr>
              <a:t> = </a:t>
            </a:r>
            <a:r>
              <a:rPr lang="el-GR" altLang="en-US" sz="2900" b="1" dirty="0">
                <a:solidFill>
                  <a:schemeClr val="bg2"/>
                </a:solidFill>
                <a:cs typeface="Arial" panose="020B0604020202020204" pitchFamily="34" charset="0"/>
              </a:rPr>
              <a:t>μ</a:t>
            </a:r>
            <a:r>
              <a:rPr lang="en-GB" altLang="en-US" sz="2900" b="1" dirty="0">
                <a:solidFill>
                  <a:schemeClr val="bg2"/>
                </a:solidFill>
                <a:cs typeface="Arial" panose="020B0604020202020204" pitchFamily="34" charset="0"/>
              </a:rPr>
              <a:t> + </a:t>
            </a:r>
            <a:r>
              <a:rPr lang="en-GB" altLang="en-US" sz="2900" b="1" dirty="0" err="1">
                <a:solidFill>
                  <a:schemeClr val="bg2"/>
                </a:solidFill>
                <a:cs typeface="Arial" panose="020B0604020202020204" pitchFamily="34" charset="0"/>
              </a:rPr>
              <a:t>g</a:t>
            </a:r>
            <a:r>
              <a:rPr lang="en-GB" altLang="en-US" sz="2900" b="1" baseline="-25000" dirty="0" err="1" smtClean="0">
                <a:solidFill>
                  <a:schemeClr val="bg2"/>
                </a:solidFill>
                <a:cs typeface="Arial" panose="020B0604020202020204" pitchFamily="34" charset="0"/>
              </a:rPr>
              <a:t>i</a:t>
            </a:r>
            <a:r>
              <a:rPr lang="en-GB" altLang="en-US" sz="2900" b="1" dirty="0" smtClean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r>
              <a:rPr lang="en-GB" altLang="en-US" sz="2900" b="1" dirty="0">
                <a:solidFill>
                  <a:schemeClr val="bg2"/>
                </a:solidFill>
                <a:cs typeface="Arial" panose="020B0604020202020204" pitchFamily="34" charset="0"/>
              </a:rPr>
              <a:t>+ </a:t>
            </a:r>
            <a:r>
              <a:rPr lang="en-GB" altLang="en-US" sz="2900" b="1" dirty="0" err="1">
                <a:solidFill>
                  <a:schemeClr val="bg2"/>
                </a:solidFill>
                <a:cs typeface="Arial" panose="020B0604020202020204" pitchFamily="34" charset="0"/>
              </a:rPr>
              <a:t>e</a:t>
            </a:r>
            <a:r>
              <a:rPr lang="en-GB" altLang="en-US" sz="2900" b="1" baseline="-25000" dirty="0" err="1">
                <a:solidFill>
                  <a:schemeClr val="bg2"/>
                </a:solidFill>
                <a:cs typeface="Arial" panose="020B0604020202020204" pitchFamily="34" charset="0"/>
              </a:rPr>
              <a:t>i</a:t>
            </a:r>
            <a:endParaRPr lang="el-GR" altLang="en-US" sz="2900" b="1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endParaRPr lang="en-GB" altLang="en-US" sz="2900" b="1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endParaRPr lang="en-GB" altLang="en-US" sz="1200" dirty="0">
              <a:cs typeface="Arial" panose="020B0604020202020204" pitchFamily="34" charset="0"/>
            </a:endParaRPr>
          </a:p>
          <a:p>
            <a:r>
              <a:rPr lang="en-GB" altLang="en-US" sz="2000" dirty="0">
                <a:cs typeface="Arial" panose="020B0604020202020204" pitchFamily="34" charset="0"/>
              </a:rPr>
              <a:t>Partitions variance as:</a:t>
            </a:r>
            <a:r>
              <a:rPr lang="en-GB" altLang="en-US" sz="2500" b="1" dirty="0">
                <a:solidFill>
                  <a:schemeClr val="accent2"/>
                </a:solidFill>
                <a:cs typeface="Arial" panose="020B0604020202020204" pitchFamily="34" charset="0"/>
              </a:rPr>
              <a:t>		</a:t>
            </a:r>
          </a:p>
          <a:p>
            <a:r>
              <a:rPr lang="en-GB" altLang="en-US" sz="2500" b="1" dirty="0">
                <a:solidFill>
                  <a:schemeClr val="accent2"/>
                </a:solidFill>
                <a:cs typeface="Arial" panose="020B0604020202020204" pitchFamily="34" charset="0"/>
              </a:rPr>
              <a:t>			</a:t>
            </a:r>
            <a:r>
              <a:rPr lang="en-GB" altLang="en-US" sz="2900" b="1" dirty="0">
                <a:solidFill>
                  <a:schemeClr val="accent2"/>
                </a:solidFill>
                <a:cs typeface="Arial" panose="020B0604020202020204" pitchFamily="34" charset="0"/>
              </a:rPr>
              <a:t>V</a:t>
            </a:r>
            <a:r>
              <a:rPr lang="en-GB" altLang="en-US" sz="29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P</a:t>
            </a:r>
            <a:r>
              <a:rPr lang="en-GB" altLang="en-US" sz="2900" b="1" dirty="0">
                <a:solidFill>
                  <a:schemeClr val="accent2"/>
                </a:solidFill>
                <a:cs typeface="Arial" panose="020B0604020202020204" pitchFamily="34" charset="0"/>
              </a:rPr>
              <a:t> = V</a:t>
            </a:r>
            <a:r>
              <a:rPr lang="en-GB" altLang="en-US" sz="29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A</a:t>
            </a:r>
            <a:r>
              <a:rPr lang="en-GB" altLang="en-US" sz="2900" b="1" dirty="0">
                <a:solidFill>
                  <a:schemeClr val="accent2"/>
                </a:solidFill>
                <a:cs typeface="Arial" panose="020B0604020202020204" pitchFamily="34" charset="0"/>
              </a:rPr>
              <a:t> + V</a:t>
            </a:r>
            <a:r>
              <a:rPr lang="en-GB" altLang="en-US" sz="2900" b="1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E</a:t>
            </a:r>
            <a:r>
              <a:rPr lang="en-GB" altLang="en-US" sz="29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endParaRPr lang="en-GB" altLang="en-US" sz="2500" b="1" dirty="0">
              <a:cs typeface="Arial" panose="020B0604020202020204" pitchFamily="34" charset="0"/>
            </a:endParaRPr>
          </a:p>
        </p:txBody>
      </p:sp>
      <p:grpSp>
        <p:nvGrpSpPr>
          <p:cNvPr id="133129" name="Group 9"/>
          <p:cNvGrpSpPr>
            <a:grpSpLocks/>
          </p:cNvGrpSpPr>
          <p:nvPr/>
        </p:nvGrpSpPr>
        <p:grpSpPr bwMode="auto">
          <a:xfrm>
            <a:off x="827088" y="4927600"/>
            <a:ext cx="5184775" cy="1309688"/>
            <a:chOff x="476" y="3203"/>
            <a:chExt cx="3266" cy="825"/>
          </a:xfrm>
        </p:grpSpPr>
        <p:sp>
          <p:nvSpPr>
            <p:cNvPr id="133128" name="Rectangle 8"/>
            <p:cNvSpPr>
              <a:spLocks noChangeArrowheads="1"/>
            </p:cNvSpPr>
            <p:nvPr/>
          </p:nvSpPr>
          <p:spPr bwMode="auto">
            <a:xfrm>
              <a:off x="2936" y="3730"/>
              <a:ext cx="34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500" b="1">
                  <a:solidFill>
                    <a:schemeClr val="accent2"/>
                  </a:solidFill>
                  <a:cs typeface="Arial" panose="020B0604020202020204" pitchFamily="34" charset="0"/>
                </a:rPr>
                <a:t>V</a:t>
              </a:r>
              <a:r>
                <a:rPr lang="en-GB" altLang="en-US" sz="2500" b="1" baseline="-25000">
                  <a:solidFill>
                    <a:schemeClr val="accent2"/>
                  </a:solidFill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476" y="3203"/>
              <a:ext cx="326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>
                  <a:cs typeface="Arial" panose="020B0604020202020204" pitchFamily="34" charset="0"/>
                </a:rPr>
                <a:t>Narrow sense heritability as:</a:t>
              </a:r>
              <a:r>
                <a:rPr lang="en-GB" altLang="en-US" sz="2500" b="1">
                  <a:solidFill>
                    <a:schemeClr val="accent2"/>
                  </a:solidFill>
                  <a:cs typeface="Arial" panose="020B0604020202020204" pitchFamily="34" charset="0"/>
                </a:rPr>
                <a:t>   </a:t>
              </a:r>
            </a:p>
            <a:p>
              <a:r>
                <a:rPr lang="en-GB" altLang="en-US" sz="2500" b="1">
                  <a:solidFill>
                    <a:schemeClr val="accent2"/>
                  </a:solidFill>
                  <a:cs typeface="Arial" panose="020B0604020202020204" pitchFamily="34" charset="0"/>
                </a:rPr>
                <a:t>			 h</a:t>
              </a:r>
              <a:r>
                <a:rPr lang="en-GB" altLang="en-US" sz="2500" b="1" baseline="30000">
                  <a:solidFill>
                    <a:schemeClr val="accent2"/>
                  </a:solidFill>
                  <a:cs typeface="Arial" panose="020B0604020202020204" pitchFamily="34" charset="0"/>
                </a:rPr>
                <a:t>2</a:t>
              </a:r>
              <a:r>
                <a:rPr lang="en-GB" altLang="en-US" sz="2500" b="1">
                  <a:solidFill>
                    <a:schemeClr val="accent2"/>
                  </a:solidFill>
                  <a:cs typeface="Arial" panose="020B0604020202020204" pitchFamily="34" charset="0"/>
                </a:rPr>
                <a:t>  =   V</a:t>
              </a:r>
              <a:r>
                <a:rPr lang="en-GB" altLang="en-US" sz="2500" b="1" baseline="-25000">
                  <a:solidFill>
                    <a:schemeClr val="accent2"/>
                  </a:solidFill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33124" name="Line 4"/>
            <p:cNvSpPr>
              <a:spLocks noChangeShapeType="1"/>
            </p:cNvSpPr>
            <p:nvPr/>
          </p:nvSpPr>
          <p:spPr bwMode="auto">
            <a:xfrm>
              <a:off x="2925" y="3748"/>
              <a:ext cx="22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3132" name="Group 12"/>
          <p:cNvGrpSpPr>
            <a:grpSpLocks/>
          </p:cNvGrpSpPr>
          <p:nvPr/>
        </p:nvGrpSpPr>
        <p:grpSpPr bwMode="auto">
          <a:xfrm>
            <a:off x="4427538" y="2708275"/>
            <a:ext cx="3313112" cy="1008063"/>
            <a:chOff x="2789" y="1706"/>
            <a:chExt cx="2087" cy="635"/>
          </a:xfrm>
        </p:grpSpPr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2880" y="1933"/>
              <a:ext cx="19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400" i="1" dirty="0" err="1" smtClean="0">
                  <a:solidFill>
                    <a:srgbClr val="FF3300"/>
                  </a:solidFill>
                </a:rPr>
                <a:t>Var</a:t>
              </a:r>
              <a:r>
                <a:rPr lang="en-GB" altLang="en-US" sz="1400" i="1" dirty="0" smtClean="0">
                  <a:solidFill>
                    <a:srgbClr val="FF3300"/>
                  </a:solidFill>
                </a:rPr>
                <a:t>(</a:t>
              </a:r>
              <a:r>
                <a:rPr lang="en-GB" altLang="en-US" sz="1400" i="1" dirty="0" err="1">
                  <a:solidFill>
                    <a:srgbClr val="FF3300"/>
                  </a:solidFill>
                </a:rPr>
                <a:t>g</a:t>
              </a:r>
              <a:r>
                <a:rPr lang="en-GB" altLang="en-US" sz="1400" i="1" baseline="-25000" dirty="0" err="1" smtClean="0">
                  <a:solidFill>
                    <a:srgbClr val="FF3300"/>
                  </a:solidFill>
                </a:rPr>
                <a:t>i</a:t>
              </a:r>
              <a:r>
                <a:rPr lang="en-GB" altLang="en-US" sz="1400" i="1" dirty="0">
                  <a:solidFill>
                    <a:srgbClr val="FF3300"/>
                  </a:solidFill>
                </a:rPr>
                <a:t>) = additive genetic variance V</a:t>
              </a:r>
              <a:r>
                <a:rPr lang="en-GB" altLang="en-US" sz="1400" i="1" baseline="-25000" dirty="0">
                  <a:solidFill>
                    <a:srgbClr val="FF3300"/>
                  </a:solidFill>
                </a:rPr>
                <a:t>A</a:t>
              </a:r>
              <a:endParaRPr lang="en-GB" altLang="en-US" sz="1400" i="1" dirty="0">
                <a:solidFill>
                  <a:srgbClr val="FF3300"/>
                </a:solidFill>
              </a:endParaRPr>
            </a:p>
          </p:txBody>
        </p:sp>
        <p:sp>
          <p:nvSpPr>
            <p:cNvPr id="133131" name="Line 11"/>
            <p:cNvSpPr>
              <a:spLocks noChangeShapeType="1"/>
            </p:cNvSpPr>
            <p:nvPr/>
          </p:nvSpPr>
          <p:spPr bwMode="auto">
            <a:xfrm flipH="1">
              <a:off x="2789" y="1706"/>
              <a:ext cx="227" cy="63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731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1872</Words>
  <Application>Microsoft Office PowerPoint</Application>
  <PresentationFormat>On-screen Show (4:3)</PresentationFormat>
  <Paragraphs>468</Paragraphs>
  <Slides>46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Components of variation and estimation of genetic effects </vt:lpstr>
      <vt:lpstr>Evolutionary quantitative genetics</vt:lpstr>
      <vt:lpstr>Evolutionary quantitative genetics</vt:lpstr>
      <vt:lpstr>Evolutionary quantitative genetics</vt:lpstr>
      <vt:lpstr>PowerPoint Presentation</vt:lpstr>
      <vt:lpstr>Partitioning phenotypic variance</vt:lpstr>
      <vt:lpstr>PowerPoint Presentation</vt:lpstr>
      <vt:lpstr>Partitioning phenotypic variance</vt:lpstr>
      <vt:lpstr>Partitioning phenotypic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methods*</vt:lpstr>
      <vt:lpstr>PowerPoint Presentation</vt:lpstr>
      <vt:lpstr>Parent offspring regression Regression of (mean) offspring phenotype on (midparent) phenotype </vt:lpstr>
      <vt:lpstr>Connecting variation to evolution</vt:lpstr>
      <vt:lpstr>Connecting variation to evolution</vt:lpstr>
      <vt:lpstr>Connecting variation to evolution</vt:lpstr>
      <vt:lpstr>Consider a perfect (small) pedigree: </vt:lpstr>
      <vt:lpstr>…a more realistic pedigree: </vt:lpstr>
      <vt:lpstr>…an even more realistic pedigree: </vt:lpstr>
      <vt:lpstr>PowerPoint Presentation</vt:lpstr>
      <vt:lpstr>Sib analysis</vt:lpstr>
      <vt:lpstr>Sib analysis</vt:lpstr>
      <vt:lpstr>Sib analysis</vt:lpstr>
      <vt:lpstr>Sib analysis</vt:lpstr>
      <vt:lpstr>Sib analysis</vt:lpstr>
      <vt:lpstr>PowerPoint Presentation</vt:lpstr>
      <vt:lpstr>You can still use ANOVA to analyse breeding designs…</vt:lpstr>
      <vt:lpstr>PowerPoint Presentation</vt:lpstr>
      <vt:lpstr>Anatomy of a mixed model Contain fixed and random effects</vt:lpstr>
      <vt:lpstr>PowerPoint Presentation</vt:lpstr>
      <vt:lpstr>Family as a random effect</vt:lpstr>
      <vt:lpstr>Family as a random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let’s try some models!</vt:lpstr>
    </vt:vector>
  </TitlesOfParts>
  <Company>University of Exeter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Alastair</dc:creator>
  <cp:lastModifiedBy>Alastair Wilson</cp:lastModifiedBy>
  <cp:revision>58</cp:revision>
  <dcterms:created xsi:type="dcterms:W3CDTF">2016-09-05T09:10:36Z</dcterms:created>
  <dcterms:modified xsi:type="dcterms:W3CDTF">2016-09-12T17:40:01Z</dcterms:modified>
</cp:coreProperties>
</file>