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571" r:id="rId3"/>
    <p:sldId id="672" r:id="rId4"/>
    <p:sldId id="1319" r:id="rId5"/>
    <p:sldId id="685" r:id="rId6"/>
    <p:sldId id="686" r:id="rId7"/>
    <p:sldId id="677" r:id="rId8"/>
    <p:sldId id="1320" r:id="rId9"/>
    <p:sldId id="683" r:id="rId10"/>
    <p:sldId id="676" r:id="rId11"/>
    <p:sldId id="680" r:id="rId12"/>
    <p:sldId id="1321" r:id="rId13"/>
    <p:sldId id="682" r:id="rId14"/>
    <p:sldId id="681" r:id="rId15"/>
    <p:sldId id="616" r:id="rId16"/>
    <p:sldId id="262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160FF"/>
    <a:srgbClr val="002060"/>
    <a:srgbClr val="006600"/>
    <a:srgbClr val="4472C4"/>
    <a:srgbClr val="663300"/>
    <a:srgbClr val="9900CC"/>
    <a:srgbClr val="0F53B5"/>
    <a:srgbClr val="04152D"/>
    <a:srgbClr val="3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533" autoAdjust="0"/>
  </p:normalViewPr>
  <p:slideViewPr>
    <p:cSldViewPr snapToGrid="0">
      <p:cViewPr varScale="1">
        <p:scale>
          <a:sx n="104" d="100"/>
          <a:sy n="104" d="100"/>
        </p:scale>
        <p:origin x="98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ustomXml" Target="../customXml/item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52D68-3286-4B67-BE67-1DA6A7D8FCAB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297B2-42CC-422A-BD0E-F26526CE07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53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4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8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974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5291233" y="2969400"/>
            <a:ext cx="5950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267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5291033" y="4060500"/>
            <a:ext cx="5950000" cy="9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291133" y="1683100"/>
            <a:ext cx="5950000" cy="1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10800000" flipH="1">
            <a:off x="1922567" y="3428800"/>
            <a:ext cx="1621600" cy="212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3544167" y="0"/>
            <a:ext cx="1621600" cy="34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88385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950967" y="512064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950967" y="3162233"/>
            <a:ext cx="3982800" cy="1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"/>
              <a:defRPr sz="1867"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○"/>
              <a:defRPr sz="1600"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○"/>
              <a:defRPr sz="1600"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5283200" y="3162233"/>
            <a:ext cx="3982800" cy="1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"/>
              <a:defRPr sz="1867"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○"/>
              <a:defRPr sz="1600"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○"/>
              <a:defRPr sz="1600"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950967" y="2567733"/>
            <a:ext cx="39828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5283200" y="2567733"/>
            <a:ext cx="39828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10027600" y="27348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5"/>
          <p:cNvSpPr/>
          <p:nvPr/>
        </p:nvSpPr>
        <p:spPr>
          <a:xfrm>
            <a:off x="8406000" y="0"/>
            <a:ext cx="1621600" cy="273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09267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542033" y="1787200"/>
            <a:ext cx="56428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542033" y="2794800"/>
            <a:ext cx="5642800" cy="2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>
                <a:solidFill>
                  <a:schemeClr val="accent2"/>
                </a:solidFill>
              </a:defRPr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Google Shape;35;p7"/>
          <p:cNvSpPr/>
          <p:nvPr/>
        </p:nvSpPr>
        <p:spPr>
          <a:xfrm>
            <a:off x="8976167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7"/>
          <p:cNvSpPr/>
          <p:nvPr/>
        </p:nvSpPr>
        <p:spPr>
          <a:xfrm>
            <a:off x="10601767" y="34290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85010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950967" y="725433"/>
            <a:ext cx="5686400" cy="20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5067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5281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3080467" y="1929084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957067" y="2028033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080467" y="2478500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8310733" y="1929084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6248533" y="2028033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8367733" y="2478504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3080467" y="3825036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957067" y="3947267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3080467" y="4397767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8367533" y="3825033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6248533" y="3947267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8367733" y="4397767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14"/>
          <p:cNvSpPr/>
          <p:nvPr/>
        </p:nvSpPr>
        <p:spPr>
          <a:xfrm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64958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1465067" y="5033600"/>
            <a:ext cx="37508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2"/>
          </p:nvPr>
        </p:nvSpPr>
        <p:spPr>
          <a:xfrm>
            <a:off x="1465067" y="4068400"/>
            <a:ext cx="37508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3"/>
          </p:nvPr>
        </p:nvSpPr>
        <p:spPr>
          <a:xfrm>
            <a:off x="1465067" y="3087400"/>
            <a:ext cx="37508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4"/>
          </p:nvPr>
        </p:nvSpPr>
        <p:spPr>
          <a:xfrm>
            <a:off x="1465067" y="2122200"/>
            <a:ext cx="37508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 rot="10800000" flipH="1">
            <a:off x="7221600" y="1346800"/>
            <a:ext cx="1621600" cy="208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16"/>
          <p:cNvSpPr/>
          <p:nvPr/>
        </p:nvSpPr>
        <p:spPr>
          <a:xfrm rot="10800000" flipH="1">
            <a:off x="8843200" y="3428800"/>
            <a:ext cx="1621600" cy="34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5573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10508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10508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45882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45882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81256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81256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17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07272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 and four columns 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1"/>
          </p:nvPr>
        </p:nvSpPr>
        <p:spPr>
          <a:xfrm>
            <a:off x="2504367" y="1668900"/>
            <a:ext cx="37168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2"/>
          </p:nvPr>
        </p:nvSpPr>
        <p:spPr>
          <a:xfrm>
            <a:off x="2504367" y="2325793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3"/>
          </p:nvPr>
        </p:nvSpPr>
        <p:spPr>
          <a:xfrm>
            <a:off x="7135329" y="1668900"/>
            <a:ext cx="37168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4"/>
          </p:nvPr>
        </p:nvSpPr>
        <p:spPr>
          <a:xfrm>
            <a:off x="7135324" y="2325709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5"/>
          </p:nvPr>
        </p:nvSpPr>
        <p:spPr>
          <a:xfrm>
            <a:off x="2504367" y="3864197"/>
            <a:ext cx="37168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6"/>
          </p:nvPr>
        </p:nvSpPr>
        <p:spPr>
          <a:xfrm>
            <a:off x="2504367" y="4521005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7"/>
          </p:nvPr>
        </p:nvSpPr>
        <p:spPr>
          <a:xfrm>
            <a:off x="7135233" y="3864208"/>
            <a:ext cx="37168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8"/>
          </p:nvPr>
        </p:nvSpPr>
        <p:spPr>
          <a:xfrm>
            <a:off x="7135233" y="4521005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9"/>
          </p:nvPr>
        </p:nvSpPr>
        <p:spPr>
          <a:xfrm rot="-5400803">
            <a:off x="812012" y="2372624"/>
            <a:ext cx="1712400" cy="6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3"/>
          </p:nvPr>
        </p:nvSpPr>
        <p:spPr>
          <a:xfrm rot="-5400000">
            <a:off x="812100" y="4563200"/>
            <a:ext cx="1712400" cy="6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7424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708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1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" name="Google Shape;140;p23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" name="Google Shape;141;p23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951790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9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1"/>
          </p:nvPr>
        </p:nvSpPr>
        <p:spPr>
          <a:xfrm>
            <a:off x="957067" y="1674367"/>
            <a:ext cx="6175600" cy="4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dk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10570400" y="34288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586139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 hasCustomPrompt="1"/>
          </p:nvPr>
        </p:nvSpPr>
        <p:spPr>
          <a:xfrm>
            <a:off x="1001300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1"/>
          </p:nvPr>
        </p:nvSpPr>
        <p:spPr>
          <a:xfrm>
            <a:off x="1001300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title" idx="2" hasCustomPrompt="1"/>
          </p:nvPr>
        </p:nvSpPr>
        <p:spPr>
          <a:xfrm>
            <a:off x="4678116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3"/>
          </p:nvPr>
        </p:nvSpPr>
        <p:spPr>
          <a:xfrm>
            <a:off x="4678116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 idx="4"/>
          </p:nvPr>
        </p:nvSpPr>
        <p:spPr>
          <a:xfrm>
            <a:off x="957067" y="510900"/>
            <a:ext cx="10277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title" idx="5" hasCustomPrompt="1"/>
          </p:nvPr>
        </p:nvSpPr>
        <p:spPr>
          <a:xfrm>
            <a:off x="8288133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3" name="Google Shape;153;p25"/>
          <p:cNvSpPr txBox="1">
            <a:spLocks noGrp="1"/>
          </p:cNvSpPr>
          <p:nvPr>
            <p:ph type="subTitle" idx="6"/>
          </p:nvPr>
        </p:nvSpPr>
        <p:spPr>
          <a:xfrm>
            <a:off x="8288133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4" name="Google Shape;154;p25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25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509463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subTitle" idx="1"/>
          </p:nvPr>
        </p:nvSpPr>
        <p:spPr>
          <a:xfrm>
            <a:off x="9492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2"/>
          </p:nvPr>
        </p:nvSpPr>
        <p:spPr>
          <a:xfrm>
            <a:off x="9492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ubTitle" idx="3"/>
          </p:nvPr>
        </p:nvSpPr>
        <p:spPr>
          <a:xfrm>
            <a:off x="39786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subTitle" idx="4"/>
          </p:nvPr>
        </p:nvSpPr>
        <p:spPr>
          <a:xfrm>
            <a:off x="39786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subTitle" idx="5"/>
          </p:nvPr>
        </p:nvSpPr>
        <p:spPr>
          <a:xfrm>
            <a:off x="70080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ubTitle" idx="6"/>
          </p:nvPr>
        </p:nvSpPr>
        <p:spPr>
          <a:xfrm>
            <a:off x="70080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ubTitle" idx="7"/>
          </p:nvPr>
        </p:nvSpPr>
        <p:spPr>
          <a:xfrm>
            <a:off x="9492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subTitle" idx="8"/>
          </p:nvPr>
        </p:nvSpPr>
        <p:spPr>
          <a:xfrm>
            <a:off x="9492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9"/>
          </p:nvPr>
        </p:nvSpPr>
        <p:spPr>
          <a:xfrm>
            <a:off x="39786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13"/>
          </p:nvPr>
        </p:nvSpPr>
        <p:spPr>
          <a:xfrm>
            <a:off x="39786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14"/>
          </p:nvPr>
        </p:nvSpPr>
        <p:spPr>
          <a:xfrm>
            <a:off x="70080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subTitle" idx="15"/>
          </p:nvPr>
        </p:nvSpPr>
        <p:spPr>
          <a:xfrm>
            <a:off x="70080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10570400" y="34288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" name="Google Shape;171;p26"/>
          <p:cNvSpPr/>
          <p:nvPr/>
        </p:nvSpPr>
        <p:spPr>
          <a:xfrm>
            <a:off x="10570400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703695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51452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9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950967" y="4647567"/>
            <a:ext cx="52748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467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467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467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8948800" y="34288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" name="Google Shape;176;p27"/>
          <p:cNvSpPr/>
          <p:nvPr/>
        </p:nvSpPr>
        <p:spPr>
          <a:xfrm>
            <a:off x="10570400" y="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192392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1_Table of content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565203" y="51663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4565200" y="1070028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697343" y="872151"/>
            <a:ext cx="2318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3"/>
          </p:nvPr>
        </p:nvSpPr>
        <p:spPr>
          <a:xfrm>
            <a:off x="4567019" y="163238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>
            <a:off x="4567012" y="2185145"/>
            <a:ext cx="2635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697343" y="1985051"/>
            <a:ext cx="2153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6"/>
          </p:nvPr>
        </p:nvSpPr>
        <p:spPr>
          <a:xfrm>
            <a:off x="4570665" y="274813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4570663" y="3300263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697343" y="3097951"/>
            <a:ext cx="209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 rot="5400000">
            <a:off x="8802172" y="2195027"/>
            <a:ext cx="3884400" cy="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13"/>
          </p:nvPr>
        </p:nvSpPr>
        <p:spPr>
          <a:xfrm>
            <a:off x="4570665" y="386388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4570663" y="4415379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697343" y="4210851"/>
            <a:ext cx="209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4570665" y="497963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4570663" y="5530496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18" hasCustomPrompt="1"/>
          </p:nvPr>
        </p:nvSpPr>
        <p:spPr>
          <a:xfrm>
            <a:off x="2697343" y="5323751"/>
            <a:ext cx="209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6082903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90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710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27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78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48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62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16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79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2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C561-9086-4A77-B72B-4E0B017958A9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0" y="0"/>
            <a:ext cx="12192000" cy="576264"/>
          </a:xfrm>
          <a:prstGeom prst="rect">
            <a:avLst/>
          </a:prstGeom>
          <a:solidFill>
            <a:srgbClr val="D7E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pic>
        <p:nvPicPr>
          <p:cNvPr id="9" name="Picture 40" descr="D:\setores\Setor de Comunicacao\Teste com o Logotipo\Logotipo INATEL Sombriado 3.G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293"/>
            <a:ext cx="1491343" cy="39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1"/>
          <p:cNvSpPr>
            <a:spLocks noChangeArrowheads="1"/>
          </p:cNvSpPr>
          <p:nvPr userDrawn="1"/>
        </p:nvSpPr>
        <p:spPr bwMode="auto">
          <a:xfrm>
            <a:off x="0" y="1058863"/>
            <a:ext cx="476250" cy="5799137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1" name="Rectangle 42"/>
          <p:cNvSpPr>
            <a:spLocks noChangeArrowheads="1"/>
          </p:cNvSpPr>
          <p:nvPr userDrawn="1"/>
        </p:nvSpPr>
        <p:spPr bwMode="auto">
          <a:xfrm>
            <a:off x="0" y="518208"/>
            <a:ext cx="476250" cy="706878"/>
          </a:xfrm>
          <a:prstGeom prst="rect">
            <a:avLst/>
          </a:prstGeom>
          <a:gradFill rotWithShape="0">
            <a:gsLst>
              <a:gs pos="0">
                <a:srgbClr val="D7E5F9"/>
              </a:gs>
              <a:gs pos="100000">
                <a:srgbClr val="00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2" name="Text Box 43"/>
          <p:cNvSpPr txBox="1">
            <a:spLocks noChangeArrowheads="1"/>
          </p:cNvSpPr>
          <p:nvPr userDrawn="1"/>
        </p:nvSpPr>
        <p:spPr bwMode="auto">
          <a:xfrm rot="16200000">
            <a:off x="-656430" y="3740944"/>
            <a:ext cx="170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0"/>
              </a:spcBef>
              <a:defRPr/>
            </a:pPr>
            <a:r>
              <a:rPr lang="pt-BR" altLang="pt-BR" sz="2000" dirty="0">
                <a:solidFill>
                  <a:schemeClr val="bg1"/>
                </a:solidFill>
                <a:latin typeface="Swis721 BT" pitchFamily="34" charset="0"/>
              </a:rPr>
              <a:t>www.inatel.br</a:t>
            </a:r>
            <a:endParaRPr lang="pt-BR" altLang="pt-BR" sz="2000" dirty="0">
              <a:solidFill>
                <a:schemeClr val="bg1"/>
              </a:solidFill>
              <a:latin typeface="Swis721 Md BT" pitchFamily="34" charset="0"/>
            </a:endParaRPr>
          </a:p>
        </p:txBody>
      </p:sp>
      <p:sp>
        <p:nvSpPr>
          <p:cNvPr id="13" name="CaixaDeTexto 1"/>
          <p:cNvSpPr txBox="1">
            <a:spLocks noChangeArrowheads="1"/>
          </p:cNvSpPr>
          <p:nvPr userDrawn="1"/>
        </p:nvSpPr>
        <p:spPr bwMode="auto">
          <a:xfrm>
            <a:off x="11353800" y="6509884"/>
            <a:ext cx="595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805D1BE-E791-4D05-B6FC-ED9F067B6FE9}" type="slidenum">
              <a:rPr lang="pt-BR" altLang="pt-BR" sz="1400">
                <a:latin typeface="Arial" panose="020B0604020202020204" pitchFamily="34" charset="0"/>
              </a:rPr>
              <a:pPr algn="r"/>
              <a:t>‹nº›</a:t>
            </a:fld>
            <a:endParaRPr lang="pt-BR" altLang="pt-B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2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25386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>
            <a:extLst>
              <a:ext uri="{FF2B5EF4-FFF2-40B4-BE49-F238E27FC236}">
                <a16:creationId xmlns:a16="http://schemas.microsoft.com/office/drawing/2014/main" id="{AF06BC9E-D665-44BA-98B8-2FC3E370CB78}"/>
              </a:ext>
            </a:extLst>
          </p:cNvPr>
          <p:cNvSpPr txBox="1">
            <a:spLocks/>
          </p:cNvSpPr>
          <p:nvPr/>
        </p:nvSpPr>
        <p:spPr>
          <a:xfrm>
            <a:off x="696001" y="747659"/>
            <a:ext cx="11159999" cy="1290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>
                <a:solidFill>
                  <a:srgbClr val="003399"/>
                </a:solidFill>
                <a:latin typeface="Candara" panose="020E0502030303020204" pitchFamily="34" charset="0"/>
              </a:rPr>
              <a:t>C012 [SO]</a:t>
            </a:r>
          </a:p>
          <a:p>
            <a:pPr algn="ctr"/>
            <a:r>
              <a:rPr lang="pt-BR" sz="6000" b="1" i="1" dirty="0">
                <a:solidFill>
                  <a:srgbClr val="00B0F0"/>
                </a:solidFill>
                <a:latin typeface="Candara" panose="020E0502030303020204" pitchFamily="34" charset="0"/>
              </a:rPr>
              <a:t>Sistemas Operacionais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9C8DA7-D23A-4AAD-ABB6-D34EED552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232" y="2416032"/>
            <a:ext cx="4489535" cy="396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93521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Critérios de avaliação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DD387152-C596-4E75-AD6D-706D26316C4C}"/>
              </a:ext>
            </a:extLst>
          </p:cNvPr>
          <p:cNvSpPr txBox="1">
            <a:spLocks/>
          </p:cNvSpPr>
          <p:nvPr/>
        </p:nvSpPr>
        <p:spPr>
          <a:xfrm>
            <a:off x="4998728" y="629786"/>
            <a:ext cx="7020000" cy="2017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None/>
            </a:pPr>
            <a:r>
              <a:rPr lang="pt-BR" sz="2200" b="1" dirty="0">
                <a:solidFill>
                  <a:srgbClr val="002060"/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NP1 = SE1*0.40 </a:t>
            </a:r>
            <a:r>
              <a:rPr lang="pt-BR" sz="2200" b="1">
                <a:solidFill>
                  <a:srgbClr val="002060"/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+ TP1*0.50</a:t>
            </a:r>
            <a:endParaRPr lang="pt-BR" sz="2200" b="1" dirty="0">
              <a:solidFill>
                <a:srgbClr val="002060"/>
              </a:solidFill>
              <a:latin typeface="Consolas" panose="020B0609020204030204" pitchFamily="49" charset="0"/>
              <a:ea typeface="Segoe UI Emoji" panose="020B0502040204020203" pitchFamily="34" charset="0"/>
            </a:endParaRPr>
          </a:p>
          <a:p>
            <a:pPr marL="114300" indent="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2200" b="1" dirty="0">
                <a:solidFill>
                  <a:srgbClr val="002060"/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NP2 = SE2*0.30 </a:t>
            </a:r>
            <a:r>
              <a:rPr lang="pt-BR" sz="2200" b="1">
                <a:solidFill>
                  <a:srgbClr val="002060"/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+ TP2*0.30 </a:t>
            </a:r>
            <a:r>
              <a:rPr lang="pt-BR" sz="2200" b="1" dirty="0">
                <a:solidFill>
                  <a:srgbClr val="002060"/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+ SA</a:t>
            </a:r>
            <a:r>
              <a:rPr lang="pt-BR" sz="2200" b="1">
                <a:solidFill>
                  <a:srgbClr val="002060"/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*0.60</a:t>
            </a:r>
            <a:endParaRPr lang="pt-BR" sz="2200" b="1" dirty="0">
              <a:solidFill>
                <a:srgbClr val="002060"/>
              </a:solidFill>
              <a:latin typeface="Consolas" panose="020B0609020204030204" pitchFamily="49" charset="0"/>
              <a:ea typeface="Segoe UI Emoji" panose="020B0502040204020203" pitchFamily="34" charset="0"/>
            </a:endParaRPr>
          </a:p>
          <a:p>
            <a:pPr marL="114300" indent="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None/>
            </a:pPr>
            <a:r>
              <a:rPr lang="pt-BR" sz="1600" b="1" u="sng" dirty="0">
                <a:solidFill>
                  <a:srgbClr val="7030A0"/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Nota Parcial do Aluno:</a:t>
            </a:r>
          </a:p>
          <a:p>
            <a:pPr marL="114300" indent="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None/>
            </a:pPr>
            <a:r>
              <a:rPr lang="pt-BR" sz="2200" b="1" dirty="0">
                <a:solidFill>
                  <a:srgbClr val="7030A0"/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NPA = (NP1 + NP2)*0.5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CC2749-455F-4FB8-9B6E-59C66AFBA3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2" r="24479"/>
          <a:stretch/>
        </p:blipFill>
        <p:spPr>
          <a:xfrm>
            <a:off x="538588" y="629786"/>
            <a:ext cx="4374040" cy="5831974"/>
          </a:xfrm>
          <a:prstGeom prst="rect">
            <a:avLst/>
          </a:prstGeom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108BDFD3-2FC9-4C02-9C99-7B397F7E98D1}"/>
              </a:ext>
            </a:extLst>
          </p:cNvPr>
          <p:cNvSpPr txBox="1">
            <a:spLocks/>
          </p:cNvSpPr>
          <p:nvPr/>
        </p:nvSpPr>
        <p:spPr>
          <a:xfrm>
            <a:off x="4998728" y="2762813"/>
            <a:ext cx="7020000" cy="20965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None/>
            </a:pPr>
            <a:r>
              <a:rPr lang="pt-B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  <a:cs typeface="Calibri" panose="020F0502020204030204" pitchFamily="34" charset="0"/>
              </a:rPr>
              <a:t>Resumo:</a:t>
            </a:r>
          </a:p>
          <a:p>
            <a:pPr marL="457200" indent="-342900"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1800" b="1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  <a:cs typeface="Calibri" panose="020F0502020204030204" pitchFamily="34" charset="0"/>
              </a:rPr>
              <a:t>SE = Séries de Exercícios</a:t>
            </a:r>
            <a:endParaRPr lang="pt-BR" sz="18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ea typeface="Segoe UI Emoji" panose="020B0502040204020203" pitchFamily="34" charset="0"/>
              <a:cs typeface="Calibri" panose="020F0502020204030204" pitchFamily="34" charset="0"/>
            </a:endParaRPr>
          </a:p>
          <a:p>
            <a:pPr marL="457200" indent="-342900"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1800" b="1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  <a:cs typeface="Calibri" panose="020F0502020204030204" pitchFamily="34" charset="0"/>
              </a:rPr>
              <a:t>TP = Trabalhos Práticos</a:t>
            </a:r>
            <a:endParaRPr lang="pt-BR" sz="18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ea typeface="Segoe UI Emoji" panose="020B0502040204020203" pitchFamily="34" charset="0"/>
              <a:cs typeface="Calibri" panose="020F0502020204030204" pitchFamily="34" charset="0"/>
            </a:endParaRPr>
          </a:p>
          <a:p>
            <a:pPr marL="457200" indent="-342900"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1800" b="1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  <a:cs typeface="Calibri" panose="020F0502020204030204" pitchFamily="34" charset="0"/>
              </a:rPr>
              <a:t>AS = Seminário de Apresentação</a:t>
            </a:r>
            <a:endParaRPr lang="pt-BR" sz="18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ea typeface="Segoe UI Emoji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2EF6C7-11F8-4B1D-BC2F-36CCD7AF19E4}"/>
              </a:ext>
            </a:extLst>
          </p:cNvPr>
          <p:cNvSpPr txBox="1">
            <a:spLocks/>
          </p:cNvSpPr>
          <p:nvPr/>
        </p:nvSpPr>
        <p:spPr>
          <a:xfrm>
            <a:off x="4998728" y="4974789"/>
            <a:ext cx="7020000" cy="1486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Calibri" panose="020F0502020204030204" pitchFamily="34" charset="0"/>
                <a:ea typeface="Segoe UI Emoji" panose="020B0502040204020203" pitchFamily="34" charset="0"/>
                <a:cs typeface="Calibri" panose="020F0502020204030204" pitchFamily="34" charset="0"/>
              </a:rPr>
              <a:t>Observações: </a:t>
            </a:r>
          </a:p>
          <a:p>
            <a:pPr marL="114300" indent="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Calibri" panose="020F0502020204030204" pitchFamily="34" charset="0"/>
                <a:ea typeface="Segoe UI Emoji" panose="020B0502040204020203" pitchFamily="34" charset="0"/>
                <a:cs typeface="Calibri" panose="020F0502020204030204" pitchFamily="34" charset="0"/>
              </a:rPr>
              <a:t>(1) Não haverá substitutiva para as SE, SP</a:t>
            </a:r>
            <a:endParaRPr lang="pt-BR" sz="16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Calibri" panose="020F0502020204030204" pitchFamily="34" charset="0"/>
              <a:ea typeface="Segoe UI Emoji" panose="020B0502040204020203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Calibri" panose="020F0502020204030204" pitchFamily="34" charset="0"/>
                <a:ea typeface="Segoe UI Emoji" panose="020B0502040204020203" pitchFamily="34" charset="0"/>
                <a:cs typeface="Calibri" panose="020F0502020204030204" pitchFamily="34" charset="0"/>
              </a:rPr>
              <a:t>(2) SE e TP entregues atrasados = 50% com valor</a:t>
            </a:r>
          </a:p>
        </p:txBody>
      </p:sp>
    </p:spTree>
    <p:extLst>
      <p:ext uri="{BB962C8B-B14F-4D97-AF65-F5344CB8AC3E}">
        <p14:creationId xmlns:p14="http://schemas.microsoft.com/office/powerpoint/2010/main" val="1278509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Critérios de avaliação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DD387152-C596-4E75-AD6D-706D26316C4C}"/>
              </a:ext>
            </a:extLst>
          </p:cNvPr>
          <p:cNvSpPr txBox="1">
            <a:spLocks/>
          </p:cNvSpPr>
          <p:nvPr/>
        </p:nvSpPr>
        <p:spPr>
          <a:xfrm>
            <a:off x="574762" y="664622"/>
            <a:ext cx="3901444" cy="55357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2000" dirty="0">
                <a:solidFill>
                  <a:srgbClr val="002060"/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if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 (</a:t>
            </a:r>
            <a:r>
              <a:rPr lang="pt-BR" sz="2000" dirty="0">
                <a:solidFill>
                  <a:srgbClr val="7030A0"/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NPA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 &gt;= 60) {</a:t>
            </a:r>
          </a:p>
          <a:p>
            <a:pPr marL="114300" indent="0"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  </a:t>
            </a:r>
            <a:r>
              <a:rPr lang="pt-BR" sz="20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print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(‘</a:t>
            </a:r>
            <a:r>
              <a:rPr lang="pt-BR" sz="2000" b="1" dirty="0">
                <a:solidFill>
                  <a:srgbClr val="006600"/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APROVADO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’);</a:t>
            </a:r>
          </a:p>
          <a:p>
            <a:pPr marL="114300" indent="0"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  </a:t>
            </a:r>
            <a:r>
              <a:rPr lang="pt-BR" sz="2000" dirty="0">
                <a:solidFill>
                  <a:srgbClr val="C00000"/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NFA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 = </a:t>
            </a:r>
            <a:r>
              <a:rPr lang="pt-BR" sz="2000" dirty="0">
                <a:solidFill>
                  <a:srgbClr val="7030A0"/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NPA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;</a:t>
            </a:r>
          </a:p>
          <a:p>
            <a:pPr marL="114300" indent="0"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None/>
            </a:pPr>
            <a:endParaRPr lang="pt-BR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</a:endParaRPr>
          </a:p>
          <a:p>
            <a:pPr marL="114300" indent="0"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} </a:t>
            </a:r>
            <a:r>
              <a:rPr lang="pt-BR" sz="2000" dirty="0">
                <a:solidFill>
                  <a:srgbClr val="002060"/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else if 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(NPA &lt; 30) {</a:t>
            </a:r>
          </a:p>
          <a:p>
            <a:pPr marL="114300" indent="0"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  </a:t>
            </a:r>
            <a:r>
              <a:rPr lang="pt-BR" sz="20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print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(‘</a:t>
            </a:r>
            <a:r>
              <a:rPr lang="pt-BR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REPROVADO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’);</a:t>
            </a:r>
          </a:p>
          <a:p>
            <a:pPr marL="114300" indent="0"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  </a:t>
            </a:r>
            <a:r>
              <a:rPr lang="pt-BR" sz="2000" dirty="0">
                <a:solidFill>
                  <a:srgbClr val="C00000"/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NFA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 = </a:t>
            </a:r>
            <a:r>
              <a:rPr lang="pt-BR" sz="2000" dirty="0">
                <a:solidFill>
                  <a:srgbClr val="7030A0"/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NPA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;</a:t>
            </a:r>
          </a:p>
          <a:p>
            <a:pPr marL="114300" indent="0"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None/>
            </a:pPr>
            <a:endParaRPr lang="pt-BR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</a:endParaRPr>
          </a:p>
          <a:p>
            <a:pPr marL="114300" indent="0"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} </a:t>
            </a:r>
            <a:r>
              <a:rPr lang="pt-BR" sz="2000" dirty="0">
                <a:solidFill>
                  <a:srgbClr val="002060"/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else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 {</a:t>
            </a:r>
          </a:p>
          <a:p>
            <a:pPr marL="114300" indent="0"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  int </a:t>
            </a:r>
            <a:r>
              <a:rPr lang="pt-BR" sz="2000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NP3</a:t>
            </a:r>
            <a:r>
              <a:rPr lang="pt-BR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 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= </a:t>
            </a:r>
            <a:r>
              <a:rPr lang="pt-BR" sz="2000" u="sng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aplicarNP3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();  </a:t>
            </a:r>
          </a:p>
          <a:p>
            <a:pPr marL="114300" indent="0"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  </a:t>
            </a:r>
            <a:r>
              <a:rPr lang="pt-BR" sz="2000" u="sng" dirty="0">
                <a:solidFill>
                  <a:srgbClr val="C00000"/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calcularNFA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(</a:t>
            </a:r>
            <a:r>
              <a:rPr lang="pt-BR" sz="2000" dirty="0">
                <a:solidFill>
                  <a:srgbClr val="7030A0"/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NPA, </a:t>
            </a:r>
            <a:r>
              <a:rPr lang="pt-BR" sz="2000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NP3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);</a:t>
            </a:r>
          </a:p>
          <a:p>
            <a:pPr marL="114300" indent="0"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}</a:t>
            </a:r>
            <a:endParaRPr lang="pt-BR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CC2749-455F-4FB8-9B6E-59C66AFBA3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2" r="24479"/>
          <a:stretch/>
        </p:blipFill>
        <p:spPr>
          <a:xfrm>
            <a:off x="9048202" y="664622"/>
            <a:ext cx="3143798" cy="5535758"/>
          </a:xfrm>
          <a:prstGeom prst="rect">
            <a:avLst/>
          </a:prstGeom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57BDC45-1D5D-466A-91FA-2616DABF20D2}"/>
              </a:ext>
            </a:extLst>
          </p:cNvPr>
          <p:cNvSpPr txBox="1">
            <a:spLocks/>
          </p:cNvSpPr>
          <p:nvPr/>
        </p:nvSpPr>
        <p:spPr>
          <a:xfrm>
            <a:off x="4617777" y="664622"/>
            <a:ext cx="4591533" cy="55357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2000" u="sng" dirty="0">
                <a:solidFill>
                  <a:srgbClr val="C00000"/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calcularNFA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(int </a:t>
            </a:r>
            <a:r>
              <a:rPr lang="pt-BR" sz="2000" dirty="0">
                <a:solidFill>
                  <a:srgbClr val="7030A0"/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npa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, int </a:t>
            </a:r>
            <a:r>
              <a:rPr lang="pt-BR" sz="2000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np3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) {</a:t>
            </a:r>
          </a:p>
          <a:p>
            <a:pPr marL="114300" indent="0"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   </a:t>
            </a:r>
            <a:r>
              <a:rPr lang="pt-BR" sz="2000" dirty="0">
                <a:solidFill>
                  <a:srgbClr val="C00000"/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NFA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 = (</a:t>
            </a:r>
            <a:r>
              <a:rPr lang="pt-BR" sz="2000" dirty="0">
                <a:solidFill>
                  <a:srgbClr val="7030A0"/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npa + </a:t>
            </a:r>
            <a:r>
              <a:rPr lang="pt-BR" sz="2000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np3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)/2;</a:t>
            </a:r>
          </a:p>
          <a:p>
            <a:pPr marL="114300" indent="0"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   </a:t>
            </a:r>
            <a:r>
              <a:rPr lang="pt-BR" sz="2000" dirty="0">
                <a:solidFill>
                  <a:srgbClr val="002060"/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if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 (</a:t>
            </a:r>
            <a:r>
              <a:rPr lang="pt-BR" sz="2000" dirty="0">
                <a:solidFill>
                  <a:srgbClr val="C00000"/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NFA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 &gt;= 50) {</a:t>
            </a:r>
          </a:p>
          <a:p>
            <a:pPr marL="114300" indent="0"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2000" dirty="0">
                <a:latin typeface="Consolas" panose="020B0609020204030204" pitchFamily="49" charset="0"/>
                <a:ea typeface="Segoe UI Emoji" panose="020B0502040204020203" pitchFamily="34" charset="0"/>
              </a:rPr>
              <a:t>     </a:t>
            </a:r>
            <a:r>
              <a:rPr lang="pt-BR" sz="20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print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(‘</a:t>
            </a:r>
            <a:r>
              <a:rPr lang="pt-BR" sz="2000" b="1" dirty="0">
                <a:solidFill>
                  <a:srgbClr val="006600"/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APROVADO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’);  </a:t>
            </a:r>
          </a:p>
          <a:p>
            <a:pPr marL="114300" indent="0"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   } </a:t>
            </a:r>
            <a:r>
              <a:rPr lang="pt-BR" sz="2000" dirty="0">
                <a:solidFill>
                  <a:srgbClr val="002060"/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else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 {</a:t>
            </a:r>
          </a:p>
          <a:p>
            <a:pPr marL="114300" indent="0"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     </a:t>
            </a:r>
            <a:r>
              <a:rPr lang="pt-BR" sz="20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print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(‘</a:t>
            </a:r>
            <a:r>
              <a:rPr lang="pt-BR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REPROVADO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’);</a:t>
            </a:r>
          </a:p>
          <a:p>
            <a:pPr marL="114300" indent="0"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   }</a:t>
            </a:r>
          </a:p>
          <a:p>
            <a:pPr marL="114300" indent="0"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}</a:t>
            </a:r>
            <a:endParaRPr lang="pt-BR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907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Calendário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A0BB7F7-A57B-422E-82F5-EFEB4E4D9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97829"/>
              </p:ext>
            </p:extLst>
          </p:nvPr>
        </p:nvGraphicFramePr>
        <p:xfrm>
          <a:off x="646544" y="637311"/>
          <a:ext cx="11333020" cy="6086762"/>
        </p:xfrm>
        <a:graphic>
          <a:graphicData uri="http://schemas.openxmlformats.org/drawingml/2006/table">
            <a:tbl>
              <a:tblPr firstRow="1" firstCol="1" bandRow="1"/>
              <a:tblGrid>
                <a:gridCol w="1116676">
                  <a:extLst>
                    <a:ext uri="{9D8B030D-6E8A-4147-A177-3AD203B41FA5}">
                      <a16:colId xmlns:a16="http://schemas.microsoft.com/office/drawing/2014/main" val="1865893233"/>
                    </a:ext>
                  </a:extLst>
                </a:gridCol>
                <a:gridCol w="1460271">
                  <a:extLst>
                    <a:ext uri="{9D8B030D-6E8A-4147-A177-3AD203B41FA5}">
                      <a16:colId xmlns:a16="http://schemas.microsoft.com/office/drawing/2014/main" val="1586940"/>
                    </a:ext>
                  </a:extLst>
                </a:gridCol>
                <a:gridCol w="1662545">
                  <a:extLst>
                    <a:ext uri="{9D8B030D-6E8A-4147-A177-3AD203B41FA5}">
                      <a16:colId xmlns:a16="http://schemas.microsoft.com/office/drawing/2014/main" val="1363128019"/>
                    </a:ext>
                  </a:extLst>
                </a:gridCol>
                <a:gridCol w="7093528">
                  <a:extLst>
                    <a:ext uri="{9D8B030D-6E8A-4147-A177-3AD203B41FA5}">
                      <a16:colId xmlns:a16="http://schemas.microsoft.com/office/drawing/2014/main" val="2677736614"/>
                    </a:ext>
                  </a:extLst>
                </a:gridCol>
              </a:tblGrid>
              <a:tr h="2766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Semana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Dia início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Dia fim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Observação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598059"/>
                  </a:ext>
                </a:extLst>
              </a:tr>
              <a:tr h="2766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31/07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05/08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(Week one)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730010"/>
                  </a:ext>
                </a:extLst>
              </a:tr>
              <a:tr h="2766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07/08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12/08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129583"/>
                  </a:ext>
                </a:extLst>
              </a:tr>
              <a:tr h="2766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14/08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19/08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639249"/>
                  </a:ext>
                </a:extLst>
              </a:tr>
              <a:tr h="2766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21/08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26/08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873109"/>
                  </a:ext>
                </a:extLst>
              </a:tr>
              <a:tr h="2766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28/08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02/09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621374"/>
                  </a:ext>
                </a:extLst>
              </a:tr>
              <a:tr h="2766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04/09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09/09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07(qui):Feriado </a:t>
                      </a: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615551"/>
                  </a:ext>
                </a:extLst>
              </a:tr>
              <a:tr h="2766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11/09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16/09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57120"/>
                  </a:ext>
                </a:extLst>
              </a:tr>
              <a:tr h="2766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18/09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23/09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(Semana da Biomédica) 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219071"/>
                  </a:ext>
                </a:extLst>
              </a:tr>
              <a:tr h="2766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25/09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30/09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31176"/>
                  </a:ext>
                </a:extLst>
              </a:tr>
              <a:tr h="2766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02/10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07/10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743473"/>
                  </a:ext>
                </a:extLst>
              </a:tr>
              <a:tr h="2766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09/10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14/10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12(qui) e 13(sex):Feriados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019443"/>
                  </a:ext>
                </a:extLst>
              </a:tr>
              <a:tr h="2766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16/10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21/10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455729"/>
                  </a:ext>
                </a:extLst>
              </a:tr>
              <a:tr h="2766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23/10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28/10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(Semana da Produção)</a:t>
                      </a: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36873"/>
                  </a:ext>
                </a:extLst>
              </a:tr>
              <a:tr h="2766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30/10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03/11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5198"/>
                  </a:ext>
                </a:extLst>
              </a:tr>
              <a:tr h="2766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06/11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11/11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(Semana do Empreendedor) </a:t>
                      </a:r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02(qui):Feriado 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300183"/>
                  </a:ext>
                </a:extLst>
              </a:tr>
              <a:tr h="2766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13/11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18/11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15(qua):Feriado</a:t>
                      </a:r>
                      <a:endParaRPr lang="en-US" sz="160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842089"/>
                  </a:ext>
                </a:extLst>
              </a:tr>
              <a:tr h="2766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20/11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25/11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20(seg):Feriado 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24270"/>
                  </a:ext>
                </a:extLst>
              </a:tr>
              <a:tr h="2766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27/11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02/11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Seminarios de apresentação</a:t>
                      </a: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712731"/>
                  </a:ext>
                </a:extLst>
              </a:tr>
              <a:tr h="2766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04/12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09/12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Seminarios de apresentação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537441"/>
                  </a:ext>
                </a:extLst>
              </a:tr>
              <a:tr h="2766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11/12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16/12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Semana final</a:t>
                      </a: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204893"/>
                  </a:ext>
                </a:extLst>
              </a:tr>
              <a:tr h="2766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18/12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23/12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Publicação de notas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005" marR="44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845315"/>
                  </a:ext>
                </a:extLst>
              </a:tr>
            </a:tbl>
          </a:graphicData>
        </a:graphic>
      </p:graphicFrame>
      <p:sp>
        <p:nvSpPr>
          <p:cNvPr id="17" name="Arrow: Right 16">
            <a:extLst>
              <a:ext uri="{FF2B5EF4-FFF2-40B4-BE49-F238E27FC236}">
                <a16:creationId xmlns:a16="http://schemas.microsoft.com/office/drawing/2014/main" id="{AB95CE0F-C40A-496E-887E-E0011DF14699}"/>
              </a:ext>
            </a:extLst>
          </p:cNvPr>
          <p:cNvSpPr/>
          <p:nvPr/>
        </p:nvSpPr>
        <p:spPr>
          <a:xfrm flipH="1">
            <a:off x="10169236" y="655785"/>
            <a:ext cx="1920888" cy="674254"/>
          </a:xfrm>
          <a:prstGeom prst="rightArrow">
            <a:avLst>
              <a:gd name="adj1" fmla="val 50000"/>
              <a:gd name="adj2" fmla="val 97248"/>
            </a:avLst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Estamos </a:t>
            </a:r>
            <a:r>
              <a:rPr lang="en-US" dirty="0" err="1">
                <a:solidFill>
                  <a:schemeClr val="bg1"/>
                </a:solidFill>
              </a:rPr>
              <a:t>aqui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443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Meus contatos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080C332-558A-438A-BB09-C9B73882CFE0}"/>
              </a:ext>
            </a:extLst>
          </p:cNvPr>
          <p:cNvSpPr/>
          <p:nvPr/>
        </p:nvSpPr>
        <p:spPr>
          <a:xfrm>
            <a:off x="2142836" y="1297431"/>
            <a:ext cx="9559444" cy="10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vitor.figueiredo@inatel.br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F16CD3B-EED3-4BC4-B7D2-60F962370401}"/>
              </a:ext>
            </a:extLst>
          </p:cNvPr>
          <p:cNvSpPr/>
          <p:nvPr/>
        </p:nvSpPr>
        <p:spPr>
          <a:xfrm>
            <a:off x="2567709" y="2759686"/>
            <a:ext cx="9134571" cy="10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5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Vitor Alexandre Campos Figueiredo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7B21C43-57F9-4E93-83B1-D78C0F8B0234}"/>
              </a:ext>
            </a:extLst>
          </p:cNvPr>
          <p:cNvSpPr/>
          <p:nvPr/>
        </p:nvSpPr>
        <p:spPr>
          <a:xfrm>
            <a:off x="863598" y="1297431"/>
            <a:ext cx="2880000" cy="1080000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Email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ADC14F-7946-4FA8-9529-56409CC8DFA7}"/>
              </a:ext>
            </a:extLst>
          </p:cNvPr>
          <p:cNvSpPr/>
          <p:nvPr/>
        </p:nvSpPr>
        <p:spPr>
          <a:xfrm>
            <a:off x="863597" y="2759686"/>
            <a:ext cx="2880000" cy="1080000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Teams:</a:t>
            </a:r>
          </a:p>
        </p:txBody>
      </p:sp>
    </p:spTree>
    <p:extLst>
      <p:ext uri="{BB962C8B-B14F-4D97-AF65-F5344CB8AC3E}">
        <p14:creationId xmlns:p14="http://schemas.microsoft.com/office/powerpoint/2010/main" val="4112147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FAF5665-055E-4E83-AEEB-F09077483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642" y="1199517"/>
            <a:ext cx="4956716" cy="5400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43989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8E05A3-E8D1-4CDE-A76F-BCDF314C100D}"/>
              </a:ext>
            </a:extLst>
          </p:cNvPr>
          <p:cNvSpPr txBox="1"/>
          <p:nvPr/>
        </p:nvSpPr>
        <p:spPr>
          <a:xfrm>
            <a:off x="488272" y="5062194"/>
            <a:ext cx="5250678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so.presentation.done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4" name="Picture 2" descr="Montanha Condor Blanco">
            <a:extLst>
              <a:ext uri="{FF2B5EF4-FFF2-40B4-BE49-F238E27FC236}">
                <a16:creationId xmlns:a16="http://schemas.microsoft.com/office/drawing/2014/main" id="{27924044-4452-4107-A747-DFA223984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950" y="880"/>
            <a:ext cx="6453050" cy="645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8DF083-0D3E-46B7-87D4-E9F2841D50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787" y="2889000"/>
            <a:ext cx="385118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37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951E21D-B3FC-41E2-B8FD-08D764CEDB4A}"/>
              </a:ext>
            </a:extLst>
          </p:cNvPr>
          <p:cNvSpPr/>
          <p:nvPr/>
        </p:nvSpPr>
        <p:spPr>
          <a:xfrm>
            <a:off x="696000" y="1012054"/>
            <a:ext cx="11160000" cy="4195712"/>
          </a:xfrm>
          <a:prstGeom prst="roundRect">
            <a:avLst>
              <a:gd name="adj" fmla="val 1507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i="1" dirty="0">
                <a:solidFill>
                  <a:srgbClr val="00B0F0"/>
                </a:solidFill>
                <a:latin typeface="Candara" panose="020E0502030303020204" pitchFamily="34" charset="0"/>
              </a:rPr>
              <a:t>SO</a:t>
            </a:r>
          </a:p>
          <a:p>
            <a:pPr algn="ctr"/>
            <a:r>
              <a:rPr lang="en-US" sz="6000" b="1" i="1" dirty="0" err="1">
                <a:solidFill>
                  <a:srgbClr val="003399"/>
                </a:solidFill>
                <a:latin typeface="Candara" panose="020E0502030303020204" pitchFamily="34" charset="0"/>
              </a:rPr>
              <a:t>Apresentação</a:t>
            </a:r>
            <a:r>
              <a:rPr lang="en-US" sz="6000" b="1" i="1" dirty="0">
                <a:solidFill>
                  <a:srgbClr val="003399"/>
                </a:solidFill>
                <a:latin typeface="Candara" panose="020E0502030303020204" pitchFamily="34" charset="0"/>
              </a:rPr>
              <a:t> da </a:t>
            </a:r>
            <a:r>
              <a:rPr lang="en-US" sz="6000" b="1" i="1" dirty="0" err="1">
                <a:solidFill>
                  <a:srgbClr val="003399"/>
                </a:solidFill>
                <a:latin typeface="Candara" panose="020E0502030303020204" pitchFamily="34" charset="0"/>
              </a:rPr>
              <a:t>disciplina</a:t>
            </a:r>
            <a:endParaRPr lang="en-US" sz="6000" b="1" i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35E3EB-328F-4E2C-9625-649F61C0C857}"/>
              </a:ext>
            </a:extLst>
          </p:cNvPr>
          <p:cNvSpPr/>
          <p:nvPr/>
        </p:nvSpPr>
        <p:spPr>
          <a:xfrm>
            <a:off x="696000" y="5403074"/>
            <a:ext cx="3600000" cy="1080000"/>
          </a:xfrm>
          <a:prstGeom prst="roundRect">
            <a:avLst>
              <a:gd name="adj" fmla="val 2434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Professor:</a:t>
            </a:r>
          </a:p>
          <a:p>
            <a:pPr algn="ctr"/>
            <a:r>
              <a:rPr lang="en-US" sz="3200" b="1" dirty="0">
                <a:solidFill>
                  <a:schemeClr val="accent2"/>
                </a:solidFill>
                <a:latin typeface="Candara" panose="020E0502030303020204" pitchFamily="34" charset="0"/>
              </a:rPr>
              <a:t>Vitor Figueiredo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8C322ED-12AF-4E29-9782-0A098F8CB63A}"/>
              </a:ext>
            </a:extLst>
          </p:cNvPr>
          <p:cNvSpPr/>
          <p:nvPr/>
        </p:nvSpPr>
        <p:spPr>
          <a:xfrm>
            <a:off x="4476000" y="5403074"/>
            <a:ext cx="3600000" cy="1080000"/>
          </a:xfrm>
          <a:prstGeom prst="roundRect">
            <a:avLst>
              <a:gd name="adj" fmla="val 2690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Ano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Semestre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b="1" dirty="0">
                <a:solidFill>
                  <a:schemeClr val="accent2"/>
                </a:solidFill>
                <a:latin typeface="Candara" panose="020E0502030303020204" pitchFamily="34" charset="0"/>
              </a:rPr>
              <a:t>2023 </a:t>
            </a:r>
            <a:r>
              <a:rPr lang="en-US" sz="3200" b="1">
                <a:solidFill>
                  <a:schemeClr val="accent2"/>
                </a:solidFill>
                <a:latin typeface="Candara" panose="020E0502030303020204" pitchFamily="34" charset="0"/>
              </a:rPr>
              <a:t>/ 2</a:t>
            </a:r>
            <a:endParaRPr lang="en-US" sz="3200" b="1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CA36AB-FCF3-4044-84A6-0BD42825FFDB}"/>
              </a:ext>
            </a:extLst>
          </p:cNvPr>
          <p:cNvSpPr/>
          <p:nvPr/>
        </p:nvSpPr>
        <p:spPr>
          <a:xfrm>
            <a:off x="8256000" y="5399646"/>
            <a:ext cx="3600000" cy="1080000"/>
          </a:xfrm>
          <a:prstGeom prst="roundRect">
            <a:avLst>
              <a:gd name="adj" fmla="val 3078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Ministrada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em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b="1">
                <a:solidFill>
                  <a:schemeClr val="accent2"/>
                </a:solidFill>
                <a:latin typeface="Candara" panose="020E0502030303020204" pitchFamily="34" charset="0"/>
              </a:rPr>
              <a:t>31 jul</a:t>
            </a:r>
            <a:endParaRPr lang="en-US" sz="3200" b="1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C96DAAA0-B93B-4B24-93B7-609926332A24}"/>
              </a:ext>
            </a:extLst>
          </p:cNvPr>
          <p:cNvSpPr txBox="1">
            <a:spLocks/>
          </p:cNvSpPr>
          <p:nvPr/>
        </p:nvSpPr>
        <p:spPr>
          <a:xfrm>
            <a:off x="1758462" y="0"/>
            <a:ext cx="8774723" cy="562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>
                <a:solidFill>
                  <a:srgbClr val="045ABD"/>
                </a:solidFill>
                <a:latin typeface="Candara" panose="020E0502030303020204" pitchFamily="34" charset="0"/>
              </a:rPr>
              <a:t>Aula #00</a:t>
            </a:r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49820C74-0FD3-41F2-B66C-C7C1E3EDAAD8}"/>
              </a:ext>
            </a:extLst>
          </p:cNvPr>
          <p:cNvSpPr txBox="1">
            <a:spLocks/>
          </p:cNvSpPr>
          <p:nvPr/>
        </p:nvSpPr>
        <p:spPr>
          <a:xfrm>
            <a:off x="8256000" y="6479646"/>
            <a:ext cx="360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pt-BR" sz="110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_2023_07_31</a:t>
            </a:r>
            <a:endParaRPr lang="pt-BR" sz="11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26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Sobre a disciplina</a:t>
            </a:r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639194" y="1366704"/>
            <a:ext cx="4724903" cy="4124593"/>
          </a:xfrm>
          <a:prstGeom prst="rect">
            <a:avLst/>
          </a:prstGeom>
          <a:solidFill>
            <a:srgbClr val="0F53B5">
              <a:alpha val="5098"/>
            </a:srgb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Disciplina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: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Sistemas Operacionais</a:t>
            </a:r>
          </a:p>
          <a:p>
            <a:pPr marL="0" indent="0">
              <a:buNone/>
            </a:pP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Sigla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: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C012</a:t>
            </a: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Carga horária semanal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: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4 horas</a:t>
            </a:r>
          </a:p>
          <a:p>
            <a:pPr marL="0" indent="0">
              <a:buNone/>
            </a:pP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Carga horária total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: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80 horas</a:t>
            </a:r>
          </a:p>
          <a:p>
            <a:pPr marL="0" indent="0">
              <a:buNone/>
            </a:pP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Ano/Semestre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: </a:t>
            </a:r>
            <a:r>
              <a:rPr lang="pt-BR" sz="2400" b="1">
                <a:solidFill>
                  <a:schemeClr val="accent2"/>
                </a:solidFill>
                <a:latin typeface="Candara" panose="020E0502030303020204" pitchFamily="34" charset="0"/>
              </a:rPr>
              <a:t>2023/2</a:t>
            </a:r>
            <a:endParaRPr lang="pt-BR" sz="2400" b="1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30461A-AB03-4BCF-B617-BAE68C00A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97" y="1366704"/>
            <a:ext cx="6642646" cy="412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6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Sobre o professor</a:t>
            </a:r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69718" y="799414"/>
            <a:ext cx="6231025" cy="5661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b="1" i="1" dirty="0">
                <a:latin typeface="Candara" panose="020E0502030303020204" pitchFamily="34" charset="0"/>
              </a:rPr>
              <a:t>Vitor Alexandre Campos Figueiredo</a:t>
            </a:r>
          </a:p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Engenheiro de Computação pela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UFSCar</a:t>
            </a:r>
          </a:p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Mestre em Telecomunicações pelo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INATEL</a:t>
            </a:r>
          </a:p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Natural de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Três Pontas/MG</a:t>
            </a:r>
          </a:p>
          <a:p>
            <a:pPr marL="0" indent="0">
              <a:buNone/>
            </a:pPr>
            <a:endParaRPr lang="pt-BR" sz="20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000" u="sng" dirty="0">
                <a:solidFill>
                  <a:srgbClr val="003399"/>
                </a:solidFill>
                <a:latin typeface="Candara" panose="020E0502030303020204" pitchFamily="34" charset="0"/>
              </a:rPr>
              <a:t>Áreas de interesse:</a:t>
            </a:r>
          </a:p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Internet of Things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400" b="1">
                <a:solidFill>
                  <a:srgbClr val="006600"/>
                </a:solidFill>
                <a:latin typeface="Candara" panose="020E0502030303020204" pitchFamily="34" charset="0"/>
              </a:rPr>
              <a:t>Agricultura Inteligente</a:t>
            </a:r>
            <a:endParaRPr lang="pt-BR" sz="2400" b="1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r>
              <a:rPr lang="pt-BR" sz="2400" b="1">
                <a:solidFill>
                  <a:srgbClr val="C00000"/>
                </a:solidFill>
                <a:latin typeface="Candara" panose="020E0502030303020204" pitchFamily="34" charset="0"/>
              </a:rPr>
              <a:t>Veículos Autônomos</a:t>
            </a:r>
            <a:endParaRPr lang="pt-BR" sz="2400" b="1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r>
              <a:rPr lang="pt-BR" sz="2400" b="1">
                <a:solidFill>
                  <a:schemeClr val="accent2"/>
                </a:solidFill>
                <a:latin typeface="Candara" panose="020E0502030303020204" pitchFamily="34" charset="0"/>
              </a:rPr>
              <a:t>Inteligência Artificial</a:t>
            </a:r>
            <a:endParaRPr lang="pt-BR" sz="2400" b="1">
              <a:solidFill>
                <a:srgbClr val="C00000"/>
              </a:solidFill>
              <a:latin typeface="Candara" panose="020E0502030303020204" pitchFamily="34" charset="0"/>
            </a:endParaRPr>
          </a:p>
          <a:p>
            <a:r>
              <a:rPr lang="pt-BR" sz="2400" b="1">
                <a:solidFill>
                  <a:srgbClr val="7030A0"/>
                </a:solidFill>
                <a:latin typeface="Candara" panose="020E0502030303020204" pitchFamily="34" charset="0"/>
              </a:rPr>
              <a:t>Visão </a:t>
            </a:r>
            <a:r>
              <a:rPr lang="pt-BR" sz="2400" b="1" dirty="0">
                <a:solidFill>
                  <a:srgbClr val="7030A0"/>
                </a:solidFill>
                <a:latin typeface="Candara" panose="020E0502030303020204" pitchFamily="34" charset="0"/>
              </a:rPr>
              <a:t>Computacional</a:t>
            </a:r>
          </a:p>
          <a:p>
            <a:r>
              <a:rPr lang="pt-BR" sz="2400" b="1" dirty="0">
                <a:solidFill>
                  <a:srgbClr val="0070C0"/>
                </a:solidFill>
                <a:latin typeface="Candara" panose="020E0502030303020204" pitchFamily="34" charset="0"/>
              </a:rPr>
              <a:t>Metaverso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BF321A-1403-4801-92D4-58BB10955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44" y="799414"/>
            <a:ext cx="5288975" cy="56619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FAA294E-57AB-4C2C-8382-1CBDEF5C6812}"/>
              </a:ext>
            </a:extLst>
          </p:cNvPr>
          <p:cNvSpPr/>
          <p:nvPr/>
        </p:nvSpPr>
        <p:spPr>
          <a:xfrm>
            <a:off x="2023432" y="1827136"/>
            <a:ext cx="2391550" cy="255090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09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Sobre cada aluno</a:t>
            </a:r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29000"/>
            <a:ext cx="6107271" cy="54000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dirty="0">
                <a:solidFill>
                  <a:srgbClr val="003399"/>
                </a:solidFill>
                <a:latin typeface="Candara" panose="020E0502030303020204" pitchFamily="34" charset="0"/>
              </a:rPr>
              <a:t>Apresentação de cada aluno:</a:t>
            </a:r>
          </a:p>
          <a:p>
            <a:r>
              <a:rPr lang="pt-BR" sz="3600" b="1" dirty="0">
                <a:solidFill>
                  <a:schemeClr val="accent2"/>
                </a:solidFill>
                <a:latin typeface="Candara" panose="020E0502030303020204" pitchFamily="34" charset="0"/>
              </a:rPr>
              <a:t>Nome</a:t>
            </a:r>
          </a:p>
          <a:p>
            <a:r>
              <a:rPr lang="pt-BR" sz="3600" b="1" dirty="0">
                <a:solidFill>
                  <a:srgbClr val="7030A0"/>
                </a:solidFill>
                <a:latin typeface="Candara" panose="020E0502030303020204" pitchFamily="34" charset="0"/>
              </a:rPr>
              <a:t>Cidade natal</a:t>
            </a:r>
          </a:p>
          <a:p>
            <a:r>
              <a:rPr lang="pt-BR" sz="3600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Áreas </a:t>
            </a:r>
            <a:r>
              <a:rPr lang="pt-BR" sz="3600" b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de interesse na computação</a:t>
            </a:r>
            <a:endParaRPr lang="pt-BR" sz="3600" b="1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C12BC-65AE-4980-AD49-73B01E1F5D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7" r="34676"/>
          <a:stretch/>
        </p:blipFill>
        <p:spPr>
          <a:xfrm>
            <a:off x="6688015" y="729000"/>
            <a:ext cx="4333846" cy="540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75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Objetivos Gerais</a:t>
            </a:r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630317" y="701330"/>
            <a:ext cx="7042561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1.Obter uma visão geral dos principais componentes que fazem parte de um Sistema Operacional</a:t>
            </a: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2.Verificar quais são as partes de maior estudo na construção de Sistemas Operacionais</a:t>
            </a: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3.Descrever e revisar a organização básica dos sistemas de computação</a:t>
            </a:r>
          </a:p>
        </p:txBody>
      </p:sp>
      <p:pic>
        <p:nvPicPr>
          <p:cNvPr id="3074" name="Picture 2" descr="red and black round metal">
            <a:extLst>
              <a:ext uri="{FF2B5EF4-FFF2-40B4-BE49-F238E27FC236}">
                <a16:creationId xmlns:a16="http://schemas.microsoft.com/office/drawing/2014/main" id="{DC3B2DF6-4A03-45F2-A528-1B1AD1484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878" y="701330"/>
            <a:ext cx="4341753" cy="578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372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Abordagem de ensino</a:t>
            </a:r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058182" y="701330"/>
            <a:ext cx="7042561" cy="57600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1.Aulas teóricas: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	&gt;Exposição dos conceitos e conteúdo</a:t>
            </a:r>
          </a:p>
          <a:p>
            <a:pPr marL="0" indent="0">
              <a:buNone/>
            </a:pPr>
            <a:r>
              <a:rPr lang="pt-BR" sz="2400" b="1">
                <a:solidFill>
                  <a:schemeClr val="accent2"/>
                </a:solidFill>
                <a:latin typeface="Candara" panose="020E0502030303020204" pitchFamily="34" charset="0"/>
              </a:rPr>
              <a:t>2.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Série de Exercícios: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	&gt;Para deixar o aluno mais familiarizado possível com os conceitos apresentados em aula</a:t>
            </a:r>
          </a:p>
          <a:p>
            <a:pPr marL="0" indent="0">
              <a:buNone/>
            </a:pPr>
            <a:r>
              <a:rPr lang="pt-BR" sz="2400" b="1">
                <a:solidFill>
                  <a:schemeClr val="accent2"/>
                </a:solidFill>
                <a:latin typeface="Candara" panose="020E0502030303020204" pitchFamily="34" charset="0"/>
              </a:rPr>
              <a:t>3.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Trabalhos Práticos: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	&gt;Para estimular o aluno o hábito pela pesquisa e auto-didatismo</a:t>
            </a:r>
          </a:p>
          <a:p>
            <a:pPr marL="0" indent="0">
              <a:buNone/>
            </a:pPr>
            <a:r>
              <a:rPr lang="pt-BR" sz="2400" b="1">
                <a:solidFill>
                  <a:schemeClr val="accent2"/>
                </a:solidFill>
                <a:latin typeface="Candara" panose="020E0502030303020204" pitchFamily="34" charset="0"/>
              </a:rPr>
              <a:t>4.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Seminário de Apresentação: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	&gt;Para desenvolver a oratória do aluno e a apresentação em público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54ED9-17C2-4D86-A6CE-204BDF24BF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9" r="5442"/>
          <a:stretch/>
        </p:blipFill>
        <p:spPr>
          <a:xfrm>
            <a:off x="580743" y="701330"/>
            <a:ext cx="4477439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51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Programação teórica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1362D9-812B-4E79-971B-7F4CB2BC2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033731"/>
              </p:ext>
            </p:extLst>
          </p:nvPr>
        </p:nvGraphicFramePr>
        <p:xfrm>
          <a:off x="710214" y="719666"/>
          <a:ext cx="10901778" cy="55778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642369">
                  <a:extLst>
                    <a:ext uri="{9D8B030D-6E8A-4147-A177-3AD203B41FA5}">
                      <a16:colId xmlns:a16="http://schemas.microsoft.com/office/drawing/2014/main" val="563861072"/>
                    </a:ext>
                  </a:extLst>
                </a:gridCol>
                <a:gridCol w="9259409">
                  <a:extLst>
                    <a:ext uri="{9D8B030D-6E8A-4147-A177-3AD203B41FA5}">
                      <a16:colId xmlns:a16="http://schemas.microsoft.com/office/drawing/2014/main" val="216427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Candara" panose="020E0502030303020204" pitchFamily="34" charset="0"/>
                        </a:rPr>
                        <a:t>Capítulo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andara" panose="020E0502030303020204" pitchFamily="34" charset="0"/>
                        </a:rPr>
                        <a:t>Tema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871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</a:rPr>
                        <a:t>Introdução</a:t>
                      </a:r>
                      <a:r>
                        <a:rPr lang="en-US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</a:rPr>
                        <a:t>aos</a:t>
                      </a:r>
                      <a:r>
                        <a:rPr lang="en-US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</a:rPr>
                        <a:t>Sistemas</a:t>
                      </a:r>
                      <a:r>
                        <a:rPr lang="en-US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</a:rPr>
                        <a:t>Operacionais</a:t>
                      </a:r>
                      <a:r>
                        <a:rPr lang="en-US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48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</a:rPr>
                        <a:t>Estrutura</a:t>
                      </a:r>
                      <a:r>
                        <a:rPr lang="en-US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</a:rPr>
                        <a:t> do </a:t>
                      </a:r>
                      <a:r>
                        <a:rPr lang="en-US" sz="28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</a:rPr>
                        <a:t>Sistemas</a:t>
                      </a:r>
                      <a:r>
                        <a:rPr lang="en-US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</a:rPr>
                        <a:t>Operacionais</a:t>
                      </a:r>
                      <a:endParaRPr lang="en-US" sz="2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509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</a:rPr>
                        <a:t>Gerência</a:t>
                      </a:r>
                      <a:r>
                        <a:rPr lang="en-US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</a:rPr>
                        <a:t> de </a:t>
                      </a:r>
                      <a:r>
                        <a:rPr lang="en-US" sz="28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</a:rPr>
                        <a:t>Processos</a:t>
                      </a:r>
                      <a:endParaRPr lang="en-US" sz="2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116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</a:rPr>
                        <a:t>Threads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739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</a:rPr>
                        <a:t>Scheduling de Processos</a:t>
                      </a:r>
                      <a:endParaRPr lang="en-US" sz="2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385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</a:rPr>
                        <a:t>Sincronização</a:t>
                      </a:r>
                      <a:r>
                        <a:rPr lang="en-US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</a:rPr>
                        <a:t> de </a:t>
                      </a:r>
                      <a:r>
                        <a:rPr lang="en-US" sz="28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</a:rPr>
                        <a:t>Processos</a:t>
                      </a:r>
                      <a:endParaRPr lang="en-US" sz="2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136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</a:rPr>
                        <a:t>Memória</a:t>
                      </a:r>
                      <a:r>
                        <a:rPr lang="en-US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</a:rPr>
                        <a:t> Principal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416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</a:rPr>
                        <a:t>Memória</a:t>
                      </a:r>
                      <a:r>
                        <a:rPr lang="en-US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</a:rPr>
                        <a:t> Virtual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78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</a:rPr>
                        <a:t>Memória Secundária</a:t>
                      </a:r>
                      <a:endParaRPr lang="en-US" sz="2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28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</a:rPr>
                        <a:t>Sistemas de I/O</a:t>
                      </a:r>
                      <a:endParaRPr lang="en-US" sz="2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246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895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Referência Bibliográfica</a:t>
            </a:r>
          </a:p>
        </p:txBody>
      </p:sp>
      <p:pic>
        <p:nvPicPr>
          <p:cNvPr id="2050" name="Picture 2" descr="https://m.media-amazon.com/images/I/51spVw9pGKL._SX348_BO1,204,203,200_.jpg">
            <a:extLst>
              <a:ext uri="{FF2B5EF4-FFF2-40B4-BE49-F238E27FC236}">
                <a16:creationId xmlns:a16="http://schemas.microsoft.com/office/drawing/2014/main" id="{ED78FA5B-E5D9-4831-A414-3E69042F8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132" y="1230065"/>
            <a:ext cx="333375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.media-amazon.com/images/I/61DbSF8TAoL._SX366_BO1,204,203,200_.jpg">
            <a:extLst>
              <a:ext uri="{FF2B5EF4-FFF2-40B4-BE49-F238E27FC236}">
                <a16:creationId xmlns:a16="http://schemas.microsoft.com/office/drawing/2014/main" id="{53AFCB43-8D50-4AAA-A7EA-76FF57EE1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738" y="1230064"/>
            <a:ext cx="35052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9312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54A2283AF80BA44884B8EE39351F88C" ma:contentTypeVersion="0" ma:contentTypeDescription="Crie um novo documento." ma:contentTypeScope="" ma:versionID="09af689c58680c6c0250794bc224445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06C1C3-E2E5-436D-B49C-1E041C464CD7}"/>
</file>

<file path=customXml/itemProps2.xml><?xml version="1.0" encoding="utf-8"?>
<ds:datastoreItem xmlns:ds="http://schemas.openxmlformats.org/officeDocument/2006/customXml" ds:itemID="{07B3E4B0-313F-49CD-8576-1DF028E72007}"/>
</file>

<file path=customXml/itemProps3.xml><?xml version="1.0" encoding="utf-8"?>
<ds:datastoreItem xmlns:ds="http://schemas.openxmlformats.org/officeDocument/2006/customXml" ds:itemID="{9456765A-FA8A-4512-A235-26F773B48BE6}"/>
</file>

<file path=docProps/app.xml><?xml version="1.0" encoding="utf-8"?>
<Properties xmlns="http://schemas.openxmlformats.org/officeDocument/2006/extended-properties" xmlns:vt="http://schemas.openxmlformats.org/officeDocument/2006/docPropsVTypes">
  <TotalTime>9483</TotalTime>
  <Words>608</Words>
  <Application>Microsoft Office PowerPoint</Application>
  <PresentationFormat>Widescreen</PresentationFormat>
  <Paragraphs>202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15</vt:i4>
      </vt:variant>
    </vt:vector>
  </HeadingPairs>
  <TitlesOfParts>
    <vt:vector size="29" baseType="lpstr">
      <vt:lpstr>Arial</vt:lpstr>
      <vt:lpstr>Calibri</vt:lpstr>
      <vt:lpstr>Calibri Light</vt:lpstr>
      <vt:lpstr>Candara</vt:lpstr>
      <vt:lpstr>Consolas</vt:lpstr>
      <vt:lpstr>Fira Sans Extra Condensed</vt:lpstr>
      <vt:lpstr>Inter</vt:lpstr>
      <vt:lpstr>Montserrat</vt:lpstr>
      <vt:lpstr>Quicksand</vt:lpstr>
      <vt:lpstr>Swis721 BT</vt:lpstr>
      <vt:lpstr>Swis721 Md BT</vt:lpstr>
      <vt:lpstr>Times New Roman</vt:lpstr>
      <vt:lpstr>Tema do Office</vt:lpstr>
      <vt:lpstr>Management Consulting Toolkit by Slidesgo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>Vitor Figueiredo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Alexandre Campos Figueiredo</dc:creator>
  <cp:lastModifiedBy>Vitor Alexandre Campos Figueiredo</cp:lastModifiedBy>
  <cp:revision>393</cp:revision>
  <dcterms:created xsi:type="dcterms:W3CDTF">2017-03-24T14:48:15Z</dcterms:created>
  <dcterms:modified xsi:type="dcterms:W3CDTF">2023-08-03T16:29:33Z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0x010100454A2283AF80BA44884B8EE39351F88C</vt:lpwstr>
  </property>
</Properties>
</file>