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571" r:id="rId3"/>
    <p:sldId id="672" r:id="rId4"/>
    <p:sldId id="1322" r:id="rId5"/>
    <p:sldId id="1375" r:id="rId6"/>
    <p:sldId id="1326" r:id="rId7"/>
    <p:sldId id="1327" r:id="rId8"/>
    <p:sldId id="1328" r:id="rId9"/>
    <p:sldId id="1329" r:id="rId10"/>
    <p:sldId id="1330" r:id="rId11"/>
    <p:sldId id="1376" r:id="rId12"/>
    <p:sldId id="1331" r:id="rId13"/>
    <p:sldId id="1332" r:id="rId14"/>
    <p:sldId id="1333" r:id="rId15"/>
    <p:sldId id="1335" r:id="rId16"/>
    <p:sldId id="1334" r:id="rId17"/>
    <p:sldId id="1337" r:id="rId18"/>
    <p:sldId id="1338" r:id="rId19"/>
    <p:sldId id="1339" r:id="rId20"/>
    <p:sldId id="1340" r:id="rId21"/>
    <p:sldId id="1343" r:id="rId22"/>
    <p:sldId id="1345" r:id="rId23"/>
    <p:sldId id="1347" r:id="rId24"/>
    <p:sldId id="1346" r:id="rId25"/>
    <p:sldId id="1377" r:id="rId26"/>
    <p:sldId id="1349" r:id="rId27"/>
    <p:sldId id="1350" r:id="rId28"/>
    <p:sldId id="1351" r:id="rId29"/>
    <p:sldId id="1352" r:id="rId30"/>
    <p:sldId id="1353" r:id="rId31"/>
    <p:sldId id="1354" r:id="rId32"/>
    <p:sldId id="1355" r:id="rId33"/>
    <p:sldId id="1378" r:id="rId34"/>
    <p:sldId id="1348" r:id="rId35"/>
    <p:sldId id="1358" r:id="rId36"/>
    <p:sldId id="1359" r:id="rId37"/>
    <p:sldId id="1360" r:id="rId38"/>
    <p:sldId id="1361" r:id="rId39"/>
    <p:sldId id="1357" r:id="rId40"/>
    <p:sldId id="1363" r:id="rId41"/>
    <p:sldId id="1364" r:id="rId42"/>
    <p:sldId id="1366" r:id="rId43"/>
    <p:sldId id="1379" r:id="rId44"/>
    <p:sldId id="1365" r:id="rId45"/>
    <p:sldId id="1362" r:id="rId46"/>
    <p:sldId id="1380" r:id="rId47"/>
    <p:sldId id="1367" r:id="rId48"/>
    <p:sldId id="1381" r:id="rId49"/>
    <p:sldId id="1368" r:id="rId50"/>
    <p:sldId id="1370" r:id="rId51"/>
    <p:sldId id="1371" r:id="rId52"/>
    <p:sldId id="1382" r:id="rId53"/>
    <p:sldId id="1369" r:id="rId54"/>
    <p:sldId id="1373" r:id="rId55"/>
    <p:sldId id="1372" r:id="rId56"/>
    <p:sldId id="1374" r:id="rId57"/>
    <p:sldId id="1342" r:id="rId58"/>
    <p:sldId id="262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6178F"/>
    <a:srgbClr val="3CFFFF"/>
    <a:srgbClr val="0070C0"/>
    <a:srgbClr val="003399"/>
    <a:srgbClr val="66FFFF"/>
    <a:srgbClr val="7030A0"/>
    <a:srgbClr val="0F53B5"/>
    <a:srgbClr val="00B0F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386" autoAdjust="0"/>
  </p:normalViewPr>
  <p:slideViewPr>
    <p:cSldViewPr snapToGrid="0">
      <p:cViewPr varScale="1">
        <p:scale>
          <a:sx n="104" d="100"/>
          <a:sy n="104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ustomXml" Target="../customXml/item2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6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57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6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onsolas" panose="020B0609020204030204" pitchFamily="49" charset="0"/>
              </a:rPr>
              <a:t>C012 [SO]</a:t>
            </a:r>
          </a:p>
          <a:p>
            <a:pPr algn="ctr"/>
            <a:r>
              <a:rPr lang="pt-BR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Sistemas Operacionais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8DA7-D23A-4AAD-ABB6-D34EED5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2" y="2416032"/>
            <a:ext cx="4489535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2086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204938"/>
          </a:xfrm>
          <a:prstGeom prst="rect">
            <a:avLst/>
          </a:prstGeom>
          <a:noFill/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1.2.1. Operação do Sistema de Computação: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Antes de podermos examinar os detalhes de como os sistemas de computação funcionam, precisamos de um conhecimento geral de sua estrutura.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Primeiro, para que um computador comece a operar, por exemplo, quando é ligado ou reiniciado, ele precisa dispor de um programa inicial para executar, chamado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bootstrap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cujas características são:</a:t>
            </a:r>
          </a:p>
          <a:p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Geralmente armazenado em uma memória ROM ou EPROM;</a:t>
            </a:r>
          </a:p>
          <a:p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Inicializa todos os aspectos do sistema;</a:t>
            </a:r>
          </a:p>
          <a:p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Carrega o Kernel do sistema operacional e inicia sua operação;</a:t>
            </a:r>
          </a:p>
          <a:p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Também conhecido como firmware.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8A002-BC2D-4870-8320-F0E19A33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29" y="4918230"/>
            <a:ext cx="2736335" cy="18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1807967"/>
          </a:xfrm>
          <a:prstGeom prst="rect">
            <a:avLst/>
          </a:prstGeom>
          <a:noFill/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 sistema de computação de uso geral é composto por: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Uma ou mais CPU e controladores de dispositivos conectados por meio de um barramento comum, fornecendo acesso a uma memória compartilhada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Execução concorrente de CPU´s e dispositivos competindo por ciclos de memória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E6603-D66F-4361-BBF0-5473D7D2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88" y="2605283"/>
            <a:ext cx="7499625" cy="38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3201761"/>
          </a:xfrm>
          <a:prstGeom prst="rect">
            <a:avLst/>
          </a:prstGeom>
          <a:noFill/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Cada controlador de dispositivo é responsável por um dispositivo específico ou um conjunto deles;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Cada controlador de dispositivo possui um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buffer local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seus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próprios registradores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as vezes sua própria CPU;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controlador de dispositivos é responsável por movimentar os dados entre os dispositivos periféricos que controla e seu buffer;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 controlador de dispositivo informa a CPU que terminou uma operação causando um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interrupção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85961-5385-4BC5-990B-14A3DEBC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08" y="3999077"/>
            <a:ext cx="3785585" cy="26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3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1874238"/>
            <a:ext cx="11520000" cy="2387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Geralmente a interrupção transfere o controle a um serviço através do uso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Vetor de Interrupções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 Vetor de Interrupções é uma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endereços de memória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que contém os endereços de todas as rotinas de serviços;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Uma arquitetura que permite interrupção deve salvar o endereço de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uma instrução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que foi interrompida.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4CA25F42-87E0-424F-BDB1-E72C861B2ACC}"/>
              </a:ext>
            </a:extLst>
          </p:cNvPr>
          <p:cNvSpPr txBox="1">
            <a:spLocks/>
          </p:cNvSpPr>
          <p:nvPr/>
        </p:nvSpPr>
        <p:spPr>
          <a:xfrm>
            <a:off x="568167" y="665825"/>
            <a:ext cx="11520000" cy="1065322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As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interrupções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são uma parte importante da arquitetura de um computador. Cada arquitetura de um computador tem seu próprio mecanismo de interrupção.</a:t>
            </a:r>
            <a:endParaRPr lang="pt-BR" sz="2400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796761-10B5-4DA4-A52C-FD079143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57" y="3884247"/>
            <a:ext cx="4821087" cy="27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30952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Geralmente a ocorrência de um evento é indicada por uma interrupção proveniente tanto do Hardware como do Software:</a:t>
            </a:r>
          </a:p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Interrupções de Hardware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são feitas por sinal transmitido à CPU por meio do bus (barramento) compartilhado do sistema</a:t>
            </a:r>
          </a:p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Interrupções de Software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 são feitas através de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System Calls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Interrupções podem ser produzidas por diferentes tipos de eventos. Ex: término de um I/O, divisão por zero, acesso inválido à memória, entre outros;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97FC46-BDD5-4275-A239-E25F8515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42" y="3597676"/>
            <a:ext cx="3981117" cy="29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16925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1.2.2. Estrutura de I/O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Vale ressaltar que um Sistema Operacional deve possuir um </a:t>
            </a: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driver de dispositivo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(que funciona como uma interface) para cada um dos controladores de dispositivos, a fim de poder entendê-los e manipulá-los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4B87C-6C34-4FAD-B15A-095766961771}"/>
              </a:ext>
            </a:extLst>
          </p:cNvPr>
          <p:cNvSpPr/>
          <p:nvPr/>
        </p:nvSpPr>
        <p:spPr>
          <a:xfrm>
            <a:off x="2936861" y="2547888"/>
            <a:ext cx="6318278" cy="54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02B45-C2B7-46ED-AF86-A9E6CC0B6053}"/>
              </a:ext>
            </a:extLst>
          </p:cNvPr>
          <p:cNvSpPr/>
          <p:nvPr/>
        </p:nvSpPr>
        <p:spPr>
          <a:xfrm>
            <a:off x="2936860" y="3331431"/>
            <a:ext cx="6318279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SISTEMA OPERACIONAL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0D7DD-7464-4B80-823F-CE0B9381136D}"/>
              </a:ext>
            </a:extLst>
          </p:cNvPr>
          <p:cNvSpPr/>
          <p:nvPr/>
        </p:nvSpPr>
        <p:spPr>
          <a:xfrm>
            <a:off x="2936861" y="4137761"/>
            <a:ext cx="144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74525-E60B-4C15-803F-739099D9B2F6}"/>
              </a:ext>
            </a:extLst>
          </p:cNvPr>
          <p:cNvSpPr/>
          <p:nvPr/>
        </p:nvSpPr>
        <p:spPr>
          <a:xfrm>
            <a:off x="4562954" y="4137761"/>
            <a:ext cx="144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C74B7-17C8-49E8-87E1-D17B18286111}"/>
              </a:ext>
            </a:extLst>
          </p:cNvPr>
          <p:cNvSpPr/>
          <p:nvPr/>
        </p:nvSpPr>
        <p:spPr>
          <a:xfrm>
            <a:off x="6189047" y="4137761"/>
            <a:ext cx="144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0FDA3-7D76-4CCE-BD60-ED329E182546}"/>
              </a:ext>
            </a:extLst>
          </p:cNvPr>
          <p:cNvSpPr/>
          <p:nvPr/>
        </p:nvSpPr>
        <p:spPr>
          <a:xfrm>
            <a:off x="7815140" y="4137761"/>
            <a:ext cx="144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045FF-0FF2-414C-A838-BF87603AE9CB}"/>
              </a:ext>
            </a:extLst>
          </p:cNvPr>
          <p:cNvSpPr/>
          <p:nvPr/>
        </p:nvSpPr>
        <p:spPr>
          <a:xfrm>
            <a:off x="2936861" y="491102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F1F4F-A757-4B73-A1BE-FB90913F6C42}"/>
              </a:ext>
            </a:extLst>
          </p:cNvPr>
          <p:cNvSpPr/>
          <p:nvPr/>
        </p:nvSpPr>
        <p:spPr>
          <a:xfrm>
            <a:off x="4562954" y="491102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PRINTER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0297C-34CC-48BC-AF79-70E9197E8CE9}"/>
              </a:ext>
            </a:extLst>
          </p:cNvPr>
          <p:cNvSpPr/>
          <p:nvPr/>
        </p:nvSpPr>
        <p:spPr>
          <a:xfrm>
            <a:off x="6189047" y="491102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B6595-1073-4EDD-929C-60253BF78925}"/>
              </a:ext>
            </a:extLst>
          </p:cNvPr>
          <p:cNvSpPr/>
          <p:nvPr/>
        </p:nvSpPr>
        <p:spPr>
          <a:xfrm>
            <a:off x="7815140" y="4911025"/>
            <a:ext cx="144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4B9180-4F7A-459D-93D2-7F358231EA29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096000" y="3087888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DB49A-6D35-4FCC-936D-D3EF4F74262D}"/>
              </a:ext>
            </a:extLst>
          </p:cNvPr>
          <p:cNvCxnSpPr/>
          <p:nvPr/>
        </p:nvCxnSpPr>
        <p:spPr>
          <a:xfrm>
            <a:off x="3683662" y="3898065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93567-FB90-46AA-AC71-BCAD3311F039}"/>
              </a:ext>
            </a:extLst>
          </p:cNvPr>
          <p:cNvCxnSpPr/>
          <p:nvPr/>
        </p:nvCxnSpPr>
        <p:spPr>
          <a:xfrm>
            <a:off x="5295296" y="3898065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01410E-F948-4E41-AC54-1FE5FD86263B}"/>
              </a:ext>
            </a:extLst>
          </p:cNvPr>
          <p:cNvCxnSpPr/>
          <p:nvPr/>
        </p:nvCxnSpPr>
        <p:spPr>
          <a:xfrm>
            <a:off x="6906930" y="3898065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D1F5C7-9D9E-45F0-9E50-EF4676C2CE1A}"/>
              </a:ext>
            </a:extLst>
          </p:cNvPr>
          <p:cNvCxnSpPr/>
          <p:nvPr/>
        </p:nvCxnSpPr>
        <p:spPr>
          <a:xfrm>
            <a:off x="8518564" y="3898065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DA2A8B-C3F7-428C-9A4F-C809232455B5}"/>
              </a:ext>
            </a:extLst>
          </p:cNvPr>
          <p:cNvCxnSpPr/>
          <p:nvPr/>
        </p:nvCxnSpPr>
        <p:spPr>
          <a:xfrm>
            <a:off x="3683662" y="4676360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9C29EF-5926-4D1F-AD02-F3C936F9F49F}"/>
              </a:ext>
            </a:extLst>
          </p:cNvPr>
          <p:cNvCxnSpPr/>
          <p:nvPr/>
        </p:nvCxnSpPr>
        <p:spPr>
          <a:xfrm>
            <a:off x="5295296" y="4676360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2ED1EF-DD70-4FDC-A1D0-3369B3BC83BB}"/>
              </a:ext>
            </a:extLst>
          </p:cNvPr>
          <p:cNvCxnSpPr/>
          <p:nvPr/>
        </p:nvCxnSpPr>
        <p:spPr>
          <a:xfrm>
            <a:off x="6906930" y="4676360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E9D5-F8F5-4C36-99F7-361A7B44E84B}"/>
              </a:ext>
            </a:extLst>
          </p:cNvPr>
          <p:cNvCxnSpPr/>
          <p:nvPr/>
        </p:nvCxnSpPr>
        <p:spPr>
          <a:xfrm>
            <a:off x="8518564" y="4676360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8848CA-B599-4653-A8B2-A55E0C5897D0}"/>
              </a:ext>
            </a:extLst>
          </p:cNvPr>
          <p:cNvSpPr/>
          <p:nvPr/>
        </p:nvSpPr>
        <p:spPr>
          <a:xfrm>
            <a:off x="2999906" y="5021228"/>
            <a:ext cx="1332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BA3062-D865-460A-A589-9F9A68448A51}"/>
              </a:ext>
            </a:extLst>
          </p:cNvPr>
          <p:cNvSpPr/>
          <p:nvPr/>
        </p:nvSpPr>
        <p:spPr>
          <a:xfrm>
            <a:off x="4623377" y="5021228"/>
            <a:ext cx="1332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EC9538-6742-40EE-9A3E-DDFF09C30EB8}"/>
              </a:ext>
            </a:extLst>
          </p:cNvPr>
          <p:cNvSpPr/>
          <p:nvPr/>
        </p:nvSpPr>
        <p:spPr>
          <a:xfrm>
            <a:off x="6246848" y="5021228"/>
            <a:ext cx="1332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296C2-11E3-4615-9CB3-6509A1EC1BB4}"/>
              </a:ext>
            </a:extLst>
          </p:cNvPr>
          <p:cNvSpPr/>
          <p:nvPr/>
        </p:nvSpPr>
        <p:spPr>
          <a:xfrm>
            <a:off x="7870320" y="5021228"/>
            <a:ext cx="1332000" cy="3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D28407BD-11A0-438F-A037-38215799EF39}"/>
              </a:ext>
            </a:extLst>
          </p:cNvPr>
          <p:cNvSpPr/>
          <p:nvPr/>
        </p:nvSpPr>
        <p:spPr>
          <a:xfrm>
            <a:off x="568167" y="5168300"/>
            <a:ext cx="1811044" cy="6427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Dispositivos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5307FD-300B-400D-A8A2-ECA7466728D4}"/>
              </a:ext>
            </a:extLst>
          </p:cNvPr>
          <p:cNvSpPr/>
          <p:nvPr/>
        </p:nvSpPr>
        <p:spPr>
          <a:xfrm>
            <a:off x="2135999" y="6163496"/>
            <a:ext cx="7920000" cy="540000"/>
          </a:xfrm>
          <a:prstGeom prst="roundRect">
            <a:avLst>
              <a:gd name="adj" fmla="val 50000"/>
            </a:avLst>
          </a:prstGeom>
          <a:solidFill>
            <a:srgbClr val="3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E como geralmente funciona uma operação de I/O?</a:t>
            </a:r>
            <a:endParaRPr lang="pt-BR" sz="2400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9FFD6C-12F1-4B5A-98A9-24754DACDFF1}"/>
              </a:ext>
            </a:extLst>
          </p:cNvPr>
          <p:cNvCxnSpPr>
            <a:cxnSpLocks/>
          </p:cNvCxnSpPr>
          <p:nvPr/>
        </p:nvCxnSpPr>
        <p:spPr>
          <a:xfrm flipV="1">
            <a:off x="6319421" y="3087888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05FD71-537C-43B1-A921-D5ABA5E6B751}"/>
              </a:ext>
            </a:extLst>
          </p:cNvPr>
          <p:cNvCxnSpPr>
            <a:cxnSpLocks/>
          </p:cNvCxnSpPr>
          <p:nvPr/>
        </p:nvCxnSpPr>
        <p:spPr>
          <a:xfrm flipV="1">
            <a:off x="3888418" y="3898065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BFF0B6-B1E4-4728-885E-3B95DD07BCE9}"/>
              </a:ext>
            </a:extLst>
          </p:cNvPr>
          <p:cNvCxnSpPr>
            <a:cxnSpLocks/>
          </p:cNvCxnSpPr>
          <p:nvPr/>
        </p:nvCxnSpPr>
        <p:spPr>
          <a:xfrm flipV="1">
            <a:off x="5505632" y="3889187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31868A-C304-4BEA-8697-AC9E7EB0F334}"/>
              </a:ext>
            </a:extLst>
          </p:cNvPr>
          <p:cNvCxnSpPr>
            <a:cxnSpLocks/>
          </p:cNvCxnSpPr>
          <p:nvPr/>
        </p:nvCxnSpPr>
        <p:spPr>
          <a:xfrm flipV="1">
            <a:off x="7122846" y="3880309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4DAD0-B26B-47F2-B8A3-E2F25D76BF86}"/>
              </a:ext>
            </a:extLst>
          </p:cNvPr>
          <p:cNvCxnSpPr>
            <a:cxnSpLocks/>
          </p:cNvCxnSpPr>
          <p:nvPr/>
        </p:nvCxnSpPr>
        <p:spPr>
          <a:xfrm flipV="1">
            <a:off x="8740060" y="3871431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DF37C7-6807-41A9-A1A6-8F2E063BE75B}"/>
              </a:ext>
            </a:extLst>
          </p:cNvPr>
          <p:cNvCxnSpPr>
            <a:cxnSpLocks/>
          </p:cNvCxnSpPr>
          <p:nvPr/>
        </p:nvCxnSpPr>
        <p:spPr>
          <a:xfrm flipV="1">
            <a:off x="3903207" y="4667482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1DD47D-4BE4-4F1B-AE28-64DDD8F2B644}"/>
              </a:ext>
            </a:extLst>
          </p:cNvPr>
          <p:cNvCxnSpPr>
            <a:cxnSpLocks/>
          </p:cNvCxnSpPr>
          <p:nvPr/>
        </p:nvCxnSpPr>
        <p:spPr>
          <a:xfrm flipV="1">
            <a:off x="5505632" y="4676360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12B4C3-E6C0-4D10-90C2-C63E78FED53C}"/>
              </a:ext>
            </a:extLst>
          </p:cNvPr>
          <p:cNvCxnSpPr>
            <a:cxnSpLocks/>
          </p:cNvCxnSpPr>
          <p:nvPr/>
        </p:nvCxnSpPr>
        <p:spPr>
          <a:xfrm flipV="1">
            <a:off x="7108057" y="4685238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87BC50-E872-4C95-870F-4B4176D2D229}"/>
              </a:ext>
            </a:extLst>
          </p:cNvPr>
          <p:cNvCxnSpPr>
            <a:cxnSpLocks/>
          </p:cNvCxnSpPr>
          <p:nvPr/>
        </p:nvCxnSpPr>
        <p:spPr>
          <a:xfrm flipV="1">
            <a:off x="8710482" y="4694116"/>
            <a:ext cx="0" cy="24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7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7"/>
            <a:ext cx="9614515" cy="5252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iniciar uma </a:t>
            </a:r>
            <a:r>
              <a:rPr lang="pt-BR" sz="2400" dirty="0">
                <a:solidFill>
                  <a:srgbClr val="003399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operação simples de I/O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(Interrupção por Byte), geralmente acontecem as seguintes operações: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</a:t>
            </a:r>
            <a:r>
              <a:rPr lang="pt-BR" sz="2400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driver de um dispositivo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carrega os </a:t>
            </a: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registradores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apropriados dentro </a:t>
            </a:r>
            <a:r>
              <a:rPr lang="pt-BR" sz="2400" b="1" i="1" dirty="0">
                <a:solidFill>
                  <a:srgbClr val="7030A0"/>
                </a:solidFill>
                <a:latin typeface="Candara" panose="020E0502030303020204" pitchFamily="34" charset="0"/>
              </a:rPr>
              <a:t>controlador de dispositivo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</a:t>
            </a:r>
            <a:r>
              <a:rPr lang="pt-BR" sz="2400" b="1" i="1" dirty="0">
                <a:solidFill>
                  <a:srgbClr val="7030A0"/>
                </a:solidFill>
                <a:latin typeface="Candara" panose="020E0502030303020204" pitchFamily="34" charset="0"/>
              </a:rPr>
              <a:t>controlador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examina o conteúdo dos </a:t>
            </a:r>
            <a:r>
              <a:rPr lang="pt-BR" sz="2400" dirty="0">
                <a:solidFill>
                  <a:srgbClr val="003399"/>
                </a:solidFill>
                <a:highlight>
                  <a:srgbClr val="FFFF00"/>
                </a:highlight>
                <a:latin typeface="Candara" panose="020E0502030303020204" pitchFamily="34" charset="0"/>
              </a:rPr>
              <a:t>registradores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para determinar que ação tomar (Ex: ler um caracter do teclado);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controlador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inicia a </a:t>
            </a:r>
            <a:r>
              <a:rPr lang="pt-BR" sz="2400" u="sng" dirty="0">
                <a:solidFill>
                  <a:srgbClr val="003399"/>
                </a:solidFill>
                <a:latin typeface="Candara" panose="020E0502030303020204" pitchFamily="34" charset="0"/>
              </a:rPr>
              <a:t>transferência dos dados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do dispositivo para seu </a:t>
            </a:r>
            <a:r>
              <a:rPr lang="pt-BR" sz="2400" i="1" dirty="0">
                <a:solidFill>
                  <a:srgbClr val="003399"/>
                </a:solidFill>
                <a:highlight>
                  <a:srgbClr val="00FF00"/>
                </a:highlight>
                <a:latin typeface="Candara" panose="020E0502030303020204" pitchFamily="34" charset="0"/>
              </a:rPr>
              <a:t>buffer local </a:t>
            </a: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(byte)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Uma vez concluída a tranferência, o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controlador de dispositivo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informa ao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driver do dispositivo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(por meio de uma interrupção) que a operação foi finalizada;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driver do dispositivo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retorna então o controle ao </a:t>
            </a:r>
            <a:r>
              <a:rPr lang="pt-BR" sz="2400" dirty="0">
                <a:solidFill>
                  <a:srgbClr val="003399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Sistema Operacional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retornando os dados ou um ponteiro para os dados se a operação for uma leitura.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04DB33-7566-4EC1-867F-B44509D67140}"/>
              </a:ext>
            </a:extLst>
          </p:cNvPr>
          <p:cNvSpPr/>
          <p:nvPr/>
        </p:nvSpPr>
        <p:spPr>
          <a:xfrm>
            <a:off x="1415423" y="6049817"/>
            <a:ext cx="7920000" cy="540000"/>
          </a:xfrm>
          <a:prstGeom prst="roundRect">
            <a:avLst>
              <a:gd name="adj" fmla="val 50000"/>
            </a:avLst>
          </a:prstGeom>
          <a:solidFill>
            <a:srgbClr val="3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E o que fazer para operações de I/O demoradas?</a:t>
            </a:r>
            <a:endParaRPr lang="pt-BR" sz="2400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FF9FA-8850-438C-AF89-57AC58FF7B51}"/>
              </a:ext>
            </a:extLst>
          </p:cNvPr>
          <p:cNvSpPr/>
          <p:nvPr/>
        </p:nvSpPr>
        <p:spPr>
          <a:xfrm>
            <a:off x="10376351" y="1482571"/>
            <a:ext cx="1620000" cy="728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SISTEMA OPERACIONAL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20FDC-79F7-41C1-ADF1-54783CCEAA27}"/>
              </a:ext>
            </a:extLst>
          </p:cNvPr>
          <p:cNvSpPr/>
          <p:nvPr/>
        </p:nvSpPr>
        <p:spPr>
          <a:xfrm>
            <a:off x="10376351" y="2477637"/>
            <a:ext cx="162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C40DC-9276-45B7-8ECD-A63AED300C66}"/>
              </a:ext>
            </a:extLst>
          </p:cNvPr>
          <p:cNvSpPr/>
          <p:nvPr/>
        </p:nvSpPr>
        <p:spPr>
          <a:xfrm>
            <a:off x="10376351" y="3250900"/>
            <a:ext cx="1620000" cy="227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PRINTER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84713-25A3-4FA5-833C-7203097CA1C3}"/>
              </a:ext>
            </a:extLst>
          </p:cNvPr>
          <p:cNvCxnSpPr/>
          <p:nvPr/>
        </p:nvCxnSpPr>
        <p:spPr>
          <a:xfrm>
            <a:off x="10964263" y="2242972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1728E4-A54D-4369-8D25-180B390D3097}"/>
              </a:ext>
            </a:extLst>
          </p:cNvPr>
          <p:cNvSpPr/>
          <p:nvPr/>
        </p:nvSpPr>
        <p:spPr>
          <a:xfrm>
            <a:off x="10483786" y="3361103"/>
            <a:ext cx="1440000" cy="13440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Controlador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247C2-32EF-4021-A31A-B71D3FD5F36E}"/>
              </a:ext>
            </a:extLst>
          </p:cNvPr>
          <p:cNvCxnSpPr/>
          <p:nvPr/>
        </p:nvCxnSpPr>
        <p:spPr>
          <a:xfrm>
            <a:off x="10982589" y="3017637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4AD455-F454-4265-A598-1D3E343FB625}"/>
              </a:ext>
            </a:extLst>
          </p:cNvPr>
          <p:cNvCxnSpPr>
            <a:cxnSpLocks/>
          </p:cNvCxnSpPr>
          <p:nvPr/>
        </p:nvCxnSpPr>
        <p:spPr>
          <a:xfrm flipV="1">
            <a:off x="11480648" y="2242972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1EAC4-DE8D-4BBB-BA8A-EAA5275CCDE1}"/>
              </a:ext>
            </a:extLst>
          </p:cNvPr>
          <p:cNvCxnSpPr>
            <a:cxnSpLocks/>
          </p:cNvCxnSpPr>
          <p:nvPr/>
        </p:nvCxnSpPr>
        <p:spPr>
          <a:xfrm flipV="1">
            <a:off x="11480648" y="3017637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4F960AC2-2963-4906-BD73-E5DBAC9D9333}"/>
              </a:ext>
            </a:extLst>
          </p:cNvPr>
          <p:cNvSpPr/>
          <p:nvPr/>
        </p:nvSpPr>
        <p:spPr>
          <a:xfrm>
            <a:off x="11161447" y="3542590"/>
            <a:ext cx="696636" cy="540000"/>
          </a:xfrm>
          <a:prstGeom prst="can">
            <a:avLst/>
          </a:prstGeom>
          <a:solidFill>
            <a:srgbClr val="00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A77A6-7302-4586-AEA6-718592F46B13}"/>
              </a:ext>
            </a:extLst>
          </p:cNvPr>
          <p:cNvSpPr/>
          <p:nvPr/>
        </p:nvSpPr>
        <p:spPr>
          <a:xfrm>
            <a:off x="10570445" y="3535536"/>
            <a:ext cx="216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CCAD2-4835-4AD5-8B3D-0A53E1534F58}"/>
              </a:ext>
            </a:extLst>
          </p:cNvPr>
          <p:cNvSpPr/>
          <p:nvPr/>
        </p:nvSpPr>
        <p:spPr>
          <a:xfrm>
            <a:off x="10865946" y="3535536"/>
            <a:ext cx="216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69F0E-4DC2-4819-8539-C91451E5A97B}"/>
              </a:ext>
            </a:extLst>
          </p:cNvPr>
          <p:cNvSpPr/>
          <p:nvPr/>
        </p:nvSpPr>
        <p:spPr>
          <a:xfrm>
            <a:off x="10570445" y="3866590"/>
            <a:ext cx="216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A5240-80D0-4AAE-A323-85B10D75FCB0}"/>
              </a:ext>
            </a:extLst>
          </p:cNvPr>
          <p:cNvSpPr/>
          <p:nvPr/>
        </p:nvSpPr>
        <p:spPr>
          <a:xfrm>
            <a:off x="10865946" y="3866590"/>
            <a:ext cx="216000" cy="216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0191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27423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O caso anterior era adequado para a movimentação de pequenas quantidades de dados (bytes), mas pode produzir um </a:t>
            </a: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overhead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muito alto quando usado na movimentação de dados em massa, como por exemplo um I/O em disco.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resolver este problema, é usado o </a:t>
            </a:r>
            <a:r>
              <a:rPr lang="pt-BR" sz="2400" b="1" dirty="0">
                <a:solidFill>
                  <a:srgbClr val="003399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DMA (Direct Memory Access)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Neste caso, o </a:t>
            </a: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controlador de dispositivos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transfere um bloco inteiro de dados diretamente da memória para seu próprio buffer ou vice-versa, sem intervenção da CPU. </a:t>
            </a:r>
            <a:r>
              <a:rPr lang="pt-BR" sz="2400" dirty="0">
                <a:solidFill>
                  <a:srgbClr val="003399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Apenas uma interrupção é gerado por bloco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4E2CB-5B4D-448D-8B5C-BA91944D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89" y="3539658"/>
            <a:ext cx="5473138" cy="32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0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1.2.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7669012" cy="43114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1.2.3. Estrutura de Armazenamento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Memória Principal:</a:t>
            </a:r>
          </a:p>
          <a:p>
            <a:pPr lvl="1"/>
            <a:r>
              <a:rPr lang="pt-BR" sz="2000" dirty="0">
                <a:solidFill>
                  <a:srgbClr val="0F53B5"/>
                </a:solidFill>
                <a:latin typeface="Candara" panose="020E0502030303020204" pitchFamily="34" charset="0"/>
              </a:rPr>
              <a:t>É a unica memória que a CPU pode acessar diretamente</a:t>
            </a:r>
          </a:p>
          <a:p>
            <a:pPr lvl="1"/>
            <a:r>
              <a:rPr lang="pt-BR" sz="2000" dirty="0">
                <a:solidFill>
                  <a:srgbClr val="0F53B5"/>
                </a:solidFill>
                <a:latin typeface="Candara" panose="020E0502030303020204" pitchFamily="34" charset="0"/>
              </a:rPr>
              <a:t>Memória de Acesso Randômico (RAM);</a:t>
            </a:r>
          </a:p>
          <a:p>
            <a:pPr lvl="1"/>
            <a:r>
              <a:rPr lang="pt-BR" sz="2000" dirty="0">
                <a:solidFill>
                  <a:srgbClr val="0F53B5"/>
                </a:solidFill>
                <a:latin typeface="Candara" panose="020E0502030303020204" pitchFamily="34" charset="0"/>
              </a:rPr>
              <a:t>Geralmente volátil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Memória Secundária:</a:t>
            </a:r>
          </a:p>
          <a:p>
            <a:pPr lvl="1"/>
            <a:r>
              <a:rPr lang="pt-BR" sz="2000" dirty="0">
                <a:solidFill>
                  <a:srgbClr val="0F53B5"/>
                </a:solidFill>
                <a:latin typeface="Candara" panose="020E0502030303020204" pitchFamily="34" charset="0"/>
              </a:rPr>
              <a:t>Extensão da memória principal que fornece grande capacidade de armazenamento não-volátil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Memória Cache:</a:t>
            </a:r>
          </a:p>
          <a:p>
            <a:pPr lvl="1"/>
            <a:r>
              <a:rPr lang="pt-BR" sz="2000" dirty="0">
                <a:solidFill>
                  <a:srgbClr val="0F53B5"/>
                </a:solidFill>
                <a:latin typeface="Candara" panose="020E0502030303020204" pitchFamily="34" charset="0"/>
              </a:rPr>
              <a:t>Pequena quantidade de memória localizada perto do processador que visa acelerar a velocidade de processamento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EF9EA872-34AB-440D-BDD0-258E48889884}"/>
              </a:ext>
            </a:extLst>
          </p:cNvPr>
          <p:cNvSpPr/>
          <p:nvPr/>
        </p:nvSpPr>
        <p:spPr>
          <a:xfrm>
            <a:off x="9211157" y="1078181"/>
            <a:ext cx="1800000" cy="4320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Registradores</a:t>
            </a:r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D3D7108-6110-4A8E-8841-5DCFD54A6850}"/>
              </a:ext>
            </a:extLst>
          </p:cNvPr>
          <p:cNvSpPr/>
          <p:nvPr/>
        </p:nvSpPr>
        <p:spPr>
          <a:xfrm>
            <a:off x="9031157" y="1777819"/>
            <a:ext cx="2160000" cy="468000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CABC947-0FE3-4D2E-B01D-B212BC932AFC}"/>
              </a:ext>
            </a:extLst>
          </p:cNvPr>
          <p:cNvSpPr/>
          <p:nvPr/>
        </p:nvSpPr>
        <p:spPr>
          <a:xfrm>
            <a:off x="8851157" y="2513457"/>
            <a:ext cx="2520000" cy="504000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E147E3-1ADF-4960-8ED4-9AD39063043D}"/>
              </a:ext>
            </a:extLst>
          </p:cNvPr>
          <p:cNvSpPr/>
          <p:nvPr/>
        </p:nvSpPr>
        <p:spPr>
          <a:xfrm>
            <a:off x="8671157" y="3285095"/>
            <a:ext cx="2880000" cy="612000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 </a:t>
            </a:r>
            <a:r>
              <a:rPr lang="en-US" dirty="0" err="1"/>
              <a:t>eletrônico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29661-B053-417B-A51D-531F8A4320FF}"/>
              </a:ext>
            </a:extLst>
          </p:cNvPr>
          <p:cNvCxnSpPr/>
          <p:nvPr/>
        </p:nvCxnSpPr>
        <p:spPr>
          <a:xfrm>
            <a:off x="9708241" y="1528868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5CF26-3952-4463-801F-B938840EB6AF}"/>
              </a:ext>
            </a:extLst>
          </p:cNvPr>
          <p:cNvCxnSpPr/>
          <p:nvPr/>
        </p:nvCxnSpPr>
        <p:spPr>
          <a:xfrm>
            <a:off x="9708241" y="2256699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E5A86-4686-4928-8368-4C545D3A96D4}"/>
              </a:ext>
            </a:extLst>
          </p:cNvPr>
          <p:cNvCxnSpPr/>
          <p:nvPr/>
        </p:nvCxnSpPr>
        <p:spPr>
          <a:xfrm>
            <a:off x="9708241" y="3020042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D47D5-3204-4294-A52B-89BF4D31DCE3}"/>
              </a:ext>
            </a:extLst>
          </p:cNvPr>
          <p:cNvCxnSpPr>
            <a:cxnSpLocks/>
          </p:cNvCxnSpPr>
          <p:nvPr/>
        </p:nvCxnSpPr>
        <p:spPr>
          <a:xfrm flipV="1">
            <a:off x="10490954" y="3020042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A6E41-AEBF-4A01-B168-67094954BB1C}"/>
              </a:ext>
            </a:extLst>
          </p:cNvPr>
          <p:cNvCxnSpPr>
            <a:cxnSpLocks/>
          </p:cNvCxnSpPr>
          <p:nvPr/>
        </p:nvCxnSpPr>
        <p:spPr>
          <a:xfrm flipV="1">
            <a:off x="10502220" y="2256699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2EE6F-AF62-4AA0-BF7C-F8E52ADEB800}"/>
              </a:ext>
            </a:extLst>
          </p:cNvPr>
          <p:cNvCxnSpPr>
            <a:cxnSpLocks/>
          </p:cNvCxnSpPr>
          <p:nvPr/>
        </p:nvCxnSpPr>
        <p:spPr>
          <a:xfrm flipV="1">
            <a:off x="10513486" y="1528868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B76026FB-5F95-4253-806C-6371F60495E0}"/>
              </a:ext>
            </a:extLst>
          </p:cNvPr>
          <p:cNvSpPr/>
          <p:nvPr/>
        </p:nvSpPr>
        <p:spPr>
          <a:xfrm>
            <a:off x="8491157" y="4164732"/>
            <a:ext cx="3240000" cy="720000"/>
          </a:xfrm>
          <a:prstGeom prst="cub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 </a:t>
            </a:r>
            <a:r>
              <a:rPr lang="en-US" dirty="0" err="1"/>
              <a:t>magnético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87C8-3507-4349-BF11-C1BCBA7B2649}"/>
              </a:ext>
            </a:extLst>
          </p:cNvPr>
          <p:cNvCxnSpPr/>
          <p:nvPr/>
        </p:nvCxnSpPr>
        <p:spPr>
          <a:xfrm>
            <a:off x="9708241" y="3914671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779579-E5C1-42E5-A974-1FC5CDF23E79}"/>
              </a:ext>
            </a:extLst>
          </p:cNvPr>
          <p:cNvCxnSpPr>
            <a:cxnSpLocks/>
          </p:cNvCxnSpPr>
          <p:nvPr/>
        </p:nvCxnSpPr>
        <p:spPr>
          <a:xfrm flipV="1">
            <a:off x="10490954" y="3914671"/>
            <a:ext cx="0" cy="234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012054"/>
            <a:ext cx="11160000" cy="4195712"/>
          </a:xfrm>
          <a:prstGeom prst="roundRect">
            <a:avLst>
              <a:gd name="adj" fmla="val 15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B0F0"/>
                </a:solidFill>
                <a:latin typeface="Candara" panose="020E0502030303020204" pitchFamily="34" charset="0"/>
              </a:rPr>
              <a:t>SO</a:t>
            </a:r>
          </a:p>
          <a:p>
            <a:pPr algn="ctr"/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Introdução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en-US" sz="6000" b="1" i="1" dirty="0" err="1">
                <a:solidFill>
                  <a:srgbClr val="003399"/>
                </a:solidFill>
                <a:latin typeface="Candara" panose="020E0502030303020204" pitchFamily="34" charset="0"/>
              </a:rPr>
              <a:t>aos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 SO’s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/ 2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Ministradas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03-ago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C96DAAA0-B93B-4B24-93B7-609926332A24}"/>
              </a:ext>
            </a:extLst>
          </p:cNvPr>
          <p:cNvSpPr txBox="1">
            <a:spLocks/>
          </p:cNvSpPr>
          <p:nvPr/>
        </p:nvSpPr>
        <p:spPr>
          <a:xfrm>
            <a:off x="1758462" y="0"/>
            <a:ext cx="8859231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45ABD"/>
                </a:solidFill>
                <a:latin typeface="Candara" panose="020E0502030303020204" pitchFamily="34" charset="0"/>
              </a:rPr>
              <a:t>Cap 01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D0D3DB4E-82FE-47F3-8894-ECA83810E746}"/>
              </a:ext>
            </a:extLst>
          </p:cNvPr>
          <p:cNvSpPr txBox="1">
            <a:spLocks/>
          </p:cNvSpPr>
          <p:nvPr/>
        </p:nvSpPr>
        <p:spPr>
          <a:xfrm>
            <a:off x="8256000" y="6479646"/>
            <a:ext cx="36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_2023_08_03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218ADDC-2616-4411-A708-BCC25504B67F}"/>
              </a:ext>
            </a:extLst>
          </p:cNvPr>
          <p:cNvSpPr txBox="1">
            <a:spLocks/>
          </p:cNvSpPr>
          <p:nvPr/>
        </p:nvSpPr>
        <p:spPr>
          <a:xfrm>
            <a:off x="696000" y="4645058"/>
            <a:ext cx="11160000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Elaboração: Prof. Renzo Mesquita</a:t>
            </a:r>
          </a:p>
          <a:p>
            <a:pPr algn="ctr"/>
            <a:r>
              <a:rPr lang="pt-BR" sz="2000" i="1" dirty="0">
                <a:solidFill>
                  <a:srgbClr val="045ABD"/>
                </a:solidFill>
                <a:latin typeface="Candara" panose="020E0502030303020204" pitchFamily="34" charset="0"/>
              </a:rPr>
              <a:t>Contribuições: Prof. Vitor Figueiredo</a:t>
            </a:r>
          </a:p>
        </p:txBody>
      </p:sp>
    </p:spTree>
    <p:extLst>
      <p:ext uri="{BB962C8B-B14F-4D97-AF65-F5344CB8AC3E}">
        <p14:creationId xmlns:p14="http://schemas.microsoft.com/office/powerpoint/2010/main" val="36362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1278816"/>
            <a:ext cx="8140828" cy="51678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&gt;Operação necessária para que um processamento aconteça.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&gt;Subdividido em 3 fases: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FETCH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: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carrega instruções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da memória principal para CPU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DECODE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: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decodifica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a instrução buscada </a:t>
            </a:r>
            <a:r>
              <a:rPr lang="pt-BR" sz="1600" dirty="0">
                <a:solidFill>
                  <a:srgbClr val="0F53B5"/>
                </a:solidFill>
                <a:latin typeface="Candara" panose="020E0502030303020204" pitchFamily="34" charset="0"/>
              </a:rPr>
              <a:t>(cada CPU possui um conjunto própria de instruções: </a:t>
            </a:r>
            <a:r>
              <a:rPr lang="pt-BR" sz="1600" b="1" i="1" dirty="0">
                <a:solidFill>
                  <a:srgbClr val="0F53B5"/>
                </a:solidFill>
                <a:latin typeface="Candara" panose="020E0502030303020204" pitchFamily="34" charset="0"/>
              </a:rPr>
              <a:t>instruction set</a:t>
            </a:r>
            <a:r>
              <a:rPr lang="pt-BR" sz="1600" dirty="0">
                <a:solidFill>
                  <a:srgbClr val="0F53B5"/>
                </a:solidFill>
                <a:latin typeface="Candara" panose="020E0502030303020204" pitchFamily="34" charset="0"/>
              </a:rPr>
              <a:t>)</a:t>
            </a:r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EXECUTE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: quando o procesamento realmente acontece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acesso a RAM é feito através de instruções: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load: &lt;regristrador#&gt;, &lt;addr&gt;</a:t>
            </a:r>
          </a:p>
          <a:p>
            <a:pPr lvl="1"/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store: &lt;registrador#&gt;, &lt;addr&gt;</a:t>
            </a:r>
            <a:endParaRPr lang="pt-B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F3500FC-C29F-4589-AF81-2B461EBD436D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1.2.4 </a:t>
            </a:r>
            <a:r>
              <a:rPr lang="en-US" sz="3200" i="1" dirty="0" err="1">
                <a:latin typeface="Candara" panose="020E0502030303020204" pitchFamily="34" charset="0"/>
              </a:rPr>
              <a:t>Ciclo</a:t>
            </a:r>
            <a:r>
              <a:rPr lang="en-US" sz="3200" i="1" dirty="0">
                <a:latin typeface="Candara" panose="020E0502030303020204" pitchFamily="34" charset="0"/>
              </a:rPr>
              <a:t> </a:t>
            </a:r>
            <a:r>
              <a:rPr lang="en-US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Fetch-Execute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2E08EF-D898-4855-9B04-EA9DC55DB540}"/>
              </a:ext>
            </a:extLst>
          </p:cNvPr>
          <p:cNvSpPr/>
          <p:nvPr/>
        </p:nvSpPr>
        <p:spPr>
          <a:xfrm>
            <a:off x="9614463" y="2568298"/>
            <a:ext cx="1562470" cy="860702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</a:t>
            </a:r>
          </a:p>
          <a:p>
            <a:pPr algn="ctr"/>
            <a:r>
              <a:rPr lang="en-US" dirty="0"/>
              <a:t>instruction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BAE3BD-A644-49B3-A6E5-B80207577059}"/>
              </a:ext>
            </a:extLst>
          </p:cNvPr>
          <p:cNvSpPr/>
          <p:nvPr/>
        </p:nvSpPr>
        <p:spPr>
          <a:xfrm>
            <a:off x="10499427" y="3630104"/>
            <a:ext cx="1562470" cy="86070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DECODE</a:t>
            </a:r>
          </a:p>
          <a:p>
            <a:pPr algn="ctr"/>
            <a:r>
              <a:rPr lang="en-US" dirty="0"/>
              <a:t>instruction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62EB1F-8A51-4311-B988-D6485CA01AFA}"/>
              </a:ext>
            </a:extLst>
          </p:cNvPr>
          <p:cNvSpPr/>
          <p:nvPr/>
        </p:nvSpPr>
        <p:spPr>
          <a:xfrm>
            <a:off x="8707288" y="3630104"/>
            <a:ext cx="1562470" cy="86070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EXECUTE</a:t>
            </a:r>
          </a:p>
          <a:p>
            <a:pPr algn="ctr"/>
            <a:r>
              <a:rPr lang="en-US" dirty="0"/>
              <a:t>instruction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EFC70A-6988-43E8-9DC8-49D64A6457FF}"/>
              </a:ext>
            </a:extLst>
          </p:cNvPr>
          <p:cNvCxnSpPr>
            <a:cxnSpLocks/>
          </p:cNvCxnSpPr>
          <p:nvPr/>
        </p:nvCxnSpPr>
        <p:spPr>
          <a:xfrm>
            <a:off x="11273300" y="2930800"/>
            <a:ext cx="432000" cy="540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12B2B14-1341-48D2-9879-6329BECD7060}"/>
              </a:ext>
            </a:extLst>
          </p:cNvPr>
          <p:cNvCxnSpPr>
            <a:cxnSpLocks/>
          </p:cNvCxnSpPr>
          <p:nvPr/>
        </p:nvCxnSpPr>
        <p:spPr>
          <a:xfrm rot="16200000">
            <a:off x="9032096" y="2984800"/>
            <a:ext cx="540000" cy="432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EE1168F-69F3-4536-A9AE-84F74C8E8318}"/>
              </a:ext>
            </a:extLst>
          </p:cNvPr>
          <p:cNvCxnSpPr>
            <a:cxnSpLocks/>
          </p:cNvCxnSpPr>
          <p:nvPr/>
        </p:nvCxnSpPr>
        <p:spPr>
          <a:xfrm rot="8100000">
            <a:off x="10114591" y="4435055"/>
            <a:ext cx="540000" cy="54000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2290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Contém apenas 1 (um) processador capaz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executar instruções de uso geral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inclusive instruções provenientes de processos de usuários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demais processadores (processador de teclado, placa gráfica, controlador de disco, entre outros) são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processadores de uso específico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 executam um conjunto limitado de instruções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26D99F8-6B07-42F1-9174-D456B31D8BD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1.2.5 </a:t>
            </a:r>
            <a:r>
              <a:rPr lang="en-US" sz="3200" i="1" dirty="0" err="1">
                <a:latin typeface="Candara" panose="020E0502030303020204" pitchFamily="34" charset="0"/>
              </a:rPr>
              <a:t>Sistemas</a:t>
            </a:r>
            <a:r>
              <a:rPr lang="en-US" sz="3200" i="1" dirty="0">
                <a:latin typeface="Candara" panose="020E0502030303020204" pitchFamily="34" charset="0"/>
              </a:rPr>
              <a:t> com um </a:t>
            </a:r>
            <a:r>
              <a:rPr lang="en-US" sz="3200" i="1" dirty="0" err="1">
                <a:latin typeface="Candara" panose="020E0502030303020204" pitchFamily="34" charset="0"/>
              </a:rPr>
              <a:t>único</a:t>
            </a:r>
            <a:r>
              <a:rPr lang="en-US" sz="3200" i="1" dirty="0"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latin typeface="Candara" panose="020E0502030303020204" pitchFamily="34" charset="0"/>
              </a:rPr>
              <a:t>processador</a:t>
            </a:r>
            <a:r>
              <a:rPr lang="en-US" sz="3200" i="1" dirty="0">
                <a:latin typeface="Candara" panose="020E0502030303020204" pitchFamily="34" charset="0"/>
              </a:rPr>
              <a:t> (</a:t>
            </a:r>
            <a:r>
              <a:rPr lang="en-US" sz="3200" i="1" dirty="0" err="1">
                <a:latin typeface="Candara" panose="020E0502030303020204" pitchFamily="34" charset="0"/>
              </a:rPr>
              <a:t>Monoprocessado</a:t>
            </a:r>
            <a:r>
              <a:rPr lang="en-US" sz="3200" i="1" dirty="0">
                <a:latin typeface="Candara" panose="020E0502030303020204" pitchFamily="34" charset="0"/>
              </a:rPr>
              <a:t>)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Processador Intel Pentium 4 630 BX80547PG3000FT e 3GHz de frequência |  MercadoLivre">
            <a:extLst>
              <a:ext uri="{FF2B5EF4-FFF2-40B4-BE49-F238E27FC236}">
                <a16:creationId xmlns:a16="http://schemas.microsoft.com/office/drawing/2014/main" id="{3458A894-6E4D-4FCB-8C3F-D8D3E93D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25" y="3807472"/>
            <a:ext cx="29577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3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3133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São conhecidos como </a:t>
            </a:r>
            <a:r>
              <a:rPr lang="pt-BR" sz="2400" b="1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Sistemas Paralelos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ou Sistemas Fortemente Acoplados;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Possuem 2 ou mais processados em estreita comunicação;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Compartilham 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bus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do computador, 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clock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memória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 os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dispositivos periféricos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Fornecem maior confiabilidade, pois a falha de um dos processadores não interrope o sistema (técnica denominada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Degradação Limpa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);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Podem oferecer </a:t>
            </a:r>
            <a:r>
              <a:rPr lang="pt-BR" sz="2400" b="1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tolerância a falhas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(detecta falhas e as corrige) por meio de uma técnica denominada </a:t>
            </a:r>
            <a:r>
              <a:rPr lang="pt-BR" sz="2400" b="1" i="1" dirty="0">
                <a:solidFill>
                  <a:srgbClr val="0F53B5"/>
                </a:solidFill>
                <a:latin typeface="Candara" panose="020E0502030303020204" pitchFamily="34" charset="0"/>
              </a:rPr>
              <a:t>lockstep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porém é uma solução cara.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26D99F8-6B07-42F1-9174-D456B31D8BD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1.2.6 </a:t>
            </a:r>
            <a:r>
              <a:rPr lang="en-US" sz="3200" i="1" dirty="0" err="1">
                <a:latin typeface="Candara" panose="020E0502030303020204" pitchFamily="34" charset="0"/>
              </a:rPr>
              <a:t>Sistemas</a:t>
            </a:r>
            <a:r>
              <a:rPr lang="en-US" sz="3200" i="1" dirty="0">
                <a:latin typeface="Candara" panose="020E0502030303020204" pitchFamily="34" charset="0"/>
              </a:rPr>
              <a:t> </a:t>
            </a:r>
            <a:r>
              <a:rPr lang="en-US" sz="3200" i="1" dirty="0" err="1">
                <a:latin typeface="Candara" panose="020E0502030303020204" pitchFamily="34" charset="0"/>
              </a:rPr>
              <a:t>Multiprocessadores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Processador gamer Intel Core i7-3770 BX80637I73770 de 4 núcleos e 3.9GHz de  frequência com gráfica integrada | Frete grátis">
            <a:extLst>
              <a:ext uri="{FF2B5EF4-FFF2-40B4-BE49-F238E27FC236}">
                <a16:creationId xmlns:a16="http://schemas.microsoft.com/office/drawing/2014/main" id="{E10D6C33-0A95-497F-91F0-AF2B1D93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76" y="4319185"/>
            <a:ext cx="302884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4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28999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sistemas multiprocessadores em uso hoje em dia são de dois tipos: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1.Multiprocessamento Assimétrico: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Utiliza um esquema master-slave;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processador </a:t>
            </a: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Master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controla o sistema e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distribui as tarefas aos </a:t>
            </a:r>
            <a:r>
              <a:rPr lang="pt-BR" sz="2400" i="1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Slaves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2.Multiprocessamento Simétrico: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* Quando todos os computadores estão no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mesmo nivel hirárquico</a:t>
            </a:r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26D99F8-6B07-42F1-9174-D456B31D8BD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1.2 </a:t>
            </a:r>
            <a:r>
              <a:rPr lang="en-US" sz="3200" b="1" dirty="0" err="1">
                <a:latin typeface="Candara" panose="020E0502030303020204" pitchFamily="34" charset="0"/>
              </a:rPr>
              <a:t>Organização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Arquitetura</a:t>
            </a:r>
            <a:r>
              <a:rPr lang="en-US" sz="3200" b="1" dirty="0">
                <a:latin typeface="Candara" panose="020E0502030303020204" pitchFamily="34" charset="0"/>
              </a:rPr>
              <a:t> do Sistema de </a:t>
            </a:r>
            <a:r>
              <a:rPr lang="en-US" sz="3200" b="1" dirty="0" err="1">
                <a:latin typeface="Candara" panose="020E0502030303020204" pitchFamily="34" charset="0"/>
              </a:rPr>
              <a:t>Computação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3E030-89A0-484F-A5C9-2973A4B359C1}"/>
              </a:ext>
            </a:extLst>
          </p:cNvPr>
          <p:cNvSpPr/>
          <p:nvPr/>
        </p:nvSpPr>
        <p:spPr>
          <a:xfrm>
            <a:off x="1864311" y="3941687"/>
            <a:ext cx="1440000" cy="540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81A23-C8EE-4F06-A709-39766E663203}"/>
              </a:ext>
            </a:extLst>
          </p:cNvPr>
          <p:cNvSpPr/>
          <p:nvPr/>
        </p:nvSpPr>
        <p:spPr>
          <a:xfrm>
            <a:off x="4995742" y="3959442"/>
            <a:ext cx="1440000" cy="540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Slaves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8B32F-DB39-4E1C-9A2F-987A101A44E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304311" y="4211687"/>
            <a:ext cx="1691431" cy="17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A47D44-6D05-4714-8C6A-4355BF81DC74}"/>
              </a:ext>
            </a:extLst>
          </p:cNvPr>
          <p:cNvSpPr/>
          <p:nvPr/>
        </p:nvSpPr>
        <p:spPr>
          <a:xfrm>
            <a:off x="645485" y="5175682"/>
            <a:ext cx="1540241" cy="630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Dispositivos</a:t>
            </a:r>
            <a:r>
              <a:rPr lang="en-US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734ECB-5BAE-4D36-ABA8-33941BAC9536}"/>
              </a:ext>
            </a:extLst>
          </p:cNvPr>
          <p:cNvSpPr/>
          <p:nvPr/>
        </p:nvSpPr>
        <p:spPr>
          <a:xfrm>
            <a:off x="2330324" y="5175682"/>
            <a:ext cx="831777" cy="630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S.O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EB4145-779A-493A-AB07-FEEF93FC16B2}"/>
              </a:ext>
            </a:extLst>
          </p:cNvPr>
          <p:cNvSpPr/>
          <p:nvPr/>
        </p:nvSpPr>
        <p:spPr>
          <a:xfrm>
            <a:off x="3310904" y="5175681"/>
            <a:ext cx="1440000" cy="63031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Usuários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0947CC-DF46-4129-A266-3272D6D36504}"/>
              </a:ext>
            </a:extLst>
          </p:cNvPr>
          <p:cNvSpPr/>
          <p:nvPr/>
        </p:nvSpPr>
        <p:spPr>
          <a:xfrm>
            <a:off x="4995742" y="5175680"/>
            <a:ext cx="1440000" cy="63031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Usuários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9A7268-3F33-4168-80B9-008BDD8BC576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rot="5400000" flipH="1" flipV="1">
            <a:off x="1652961" y="4244333"/>
            <a:ext cx="693995" cy="1168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9272CC0A-75C0-48F0-AA83-BC23A94ECF1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2960610" y="4105387"/>
            <a:ext cx="693994" cy="14465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93D4FD9C-F68F-405E-BF6F-F910A9B080C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2318265" y="4747733"/>
            <a:ext cx="693995" cy="161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2FD438-EE9D-470A-83C9-B43BD51D53A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5715742" y="4499442"/>
            <a:ext cx="0" cy="676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1496EB-4976-46AE-96BD-F1F7775EC75B}"/>
              </a:ext>
            </a:extLst>
          </p:cNvPr>
          <p:cNvSpPr txBox="1"/>
          <p:nvPr/>
        </p:nvSpPr>
        <p:spPr>
          <a:xfrm>
            <a:off x="1864311" y="6179607"/>
            <a:ext cx="362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Multiprocessamento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Assimétrico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FF517F-0BAF-4D56-9CA8-219AD1AE717C}"/>
              </a:ext>
            </a:extLst>
          </p:cNvPr>
          <p:cNvCxnSpPr>
            <a:cxnSpLocks/>
          </p:cNvCxnSpPr>
          <p:nvPr/>
        </p:nvCxnSpPr>
        <p:spPr>
          <a:xfrm>
            <a:off x="6841222" y="3794123"/>
            <a:ext cx="0" cy="28447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039C333-E6A4-48EF-8409-9EEA1ECDA5FB}"/>
              </a:ext>
            </a:extLst>
          </p:cNvPr>
          <p:cNvSpPr/>
          <p:nvPr/>
        </p:nvSpPr>
        <p:spPr>
          <a:xfrm>
            <a:off x="7173602" y="4041928"/>
            <a:ext cx="1440000" cy="540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411836-DD70-4115-AAD7-F5531D3541BD}"/>
              </a:ext>
            </a:extLst>
          </p:cNvPr>
          <p:cNvSpPr/>
          <p:nvPr/>
        </p:nvSpPr>
        <p:spPr>
          <a:xfrm>
            <a:off x="10305033" y="4041928"/>
            <a:ext cx="1440000" cy="540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79C32E-110C-4477-95F4-23AEB6735384}"/>
              </a:ext>
            </a:extLst>
          </p:cNvPr>
          <p:cNvSpPr/>
          <p:nvPr/>
        </p:nvSpPr>
        <p:spPr>
          <a:xfrm>
            <a:off x="7215406" y="5267046"/>
            <a:ext cx="1540241" cy="630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Dispositivos</a:t>
            </a:r>
            <a:r>
              <a:rPr lang="en-US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907EF8-00A7-4C24-BB9D-3880A2630585}"/>
              </a:ext>
            </a:extLst>
          </p:cNvPr>
          <p:cNvSpPr/>
          <p:nvPr/>
        </p:nvSpPr>
        <p:spPr>
          <a:xfrm>
            <a:off x="8900245" y="5267046"/>
            <a:ext cx="831777" cy="630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S.O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A71E58-985C-4B32-9825-4D692CFEE1ED}"/>
              </a:ext>
            </a:extLst>
          </p:cNvPr>
          <p:cNvSpPr/>
          <p:nvPr/>
        </p:nvSpPr>
        <p:spPr>
          <a:xfrm>
            <a:off x="9880825" y="5267045"/>
            <a:ext cx="1440000" cy="63031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Usuários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13">
            <a:extLst>
              <a:ext uri="{FF2B5EF4-FFF2-40B4-BE49-F238E27FC236}">
                <a16:creationId xmlns:a16="http://schemas.microsoft.com/office/drawing/2014/main" id="{71CFDE0E-64FF-40DE-833F-093F711CB1F2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 flipH="1" flipV="1">
            <a:off x="7822004" y="4475452"/>
            <a:ext cx="955121" cy="628075"/>
          </a:xfrm>
          <a:prstGeom prst="bentConnector4">
            <a:avLst>
              <a:gd name="adj1" fmla="val 35866"/>
              <a:gd name="adj2" fmla="val 1599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3">
            <a:extLst>
              <a:ext uri="{FF2B5EF4-FFF2-40B4-BE49-F238E27FC236}">
                <a16:creationId xmlns:a16="http://schemas.microsoft.com/office/drawing/2014/main" id="{0AC64471-BE4E-4EBB-928D-CB6155430D99}"/>
              </a:ext>
            </a:extLst>
          </p:cNvPr>
          <p:cNvCxnSpPr>
            <a:cxnSpLocks/>
            <a:stCxn id="34" idx="1"/>
            <a:endCxn id="37" idx="0"/>
          </p:cNvCxnSpPr>
          <p:nvPr/>
        </p:nvCxnSpPr>
        <p:spPr>
          <a:xfrm rot="10800000" flipV="1">
            <a:off x="9316135" y="4311928"/>
            <a:ext cx="988899" cy="95511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FC5255-6FFF-4251-857D-3D4A136D8F1D}"/>
              </a:ext>
            </a:extLst>
          </p:cNvPr>
          <p:cNvSpPr txBox="1"/>
          <p:nvPr/>
        </p:nvSpPr>
        <p:spPr>
          <a:xfrm>
            <a:off x="8200192" y="6179607"/>
            <a:ext cx="339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Multiprocessamento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Simétrico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D09170-9C2B-4994-A86E-37C944A8AB16}"/>
              </a:ext>
            </a:extLst>
          </p:cNvPr>
          <p:cNvCxnSpPr>
            <a:cxnSpLocks/>
            <a:stCxn id="38" idx="0"/>
            <a:endCxn id="34" idx="1"/>
          </p:cNvCxnSpPr>
          <p:nvPr/>
        </p:nvCxnSpPr>
        <p:spPr>
          <a:xfrm rot="16200000" flipV="1">
            <a:off x="9975371" y="4641591"/>
            <a:ext cx="955117" cy="295792"/>
          </a:xfrm>
          <a:prstGeom prst="bentConnector4">
            <a:avLst>
              <a:gd name="adj1" fmla="val 35866"/>
              <a:gd name="adj2" fmla="val 32069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">
            <a:extLst>
              <a:ext uri="{FF2B5EF4-FFF2-40B4-BE49-F238E27FC236}">
                <a16:creationId xmlns:a16="http://schemas.microsoft.com/office/drawing/2014/main" id="{94ABB83A-3A7A-4EE5-8B1F-3AB62D8AA90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613602" y="4311928"/>
            <a:ext cx="16914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76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23603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3133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dos aspectos mais importantes dos Sistemas Operacionais é a capacidade de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multiprogramar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Geralmente um único programa não pode manter a CPU ou os dispositivos de I/O ocupados todo o tempo.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Usuários individuais costumam ter vários aplicativos sendo executados;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 multiprogramação aumenta a utilização da CPU organizando os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JOBS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(código e dados) de modo que a CPU tenha sempre um deles para executar.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26D99F8-6B07-42F1-9174-D456B31D8BDE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1.3.1 </a:t>
            </a:r>
            <a:r>
              <a:rPr lang="en-US" sz="3200" i="1" dirty="0" err="1">
                <a:latin typeface="Candara" panose="020E0502030303020204" pitchFamily="34" charset="0"/>
              </a:rPr>
              <a:t>Multiprogramação</a:t>
            </a:r>
            <a:endParaRPr lang="en-US" sz="32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540FE-503F-4A85-A8B0-28804278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65" y="4270159"/>
            <a:ext cx="2429970" cy="21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2804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JOBS são </a:t>
            </a:r>
            <a:r>
              <a:rPr lang="pt-BR" sz="2400" b="1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conjunto de tarefas que compôem uma unidade de trabalho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JOBS sâo executados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forma concorrente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pela CPU;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SO mantém vários JOBS na memória principal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Já que a memória principal costuma ser muito pequena para acomodar todos os JOBS, estes são mantidos inicialmente em disco em uma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Fila de JOBS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(esta fila é composta de todos os </a:t>
            </a:r>
            <a:r>
              <a:rPr lang="pt-BR" sz="2400" dirty="0">
                <a:solidFill>
                  <a:srgbClr val="0F53B5"/>
                </a:solidFill>
                <a:highlight>
                  <a:srgbClr val="66FFFF"/>
                </a:highlight>
                <a:latin typeface="Candara" panose="020E0502030303020204" pitchFamily="34" charset="0"/>
              </a:rPr>
              <a:t>processos que estão aguardando alocação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na memória principal).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1.3.2 </a:t>
            </a:r>
            <a:r>
              <a:rPr lang="en-US" sz="3200" b="1" i="1" dirty="0">
                <a:solidFill>
                  <a:srgbClr val="FFFF00"/>
                </a:solidFill>
                <a:latin typeface="Candara" panose="020E0502030303020204" pitchFamily="34" charset="0"/>
              </a:rPr>
              <a:t>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E8509-07DE-4181-A893-799BA980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1" y="3801809"/>
            <a:ext cx="2018763" cy="2955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5A079-B854-49CC-85C4-00DF6CC7645F}"/>
              </a:ext>
            </a:extLst>
          </p:cNvPr>
          <p:cNvSpPr txBox="1"/>
          <p:nvPr/>
        </p:nvSpPr>
        <p:spPr>
          <a:xfrm>
            <a:off x="5650895" y="5015883"/>
            <a:ext cx="409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Layout da </a:t>
            </a:r>
            <a:r>
              <a:rPr lang="en-US" sz="2400" dirty="0" err="1"/>
              <a:t>memória</a:t>
            </a:r>
            <a:r>
              <a:rPr lang="en-US" sz="2400" dirty="0"/>
              <a:t> de um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multiprogramação</a:t>
            </a:r>
            <a:endParaRPr lang="en-US" sz="2400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F460F68-5911-4CE7-8AE1-EF756B3A88CC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5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3133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Também conhecido como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Multitarefa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É uma extensão lógica da multiprogramação;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grupo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processos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fica sempre residente na memória e a CPU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compartilha o tempo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entre eles, de modo que </a:t>
            </a:r>
            <a:r>
              <a:rPr lang="pt-BR" sz="2400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parecem ser executados simultaneamente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 Isso é possível através de um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rápido chaveamento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entre processos na memória para uso do processador;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Permite que muitos usuários com seus devidos processos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compartilhem o computador simultamente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1.3.3 </a:t>
            </a:r>
            <a:r>
              <a:rPr lang="en-US" sz="3200" i="1" dirty="0" err="1">
                <a:latin typeface="Candara" panose="020E0502030303020204" pitchFamily="34" charset="0"/>
              </a:rPr>
              <a:t>Sistemas</a:t>
            </a:r>
            <a:r>
              <a:rPr lang="en-US" sz="3200" i="1" dirty="0">
                <a:latin typeface="Candara" panose="020E0502030303020204" pitchFamily="34" charset="0"/>
              </a:rPr>
              <a:t> de </a:t>
            </a:r>
            <a:r>
              <a:rPr lang="en-US" sz="3200" b="1" i="1" dirty="0">
                <a:solidFill>
                  <a:srgbClr val="FFFF00"/>
                </a:solidFill>
                <a:latin typeface="Candara" panose="020E0502030303020204" pitchFamily="34" charset="0"/>
              </a:rPr>
              <a:t>Time-Sharing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B2E8A-F4A1-4DFC-8FB4-772BCFC2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71" y="4481423"/>
            <a:ext cx="3315163" cy="1943371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BDC6185-F50F-4E50-9E99-00650CE51C0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2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5"/>
            <a:ext cx="11493731" cy="25385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Sistemas Operacionais são dirigidos por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Interrupções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 Se não existirem processos a serem executados, nem dispositivos de I/O para servir e nem usuários a quem responder, um SO permanecerá inativo;</a:t>
            </a:r>
          </a:p>
          <a:p>
            <a:r>
              <a:rPr lang="pt-BR" sz="2400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Eventos são sinalizados por meio de Interrupções ou por </a:t>
            </a:r>
            <a:r>
              <a:rPr lang="pt-BR" sz="2400" b="1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Exception</a:t>
            </a:r>
            <a:r>
              <a:rPr lang="pt-BR" sz="2400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 (Traps)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</a:t>
            </a: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Trap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é uma interrupção gerada por software, </a:t>
            </a: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causada por um erro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ou </a:t>
            </a: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uma solicitação específica de uma programa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1.3.4 </a:t>
            </a:r>
            <a:r>
              <a:rPr lang="en-US" sz="3200" i="1" dirty="0" err="1">
                <a:latin typeface="Candara" panose="020E0502030303020204" pitchFamily="34" charset="0"/>
              </a:rPr>
              <a:t>Interrupções</a:t>
            </a:r>
            <a:endParaRPr lang="en-US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BDC6185-F50F-4E50-9E99-00650CE51C0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15BF2-B6FA-4299-900E-FFFB7596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3628073"/>
            <a:ext cx="2694687" cy="29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278816"/>
            <a:ext cx="11493731" cy="83407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Com o compartilhamento do processador por diversos processos, como evitar que um erro em um processo específico não comprometa outros processos ou todo o SO?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1.3.5 Dual-Mode Operation</a:t>
            </a:r>
            <a:endParaRPr lang="en-US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BDC6185-F50F-4E50-9E99-00650CE51C0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E9363FB7-6B1B-4C1E-810F-002C1A465CF0}"/>
              </a:ext>
            </a:extLst>
          </p:cNvPr>
          <p:cNvSpPr txBox="1">
            <a:spLocks/>
          </p:cNvSpPr>
          <p:nvPr/>
        </p:nvSpPr>
        <p:spPr>
          <a:xfrm>
            <a:off x="568166" y="2271850"/>
            <a:ext cx="11493731" cy="34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Modo Dual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de Operação (Dual-mode) é uma </a:t>
            </a:r>
            <a:r>
              <a:rPr lang="pt-BR" sz="2400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proteção oferecida pelo Hardware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através de um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bit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que indica se um código está sendo executado pelo SO ou não. Ele funciona com duas modalidades:</a:t>
            </a:r>
          </a:p>
          <a:p>
            <a:pPr marL="0" indent="0">
              <a:buNone/>
            </a:pPr>
            <a:r>
              <a:rPr lang="pt-BR" sz="2400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1) Modalidade de Usuário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 (bit=1):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Quando o sistema está operando em nome de uma aplicação de usuário;</a:t>
            </a:r>
          </a:p>
          <a:p>
            <a:pPr marL="0" indent="0">
              <a:buNone/>
            </a:pPr>
            <a:r>
              <a:rPr lang="pt-BR" sz="2400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2) Modalidade de Kernel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 (bit=0):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Quando o sistema está operando em nome do SO e pode executar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operações privilegiadas</a:t>
            </a:r>
          </a:p>
        </p:txBody>
      </p:sp>
    </p:spTree>
    <p:extLst>
      <p:ext uri="{BB962C8B-B14F-4D97-AF65-F5344CB8AC3E}">
        <p14:creationId xmlns:p14="http://schemas.microsoft.com/office/powerpoint/2010/main" val="2044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BDC6185-F50F-4E50-9E99-00650CE51C0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E9363FB7-6B1B-4C1E-810F-002C1A465CF0}"/>
              </a:ext>
            </a:extLst>
          </p:cNvPr>
          <p:cNvSpPr txBox="1">
            <a:spLocks/>
          </p:cNvSpPr>
          <p:nvPr/>
        </p:nvSpPr>
        <p:spPr>
          <a:xfrm>
            <a:off x="568166" y="692458"/>
            <a:ext cx="11493731" cy="21306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Sempre que um Trap (Exception) ou Interrupção ocorre, o Hardware passa da modalidade de Usuário para modalidade de Kernel (bit=0), ou seja, o controle passa para o SO.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Se for feita alguma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tentativa de executar uma instrução privilegiada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em modalidade de usuário, o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Hardware não executa a instrução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tratando-a com inválida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09EFE-A321-4E4C-A7BA-0715B3CE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90" y="2939558"/>
            <a:ext cx="7830104" cy="25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C4BA69F-99B7-47F2-BEB8-ABF29FE42D78}"/>
              </a:ext>
            </a:extLst>
          </p:cNvPr>
          <p:cNvSpPr/>
          <p:nvPr/>
        </p:nvSpPr>
        <p:spPr>
          <a:xfrm>
            <a:off x="568166" y="702816"/>
            <a:ext cx="11493731" cy="5760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>
                <a:latin typeface="Candara" panose="020E0502030303020204" pitchFamily="34" charset="0"/>
              </a:rPr>
              <a:t>1.3.6 Timer</a:t>
            </a:r>
            <a:endParaRPr lang="en-US" sz="32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BDC6185-F50F-4E50-9E99-00650CE51C0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1.3 </a:t>
            </a:r>
            <a:r>
              <a:rPr lang="en-US" sz="3200" b="1" dirty="0" err="1">
                <a:latin typeface="Candara" panose="020E0502030303020204" pitchFamily="34" charset="0"/>
              </a:rPr>
              <a:t>Estrutura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Operações</a:t>
            </a:r>
            <a:r>
              <a:rPr lang="en-US" sz="3200" b="1" dirty="0">
                <a:latin typeface="Candara" panose="020E0502030303020204" pitchFamily="34" charset="0"/>
              </a:rPr>
              <a:t> de um SO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E9363FB7-6B1B-4C1E-810F-002C1A465CF0}"/>
              </a:ext>
            </a:extLst>
          </p:cNvPr>
          <p:cNvSpPr txBox="1">
            <a:spLocks/>
          </p:cNvSpPr>
          <p:nvPr/>
        </p:nvSpPr>
        <p:spPr>
          <a:xfrm>
            <a:off x="568166" y="1278816"/>
            <a:ext cx="11493731" cy="2316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Devemos assegurar que o SO mantenha o controle sobre a CPU. Não podemos permitir que um programa de Usuário fique preso em um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loop infinito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ou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nunca retorne o controle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para o SO. Um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Timer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 é usado para fazer esta proteção.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 Timer é configurado pelo SO e pode ser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fixo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ou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variável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É um mecanismo fundamental em time-sharing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</a:rPr>
              <a:t>;</a:t>
            </a:r>
          </a:p>
        </p:txBody>
      </p:sp>
      <p:pic>
        <p:nvPicPr>
          <p:cNvPr id="3074" name="Picture 2" descr="Digital Timer Vector Art, Icons, and Graphics for Free Download">
            <a:extLst>
              <a:ext uri="{FF2B5EF4-FFF2-40B4-BE49-F238E27FC236}">
                <a16:creationId xmlns:a16="http://schemas.microsoft.com/office/drawing/2014/main" id="{1A15BE92-13BA-46CA-8FD6-3A9DBC28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1" y="3595456"/>
            <a:ext cx="3071998" cy="30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4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377097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1.4.1 Gerência de Processos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1262658"/>
            <a:ext cx="11493731" cy="788084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Um Processo é um programa em execução.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Um Programa é uma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entidade passiva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e um Processo é uma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entidade ativa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568166" y="2210540"/>
            <a:ext cx="11493731" cy="4236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Por enquanto, podemos considerar um processo como um JOB ou programa de tempo compartilhado, mas futuramente veremos que o conceito é mais específico.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SO é responsável pelo: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Escalonamento de Processos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Threads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na CPU;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Criação e destruição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de Processos;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Suspensão e retomada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de processos;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Fornecimento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mecanismos de sincronização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de processos;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Fornecimento 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mecanismos de comunicação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entre processos;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Entre várias outras funções;</a:t>
            </a:r>
          </a:p>
        </p:txBody>
      </p:sp>
    </p:spTree>
    <p:extLst>
      <p:ext uri="{BB962C8B-B14F-4D97-AF65-F5344CB8AC3E}">
        <p14:creationId xmlns:p14="http://schemas.microsoft.com/office/powerpoint/2010/main" val="418846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1.4.2 Gerência de Memória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1262658"/>
            <a:ext cx="11493731" cy="788084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A Memória Principal é um grande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array de byte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 (palavras), onde cada um tem seu próprio </a:t>
            </a:r>
            <a:r>
              <a:rPr lang="pt-BR" sz="2400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endereço</a:t>
            </a:r>
            <a:endParaRPr lang="pt-BR" sz="2400" u="sng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568166" y="2210540"/>
            <a:ext cx="11493731" cy="3000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programa precisa estar na memória principal para ser executado. Vários programas são mantidos na memória ao mesmo tempo, logo, é necessário um esquema para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gerenciamento de memória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SO é responsável por: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Saber que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partes da memória estão sendo usadas e por quem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Decidir que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processos serão carregados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na memória quando existir espaço disponível;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Alocar e desalocar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espaços de memória;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3E3757-D3EF-4B9B-866A-577AA542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42" y="4817534"/>
            <a:ext cx="3192798" cy="17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61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1.4.3 Gerência de Armazenamento (Store)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843379" y="1838657"/>
            <a:ext cx="11218518" cy="4526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SO implementa o conceito abstrato de arquivo, gerenciando mídias de armazenamento de massa, como discos, e os dispositivos que os controlam.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SO é responsável pela seguintes atividades: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Criar e apagar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arquivo;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Criar e apagar diretórios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para organizar arquivos;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Suportar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primitivas para manipulação de aquivos e diretórios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Mapear arquivos para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memória secundária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Criar cópias de arquivos em mídias de armazenamento estáveis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Entre outros;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F7378272-1473-46A8-BB32-447DA161B265}"/>
              </a:ext>
            </a:extLst>
          </p:cNvPr>
          <p:cNvSpPr txBox="1">
            <a:spLocks/>
          </p:cNvSpPr>
          <p:nvPr/>
        </p:nvSpPr>
        <p:spPr>
          <a:xfrm>
            <a:off x="843378" y="1262658"/>
            <a:ext cx="11218518" cy="576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  <a:latin typeface="Candara" panose="020E0502030303020204" pitchFamily="34" charset="0"/>
              </a:rPr>
              <a:t>1.4.3.1 Gerenciamento do Sistema de Arquivos</a:t>
            </a:r>
          </a:p>
        </p:txBody>
      </p:sp>
    </p:spTree>
    <p:extLst>
      <p:ext uri="{BB962C8B-B14F-4D97-AF65-F5344CB8AC3E}">
        <p14:creationId xmlns:p14="http://schemas.microsoft.com/office/powerpoint/2010/main" val="3232422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1.4.3 Gerência de Armazenamento (Store)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914400" y="1838657"/>
            <a:ext cx="11147497" cy="35589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Grande parte dos programas e arquivos são armazenados em memória secundária até que sejam carregados na memória principal. Portanto, o gerenciamento apropriado do armazenamento em disco é de importância primordial para um sistema de computação.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SO é responsável por: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Gerência de espação livre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em memória secundária;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Alocação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de memória secundária;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Escalonamento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de alocação da memória secundária;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F7378272-1473-46A8-BB32-447DA161B265}"/>
              </a:ext>
            </a:extLst>
          </p:cNvPr>
          <p:cNvSpPr txBox="1">
            <a:spLocks/>
          </p:cNvSpPr>
          <p:nvPr/>
        </p:nvSpPr>
        <p:spPr>
          <a:xfrm>
            <a:off x="914399" y="1262658"/>
            <a:ext cx="11147497" cy="576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  <a:latin typeface="Candara" panose="020E0502030303020204" pitchFamily="34" charset="0"/>
              </a:rPr>
              <a:t>1.4.3.2 Gerenciamento do Armazenamento em Massa</a:t>
            </a:r>
          </a:p>
        </p:txBody>
      </p:sp>
      <p:pic>
        <p:nvPicPr>
          <p:cNvPr id="15362" name="Picture 2" descr="Hard disk drive - Wikipedia">
            <a:extLst>
              <a:ext uri="{FF2B5EF4-FFF2-40B4-BE49-F238E27FC236}">
                <a16:creationId xmlns:a16="http://schemas.microsoft.com/office/drawing/2014/main" id="{879EA8B9-A47A-41B9-8E92-1AF4C621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79" y="3414727"/>
            <a:ext cx="3903317" cy="29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88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1.4.3 Gerência de Armazenamento (Store)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887767" y="2970942"/>
            <a:ext cx="11174130" cy="2240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* Quando uma informação é encontrada na Cache, acontece o que chamamos de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Cache Hit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caso contrário aconte o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Cache Miss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Uma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inconsistência de cache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acontece quando uma informação é atualizada na Cache e não é atualizada na memória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 sincronia correta entre Memória Cache e Memória Principal denomina-se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Coerência de Cache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e é realizada pelo Hardware.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F7378272-1473-46A8-BB32-447DA161B265}"/>
              </a:ext>
            </a:extLst>
          </p:cNvPr>
          <p:cNvSpPr txBox="1">
            <a:spLocks/>
          </p:cNvSpPr>
          <p:nvPr/>
        </p:nvSpPr>
        <p:spPr>
          <a:xfrm>
            <a:off x="887766" y="1262658"/>
            <a:ext cx="11174130" cy="576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  <a:latin typeface="Candara" panose="020E0502030303020204" pitchFamily="34" charset="0"/>
              </a:rPr>
              <a:t>1.4.3.3 Armazenamento em Cache (Caching)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D0F30CFE-94DB-45C6-9E1F-0DBF378DD7AB}"/>
              </a:ext>
            </a:extLst>
          </p:cNvPr>
          <p:cNvSpPr txBox="1">
            <a:spLocks/>
          </p:cNvSpPr>
          <p:nvPr/>
        </p:nvSpPr>
        <p:spPr>
          <a:xfrm>
            <a:off x="887766" y="1823431"/>
            <a:ext cx="11174130" cy="1147511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Cache é uma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memória rápida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que armazena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temporiamente uma cópia de uma área de memória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 Quando uma CPU precisa buscar uma instrução,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primeiramente ela verifica o Cache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1D7FB-0FDF-499F-B2C6-D945208C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46" y="5211192"/>
            <a:ext cx="179095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1.4.3 Gerência de Armazenamento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B7DD7B-6CFF-4AB7-9DF3-5D8ED320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0019"/>
              </p:ext>
            </p:extLst>
          </p:nvPr>
        </p:nvGraphicFramePr>
        <p:xfrm>
          <a:off x="568166" y="1447634"/>
          <a:ext cx="11493730" cy="43494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76370">
                  <a:extLst>
                    <a:ext uri="{9D8B030D-6E8A-4147-A177-3AD203B41FA5}">
                      <a16:colId xmlns:a16="http://schemas.microsoft.com/office/drawing/2014/main" val="1196632855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4152912530"/>
                    </a:ext>
                  </a:extLst>
                </a:gridCol>
                <a:gridCol w="2128924">
                  <a:extLst>
                    <a:ext uri="{9D8B030D-6E8A-4147-A177-3AD203B41FA5}">
                      <a16:colId xmlns:a16="http://schemas.microsoft.com/office/drawing/2014/main" val="1255335222"/>
                    </a:ext>
                  </a:extLst>
                </a:gridCol>
                <a:gridCol w="2298746">
                  <a:extLst>
                    <a:ext uri="{9D8B030D-6E8A-4147-A177-3AD203B41FA5}">
                      <a16:colId xmlns:a16="http://schemas.microsoft.com/office/drawing/2014/main" val="4273447148"/>
                    </a:ext>
                  </a:extLst>
                </a:gridCol>
                <a:gridCol w="2298746">
                  <a:extLst>
                    <a:ext uri="{9D8B030D-6E8A-4147-A177-3AD203B41FA5}">
                      <a16:colId xmlns:a16="http://schemas.microsoft.com/office/drawing/2014/main" val="2652516699"/>
                    </a:ext>
                  </a:extLst>
                </a:gridCol>
              </a:tblGrid>
              <a:tr h="459497">
                <a:tc>
                  <a:txBody>
                    <a:bodyPr/>
                    <a:lstStyle/>
                    <a:p>
                      <a:r>
                        <a:rPr lang="en-US" dirty="0"/>
                        <a:t>Nivel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9811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/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Registradores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Memória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principal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Disco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1973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 err="1"/>
                        <a:t>Tamanho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típico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16MB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16GB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&gt;100GB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27738"/>
                  </a:ext>
                </a:extLst>
              </a:tr>
              <a:tr h="1133005">
                <a:tc>
                  <a:txBody>
                    <a:bodyPr/>
                    <a:lstStyle/>
                    <a:p>
                      <a:r>
                        <a:rPr lang="en-US" b="1" dirty="0"/>
                        <a:t>Tecnologia de </a:t>
                      </a:r>
                      <a:r>
                        <a:rPr lang="en-US" b="1" dirty="0" err="1"/>
                        <a:t>implementação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Memória</a:t>
                      </a:r>
                      <a:r>
                        <a:rPr lang="en-US" dirty="0"/>
                        <a:t> com </a:t>
                      </a:r>
                      <a:r>
                        <a:rPr lang="en-US" dirty="0" err="1"/>
                        <a:t>multiplas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portas</a:t>
                      </a:r>
                      <a:r>
                        <a:rPr lang="en-US" dirty="0"/>
                        <a:t>, CMOS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On-chip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off-chip CMOS SRAM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CMOS DRAM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 </a:t>
                      </a:r>
                      <a:r>
                        <a:rPr lang="en-US" dirty="0" err="1"/>
                        <a:t>magnético</a:t>
                      </a:r>
                      <a:r>
                        <a:rPr lang="en-US" dirty="0"/>
                        <a:t> (HDD)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sólido</a:t>
                      </a:r>
                      <a:r>
                        <a:rPr lang="en-US" dirty="0"/>
                        <a:t> (SSD)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14518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/>
                        <a:t>Tempo de </a:t>
                      </a:r>
                      <a:r>
                        <a:rPr lang="en-US" b="1" dirty="0" err="1"/>
                        <a:t>acesso</a:t>
                      </a:r>
                      <a:r>
                        <a:rPr lang="en-US" b="1" dirty="0"/>
                        <a:t> (ns)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0,24 – 0,50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 a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–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3518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 err="1"/>
                        <a:t>Largura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banda</a:t>
                      </a:r>
                      <a:r>
                        <a:rPr lang="en-US" b="1" dirty="0"/>
                        <a:t> (MB/sec)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20.000 – 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 – 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 – 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– 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1103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 err="1"/>
                        <a:t>Gerenciado</a:t>
                      </a:r>
                      <a:r>
                        <a:rPr lang="en-US" b="1" dirty="0"/>
                        <a:t> por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Compilador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379000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r>
                        <a:rPr lang="en-US" b="1" dirty="0" err="1"/>
                        <a:t>Apoiado</a:t>
                      </a:r>
                      <a:r>
                        <a:rPr lang="en-US" b="1" dirty="0"/>
                        <a:t> por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Memória</a:t>
                      </a:r>
                      <a:r>
                        <a:rPr lang="en-US" dirty="0"/>
                        <a:t> principal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pendrive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30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9127D6-AA68-4F0E-AFED-BBE2F27AC039}"/>
              </a:ext>
            </a:extLst>
          </p:cNvPr>
          <p:cNvSpPr txBox="1"/>
          <p:nvPr/>
        </p:nvSpPr>
        <p:spPr>
          <a:xfrm>
            <a:off x="3409026" y="5986676"/>
            <a:ext cx="646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Comparativo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desempenho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vários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níveis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armazenamento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99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1.4.3 Gerência de Armazenamento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127D6-AA68-4F0E-AFED-BBE2F27AC039}"/>
              </a:ext>
            </a:extLst>
          </p:cNvPr>
          <p:cNvSpPr txBox="1"/>
          <p:nvPr/>
        </p:nvSpPr>
        <p:spPr>
          <a:xfrm>
            <a:off x="2654141" y="4088515"/>
            <a:ext cx="774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Caminho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tomado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um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inteiro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“A”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levado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disco para um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registrador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2F30F-D853-4F39-94AF-31BF54E0885C}"/>
              </a:ext>
            </a:extLst>
          </p:cNvPr>
          <p:cNvSpPr/>
          <p:nvPr/>
        </p:nvSpPr>
        <p:spPr>
          <a:xfrm>
            <a:off x="1056442" y="2544667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53847-08B8-4E44-A478-C4E8542CEFED}"/>
              </a:ext>
            </a:extLst>
          </p:cNvPr>
          <p:cNvSpPr/>
          <p:nvPr/>
        </p:nvSpPr>
        <p:spPr>
          <a:xfrm>
            <a:off x="3863265" y="2544667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Memória</a:t>
            </a:r>
            <a:r>
              <a:rPr lang="en-US" dirty="0"/>
              <a:t> Principal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0F3D-5EBD-4B9C-921A-6DBA26BD6E3B}"/>
              </a:ext>
            </a:extLst>
          </p:cNvPr>
          <p:cNvSpPr/>
          <p:nvPr/>
        </p:nvSpPr>
        <p:spPr>
          <a:xfrm>
            <a:off x="6670088" y="2544667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9B953-962E-4FA6-8A2C-578FC8AFE493}"/>
              </a:ext>
            </a:extLst>
          </p:cNvPr>
          <p:cNvSpPr/>
          <p:nvPr/>
        </p:nvSpPr>
        <p:spPr>
          <a:xfrm>
            <a:off x="9476911" y="2544667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Registrador</a:t>
            </a:r>
            <a:r>
              <a:rPr lang="en-US" dirty="0"/>
              <a:t> do Hardware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FA1188B-61E8-4DE6-9419-DC4A29A6E5AC}"/>
              </a:ext>
            </a:extLst>
          </p:cNvPr>
          <p:cNvSpPr/>
          <p:nvPr/>
        </p:nvSpPr>
        <p:spPr>
          <a:xfrm>
            <a:off x="2639853" y="2814667"/>
            <a:ext cx="1080000" cy="54000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F94E2E6-49CD-4CD9-87D0-1B0C24D4BA97}"/>
              </a:ext>
            </a:extLst>
          </p:cNvPr>
          <p:cNvSpPr/>
          <p:nvPr/>
        </p:nvSpPr>
        <p:spPr>
          <a:xfrm>
            <a:off x="5446676" y="2814667"/>
            <a:ext cx="1080000" cy="54000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DCF1C39-A3F3-43A0-B1D6-86E61B8EE0C4}"/>
              </a:ext>
            </a:extLst>
          </p:cNvPr>
          <p:cNvSpPr/>
          <p:nvPr/>
        </p:nvSpPr>
        <p:spPr>
          <a:xfrm>
            <a:off x="8253499" y="2814667"/>
            <a:ext cx="1080000" cy="54000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F1F08-2505-488F-8CB2-77AEAD6BC8F6}"/>
              </a:ext>
            </a:extLst>
          </p:cNvPr>
          <p:cNvSpPr/>
          <p:nvPr/>
        </p:nvSpPr>
        <p:spPr>
          <a:xfrm>
            <a:off x="568167" y="2130641"/>
            <a:ext cx="11150358" cy="19264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904306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1.4.4 Gerência de I/O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1.4 </a:t>
            </a:r>
            <a:r>
              <a:rPr lang="en-US" sz="3200" b="1" dirty="0" err="1">
                <a:latin typeface="Candara" panose="020E0502030303020204" pitchFamily="34" charset="0"/>
              </a:rPr>
              <a:t>Gerenciamento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Processos</a:t>
            </a:r>
            <a:r>
              <a:rPr lang="en-US" sz="3200" b="1" dirty="0">
                <a:latin typeface="Candara" panose="020E0502030303020204" pitchFamily="34" charset="0"/>
              </a:rPr>
              <a:t>, </a:t>
            </a:r>
            <a:r>
              <a:rPr lang="en-US" sz="3200" b="1" dirty="0" err="1">
                <a:latin typeface="Candara" panose="020E0502030303020204" pitchFamily="34" charset="0"/>
              </a:rPr>
              <a:t>Memória</a:t>
            </a:r>
            <a:r>
              <a:rPr lang="en-US" sz="3200" b="1" dirty="0">
                <a:latin typeface="Candara" panose="020E0502030303020204" pitchFamily="34" charset="0"/>
              </a:rPr>
              <a:t>, Store e I/O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887767" y="1838658"/>
            <a:ext cx="11174130" cy="25912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dos propósitos do subsistema de I/O é esconder, das outras partes do Kernel do SO, os detalhes dos dispositivos de I/O. O subsistema de I/O do SO é composto por: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componenente de gerenciamento de memória que inclui o armazenamento em buffer, o armazenamento em cache e o spooling;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Uma interface genérica para drivers de dispositivos;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Drivers para dispositivos de hardware específicos;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F7378272-1473-46A8-BB32-447DA161B265}"/>
              </a:ext>
            </a:extLst>
          </p:cNvPr>
          <p:cNvSpPr txBox="1">
            <a:spLocks/>
          </p:cNvSpPr>
          <p:nvPr/>
        </p:nvSpPr>
        <p:spPr>
          <a:xfrm>
            <a:off x="887766" y="1262658"/>
            <a:ext cx="11174130" cy="576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  <a:latin typeface="Candara" panose="020E0502030303020204" pitchFamily="34" charset="0"/>
              </a:rPr>
              <a:t>1.4.4.1 Subsistema de I/O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96921-FECA-43D0-94F2-78902BD5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84" y="4318178"/>
            <a:ext cx="311511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1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3B57F-8840-49BF-AAF9-2ABBA957E2ED}"/>
              </a:ext>
            </a:extLst>
          </p:cNvPr>
          <p:cNvSpPr txBox="1"/>
          <p:nvPr/>
        </p:nvSpPr>
        <p:spPr>
          <a:xfrm>
            <a:off x="3167153" y="5859248"/>
            <a:ext cx="5857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/>
              <a:t>Acesse</a:t>
            </a:r>
            <a:r>
              <a:rPr lang="en-US" sz="4400" dirty="0"/>
              <a:t>: </a:t>
            </a:r>
            <a:r>
              <a:rPr lang="en-US" sz="4400" u="sng" dirty="0">
                <a:solidFill>
                  <a:srgbClr val="0070C0"/>
                </a:solidFill>
              </a:rPr>
              <a:t>https://kahoot.it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8B0F07C-D1A1-4DDE-B103-8793792277E3}"/>
              </a:ext>
            </a:extLst>
          </p:cNvPr>
          <p:cNvSpPr/>
          <p:nvPr/>
        </p:nvSpPr>
        <p:spPr>
          <a:xfrm>
            <a:off x="2496000" y="0"/>
            <a:ext cx="7200000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6178F"/>
          </a:solidFill>
          <a:ln w="38100">
            <a:solidFill>
              <a:srgbClr val="461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so_cap01_parte02</a:t>
            </a:r>
          </a:p>
        </p:txBody>
      </p:sp>
      <p:pic>
        <p:nvPicPr>
          <p:cNvPr id="8" name="Picture 2" descr="Kahoot! – Wikipédia, a enciclopédia livre">
            <a:extLst>
              <a:ext uri="{FF2B5EF4-FFF2-40B4-BE49-F238E27FC236}">
                <a16:creationId xmlns:a16="http://schemas.microsoft.com/office/drawing/2014/main" id="{19188F73-751B-4804-8062-3CA5CF5C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614031"/>
            <a:ext cx="7200000" cy="24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83BBC-D68B-4770-BC30-DFCE55A9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70" y="2958999"/>
            <a:ext cx="5630061" cy="2753109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210A18F-ECEC-4989-A522-A0A0F497BE5D}"/>
              </a:ext>
            </a:extLst>
          </p:cNvPr>
          <p:cNvSpPr/>
          <p:nvPr/>
        </p:nvSpPr>
        <p:spPr>
          <a:xfrm>
            <a:off x="4000772" y="614031"/>
            <a:ext cx="4814754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Candara" panose="020E0502030303020204" pitchFamily="34" charset="0"/>
              </a:rPr>
              <a:t>Hora do</a:t>
            </a:r>
          </a:p>
        </p:txBody>
      </p:sp>
    </p:spTree>
    <p:extLst>
      <p:ext uri="{BB962C8B-B14F-4D97-AF65-F5344CB8AC3E}">
        <p14:creationId xmlns:p14="http://schemas.microsoft.com/office/powerpoint/2010/main" val="284431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751040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38D2E7-8089-4435-8CCE-74609B092C7D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1.5 </a:t>
            </a:r>
            <a:r>
              <a:rPr lang="en-US" sz="3200" b="1" dirty="0" err="1">
                <a:latin typeface="Candara" panose="020E0502030303020204" pitchFamily="34" charset="0"/>
              </a:rPr>
              <a:t>Proteção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Segurança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59BCF7CD-E6E4-46B3-9D17-385E91DE9FD6}"/>
              </a:ext>
            </a:extLst>
          </p:cNvPr>
          <p:cNvSpPr txBox="1">
            <a:spLocks/>
          </p:cNvSpPr>
          <p:nvPr/>
        </p:nvSpPr>
        <p:spPr>
          <a:xfrm>
            <a:off x="568166" y="701336"/>
            <a:ext cx="11493731" cy="3258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Processos devem ser protegidos entre si, de forma que um não acesse os recursos de CPU, memória e disco do outro.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 nível de SO: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Proteção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refere-se à implementação de mecanismos (ex: Hardware de endereçamento de memória, timers de CPU, UIDs (User IDs), privilégios, etc) para o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controle de erros que podem acontecer no próprio SO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Segurança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consiste em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defender o sistema de ataques internos e externos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causados por programa maliciosos (Malwares);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F6EFF-CAD2-4232-B3F6-189D96AB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61" y="4218762"/>
            <a:ext cx="151468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5" y="686657"/>
            <a:ext cx="2520000" cy="1079999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Vírus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3088165" y="686657"/>
            <a:ext cx="897373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Trecho de código que se infiltra em programas executáveis existentes no 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1.5 </a:t>
            </a:r>
            <a:r>
              <a:rPr lang="en-US" sz="3200" b="1" dirty="0" err="1">
                <a:latin typeface="Candara" panose="020E0502030303020204" pitchFamily="34" charset="0"/>
              </a:rPr>
              <a:t>Proteção</a:t>
            </a:r>
            <a:r>
              <a:rPr lang="en-US" sz="3200" b="1" dirty="0">
                <a:latin typeface="Candara" panose="020E0502030303020204" pitchFamily="34" charset="0"/>
              </a:rPr>
              <a:t> e </a:t>
            </a:r>
            <a:r>
              <a:rPr lang="en-US" sz="3200" b="1" dirty="0" err="1">
                <a:latin typeface="Candara" panose="020E0502030303020204" pitchFamily="34" charset="0"/>
              </a:rPr>
              <a:t>Segurança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1F747C64-8A69-480F-8582-6E96E2C4E0F6}"/>
              </a:ext>
            </a:extLst>
          </p:cNvPr>
          <p:cNvSpPr txBox="1">
            <a:spLocks/>
          </p:cNvSpPr>
          <p:nvPr/>
        </p:nvSpPr>
        <p:spPr>
          <a:xfrm>
            <a:off x="568165" y="1887670"/>
            <a:ext cx="2520000" cy="1079999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Worm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8140E7C2-7774-4D33-A4F2-8BAEDB422275}"/>
              </a:ext>
            </a:extLst>
          </p:cNvPr>
          <p:cNvSpPr txBox="1">
            <a:spLocks/>
          </p:cNvSpPr>
          <p:nvPr/>
        </p:nvSpPr>
        <p:spPr>
          <a:xfrm>
            <a:off x="3088165" y="1887670"/>
            <a:ext cx="897373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Programa autônomo que explora vulnerabilidades nos serviços de rede, invadindo e se instalando em sistemas remotamente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F2F98BE8-5570-4F75-AA19-E2C2136FB46D}"/>
              </a:ext>
            </a:extLst>
          </p:cNvPr>
          <p:cNvSpPr txBox="1">
            <a:spLocks/>
          </p:cNvSpPr>
          <p:nvPr/>
        </p:nvSpPr>
        <p:spPr>
          <a:xfrm>
            <a:off x="568165" y="3088683"/>
            <a:ext cx="2520000" cy="1079999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Trojan	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BC8CA0C9-50B3-4805-BAEE-FC8BC9AAFDEF}"/>
              </a:ext>
            </a:extLst>
          </p:cNvPr>
          <p:cNvSpPr txBox="1">
            <a:spLocks/>
          </p:cNvSpPr>
          <p:nvPr/>
        </p:nvSpPr>
        <p:spPr>
          <a:xfrm>
            <a:off x="3088165" y="3088683"/>
            <a:ext cx="897373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Programa ilícito que é instalado no computador após o usuário executar algo que parece inofensivo</a:t>
            </a: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04D53428-ACF9-4FD2-A991-A453BC8FC5C4}"/>
              </a:ext>
            </a:extLst>
          </p:cNvPr>
          <p:cNvSpPr txBox="1">
            <a:spLocks/>
          </p:cNvSpPr>
          <p:nvPr/>
        </p:nvSpPr>
        <p:spPr>
          <a:xfrm>
            <a:off x="568165" y="4289696"/>
            <a:ext cx="2520000" cy="1079999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Keylogger</a:t>
            </a: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CEB961FF-A669-4591-B64A-595E280F9F0E}"/>
              </a:ext>
            </a:extLst>
          </p:cNvPr>
          <p:cNvSpPr txBox="1">
            <a:spLocks/>
          </p:cNvSpPr>
          <p:nvPr/>
        </p:nvSpPr>
        <p:spPr>
          <a:xfrm>
            <a:off x="3088165" y="4289696"/>
            <a:ext cx="897373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Software dedicado a capturar e analisar as informações digitadas pelo usuário na máquina local, sem seu conhecimento</a:t>
            </a: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43D3295D-FD5B-461E-A602-C53459807093}"/>
              </a:ext>
            </a:extLst>
          </p:cNvPr>
          <p:cNvSpPr txBox="1">
            <a:spLocks/>
          </p:cNvSpPr>
          <p:nvPr/>
        </p:nvSpPr>
        <p:spPr>
          <a:xfrm>
            <a:off x="568165" y="5490709"/>
            <a:ext cx="2520000" cy="1079999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Candara" panose="020E0502030303020204" pitchFamily="34" charset="0"/>
              </a:rPr>
              <a:t>DDoS</a:t>
            </a: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034CF929-A706-4C96-A4AA-A3DEF9994314}"/>
              </a:ext>
            </a:extLst>
          </p:cNvPr>
          <p:cNvSpPr txBox="1">
            <a:spLocks/>
          </p:cNvSpPr>
          <p:nvPr/>
        </p:nvSpPr>
        <p:spPr>
          <a:xfrm>
            <a:off x="3088165" y="5490709"/>
            <a:ext cx="8973732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É uma tentativa de fazer um serviço que esteja online ficar indisponível por meio de múltiplas requisições a um servidor ao memsmo tempo</a:t>
            </a:r>
          </a:p>
        </p:txBody>
      </p:sp>
    </p:spTree>
    <p:extLst>
      <p:ext uri="{BB962C8B-B14F-4D97-AF65-F5344CB8AC3E}">
        <p14:creationId xmlns:p14="http://schemas.microsoft.com/office/powerpoint/2010/main" val="3366401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82935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7"/>
            <a:ext cx="11493731" cy="1186531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andara" panose="020E0502030303020204" pitchFamily="34" charset="0"/>
              </a:rPr>
              <a:t>Compostos por uma coleção de sistemas computacionais, heterogêneos ou não, conectados em rede.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1873188"/>
            <a:ext cx="11493731" cy="4573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Sistema Operacional de Rede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</a:t>
            </a: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Network Operation System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) é um sistema operacional que proporciona: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Compartilhamento de arquivos e periféricos em rede;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Comunicação entre periféricos em rede;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Embora tenha conhecimento da rede, atual independemente dos outros computadores.</a:t>
            </a:r>
          </a:p>
          <a:p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Um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Sistema Operacional Distribuído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</a:t>
            </a: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Distributed Operation System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) é um sistema operacional que: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Gerencia um conjunto de processos e recursos mas que oferece a um usuário independente apenas uma parcela destes recursos para uso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1.6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Distribuídos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59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67886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1.7.1. Sistemas de Tempo Real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1262658"/>
            <a:ext cx="11493731" cy="912371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Usados quando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rígidos requisitos de tempo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são exigidos da operação de um processador ou fluxo de dados.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1.7.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Uso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Específico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EC5460F-C098-4532-A61B-FAF834B53BED}"/>
              </a:ext>
            </a:extLst>
          </p:cNvPr>
          <p:cNvSpPr txBox="1">
            <a:spLocks/>
          </p:cNvSpPr>
          <p:nvPr/>
        </p:nvSpPr>
        <p:spPr>
          <a:xfrm>
            <a:off x="568165" y="2175030"/>
            <a:ext cx="11493731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Para os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Sistemas de Tempo Real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processamento deve ser feito dentro das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restrições de tempo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senão a operação pode falhar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Sistemas Operacionais de Tempo Real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geralmente são encontrados em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Dispositivos Embarcados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</a:t>
            </a: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Embedded Systems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) – tipo de dispositivos mais disseminados que existe;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Exemplo de Sistemas de Tempos Real: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Controle Industrial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Injeção Eletrônica de Carros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Sistemas de Imagem Médica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entre muito outros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8C33D-588F-421E-AB1D-3E362D58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65" y="4991545"/>
            <a:ext cx="2048417" cy="17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1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1.7.1. Sistemas de Tempo Real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1.7.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Uso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Específico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EC5460F-C098-4532-A61B-FAF834B53BED}"/>
              </a:ext>
            </a:extLst>
          </p:cNvPr>
          <p:cNvSpPr txBox="1">
            <a:spLocks/>
          </p:cNvSpPr>
          <p:nvPr/>
        </p:nvSpPr>
        <p:spPr>
          <a:xfrm>
            <a:off x="1083076" y="1838658"/>
            <a:ext cx="1097882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Garante que </a:t>
            </a: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tarefas críticas terminem no tempo demandado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</a:t>
            </a:r>
            <a:r>
              <a:rPr lang="pt-BR" sz="2400" dirty="0">
                <a:solidFill>
                  <a:srgbClr val="C00000"/>
                </a:solidFill>
                <a:latin typeface="Candara" panose="020E0502030303020204" pitchFamily="34" charset="0"/>
              </a:rPr>
              <a:t>uso de memória secundária é limitado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SO´s são mais simples. Não implementam, por exemplo, memória virtual;</a:t>
            </a:r>
          </a:p>
          <a:p>
            <a:r>
              <a:rPr lang="pt-BR" sz="2400" dirty="0">
                <a:solidFill>
                  <a:srgbClr val="0F53B5"/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Geralmente, não implementam time-sharing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D94AF529-5C07-4089-AECB-D6E6946B3F11}"/>
              </a:ext>
            </a:extLst>
          </p:cNvPr>
          <p:cNvSpPr txBox="1">
            <a:spLocks/>
          </p:cNvSpPr>
          <p:nvPr/>
        </p:nvSpPr>
        <p:spPr>
          <a:xfrm>
            <a:off x="1083076" y="1262658"/>
            <a:ext cx="10978819" cy="576000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 dirty="0">
                <a:solidFill>
                  <a:schemeClr val="bg1"/>
                </a:solidFill>
                <a:latin typeface="Candara" panose="020E0502030303020204" pitchFamily="34" charset="0"/>
              </a:rPr>
              <a:t>1) Hard real-time Systems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192941F9-5794-45F6-8DE5-98FAC990836E}"/>
              </a:ext>
            </a:extLst>
          </p:cNvPr>
          <p:cNvSpPr txBox="1">
            <a:spLocks/>
          </p:cNvSpPr>
          <p:nvPr/>
        </p:nvSpPr>
        <p:spPr>
          <a:xfrm>
            <a:off x="1083075" y="4521194"/>
            <a:ext cx="10978820" cy="1074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Tarefas críticas de tempo recebem prioridade até a sua conclusão;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Usado quando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não há risco caso o sistema não responda a tempo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25A8D6CB-E5CD-4DBE-AD75-FDFABA5EC16B}"/>
              </a:ext>
            </a:extLst>
          </p:cNvPr>
          <p:cNvSpPr txBox="1">
            <a:spLocks/>
          </p:cNvSpPr>
          <p:nvPr/>
        </p:nvSpPr>
        <p:spPr>
          <a:xfrm>
            <a:off x="1083075" y="3945194"/>
            <a:ext cx="10978819" cy="576000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i="1" dirty="0">
                <a:solidFill>
                  <a:schemeClr val="bg1"/>
                </a:solidFill>
                <a:latin typeface="Candara" panose="020E0502030303020204" pitchFamily="34" charset="0"/>
              </a:rPr>
              <a:t>2) Soft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304126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1.1. O que </a:t>
            </a:r>
            <a:r>
              <a:rPr lang="en-US" sz="3200" b="1" dirty="0" err="1">
                <a:latin typeface="Candara" panose="020E0502030303020204" pitchFamily="34" charset="0"/>
              </a:rPr>
              <a:t>fazem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3706431"/>
            <a:ext cx="11520000" cy="2314101"/>
          </a:xfrm>
          <a:prstGeom prst="rect">
            <a:avLst/>
          </a:prstGeom>
          <a:solidFill>
            <a:srgbClr val="0F53B5">
              <a:alpha val="5098"/>
            </a:srgbClr>
          </a:solidFill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Principais objetivos dos Sistemas Operacionais?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Executar os programas dos usuários de forma mais simples;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Tornar um sistema de computação mais simples</a:t>
            </a:r>
          </a:p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Usar o Hardware de maneira eficiente</a:t>
            </a:r>
            <a:endParaRPr lang="pt-BR" sz="24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59C8CA95-EC3C-452A-8105-A22ADB36F0F0}"/>
              </a:ext>
            </a:extLst>
          </p:cNvPr>
          <p:cNvSpPr txBox="1">
            <a:spLocks/>
          </p:cNvSpPr>
          <p:nvPr/>
        </p:nvSpPr>
        <p:spPr>
          <a:xfrm>
            <a:off x="568167" y="747204"/>
            <a:ext cx="11520000" cy="433526"/>
          </a:xfrm>
          <a:prstGeom prst="rect">
            <a:avLst/>
          </a:prstGeom>
          <a:solidFill>
            <a:srgbClr val="0F53B5">
              <a:alpha val="5098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Segundo Silberchatz et al. (2010):</a:t>
            </a: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D9BA8B9B-7F92-4EC9-BC32-4F36970FF2C8}"/>
              </a:ext>
            </a:extLst>
          </p:cNvPr>
          <p:cNvSpPr txBox="1">
            <a:spLocks/>
          </p:cNvSpPr>
          <p:nvPr/>
        </p:nvSpPr>
        <p:spPr>
          <a:xfrm>
            <a:off x="568167" y="1180729"/>
            <a:ext cx="11520000" cy="1544715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Um Sistema Operacional é um programa que </a:t>
            </a:r>
            <a:r>
              <a:rPr lang="pt-BR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gerencia os Hardware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do computador. Ele também fornece uma </a:t>
            </a:r>
            <a:r>
              <a:rPr lang="pt-BR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base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para os programas aplicativos e atua como </a:t>
            </a:r>
            <a:r>
              <a:rPr lang="pt-BR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intermediário entre o usuário e o hardware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 do dispositivo</a:t>
            </a:r>
          </a:p>
        </p:txBody>
      </p:sp>
    </p:spTree>
    <p:extLst>
      <p:ext uri="{BB962C8B-B14F-4D97-AF65-F5344CB8AC3E}">
        <p14:creationId xmlns:p14="http://schemas.microsoft.com/office/powerpoint/2010/main" val="1869052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1.7.2. Sistemas Operacionais Móveis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1.7.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Uso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Específico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EC5460F-C098-4532-A61B-FAF834B53BED}"/>
              </a:ext>
            </a:extLst>
          </p:cNvPr>
          <p:cNvSpPr txBox="1">
            <a:spLocks/>
          </p:cNvSpPr>
          <p:nvPr/>
        </p:nvSpPr>
        <p:spPr>
          <a:xfrm>
            <a:off x="568165" y="1262658"/>
            <a:ext cx="11493731" cy="200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Sistemas Móveis incluem os assistentes digitais pessoais (PDA – Personal Digital Assistants), como computadores de mão ou de bolso, tablets e telefones celulares (</a:t>
            </a:r>
            <a:r>
              <a:rPr lang="pt-BR" sz="2400" i="1" dirty="0">
                <a:solidFill>
                  <a:srgbClr val="0F53B5"/>
                </a:solidFill>
                <a:latin typeface="Candara" panose="020E0502030303020204" pitchFamily="34" charset="0"/>
              </a:rPr>
              <a:t>smartphones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) que empregam sistemas operacionais embutidados de uso específico;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Estes sistemas combinam características de um computador tradicional com outros recursos úteis para o uso móvel como touchscreen, Bluetooth, GPS, câmeras, etc.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2258076D-B43A-4CAF-9382-E2791B2C52E9}"/>
              </a:ext>
            </a:extLst>
          </p:cNvPr>
          <p:cNvSpPr txBox="1">
            <a:spLocks/>
          </p:cNvSpPr>
          <p:nvPr/>
        </p:nvSpPr>
        <p:spPr>
          <a:xfrm>
            <a:off x="568166" y="3448234"/>
            <a:ext cx="4509861" cy="3218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Alguns SOs móveis populares:</a:t>
            </a:r>
          </a:p>
          <a:p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iOS - Apples</a:t>
            </a:r>
          </a:p>
          <a:p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Android – Google</a:t>
            </a:r>
          </a:p>
          <a:p>
            <a:r>
              <a:rPr lang="pt-BR" sz="2400" dirty="0">
                <a:solidFill>
                  <a:srgbClr val="7030A0"/>
                </a:solidFill>
                <a:latin typeface="Candara" panose="020E0502030303020204" pitchFamily="34" charset="0"/>
              </a:rPr>
              <a:t>MeeGo – Intel</a:t>
            </a:r>
          </a:p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RIM – Blackberry</a:t>
            </a:r>
          </a:p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Symbiam – Nokia</a:t>
            </a:r>
          </a:p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PalmOS - Palm</a:t>
            </a:r>
          </a:p>
        </p:txBody>
      </p:sp>
      <p:pic>
        <p:nvPicPr>
          <p:cNvPr id="17410" name="Picture 2" descr="How to Update the OS on an Android or Samsung Phone or Tablet">
            <a:extLst>
              <a:ext uri="{FF2B5EF4-FFF2-40B4-BE49-F238E27FC236}">
                <a16:creationId xmlns:a16="http://schemas.microsoft.com/office/drawing/2014/main" id="{FF2B2918-92B4-400F-A1E9-AFA4860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85" y="3429000"/>
            <a:ext cx="1846591" cy="328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ome Screen Customization Just Got Even Better for iPhone with 15 Important  New Features « iOS &amp; iPhone :: Gadget Hacks">
            <a:extLst>
              <a:ext uri="{FF2B5EF4-FFF2-40B4-BE49-F238E27FC236}">
                <a16:creationId xmlns:a16="http://schemas.microsoft.com/office/drawing/2014/main" id="{3B253A69-2920-46AD-97BA-18012B63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03" y="3415589"/>
            <a:ext cx="1496135" cy="32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MeeGo - Wikiwand">
            <a:extLst>
              <a:ext uri="{FF2B5EF4-FFF2-40B4-BE49-F238E27FC236}">
                <a16:creationId xmlns:a16="http://schemas.microsoft.com/office/drawing/2014/main" id="{FE1F11EF-BAAF-44F7-8204-0E6756A7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24" y="3448233"/>
            <a:ext cx="1771869" cy="321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00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786759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1.1. O que </a:t>
            </a:r>
            <a:r>
              <a:rPr lang="en-US" sz="3200" dirty="0" err="1">
                <a:latin typeface="Candara" panose="020E0502030303020204" pitchFamily="34" charset="0"/>
              </a:rPr>
              <a:t>fazem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4D17BE-4F9B-493B-94C7-D0AF2D64FE08}"/>
              </a:ext>
            </a:extLst>
          </p:cNvPr>
          <p:cNvSpPr/>
          <p:nvPr/>
        </p:nvSpPr>
        <p:spPr>
          <a:xfrm>
            <a:off x="1621555" y="1511936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1.2. </a:t>
            </a:r>
            <a:r>
              <a:rPr lang="en-US" sz="3200" dirty="0" err="1">
                <a:latin typeface="Candara" panose="020E0502030303020204" pitchFamily="34" charset="0"/>
              </a:rPr>
              <a:t>Organização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Arquitetura</a:t>
            </a:r>
            <a:r>
              <a:rPr lang="en-US" sz="3200" dirty="0">
                <a:latin typeface="Candara" panose="020E0502030303020204" pitchFamily="34" charset="0"/>
              </a:rPr>
              <a:t> do Sistema de </a:t>
            </a:r>
            <a:r>
              <a:rPr lang="en-US" sz="3200" dirty="0" err="1">
                <a:latin typeface="Candara" panose="020E0502030303020204" pitchFamily="34" charset="0"/>
              </a:rPr>
              <a:t>Computação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65D93D7-CD78-4650-AB47-1B044EA00E9D}"/>
              </a:ext>
            </a:extLst>
          </p:cNvPr>
          <p:cNvSpPr/>
          <p:nvPr/>
        </p:nvSpPr>
        <p:spPr>
          <a:xfrm>
            <a:off x="1621555" y="2237113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1.3. </a:t>
            </a:r>
            <a:r>
              <a:rPr lang="en-US" sz="3200" dirty="0" err="1">
                <a:latin typeface="Candara" panose="020E0502030303020204" pitchFamily="34" charset="0"/>
              </a:rPr>
              <a:t>Estrutura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Operações</a:t>
            </a:r>
            <a:r>
              <a:rPr lang="en-US" sz="3200" dirty="0">
                <a:latin typeface="Candara" panose="020E0502030303020204" pitchFamily="34" charset="0"/>
              </a:rPr>
              <a:t> de um SO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89F72A6-D43B-422F-9E7F-78C1ADF5AB5C}"/>
              </a:ext>
            </a:extLst>
          </p:cNvPr>
          <p:cNvSpPr/>
          <p:nvPr/>
        </p:nvSpPr>
        <p:spPr>
          <a:xfrm>
            <a:off x="1621555" y="296229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1.4. </a:t>
            </a:r>
            <a:r>
              <a:rPr lang="en-US" sz="3200" dirty="0" err="1">
                <a:latin typeface="Candara" panose="020E0502030303020204" pitchFamily="34" charset="0"/>
              </a:rPr>
              <a:t>Gerenciamento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Processos</a:t>
            </a:r>
            <a:r>
              <a:rPr lang="en-US" sz="3200" dirty="0">
                <a:latin typeface="Candara" panose="020E0502030303020204" pitchFamily="34" charset="0"/>
              </a:rPr>
              <a:t>, </a:t>
            </a:r>
            <a:r>
              <a:rPr lang="en-US" sz="3200" dirty="0" err="1">
                <a:latin typeface="Candara" panose="020E0502030303020204" pitchFamily="34" charset="0"/>
              </a:rPr>
              <a:t>Memória</a:t>
            </a:r>
            <a:r>
              <a:rPr lang="en-US" sz="3200" dirty="0">
                <a:latin typeface="Candara" panose="020E0502030303020204" pitchFamily="34" charset="0"/>
              </a:rPr>
              <a:t>, Store e I/O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A0BD3C45-22C6-42EE-ABD0-7AEF19ED4A32}"/>
              </a:ext>
            </a:extLst>
          </p:cNvPr>
          <p:cNvSpPr/>
          <p:nvPr/>
        </p:nvSpPr>
        <p:spPr>
          <a:xfrm>
            <a:off x="1621555" y="3687467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1.5. </a:t>
            </a:r>
            <a:r>
              <a:rPr lang="en-US" sz="3200" dirty="0" err="1">
                <a:latin typeface="Candara" panose="020E0502030303020204" pitchFamily="34" charset="0"/>
              </a:rPr>
              <a:t>Proteção</a:t>
            </a:r>
            <a:r>
              <a:rPr lang="en-US" sz="3200" dirty="0">
                <a:latin typeface="Candara" panose="020E0502030303020204" pitchFamily="34" charset="0"/>
              </a:rPr>
              <a:t> e </a:t>
            </a:r>
            <a:r>
              <a:rPr lang="en-US" sz="3200" dirty="0" err="1">
                <a:latin typeface="Candara" panose="020E0502030303020204" pitchFamily="34" charset="0"/>
              </a:rPr>
              <a:t>Segurança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6C7A480-362C-44C1-A208-607E08CF6A99}"/>
              </a:ext>
            </a:extLst>
          </p:cNvPr>
          <p:cNvSpPr/>
          <p:nvPr/>
        </p:nvSpPr>
        <p:spPr>
          <a:xfrm>
            <a:off x="1621555" y="4412644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1.6.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Distribuídos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77F3586-1533-4DC8-8AE9-BCFF407CB999}"/>
              </a:ext>
            </a:extLst>
          </p:cNvPr>
          <p:cNvSpPr/>
          <p:nvPr/>
        </p:nvSpPr>
        <p:spPr>
          <a:xfrm>
            <a:off x="1621555" y="513782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1.7.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de </a:t>
            </a:r>
            <a:r>
              <a:rPr lang="en-US" sz="3200" dirty="0" err="1">
                <a:latin typeface="Candara" panose="020E0502030303020204" pitchFamily="34" charset="0"/>
              </a:rPr>
              <a:t>Uso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Específico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1A7ED1D-1361-4E33-A41D-60EE0D527A17}"/>
              </a:ext>
            </a:extLst>
          </p:cNvPr>
          <p:cNvSpPr/>
          <p:nvPr/>
        </p:nvSpPr>
        <p:spPr>
          <a:xfrm>
            <a:off x="1621555" y="5862998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Candara" panose="020E0502030303020204" pitchFamily="34" charset="0"/>
              </a:rPr>
              <a:t>1.8. </a:t>
            </a:r>
            <a:r>
              <a:rPr lang="en-US" sz="3200" dirty="0" err="1">
                <a:latin typeface="Candara" panose="020E0502030303020204" pitchFamily="34" charset="0"/>
              </a:rPr>
              <a:t>Sistemas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en-US" sz="3200" dirty="0" err="1">
                <a:latin typeface="Candara" panose="020E0502030303020204" pitchFamily="34" charset="0"/>
              </a:rPr>
              <a:t>Operacionais</a:t>
            </a:r>
            <a:r>
              <a:rPr lang="en-US" sz="3200" dirty="0">
                <a:latin typeface="Candara" panose="020E0502030303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780149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7" y="683581"/>
            <a:ext cx="7075508" cy="5903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 estudo dos Sistemas Operacionais em detalhes só foi possível graças ao advento dos Sistemas Operacionais Open Source.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Os Sistemas Operacionais podem ter 2 classificações: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1) Sistemas de Código Fechado: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São sistemas operacionais fornecidos apenas no formato de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código-fonte compilado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 Ex: Microsoft Windows</a:t>
            </a:r>
            <a:endParaRPr lang="pt-BR" sz="2000" dirty="0">
              <a:solidFill>
                <a:srgbClr val="0F53B5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2) Sistemas de Código Aberto: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São sistemas operacionais fornecidos no formato de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código-fonte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permitindo sua alteração e geração de novas versões compiladas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, de acordo com a necessidade de um usuário. Ex: Linux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1.8.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 Open Source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19458" name="Picture 2" descr="Linux – Wikipédia, a enciclopédia livre">
            <a:extLst>
              <a:ext uri="{FF2B5EF4-FFF2-40B4-BE49-F238E27FC236}">
                <a16:creationId xmlns:a16="http://schemas.microsoft.com/office/drawing/2014/main" id="{02F3E44A-65D3-4EEF-B765-DB38DB7B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85" y="4160714"/>
            <a:ext cx="1530090" cy="1812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Windows — Story">
            <a:extLst>
              <a:ext uri="{FF2B5EF4-FFF2-40B4-BE49-F238E27FC236}">
                <a16:creationId xmlns:a16="http://schemas.microsoft.com/office/drawing/2014/main" id="{F8FB1F2A-FAAB-466D-9BCB-DA820556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85" y="2218030"/>
            <a:ext cx="2714625" cy="1685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77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683581"/>
            <a:ext cx="11493731" cy="3888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Linux é um termo popularmente empregado para ser referir a Sistemas Operacionais que utilizam o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Kernel Linux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. Este kernel está disponível sob a licença GNU GPL (General Public License).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Mas o que significa esta licenças?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 GPL se baseia em 4 liberdades: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1.Liberdade para executar o sistema, para qualquer propósito;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2.Liberdade de estudar o programa e adaptá-lo quando necessários;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7030A0"/>
                </a:solidFill>
                <a:latin typeface="Candara" panose="020E0502030303020204" pitchFamily="34" charset="0"/>
              </a:rPr>
              <a:t>3.Liberdade de redistribuir cópias para ajudar o próximo;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4.Liberdade de aperfeiçoar o sistema e liberar seus aperfeiçoamentos;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1.8.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 Open Source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22CFEBC3-DDE0-480B-B617-7BF81D5DE195}"/>
              </a:ext>
            </a:extLst>
          </p:cNvPr>
          <p:cNvSpPr txBox="1">
            <a:spLocks/>
          </p:cNvSpPr>
          <p:nvPr/>
        </p:nvSpPr>
        <p:spPr>
          <a:xfrm>
            <a:off x="568167" y="4679580"/>
            <a:ext cx="4270164" cy="19448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Apesar do kernel ser livre, podem existir distribuições que são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gratuitas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 (Ubuntu) ou </a:t>
            </a:r>
            <a:r>
              <a:rPr lang="pt-BR" sz="2400" b="1" dirty="0">
                <a:solidFill>
                  <a:srgbClr val="0F53B5"/>
                </a:solidFill>
                <a:latin typeface="Candara" panose="020E0502030303020204" pitchFamily="34" charset="0"/>
              </a:rPr>
              <a:t>pagas </a:t>
            </a: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(Red Hat)</a:t>
            </a:r>
          </a:p>
        </p:txBody>
      </p:sp>
      <p:pic>
        <p:nvPicPr>
          <p:cNvPr id="28674" name="Picture 2" descr="GNU / Linux: an end, a means, a new beginning - Olhar Digital">
            <a:extLst>
              <a:ext uri="{FF2B5EF4-FFF2-40B4-BE49-F238E27FC236}">
                <a16:creationId xmlns:a16="http://schemas.microsoft.com/office/drawing/2014/main" id="{B810165A-B18C-45CF-9A6D-57EA2472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00" y="152696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Ficheiro:Ubuntu-logo-2022.svg – Wikipédia, a enciclopédia livre">
            <a:extLst>
              <a:ext uri="{FF2B5EF4-FFF2-40B4-BE49-F238E27FC236}">
                <a16:creationId xmlns:a16="http://schemas.microsoft.com/office/drawing/2014/main" id="{786677F9-7366-46C6-8EF7-FA6F2254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39" y="4667096"/>
            <a:ext cx="2564665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Ficheiro:Red Hat Enterprise Linux logo.svg – Wikipédia, a enciclopédia livre">
            <a:extLst>
              <a:ext uri="{FF2B5EF4-FFF2-40B4-BE49-F238E27FC236}">
                <a16:creationId xmlns:a16="http://schemas.microsoft.com/office/drawing/2014/main" id="{BAF40AAF-01B4-44B5-B299-A7947D50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39" y="5724419"/>
            <a:ext cx="3763638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51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1">
            <a:extLst>
              <a:ext uri="{FF2B5EF4-FFF2-40B4-BE49-F238E27FC236}">
                <a16:creationId xmlns:a16="http://schemas.microsoft.com/office/drawing/2014/main" id="{A45F6AD4-39D0-40E9-A995-A007D7B8749D}"/>
              </a:ext>
            </a:extLst>
          </p:cNvPr>
          <p:cNvSpPr txBox="1">
            <a:spLocks/>
          </p:cNvSpPr>
          <p:nvPr/>
        </p:nvSpPr>
        <p:spPr>
          <a:xfrm>
            <a:off x="568166" y="2514865"/>
            <a:ext cx="11493731" cy="36564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Breve descrição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Onde é utilizada?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Sistemas de pacotes;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Pontos Fracos e Fortes;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Forma de distribuição;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Arquitetura;</a:t>
            </a:r>
          </a:p>
          <a:p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Possui ambiente gráfico? Em afirmativo, quais?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686658"/>
            <a:ext cx="11493731" cy="576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Relatório: Distribuições Linux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440AAB2-A03E-458F-86A0-59D67815AAAF}"/>
              </a:ext>
            </a:extLst>
          </p:cNvPr>
          <p:cNvSpPr txBox="1">
            <a:spLocks/>
          </p:cNvSpPr>
          <p:nvPr/>
        </p:nvSpPr>
        <p:spPr>
          <a:xfrm>
            <a:off x="568166" y="1262659"/>
            <a:ext cx="11493731" cy="1281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Faça um breve relatório de no máximo 2 folhas (frente e verso) que descreva um comparativo entre 8 distro Linux populares.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F53B5"/>
                </a:solidFill>
                <a:latin typeface="Candara" panose="020E0502030303020204" pitchFamily="34" charset="0"/>
              </a:rPr>
              <a:t>Entre os pontos que devem ser comparados, pode-se citar:</a:t>
            </a:r>
          </a:p>
          <a:p>
            <a:pPr marL="0" indent="0">
              <a:buNone/>
            </a:pPr>
            <a:endParaRPr lang="pt-BR" sz="2400" dirty="0">
              <a:solidFill>
                <a:srgbClr val="0F53B5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D30AEE7-BB57-4C6C-95F3-808370629CC8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1.8.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 Open Source</a:t>
            </a:r>
            <a:endParaRPr lang="en-US" sz="32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pic>
        <p:nvPicPr>
          <p:cNvPr id="27650" name="Picture 2" descr="As 12 Principais Distribuições Linux(a 9ª é a que eu uso)">
            <a:extLst>
              <a:ext uri="{FF2B5EF4-FFF2-40B4-BE49-F238E27FC236}">
                <a16:creationId xmlns:a16="http://schemas.microsoft.com/office/drawing/2014/main" id="{2BADAC85-0E8F-4730-8C1A-F8534DE0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15" y="2543955"/>
            <a:ext cx="4641982" cy="23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78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hoot! – Wikipédia, a enciclopédia livre">
            <a:extLst>
              <a:ext uri="{FF2B5EF4-FFF2-40B4-BE49-F238E27FC236}">
                <a16:creationId xmlns:a16="http://schemas.microsoft.com/office/drawing/2014/main" id="{D8E7E6B5-F650-4F16-A270-604C0F7B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78" y="614031"/>
            <a:ext cx="739364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30518-793F-49C5-8A6F-8AF20B2A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8" y="2958999"/>
            <a:ext cx="5630061" cy="2753109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621CFD6-AC9D-4C95-8966-B2BE6E5339D1}"/>
              </a:ext>
            </a:extLst>
          </p:cNvPr>
          <p:cNvSpPr/>
          <p:nvPr/>
        </p:nvSpPr>
        <p:spPr>
          <a:xfrm>
            <a:off x="4000772" y="614031"/>
            <a:ext cx="4814754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Candara" panose="020E0502030303020204" pitchFamily="34" charset="0"/>
              </a:rPr>
              <a:t>Hora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3B57F-8840-49BF-AAF9-2ABBA957E2ED}"/>
              </a:ext>
            </a:extLst>
          </p:cNvPr>
          <p:cNvSpPr txBox="1"/>
          <p:nvPr/>
        </p:nvSpPr>
        <p:spPr>
          <a:xfrm>
            <a:off x="3280968" y="5859248"/>
            <a:ext cx="5857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/>
              <a:t>Acesse</a:t>
            </a:r>
            <a:r>
              <a:rPr lang="en-US" sz="4400" dirty="0"/>
              <a:t>: </a:t>
            </a:r>
            <a:r>
              <a:rPr lang="en-US" sz="4400" u="sng" dirty="0">
                <a:solidFill>
                  <a:srgbClr val="0070C0"/>
                </a:solidFill>
              </a:rPr>
              <a:t>https://kahoot.it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B97BD74-55DB-4622-ADA9-3CD1ACF2CC75}"/>
              </a:ext>
            </a:extLst>
          </p:cNvPr>
          <p:cNvSpPr/>
          <p:nvPr/>
        </p:nvSpPr>
        <p:spPr>
          <a:xfrm>
            <a:off x="2496000" y="0"/>
            <a:ext cx="7200000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6178F"/>
          </a:solidFill>
          <a:ln w="38100">
            <a:solidFill>
              <a:srgbClr val="461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so_cap01_parte03</a:t>
            </a:r>
          </a:p>
        </p:txBody>
      </p:sp>
    </p:spTree>
    <p:extLst>
      <p:ext uri="{BB962C8B-B14F-4D97-AF65-F5344CB8AC3E}">
        <p14:creationId xmlns:p14="http://schemas.microsoft.com/office/powerpoint/2010/main" val="4211411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BC18451-FD43-4866-9209-1589C04FD4A0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Fim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Capítulo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SÉRIE DE EXERCÍCIOS</a:t>
            </a:r>
          </a:p>
        </p:txBody>
      </p:sp>
      <p:pic>
        <p:nvPicPr>
          <p:cNvPr id="6" name="Graphic 5" descr="Cycling">
            <a:extLst>
              <a:ext uri="{FF2B5EF4-FFF2-40B4-BE49-F238E27FC236}">
                <a16:creationId xmlns:a16="http://schemas.microsoft.com/office/drawing/2014/main" id="{E75FA4EB-0A1F-488E-8DA3-04ACABA2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488272" y="5062194"/>
            <a:ext cx="525067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flagConcluded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true;</a:t>
            </a:r>
          </a:p>
        </p:txBody>
      </p:sp>
      <p:pic>
        <p:nvPicPr>
          <p:cNvPr id="4" name="Picture 2" descr="Montanha Condor Blanco">
            <a:extLst>
              <a:ext uri="{FF2B5EF4-FFF2-40B4-BE49-F238E27FC236}">
                <a16:creationId xmlns:a16="http://schemas.microsoft.com/office/drawing/2014/main" id="{27924044-4452-4107-A747-DFA22398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8" y="562708"/>
            <a:ext cx="5891222" cy="589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DF083-0D3E-46B7-87D4-E9F2841D5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7" y="2889000"/>
            <a:ext cx="38511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1.1. O que </a:t>
            </a:r>
            <a:r>
              <a:rPr lang="en-US" sz="3200" b="1" dirty="0" err="1">
                <a:latin typeface="Candara" panose="020E0502030303020204" pitchFamily="34" charset="0"/>
              </a:rPr>
              <a:t>fazem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85194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Qual o papel de um Sistema Operacional em um sistema de computação?</a:t>
            </a:r>
            <a:endParaRPr lang="pt-BR" sz="2400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318D8FB-35A6-4946-A905-13C8DF347BCE}"/>
              </a:ext>
            </a:extLst>
          </p:cNvPr>
          <p:cNvSpPr txBox="1">
            <a:spLocks/>
          </p:cNvSpPr>
          <p:nvPr/>
        </p:nvSpPr>
        <p:spPr>
          <a:xfrm>
            <a:off x="568167" y="1282509"/>
            <a:ext cx="11520000" cy="4470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Um sistema de computação pode ser dividido em 4 componentes: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1) Hardware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CPU, memória, dispositivos de I/O entre outros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2) Sistema Operacional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Controla e coordena o uso do Hardware entre várias aplicações e usuários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3) Programas Aplicativos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Processadores de texto, compiladores, Navegadores, Banco de dados, ...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4) Usuários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Pessoas e/ou outras maquinas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490E2129-5F85-4F5B-B7FD-FEAD4188BB93}"/>
              </a:ext>
            </a:extLst>
          </p:cNvPr>
          <p:cNvSpPr txBox="1">
            <a:spLocks/>
          </p:cNvSpPr>
          <p:nvPr/>
        </p:nvSpPr>
        <p:spPr>
          <a:xfrm>
            <a:off x="1741501" y="5917086"/>
            <a:ext cx="8708998" cy="485194"/>
          </a:xfrm>
          <a:prstGeom prst="rect">
            <a:avLst/>
          </a:prstGeom>
          <a:solidFill>
            <a:srgbClr val="3C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003399"/>
                </a:solidFill>
                <a:latin typeface="Candara" panose="020E0502030303020204" pitchFamily="34" charset="0"/>
              </a:rPr>
              <a:t>Vamos analisar este sistema mais em detalhes?</a:t>
            </a:r>
            <a:endParaRPr lang="pt-BR" sz="2400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1.1. O que </a:t>
            </a:r>
            <a:r>
              <a:rPr lang="en-US" sz="3200" b="1" dirty="0" err="1">
                <a:latin typeface="Candara" panose="020E0502030303020204" pitchFamily="34" charset="0"/>
              </a:rPr>
              <a:t>fazem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47D57-296B-4886-89BF-F6828703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86" y="886933"/>
            <a:ext cx="713142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1.1. O que </a:t>
            </a:r>
            <a:r>
              <a:rPr lang="en-US" sz="3200" b="1" dirty="0" err="1">
                <a:latin typeface="Candara" panose="020E0502030303020204" pitchFamily="34" charset="0"/>
              </a:rPr>
              <a:t>fazem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7" y="686658"/>
            <a:ext cx="11520000" cy="47642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Para entender melhor o papel do Sistema Operacional, examinaremos a seguir os Sistemas Operacionais a partir de dois pontos de vista: o do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USUÁRIO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o do </a:t>
            </a:r>
            <a:r>
              <a:rPr lang="pt-BR" sz="2400" dirty="0">
                <a:solidFill>
                  <a:schemeClr val="accent2"/>
                </a:solidFill>
                <a:latin typeface="Candara" panose="020E0502030303020204" pitchFamily="34" charset="0"/>
              </a:rPr>
              <a:t>SISTEMA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1) USUÁRIO: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Usuários querem facilidade de uso;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Não se importam com a utilização de recursos;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Computadores compartilhados devem prover transparência aos usuários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ndara" panose="020E0502030303020204" pitchFamily="34" charset="0"/>
              </a:rPr>
              <a:t>2) SISTEMA: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Visto como um alocador de recursos 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(gerencia todos os recursos e permite o compartilhamento justo entre eles)</a:t>
            </a:r>
          </a:p>
          <a:p>
            <a:r>
              <a:rPr lang="pt-BR" sz="2400" dirty="0">
                <a:solidFill>
                  <a:srgbClr val="002060"/>
                </a:solidFill>
                <a:latin typeface="Candara" panose="020E0502030303020204" pitchFamily="34" charset="0"/>
              </a:rPr>
              <a:t>É um programa de controle:</a:t>
            </a:r>
          </a:p>
          <a:p>
            <a:pPr lvl="1"/>
            <a:r>
              <a:rPr lang="pt-BR" sz="2000" dirty="0">
                <a:solidFill>
                  <a:srgbClr val="002060"/>
                </a:solidFill>
                <a:latin typeface="Candara" panose="020E0502030303020204" pitchFamily="34" charset="0"/>
              </a:rPr>
              <a:t>(controla a execução de programa para evitar erros e uso impróprio do computador)</a:t>
            </a:r>
          </a:p>
          <a:p>
            <a:endParaRPr lang="pt-BR" sz="24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29B18-B564-4BB7-B17E-09C9FFED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5561657"/>
            <a:ext cx="416300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0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A14C55-B361-439E-9D94-D1D291C65BB2}"/>
              </a:ext>
            </a:extLst>
          </p:cNvPr>
          <p:cNvSpPr/>
          <p:nvPr/>
        </p:nvSpPr>
        <p:spPr>
          <a:xfrm>
            <a:off x="1621555" y="0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ndara" panose="020E0502030303020204" pitchFamily="34" charset="0"/>
              </a:rPr>
              <a:t>1.1. O que </a:t>
            </a:r>
            <a:r>
              <a:rPr lang="en-US" sz="3200" b="1" dirty="0" err="1">
                <a:latin typeface="Candara" panose="020E0502030303020204" pitchFamily="34" charset="0"/>
              </a:rPr>
              <a:t>fazem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Sistemas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 dirty="0" err="1">
                <a:latin typeface="Candara" panose="020E0502030303020204" pitchFamily="34" charset="0"/>
              </a:rPr>
              <a:t>Operacionais</a:t>
            </a:r>
            <a:r>
              <a:rPr lang="en-US" sz="3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C4951C64-6B3B-4C0E-9390-B5C3D6453AC5}"/>
              </a:ext>
            </a:extLst>
          </p:cNvPr>
          <p:cNvSpPr txBox="1">
            <a:spLocks/>
          </p:cNvSpPr>
          <p:nvPr/>
        </p:nvSpPr>
        <p:spPr>
          <a:xfrm>
            <a:off x="568166" y="1829848"/>
            <a:ext cx="7705821" cy="4455542"/>
          </a:xfrm>
          <a:prstGeom prst="rect">
            <a:avLst/>
          </a:prstGeom>
          <a:noFill/>
          <a:ln w="9525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Seu núcleo geralmente é denominado de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Kernel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Além do Kernel, há 2 outros tipos de programas: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1)Programas do sistema: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Estão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associados ao sistema operacional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mas não fazer parte do kernel.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2)Programas Aplicativos: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Incluem todos os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programas não associados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à operação do sistema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794F2D2F-3AFE-47EA-88EE-A8654E0B61F3}"/>
              </a:ext>
            </a:extLst>
          </p:cNvPr>
          <p:cNvSpPr txBox="1">
            <a:spLocks/>
          </p:cNvSpPr>
          <p:nvPr/>
        </p:nvSpPr>
        <p:spPr>
          <a:xfrm>
            <a:off x="568167" y="719091"/>
            <a:ext cx="11520000" cy="1012056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O </a:t>
            </a:r>
            <a:r>
              <a:rPr lang="pt-BR" sz="2400" b="1" i="1" dirty="0">
                <a:solidFill>
                  <a:srgbClr val="002060"/>
                </a:solidFill>
                <a:latin typeface="Candara" panose="020E0502030303020204" pitchFamily="34" charset="0"/>
              </a:rPr>
              <a:t>núcleo </a:t>
            </a:r>
            <a:r>
              <a:rPr lang="pt-BR" sz="2400" i="1" dirty="0">
                <a:solidFill>
                  <a:srgbClr val="002060"/>
                </a:solidFill>
                <a:latin typeface="Candara" panose="020E0502030303020204" pitchFamily="34" charset="0"/>
              </a:rPr>
              <a:t>do Sistema Operacional é o programa que permanece em execução no computador </a:t>
            </a:r>
            <a:r>
              <a:rPr lang="pt-BR" sz="2400" i="1" u="sng" dirty="0">
                <a:solidFill>
                  <a:srgbClr val="002060"/>
                </a:solidFill>
                <a:latin typeface="Candara" panose="020E0502030303020204" pitchFamily="34" charset="0"/>
              </a:rPr>
              <a:t>durante todo o tempo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ED7AA-E210-4F0D-9D0D-5684BA2F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67" y="2615522"/>
            <a:ext cx="3670791" cy="28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4A2283AF80BA44884B8EE39351F88C" ma:contentTypeVersion="0" ma:contentTypeDescription="Crie um novo documento." ma:contentTypeScope="" ma:versionID="09af689c58680c6c0250794bc22444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EA0298-31D7-480D-94F3-FA75EF038325}"/>
</file>

<file path=customXml/itemProps2.xml><?xml version="1.0" encoding="utf-8"?>
<ds:datastoreItem xmlns:ds="http://schemas.openxmlformats.org/officeDocument/2006/customXml" ds:itemID="{A137833C-0FFF-43E6-A5EC-03E0F2DDE537}"/>
</file>

<file path=customXml/itemProps3.xml><?xml version="1.0" encoding="utf-8"?>
<ds:datastoreItem xmlns:ds="http://schemas.openxmlformats.org/officeDocument/2006/customXml" ds:itemID="{35EFC315-80CD-4F8B-B7C9-4521C6BEAD89}"/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4426</Words>
  <Application>Microsoft Office PowerPoint</Application>
  <PresentationFormat>Widescreen</PresentationFormat>
  <Paragraphs>505</Paragraphs>
  <Slides>57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57</vt:i4>
      </vt:variant>
    </vt:vector>
  </HeadingPairs>
  <TitlesOfParts>
    <vt:vector size="71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437</cp:revision>
  <dcterms:created xsi:type="dcterms:W3CDTF">2017-03-24T14:48:15Z</dcterms:created>
  <dcterms:modified xsi:type="dcterms:W3CDTF">2023-08-04T14:48:20Z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0x010100454A2283AF80BA44884B8EE39351F88C</vt:lpwstr>
  </property>
</Properties>
</file>