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1"/>
  </p:notesMasterIdLst>
  <p:sldIdLst>
    <p:sldId id="571" r:id="rId3"/>
    <p:sldId id="672" r:id="rId4"/>
    <p:sldId id="1375" r:id="rId5"/>
    <p:sldId id="1322" r:id="rId6"/>
    <p:sldId id="1377" r:id="rId7"/>
    <p:sldId id="1327" r:id="rId8"/>
    <p:sldId id="1378" r:id="rId9"/>
    <p:sldId id="1380" r:id="rId10"/>
    <p:sldId id="1381" r:id="rId11"/>
    <p:sldId id="1382" r:id="rId12"/>
    <p:sldId id="1383" r:id="rId13"/>
    <p:sldId id="1384" r:id="rId14"/>
    <p:sldId id="1385" r:id="rId15"/>
    <p:sldId id="1388" r:id="rId16"/>
    <p:sldId id="1417" r:id="rId17"/>
    <p:sldId id="1396" r:id="rId18"/>
    <p:sldId id="1379" r:id="rId19"/>
    <p:sldId id="1387" r:id="rId20"/>
    <p:sldId id="1391" r:id="rId21"/>
    <p:sldId id="1390" r:id="rId22"/>
    <p:sldId id="1389" r:id="rId23"/>
    <p:sldId id="1393" r:id="rId24"/>
    <p:sldId id="1394" r:id="rId25"/>
    <p:sldId id="1397" r:id="rId26"/>
    <p:sldId id="1392" r:id="rId27"/>
    <p:sldId id="1395" r:id="rId28"/>
    <p:sldId id="1398" r:id="rId29"/>
    <p:sldId id="1399" r:id="rId30"/>
    <p:sldId id="1418" r:id="rId31"/>
    <p:sldId id="1400" r:id="rId32"/>
    <p:sldId id="1401" r:id="rId33"/>
    <p:sldId id="1402" r:id="rId34"/>
    <p:sldId id="1404" r:id="rId35"/>
    <p:sldId id="1403" r:id="rId36"/>
    <p:sldId id="1405" r:id="rId37"/>
    <p:sldId id="1406" r:id="rId38"/>
    <p:sldId id="1408" r:id="rId39"/>
    <p:sldId id="1407" r:id="rId40"/>
    <p:sldId id="1409" r:id="rId41"/>
    <p:sldId id="1410" r:id="rId42"/>
    <p:sldId id="1411" r:id="rId43"/>
    <p:sldId id="1413" r:id="rId44"/>
    <p:sldId id="1415" r:id="rId45"/>
    <p:sldId id="1416" r:id="rId46"/>
    <p:sldId id="1412" r:id="rId47"/>
    <p:sldId id="1414" r:id="rId48"/>
    <p:sldId id="1376" r:id="rId49"/>
    <p:sldId id="262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C55A11"/>
    <a:srgbClr val="7030A0"/>
    <a:srgbClr val="003366"/>
    <a:srgbClr val="000066"/>
    <a:srgbClr val="660066"/>
    <a:srgbClr val="3CFFFF"/>
    <a:srgbClr val="843C0C"/>
    <a:srgbClr val="38572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7" autoAdjust="0"/>
    <p:restoredTop sz="94386" autoAdjust="0"/>
  </p:normalViewPr>
  <p:slideViewPr>
    <p:cSldViewPr snapToGrid="0">
      <p:cViewPr varScale="1">
        <p:scale>
          <a:sx n="104" d="100"/>
          <a:sy n="104" d="100"/>
        </p:scale>
        <p:origin x="106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ustomXml" Target="../customXml/item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ustomXml" Target="../customXml/item2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880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230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99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256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42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291233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291033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291133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922567" y="34288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3544167" y="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88385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50967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283200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950967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83200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0027600" y="2734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5"/>
          <p:cNvSpPr/>
          <p:nvPr/>
        </p:nvSpPr>
        <p:spPr>
          <a:xfrm>
            <a:off x="8406000" y="0"/>
            <a:ext cx="16216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0926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542033" y="1787200"/>
            <a:ext cx="5642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542033" y="2794800"/>
            <a:ext cx="5642800" cy="2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7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7"/>
          <p:cNvSpPr/>
          <p:nvPr/>
        </p:nvSpPr>
        <p:spPr>
          <a:xfrm>
            <a:off x="10601767" y="34290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8501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950967" y="725433"/>
            <a:ext cx="56864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67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528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3080467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957067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080467" y="2478500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8310733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6248533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367733" y="2478504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3080467" y="3825036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957067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3080467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8367533" y="3825033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248533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8367733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4"/>
          <p:cNvSpPr/>
          <p:nvPr/>
        </p:nvSpPr>
        <p:spPr>
          <a:xfrm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6495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465067" y="50336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465067" y="40684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465067" y="30874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465067" y="21222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7221600" y="1346800"/>
            <a:ext cx="16216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8843200" y="3428800"/>
            <a:ext cx="1621600" cy="34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5573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10508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45882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81256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7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07272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2504367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2504367" y="2325793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7135329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7135324" y="2325709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2504367" y="3864197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2504367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7135233" y="3864208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7135233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812012" y="2372624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812100" y="4563200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424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95179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957067" y="1674367"/>
            <a:ext cx="6175600" cy="4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58613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1001300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001300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4678116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4678116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8288133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8288133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50946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9492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39786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70080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9492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39786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70080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26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0369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1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950967" y="4647567"/>
            <a:ext cx="52748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8948800" y="3428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19239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1_Table of conte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65203" y="516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565200" y="1070028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697343" y="872151"/>
            <a:ext cx="2318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4567019" y="16323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4567012" y="2185145"/>
            <a:ext cx="263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697343" y="1985051"/>
            <a:ext cx="2153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4570665" y="27481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4570663" y="3300263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697343" y="30979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8802172" y="2195027"/>
            <a:ext cx="38844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4570665" y="38638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4570663" y="4415379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697343" y="42108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4570665" y="4979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4570663" y="5530496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697343" y="53237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08290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90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710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5386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RuGPzdLbyQ" TargetMode="Externa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3eqN1CZbE0?feature=oembed" TargetMode="Externa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AF06BC9E-D665-44BA-98B8-2FC3E370CB78}"/>
              </a:ext>
            </a:extLst>
          </p:cNvPr>
          <p:cNvSpPr txBox="1">
            <a:spLocks/>
          </p:cNvSpPr>
          <p:nvPr/>
        </p:nvSpPr>
        <p:spPr>
          <a:xfrm>
            <a:off x="696001" y="747659"/>
            <a:ext cx="11159999" cy="1290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rgbClr val="003399"/>
                </a:solidFill>
                <a:latin typeface="Consolas" panose="020B0609020204030204" pitchFamily="49" charset="0"/>
              </a:rPr>
              <a:t>C012 [SO]</a:t>
            </a:r>
          </a:p>
          <a:p>
            <a:pPr algn="ctr"/>
            <a:r>
              <a:rPr lang="pt-BR" sz="6000" b="1" i="1" dirty="0">
                <a:solidFill>
                  <a:srgbClr val="00B0F0"/>
                </a:solidFill>
                <a:latin typeface="Candara" panose="020E0502030303020204" pitchFamily="34" charset="0"/>
              </a:rPr>
              <a:t>Sistemas Operacionais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9C8DA7-D23A-4AAD-ABB6-D34EED55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32" y="2416032"/>
            <a:ext cx="4489535" cy="39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9352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2.1. </a:t>
            </a:r>
            <a:r>
              <a:rPr lang="en-US" sz="3200" b="1" dirty="0" err="1">
                <a:latin typeface="Candara" panose="020E0502030303020204" pitchFamily="34" charset="0"/>
              </a:rPr>
              <a:t>Serviços</a:t>
            </a:r>
            <a:r>
              <a:rPr lang="en-US" sz="3200" b="1" dirty="0">
                <a:latin typeface="Candara" panose="020E0502030303020204" pitchFamily="34" charset="0"/>
              </a:rPr>
              <a:t> do SO</a:t>
            </a: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6D3178AD-0A80-4CE3-9DCA-9ABDF1FB1F25}"/>
              </a:ext>
            </a:extLst>
          </p:cNvPr>
          <p:cNvSpPr txBox="1">
            <a:spLocks/>
          </p:cNvSpPr>
          <p:nvPr/>
        </p:nvSpPr>
        <p:spPr>
          <a:xfrm>
            <a:off x="568167" y="758967"/>
            <a:ext cx="11520000" cy="485194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</a:rPr>
              <a:t>9) Proteção e Segurança</a:t>
            </a: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1E20D9CC-C481-4D24-990E-8088AAD1D9F1}"/>
              </a:ext>
            </a:extLst>
          </p:cNvPr>
          <p:cNvSpPr txBox="1">
            <a:spLocks/>
          </p:cNvSpPr>
          <p:nvPr/>
        </p:nvSpPr>
        <p:spPr>
          <a:xfrm>
            <a:off x="568167" y="1244162"/>
            <a:ext cx="11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Proteção significa garantir que um </a:t>
            </a:r>
            <a:r>
              <a:rPr lang="pt-BR" sz="2400" dirty="0">
                <a:solidFill>
                  <a:srgbClr val="002060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processo não interfira na operação de outro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quando executados concorrentemente e garantir que o acesso a recursos de sistema seja controlado;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O sistema também deve fornecer mecanismos que evitem invasores no sistema, por meio de </a:t>
            </a:r>
            <a:r>
              <a:rPr lang="pt-BR" sz="2400" dirty="0">
                <a:solidFill>
                  <a:srgbClr val="002060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mecanismos de autenticação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662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2.2. Interface entre </a:t>
            </a:r>
            <a:r>
              <a:rPr lang="en-US" sz="3200" b="1" dirty="0" err="1">
                <a:latin typeface="Candara" panose="020E0502030303020204" pitchFamily="34" charset="0"/>
              </a:rPr>
              <a:t>Usuário</a:t>
            </a:r>
            <a:r>
              <a:rPr lang="en-US" sz="3200" b="1" dirty="0">
                <a:latin typeface="Candara" panose="020E0502030303020204" pitchFamily="34" charset="0"/>
              </a:rPr>
              <a:t> e SO</a:t>
            </a: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1E20D9CC-C481-4D24-990E-8088AAD1D9F1}"/>
              </a:ext>
            </a:extLst>
          </p:cNvPr>
          <p:cNvSpPr txBox="1">
            <a:spLocks/>
          </p:cNvSpPr>
          <p:nvPr/>
        </p:nvSpPr>
        <p:spPr>
          <a:xfrm>
            <a:off x="568167" y="2451525"/>
            <a:ext cx="11520000" cy="20494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O Interpretador de Comandos 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pode fazer parte do kernel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, mas usualmente, </a:t>
            </a:r>
            <a:r>
              <a:rPr lang="pt-BR" sz="24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ele é um programa do sistema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 que serve como interface entre Usuário e SO;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Quando o SO oferece vários 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Interpretadores de Comandos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, estes são conhecidos como Shells;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Exemplo: </a:t>
            </a:r>
            <a:r>
              <a:rPr lang="pt-BR" sz="24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shell Bourne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pt-BR" sz="24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shell C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pt-BR" sz="2400" b="1" u="sng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Interface CLI do DOS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,  </a:t>
            </a:r>
            <a:r>
              <a:rPr lang="pt-BR" sz="2400" b="1" u="sng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Windows PowerShell</a:t>
            </a: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A5CEC05B-0420-4427-B705-8D4B4A8A6484}"/>
              </a:ext>
            </a:extLst>
          </p:cNvPr>
          <p:cNvSpPr txBox="1">
            <a:spLocks/>
          </p:cNvSpPr>
          <p:nvPr/>
        </p:nvSpPr>
        <p:spPr>
          <a:xfrm>
            <a:off x="568167" y="719092"/>
            <a:ext cx="11520000" cy="10741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Existem várias </a:t>
            </a: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maneiras dos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Usuários se comunicarem com os SOs</a:t>
            </a: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. </a:t>
            </a:r>
          </a:p>
          <a:p>
            <a:pPr marL="0" indent="0">
              <a:buNone/>
            </a:pP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Duas abordagens são:</a:t>
            </a:r>
            <a:endParaRPr lang="pt-BR" sz="2400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673308E-F5DB-4A3C-92B1-683D3F469055}"/>
              </a:ext>
            </a:extLst>
          </p:cNvPr>
          <p:cNvSpPr/>
          <p:nvPr/>
        </p:nvSpPr>
        <p:spPr>
          <a:xfrm>
            <a:off x="568167" y="1911525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85723"/>
          </a:solidFill>
          <a:ln w="19050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>
                <a:latin typeface="Candara" panose="020E0502030303020204" pitchFamily="34" charset="0"/>
              </a:rPr>
              <a:t>1) Command Line Interface (CLI)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5CF132-D57D-4F1F-9869-0821D3FE2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87" y="4536491"/>
            <a:ext cx="3492832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7B1989-1A8A-4ADF-A3F5-EDBE8F00C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243" y="4536491"/>
            <a:ext cx="3696096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6820BB7-6C0B-4C01-A5EC-DB6E62628CD2}"/>
              </a:ext>
            </a:extLst>
          </p:cNvPr>
          <p:cNvCxnSpPr>
            <a:cxnSpLocks/>
          </p:cNvCxnSpPr>
          <p:nvPr/>
        </p:nvCxnSpPr>
        <p:spPr>
          <a:xfrm rot="5400000">
            <a:off x="5102230" y="4589758"/>
            <a:ext cx="481826" cy="520708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465A499-3C3E-445A-A3EE-C42629B6497C}"/>
              </a:ext>
            </a:extLst>
          </p:cNvPr>
          <p:cNvCxnSpPr>
            <a:cxnSpLocks/>
          </p:cNvCxnSpPr>
          <p:nvPr/>
        </p:nvCxnSpPr>
        <p:spPr>
          <a:xfrm rot="5400000">
            <a:off x="10039704" y="4591234"/>
            <a:ext cx="481826" cy="520708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15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2.2. Interface entre </a:t>
            </a:r>
            <a:r>
              <a:rPr lang="en-US" sz="3200" b="1" dirty="0" err="1">
                <a:latin typeface="Candara" panose="020E0502030303020204" pitchFamily="34" charset="0"/>
              </a:rPr>
              <a:t>Usuário</a:t>
            </a:r>
            <a:r>
              <a:rPr lang="en-US" sz="3200" b="1" dirty="0">
                <a:latin typeface="Candara" panose="020E0502030303020204" pitchFamily="34" charset="0"/>
              </a:rPr>
              <a:t> e SO</a:t>
            </a: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1E20D9CC-C481-4D24-990E-8088AAD1D9F1}"/>
              </a:ext>
            </a:extLst>
          </p:cNvPr>
          <p:cNvSpPr txBox="1">
            <a:spLocks/>
          </p:cNvSpPr>
          <p:nvPr/>
        </p:nvSpPr>
        <p:spPr>
          <a:xfrm>
            <a:off x="568167" y="1244156"/>
            <a:ext cx="1152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São 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interfaces amigáveis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, que fazem uso do 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mouse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ícones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Exemplos: X-Window (Unix), </a:t>
            </a:r>
            <a:r>
              <a:rPr lang="pt-BR" sz="24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KDE (Linux)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pt-BR" sz="24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GNOME (Linux)</a:t>
            </a:r>
            <a:endParaRPr lang="pt-BR" sz="2400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4756577C-74CD-4EE6-8DC7-F64D8ECB87CD}"/>
              </a:ext>
            </a:extLst>
          </p:cNvPr>
          <p:cNvSpPr/>
          <p:nvPr/>
        </p:nvSpPr>
        <p:spPr>
          <a:xfrm>
            <a:off x="568167" y="704157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85723"/>
          </a:solidFill>
          <a:ln w="19050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Candara" panose="020E0502030303020204" pitchFamily="34" charset="0"/>
              </a:rPr>
              <a:t>2) Graphical User Interface (GUI)</a:t>
            </a:r>
          </a:p>
        </p:txBody>
      </p:sp>
      <p:pic>
        <p:nvPicPr>
          <p:cNvPr id="1026" name="Picture 2" descr="Файл:KDE Plasma 5.24 screenshot.png — Википедия">
            <a:extLst>
              <a:ext uri="{FF2B5EF4-FFF2-40B4-BE49-F238E27FC236}">
                <a16:creationId xmlns:a16="http://schemas.microsoft.com/office/drawing/2014/main" id="{C6E44030-C7DE-48A8-A7FB-C1EE450C6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39" y="2824426"/>
            <a:ext cx="576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tting started with the GNOME Linux desktop | Opensource.com">
            <a:extLst>
              <a:ext uri="{FF2B5EF4-FFF2-40B4-BE49-F238E27FC236}">
                <a16:creationId xmlns:a16="http://schemas.microsoft.com/office/drawing/2014/main" id="{0D7CD0E5-EBB3-4906-B5D1-633A1252C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908" y="2824426"/>
            <a:ext cx="5755259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662A12-AA58-476B-884E-C739E768FCAE}"/>
              </a:ext>
            </a:extLst>
          </p:cNvPr>
          <p:cNvSpPr txBox="1"/>
          <p:nvPr/>
        </p:nvSpPr>
        <p:spPr>
          <a:xfrm>
            <a:off x="568167" y="6132995"/>
            <a:ext cx="573847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Figura</a:t>
            </a:r>
            <a:r>
              <a:rPr lang="en-US" sz="1400" dirty="0"/>
              <a:t> 1: KDE Desktop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2785B7-737B-494A-8447-F05A84708ADA}"/>
              </a:ext>
            </a:extLst>
          </p:cNvPr>
          <p:cNvSpPr txBox="1"/>
          <p:nvPr/>
        </p:nvSpPr>
        <p:spPr>
          <a:xfrm>
            <a:off x="6332908" y="6132995"/>
            <a:ext cx="572899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Figura</a:t>
            </a:r>
            <a:r>
              <a:rPr lang="en-US" sz="1400" dirty="0"/>
              <a:t> 2: GNOME Desktop</a:t>
            </a:r>
          </a:p>
        </p:txBody>
      </p:sp>
    </p:spTree>
    <p:extLst>
      <p:ext uri="{BB962C8B-B14F-4D97-AF65-F5344CB8AC3E}">
        <p14:creationId xmlns:p14="http://schemas.microsoft.com/office/powerpoint/2010/main" val="90293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2.2. Interface entre </a:t>
            </a:r>
            <a:r>
              <a:rPr lang="en-US" sz="3200" b="1" dirty="0" err="1">
                <a:latin typeface="Candara" panose="020E0502030303020204" pitchFamily="34" charset="0"/>
              </a:rPr>
              <a:t>Usuário</a:t>
            </a:r>
            <a:r>
              <a:rPr lang="en-US" sz="3200" b="1" dirty="0">
                <a:latin typeface="Candara" panose="020E0502030303020204" pitchFamily="34" charset="0"/>
              </a:rPr>
              <a:t> e SO</a:t>
            </a: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1E20D9CC-C481-4D24-990E-8088AAD1D9F1}"/>
              </a:ext>
            </a:extLst>
          </p:cNvPr>
          <p:cNvSpPr txBox="1">
            <a:spLocks/>
          </p:cNvSpPr>
          <p:nvPr/>
        </p:nvSpPr>
        <p:spPr>
          <a:xfrm>
            <a:off x="568167" y="1244156"/>
            <a:ext cx="115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Exemplos: </a:t>
            </a:r>
            <a:r>
              <a:rPr lang="pt-BR" sz="2400" b="1" u="sng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MacOS Ventura (Apple)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pt-BR" sz="2400" b="1" u="sng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Windows 11 (Microsoft)</a:t>
            </a: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4756577C-74CD-4EE6-8DC7-F64D8ECB87CD}"/>
              </a:ext>
            </a:extLst>
          </p:cNvPr>
          <p:cNvSpPr/>
          <p:nvPr/>
        </p:nvSpPr>
        <p:spPr>
          <a:xfrm>
            <a:off x="568167" y="704157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85723"/>
          </a:solidFill>
          <a:ln w="19050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Candara" panose="020E0502030303020204" pitchFamily="34" charset="0"/>
              </a:rPr>
              <a:t>2) Graphical User Interface (GUI) </a:t>
            </a:r>
            <a:r>
              <a:rPr lang="en-US" sz="2800" i="1" dirty="0">
                <a:latin typeface="Candara" panose="020E0502030303020204" pitchFamily="34" charset="0"/>
              </a:rPr>
              <a:t>(</a:t>
            </a:r>
            <a:r>
              <a:rPr lang="en-US" sz="2800" i="1" dirty="0" err="1">
                <a:latin typeface="Candara" panose="020E0502030303020204" pitchFamily="34" charset="0"/>
              </a:rPr>
              <a:t>continuação</a:t>
            </a:r>
            <a:r>
              <a:rPr lang="en-US" sz="2800" i="1" dirty="0"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62A12-AA58-476B-884E-C739E768FCAE}"/>
              </a:ext>
            </a:extLst>
          </p:cNvPr>
          <p:cNvSpPr txBox="1"/>
          <p:nvPr/>
        </p:nvSpPr>
        <p:spPr>
          <a:xfrm>
            <a:off x="568164" y="5877203"/>
            <a:ext cx="541126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Figura</a:t>
            </a:r>
            <a:r>
              <a:rPr lang="en-US" sz="1400" dirty="0"/>
              <a:t> 3: MacOS Ventura (</a:t>
            </a:r>
            <a:r>
              <a:rPr lang="en-US" sz="1400" dirty="0" err="1"/>
              <a:t>Outubro</a:t>
            </a:r>
            <a:r>
              <a:rPr lang="en-US" sz="1400" dirty="0"/>
              <a:t> 2021)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2785B7-737B-494A-8447-F05A84708ADA}"/>
              </a:ext>
            </a:extLst>
          </p:cNvPr>
          <p:cNvSpPr txBox="1"/>
          <p:nvPr/>
        </p:nvSpPr>
        <p:spPr>
          <a:xfrm>
            <a:off x="6072166" y="5877203"/>
            <a:ext cx="598973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Figura</a:t>
            </a:r>
            <a:r>
              <a:rPr lang="en-US" sz="1400" dirty="0"/>
              <a:t> 4: Windows 11 (</a:t>
            </a:r>
            <a:r>
              <a:rPr lang="en-US" sz="1400" dirty="0" err="1"/>
              <a:t>Junho</a:t>
            </a:r>
            <a:r>
              <a:rPr lang="en-US" sz="1400" dirty="0"/>
              <a:t> 2021)</a:t>
            </a:r>
          </a:p>
        </p:txBody>
      </p:sp>
      <p:pic>
        <p:nvPicPr>
          <p:cNvPr id="2050" name="Picture 2" descr="https://developer.apple.com/macos/images/screen-hero-large_2x.png">
            <a:extLst>
              <a:ext uri="{FF2B5EF4-FFF2-40B4-BE49-F238E27FC236}">
                <a16:creationId xmlns:a16="http://schemas.microsoft.com/office/drawing/2014/main" id="{A88701B2-21E4-4816-B72A-9BF2A923F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4" y="2401653"/>
            <a:ext cx="5411268" cy="33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microsoft.com/en-us/microsoft-365/blog/wp-content/uploads/sites/2/2021/06/WIN_CML_Start_Dark_16x9_en-US-1024x576.png">
            <a:extLst>
              <a:ext uri="{FF2B5EF4-FFF2-40B4-BE49-F238E27FC236}">
                <a16:creationId xmlns:a16="http://schemas.microsoft.com/office/drawing/2014/main" id="{49A5FBF0-2509-4E50-AE2A-4BBD61E5A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67" y="2401653"/>
            <a:ext cx="6016000" cy="33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481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2.2. Interface entre </a:t>
            </a:r>
            <a:r>
              <a:rPr lang="en-US" sz="3200" b="1" dirty="0" err="1">
                <a:latin typeface="Candara" panose="020E0502030303020204" pitchFamily="34" charset="0"/>
              </a:rPr>
              <a:t>Usuário</a:t>
            </a:r>
            <a:r>
              <a:rPr lang="en-US" sz="3200" b="1" dirty="0">
                <a:latin typeface="Candara" panose="020E0502030303020204" pitchFamily="34" charset="0"/>
              </a:rPr>
              <a:t> e SO</a:t>
            </a: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1E20D9CC-C481-4D24-990E-8088AAD1D9F1}"/>
              </a:ext>
            </a:extLst>
          </p:cNvPr>
          <p:cNvSpPr txBox="1">
            <a:spLocks/>
          </p:cNvSpPr>
          <p:nvPr/>
        </p:nvSpPr>
        <p:spPr>
          <a:xfrm>
            <a:off x="2136000" y="1159017"/>
            <a:ext cx="7920000" cy="46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Evolução do Microsoft Windows</a:t>
            </a:r>
            <a:endParaRPr lang="pt-BR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2AF1241A-E911-462F-9ADD-093FA85DB4D0}"/>
              </a:ext>
            </a:extLst>
          </p:cNvPr>
          <p:cNvSpPr/>
          <p:nvPr/>
        </p:nvSpPr>
        <p:spPr>
          <a:xfrm>
            <a:off x="4296000" y="676449"/>
            <a:ext cx="3600000" cy="468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Vídeo</a:t>
            </a:r>
            <a:endParaRPr lang="en-US" sz="2400" b="1" i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Online Media 3" title="Evolution Of Windows Operating System (1985 - 2021)">
            <a:hlinkClick r:id="" action="ppaction://media"/>
            <a:extLst>
              <a:ext uri="{FF2B5EF4-FFF2-40B4-BE49-F238E27FC236}">
                <a16:creationId xmlns:a16="http://schemas.microsoft.com/office/drawing/2014/main" id="{C0F7C8D5-D669-4865-9F8C-A1E5FBA1280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36000" y="2248867"/>
            <a:ext cx="7920000" cy="4455000"/>
          </a:xfrm>
          <a:prstGeom prst="rect">
            <a:avLst/>
          </a:prstGeom>
        </p:spPr>
      </p:pic>
      <p:sp>
        <p:nvSpPr>
          <p:cNvPr id="6" name="Subtítulo 1">
            <a:extLst>
              <a:ext uri="{FF2B5EF4-FFF2-40B4-BE49-F238E27FC236}">
                <a16:creationId xmlns:a16="http://schemas.microsoft.com/office/drawing/2014/main" id="{29F17841-B0ED-4F5F-997E-295E6D641590}"/>
              </a:ext>
            </a:extLst>
          </p:cNvPr>
          <p:cNvSpPr txBox="1">
            <a:spLocks/>
          </p:cNvSpPr>
          <p:nvPr/>
        </p:nvSpPr>
        <p:spPr>
          <a:xfrm>
            <a:off x="2136000" y="1613876"/>
            <a:ext cx="7920000" cy="468000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>
                <a:solidFill>
                  <a:srgbClr val="0070C0"/>
                </a:solidFill>
                <a:latin typeface="Candara" panose="020E0502030303020204" pitchFamily="34" charset="0"/>
              </a:rPr>
              <a:t>https://www.youtube.com/watch?v=vRuGPzdLbyQ</a:t>
            </a:r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100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2.2. Interface entre </a:t>
            </a:r>
            <a:r>
              <a:rPr lang="en-US" sz="3200" b="1" dirty="0" err="1">
                <a:latin typeface="Candara" panose="020E0502030303020204" pitchFamily="34" charset="0"/>
              </a:rPr>
              <a:t>Usuário</a:t>
            </a:r>
            <a:r>
              <a:rPr lang="en-US" sz="3200" b="1" dirty="0">
                <a:latin typeface="Candara" panose="020E0502030303020204" pitchFamily="34" charset="0"/>
              </a:rPr>
              <a:t> e SO</a:t>
            </a:r>
          </a:p>
        </p:txBody>
      </p:sp>
      <p:pic>
        <p:nvPicPr>
          <p:cNvPr id="2" name="Mídia Online 1" title="Evolution of Apple macOS (1984 - present)">
            <a:hlinkClick r:id="" action="ppaction://media"/>
            <a:extLst>
              <a:ext uri="{FF2B5EF4-FFF2-40B4-BE49-F238E27FC236}">
                <a16:creationId xmlns:a16="http://schemas.microsoft.com/office/drawing/2014/main" id="{24910852-7BCD-4EC0-892C-E53B134C321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36000" y="2156504"/>
            <a:ext cx="7920000" cy="4474800"/>
          </a:xfrm>
          <a:prstGeom prst="rect">
            <a:avLst/>
          </a:prstGeom>
        </p:spPr>
      </p:pic>
      <p:sp>
        <p:nvSpPr>
          <p:cNvPr id="7" name="Subtítulo 1">
            <a:extLst>
              <a:ext uri="{FF2B5EF4-FFF2-40B4-BE49-F238E27FC236}">
                <a16:creationId xmlns:a16="http://schemas.microsoft.com/office/drawing/2014/main" id="{C66F460C-B7AA-4D1C-8D1C-E0872754C368}"/>
              </a:ext>
            </a:extLst>
          </p:cNvPr>
          <p:cNvSpPr txBox="1">
            <a:spLocks/>
          </p:cNvSpPr>
          <p:nvPr/>
        </p:nvSpPr>
        <p:spPr>
          <a:xfrm>
            <a:off x="2136000" y="1121749"/>
            <a:ext cx="7920000" cy="46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Evolução do Apple MacOS</a:t>
            </a:r>
            <a:endParaRPr lang="pt-BR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: Top Corners Rounded 8">
            <a:extLst>
              <a:ext uri="{FF2B5EF4-FFF2-40B4-BE49-F238E27FC236}">
                <a16:creationId xmlns:a16="http://schemas.microsoft.com/office/drawing/2014/main" id="{9B3716CA-7D4B-4849-B6A5-4CA575E57870}"/>
              </a:ext>
            </a:extLst>
          </p:cNvPr>
          <p:cNvSpPr/>
          <p:nvPr/>
        </p:nvSpPr>
        <p:spPr>
          <a:xfrm>
            <a:off x="4296000" y="651273"/>
            <a:ext cx="3600000" cy="468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Vídeo</a:t>
            </a:r>
            <a:endParaRPr lang="en-US" sz="2400" b="1" i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72E25D90-229C-4E05-A6B6-57EEBC46A17A}"/>
              </a:ext>
            </a:extLst>
          </p:cNvPr>
          <p:cNvSpPr txBox="1">
            <a:spLocks/>
          </p:cNvSpPr>
          <p:nvPr/>
        </p:nvSpPr>
        <p:spPr>
          <a:xfrm>
            <a:off x="2136000" y="1564517"/>
            <a:ext cx="7920000" cy="46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>
                <a:solidFill>
                  <a:srgbClr val="00B0F0"/>
                </a:solidFill>
                <a:latin typeface="Candara" panose="020E0502030303020204" pitchFamily="34" charset="0"/>
              </a:rPr>
              <a:t>https://www.youtube.com/watch?v=N3eqN1CZbE0</a:t>
            </a:r>
            <a:endParaRPr lang="pt-BR" sz="2400" b="1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43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63318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2.1. </a:t>
            </a:r>
            <a:r>
              <a:rPr lang="en-US" sz="3200" dirty="0" err="1">
                <a:latin typeface="Candara" panose="020E0502030303020204" pitchFamily="34" charset="0"/>
              </a:rPr>
              <a:t>Serviços</a:t>
            </a:r>
            <a:r>
              <a:rPr lang="en-US" sz="3200" dirty="0">
                <a:latin typeface="Candara" panose="020E0502030303020204" pitchFamily="34" charset="0"/>
              </a:rPr>
              <a:t> do SO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84D17BE-4F9B-493B-94C7-D0AF2D64FE08}"/>
              </a:ext>
            </a:extLst>
          </p:cNvPr>
          <p:cNvSpPr/>
          <p:nvPr/>
        </p:nvSpPr>
        <p:spPr>
          <a:xfrm>
            <a:off x="1621555" y="1300006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2.2. Interface entre </a:t>
            </a:r>
            <a:r>
              <a:rPr lang="en-US" sz="3200" dirty="0" err="1">
                <a:latin typeface="Candara" panose="020E0502030303020204" pitchFamily="34" charset="0"/>
              </a:rPr>
              <a:t>Usuário</a:t>
            </a:r>
            <a:r>
              <a:rPr lang="en-US" sz="3200" dirty="0">
                <a:latin typeface="Candara" panose="020E0502030303020204" pitchFamily="34" charset="0"/>
              </a:rPr>
              <a:t> e SO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65D93D7-CD78-4650-AB47-1B044EA00E9D}"/>
              </a:ext>
            </a:extLst>
          </p:cNvPr>
          <p:cNvSpPr/>
          <p:nvPr/>
        </p:nvSpPr>
        <p:spPr>
          <a:xfrm>
            <a:off x="1621555" y="1966832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2.3. </a:t>
            </a:r>
            <a:r>
              <a:rPr lang="en-US" sz="3200" dirty="0" err="1">
                <a:latin typeface="Candara" panose="020E0502030303020204" pitchFamily="34" charset="0"/>
              </a:rPr>
              <a:t>Chamadas</a:t>
            </a:r>
            <a:r>
              <a:rPr lang="en-US" sz="3200" dirty="0">
                <a:latin typeface="Candara" panose="020E0502030303020204" pitchFamily="34" charset="0"/>
              </a:rPr>
              <a:t> de Sistema (</a:t>
            </a:r>
            <a:r>
              <a:rPr lang="en-US" sz="3200" i="1" dirty="0">
                <a:latin typeface="Candara" panose="020E0502030303020204" pitchFamily="34" charset="0"/>
              </a:rPr>
              <a:t>System Calls</a:t>
            </a:r>
            <a:r>
              <a:rPr lang="en-US" sz="3200" dirty="0"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89F72A6-D43B-422F-9E7F-78C1ADF5AB5C}"/>
              </a:ext>
            </a:extLst>
          </p:cNvPr>
          <p:cNvSpPr/>
          <p:nvPr/>
        </p:nvSpPr>
        <p:spPr>
          <a:xfrm>
            <a:off x="1621555" y="2633658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2.4. </a:t>
            </a:r>
            <a:r>
              <a:rPr lang="en-US" sz="3200" dirty="0" err="1">
                <a:latin typeface="Candara" panose="020E0502030303020204" pitchFamily="34" charset="0"/>
              </a:rPr>
              <a:t>Programas</a:t>
            </a:r>
            <a:r>
              <a:rPr lang="en-US" sz="3200" dirty="0">
                <a:latin typeface="Candara" panose="020E0502030303020204" pitchFamily="34" charset="0"/>
              </a:rPr>
              <a:t> de Sistema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0BD3C45-22C6-42EE-ABD0-7AEF19ED4A32}"/>
              </a:ext>
            </a:extLst>
          </p:cNvPr>
          <p:cNvSpPr/>
          <p:nvPr/>
        </p:nvSpPr>
        <p:spPr>
          <a:xfrm>
            <a:off x="1621555" y="3300484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2.5. </a:t>
            </a:r>
            <a:r>
              <a:rPr lang="en-US" sz="3200" dirty="0" err="1">
                <a:latin typeface="Candara" panose="020E0502030303020204" pitchFamily="34" charset="0"/>
              </a:rPr>
              <a:t>Projeto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Implementação</a:t>
            </a:r>
            <a:r>
              <a:rPr lang="en-US" sz="3200" dirty="0">
                <a:latin typeface="Candara" panose="020E0502030303020204" pitchFamily="34" charset="0"/>
              </a:rPr>
              <a:t> de SO´s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6C7A480-362C-44C1-A208-607E08CF6A99}"/>
              </a:ext>
            </a:extLst>
          </p:cNvPr>
          <p:cNvSpPr/>
          <p:nvPr/>
        </p:nvSpPr>
        <p:spPr>
          <a:xfrm>
            <a:off x="1621555" y="396731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2.6. </a:t>
            </a:r>
            <a:r>
              <a:rPr lang="en-US" sz="3200" dirty="0" err="1">
                <a:latin typeface="Candara" panose="020E0502030303020204" pitchFamily="34" charset="0"/>
              </a:rPr>
              <a:t>Estrutura</a:t>
            </a:r>
            <a:r>
              <a:rPr lang="en-US" sz="3200" dirty="0">
                <a:latin typeface="Candara" panose="020E0502030303020204" pitchFamily="34" charset="0"/>
              </a:rPr>
              <a:t> do SO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477F3586-1533-4DC8-8AE9-BCFF407CB999}"/>
              </a:ext>
            </a:extLst>
          </p:cNvPr>
          <p:cNvSpPr/>
          <p:nvPr/>
        </p:nvSpPr>
        <p:spPr>
          <a:xfrm>
            <a:off x="1621555" y="4634136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2.7. </a:t>
            </a:r>
            <a:r>
              <a:rPr lang="en-US" sz="3200" dirty="0" err="1">
                <a:latin typeface="Candara" panose="020E0502030303020204" pitchFamily="34" charset="0"/>
              </a:rPr>
              <a:t>Máquinas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Virtuais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21A7ED1D-1361-4E33-A41D-60EE0D527A17}"/>
              </a:ext>
            </a:extLst>
          </p:cNvPr>
          <p:cNvSpPr/>
          <p:nvPr/>
        </p:nvSpPr>
        <p:spPr>
          <a:xfrm>
            <a:off x="1621555" y="5300962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2.8. </a:t>
            </a:r>
            <a:r>
              <a:rPr lang="en-US" sz="3200" dirty="0" err="1">
                <a:latin typeface="Candara" panose="020E0502030303020204" pitchFamily="34" charset="0"/>
              </a:rPr>
              <a:t>Depuração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Geração</a:t>
            </a:r>
            <a:r>
              <a:rPr lang="en-US" sz="3200" dirty="0">
                <a:latin typeface="Candara" panose="020E0502030303020204" pitchFamily="34" charset="0"/>
              </a:rPr>
              <a:t> do Sistema </a:t>
            </a:r>
            <a:r>
              <a:rPr lang="en-US" sz="3200" dirty="0" err="1">
                <a:latin typeface="Candara" panose="020E0502030303020204" pitchFamily="34" charset="0"/>
              </a:rPr>
              <a:t>Operacional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CC7485ED-4B24-444C-9EA5-DD621BC93B63}"/>
              </a:ext>
            </a:extLst>
          </p:cNvPr>
          <p:cNvSpPr/>
          <p:nvPr/>
        </p:nvSpPr>
        <p:spPr>
          <a:xfrm>
            <a:off x="1621555" y="5967785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2.9. </a:t>
            </a:r>
            <a:r>
              <a:rPr lang="en-US" sz="3200" dirty="0" err="1">
                <a:latin typeface="Candara" panose="020E0502030303020204" pitchFamily="34" charset="0"/>
              </a:rPr>
              <a:t>Inicialização</a:t>
            </a:r>
            <a:r>
              <a:rPr lang="en-US" sz="3200" dirty="0">
                <a:latin typeface="Candara" panose="020E0502030303020204" pitchFamily="34" charset="0"/>
              </a:rPr>
              <a:t> do Sistema</a:t>
            </a:r>
          </a:p>
        </p:txBody>
      </p:sp>
    </p:spTree>
    <p:extLst>
      <p:ext uri="{BB962C8B-B14F-4D97-AF65-F5344CB8AC3E}">
        <p14:creationId xmlns:p14="http://schemas.microsoft.com/office/powerpoint/2010/main" val="2949101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2.3. </a:t>
            </a:r>
            <a:r>
              <a:rPr lang="en-US" sz="3200" b="1" dirty="0" err="1">
                <a:latin typeface="Candara" panose="020E0502030303020204" pitchFamily="34" charset="0"/>
              </a:rPr>
              <a:t>Chamadas</a:t>
            </a:r>
            <a:r>
              <a:rPr lang="en-US" sz="3200" b="1" dirty="0">
                <a:latin typeface="Candara" panose="020E0502030303020204" pitchFamily="34" charset="0"/>
              </a:rPr>
              <a:t> de Sistema (</a:t>
            </a:r>
            <a:r>
              <a:rPr lang="en-US" sz="3200" b="1" i="1" dirty="0">
                <a:latin typeface="Candara" panose="020E0502030303020204" pitchFamily="34" charset="0"/>
              </a:rPr>
              <a:t>System Calls</a:t>
            </a:r>
            <a:r>
              <a:rPr lang="en-US" sz="3200" b="1" dirty="0"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1244157"/>
            <a:ext cx="1152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Antes de adentramos um pouco mais a fundo nos detalhes das System Calls, veremos o que são API´s.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23C30765-9093-4D0A-906A-78022C606B8B}"/>
              </a:ext>
            </a:extLst>
          </p:cNvPr>
          <p:cNvSpPr/>
          <p:nvPr/>
        </p:nvSpPr>
        <p:spPr>
          <a:xfrm>
            <a:off x="568167" y="704157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843C0C"/>
                </a:solidFill>
                <a:latin typeface="Candara" panose="020E0502030303020204" pitchFamily="34" charset="0"/>
              </a:rPr>
              <a:t>2.3.1 API (</a:t>
            </a:r>
            <a:r>
              <a:rPr lang="en-US" sz="2800" b="1" i="1" dirty="0">
                <a:solidFill>
                  <a:srgbClr val="843C0C"/>
                </a:solidFill>
                <a:latin typeface="Candara" panose="020E0502030303020204" pitchFamily="34" charset="0"/>
              </a:rPr>
              <a:t>Application Programming Interface</a:t>
            </a:r>
            <a:r>
              <a:rPr lang="en-US" sz="2800" b="1" dirty="0">
                <a:solidFill>
                  <a:srgbClr val="843C0C"/>
                </a:solidFill>
                <a:latin typeface="Candara" panose="020E0502030303020204" pitchFamily="34" charset="0"/>
              </a:rPr>
              <a:t>)</a:t>
            </a:r>
            <a:endParaRPr lang="en-US" sz="2800" i="1" dirty="0">
              <a:solidFill>
                <a:srgbClr val="843C0C"/>
              </a:solidFill>
              <a:latin typeface="Candara" panose="020E0502030303020204" pitchFamily="34" charset="0"/>
            </a:endParaRP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DC053E86-D2E9-4384-A449-9C047AB0942F}"/>
              </a:ext>
            </a:extLst>
          </p:cNvPr>
          <p:cNvSpPr txBox="1">
            <a:spLocks/>
          </p:cNvSpPr>
          <p:nvPr/>
        </p:nvSpPr>
        <p:spPr>
          <a:xfrm>
            <a:off x="568167" y="2323542"/>
            <a:ext cx="11520000" cy="1440000"/>
          </a:xfrm>
          <a:prstGeom prst="rect">
            <a:avLst/>
          </a:prstGeom>
          <a:solidFill>
            <a:srgbClr val="66FFFF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i="1" dirty="0">
                <a:solidFill>
                  <a:srgbClr val="002060"/>
                </a:solidFill>
                <a:latin typeface="Candara" panose="020E0502030303020204" pitchFamily="34" charset="0"/>
              </a:rPr>
              <a:t>API´s especificam um conjunto de funções que estão disponíveis para o programador de aplicações, inclusive os parâmetros que são passados para cada função e os valores de retorno que o programador pode esperar.</a:t>
            </a: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10556585-37E7-427A-B68F-6EF5EAFEB4F6}"/>
              </a:ext>
            </a:extLst>
          </p:cNvPr>
          <p:cNvSpPr txBox="1">
            <a:spLocks/>
          </p:cNvSpPr>
          <p:nvPr/>
        </p:nvSpPr>
        <p:spPr>
          <a:xfrm>
            <a:off x="568167" y="3763542"/>
            <a:ext cx="1152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As API´s permitem que programadores usem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funções pré-definidas 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para interagir por exemplo com Sistemas Operacionais, em vez de escrevê-las desde o início.</a:t>
            </a:r>
          </a:p>
        </p:txBody>
      </p:sp>
      <p:pic>
        <p:nvPicPr>
          <p:cNvPr id="3078" name="Picture 6" descr="Api Icon Imagens – Procure 18,020 fotos, vetores e vídeos | Adobe Stock">
            <a:extLst>
              <a:ext uri="{FF2B5EF4-FFF2-40B4-BE49-F238E27FC236}">
                <a16:creationId xmlns:a16="http://schemas.microsoft.com/office/drawing/2014/main" id="{2077DF17-8D98-4E72-821A-1AEE038D2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663" y="4969875"/>
            <a:ext cx="2250674" cy="182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210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7CB917C-10EA-4A8B-90A5-AFF52CDD656E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2.3. </a:t>
            </a:r>
            <a:r>
              <a:rPr lang="en-US" sz="3200" b="1" dirty="0" err="1">
                <a:latin typeface="Candara" panose="020E0502030303020204" pitchFamily="34" charset="0"/>
              </a:rPr>
              <a:t>Chamadas</a:t>
            </a:r>
            <a:r>
              <a:rPr lang="en-US" sz="3200" b="1" dirty="0">
                <a:latin typeface="Candara" panose="020E0502030303020204" pitchFamily="34" charset="0"/>
              </a:rPr>
              <a:t> de Sistema (</a:t>
            </a:r>
            <a:r>
              <a:rPr lang="en-US" sz="3200" b="1" i="1" dirty="0">
                <a:latin typeface="Candara" panose="020E0502030303020204" pitchFamily="34" charset="0"/>
              </a:rPr>
              <a:t>System Calls</a:t>
            </a:r>
            <a:r>
              <a:rPr lang="en-US" sz="3200" b="1" dirty="0"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58DEE511-6CEC-4930-80E9-B36F05632CFD}"/>
              </a:ext>
            </a:extLst>
          </p:cNvPr>
          <p:cNvSpPr/>
          <p:nvPr/>
        </p:nvSpPr>
        <p:spPr>
          <a:xfrm>
            <a:off x="568167" y="704157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>
                <a:solidFill>
                  <a:srgbClr val="843C0C"/>
                </a:solidFill>
                <a:latin typeface="Candara" panose="020E0502030303020204" pitchFamily="34" charset="0"/>
              </a:rPr>
              <a:t>2.3.2 </a:t>
            </a:r>
            <a:r>
              <a:rPr lang="en-US" sz="2800" b="1" i="1">
                <a:solidFill>
                  <a:srgbClr val="843C0C"/>
                </a:solidFill>
                <a:latin typeface="Candara" panose="020E0502030303020204" pitchFamily="34" charset="0"/>
              </a:rPr>
              <a:t>Definição de System Calls</a:t>
            </a:r>
            <a:endParaRPr lang="en-US" sz="2800" i="1" dirty="0">
              <a:solidFill>
                <a:srgbClr val="843C0C"/>
              </a:solidFill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AF86A1B0-0203-4FED-AB10-E5FAD7CFB343}"/>
              </a:ext>
            </a:extLst>
          </p:cNvPr>
          <p:cNvSpPr txBox="1">
            <a:spLocks/>
          </p:cNvSpPr>
          <p:nvPr/>
        </p:nvSpPr>
        <p:spPr>
          <a:xfrm>
            <a:off x="568167" y="1244157"/>
            <a:ext cx="11520000" cy="975260"/>
          </a:xfrm>
          <a:prstGeom prst="rect">
            <a:avLst/>
          </a:prstGeom>
          <a:solidFill>
            <a:srgbClr val="66FFFF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i="1" dirty="0">
                <a:solidFill>
                  <a:srgbClr val="002060"/>
                </a:solidFill>
                <a:latin typeface="Candara" panose="020E0502030303020204" pitchFamily="34" charset="0"/>
              </a:rPr>
              <a:t>System Calls fornecem uma interface para acessar os serviços oferecidos pelo Sistema Operacional</a:t>
            </a: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7F90F28B-8C84-417F-81E2-CD8EF0DDEED3}"/>
              </a:ext>
            </a:extLst>
          </p:cNvPr>
          <p:cNvSpPr txBox="1">
            <a:spLocks/>
          </p:cNvSpPr>
          <p:nvPr/>
        </p:nvSpPr>
        <p:spPr>
          <a:xfrm>
            <a:off x="568167" y="2219417"/>
            <a:ext cx="1152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Geralmente são rotinas escritas em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Assembly (quando o hardware precisa ser acessado diretamente)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ou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linguagem de alto nível com  C ou C++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C3DA2C91-EBD5-4A76-BD07-20DDC7A32052}"/>
              </a:ext>
            </a:extLst>
          </p:cNvPr>
          <p:cNvSpPr txBox="1">
            <a:spLocks/>
          </p:cNvSpPr>
          <p:nvPr/>
        </p:nvSpPr>
        <p:spPr>
          <a:xfrm>
            <a:off x="568167" y="3299417"/>
            <a:ext cx="11520000" cy="975260"/>
          </a:xfrm>
          <a:prstGeom prst="rect">
            <a:avLst/>
          </a:prstGeom>
          <a:solidFill>
            <a:srgbClr val="66FFFF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Um programa 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Aplicativo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pode chamar diretamente as </a:t>
            </a:r>
            <a:r>
              <a:rPr lang="pt-BR" sz="2400" i="1" dirty="0">
                <a:solidFill>
                  <a:srgbClr val="002060"/>
                </a:solidFill>
                <a:latin typeface="Candara" panose="020E0502030303020204" pitchFamily="34" charset="0"/>
              </a:rPr>
              <a:t>System Calls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ou chamá-las por intermédio de um API. </a:t>
            </a:r>
          </a:p>
        </p:txBody>
      </p:sp>
      <p:sp>
        <p:nvSpPr>
          <p:cNvPr id="12" name="Subtítulo 1">
            <a:extLst>
              <a:ext uri="{FF2B5EF4-FFF2-40B4-BE49-F238E27FC236}">
                <a16:creationId xmlns:a16="http://schemas.microsoft.com/office/drawing/2014/main" id="{57AA0A4D-457E-48BC-89A9-357DE258EF90}"/>
              </a:ext>
            </a:extLst>
          </p:cNvPr>
          <p:cNvSpPr txBox="1">
            <a:spLocks/>
          </p:cNvSpPr>
          <p:nvPr/>
        </p:nvSpPr>
        <p:spPr>
          <a:xfrm>
            <a:off x="568167" y="4274677"/>
            <a:ext cx="11520000" cy="9752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Exemplo de API´s para Sistemas Operacionais: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Win32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(Windows),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POSIX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(Unix, Linux, MacOS) </a:t>
            </a:r>
            <a:endParaRPr lang="pt-BR" sz="2400" b="1" dirty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650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7CB917C-10EA-4A8B-90A5-AFF52CDD656E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2.3. </a:t>
            </a:r>
            <a:r>
              <a:rPr lang="en-US" sz="3200" b="1" dirty="0" err="1">
                <a:latin typeface="Candara" panose="020E0502030303020204" pitchFamily="34" charset="0"/>
              </a:rPr>
              <a:t>Chamadas</a:t>
            </a:r>
            <a:r>
              <a:rPr lang="en-US" sz="3200" b="1" dirty="0">
                <a:latin typeface="Candara" panose="020E0502030303020204" pitchFamily="34" charset="0"/>
              </a:rPr>
              <a:t> de Sistema (</a:t>
            </a:r>
            <a:r>
              <a:rPr lang="en-US" sz="3200" b="1" i="1" dirty="0">
                <a:latin typeface="Candara" panose="020E0502030303020204" pitchFamily="34" charset="0"/>
              </a:rPr>
              <a:t>System Calls</a:t>
            </a:r>
            <a:r>
              <a:rPr lang="en-US" sz="3200" b="1" dirty="0">
                <a:latin typeface="Candara" panose="020E0502030303020204" pitchFamily="34" charset="0"/>
              </a:rPr>
              <a:t>)</a:t>
            </a:r>
          </a:p>
        </p:txBody>
      </p:sp>
      <p:pic>
        <p:nvPicPr>
          <p:cNvPr id="1028" name="Picture 4" descr="20-cockpit-avion-BritishAirwaysA380 – La boite verte">
            <a:extLst>
              <a:ext uri="{FF2B5EF4-FFF2-40B4-BE49-F238E27FC236}">
                <a16:creationId xmlns:a16="http://schemas.microsoft.com/office/drawing/2014/main" id="{580210BB-9F47-46BB-B1E2-31BFC05CD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145" y="905154"/>
            <a:ext cx="8391710" cy="5573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75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1012054"/>
            <a:ext cx="11160000" cy="4195712"/>
          </a:xfrm>
          <a:prstGeom prst="roundRect">
            <a:avLst>
              <a:gd name="adj" fmla="val 999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 dirty="0" err="1">
                <a:solidFill>
                  <a:srgbClr val="003399"/>
                </a:solidFill>
                <a:latin typeface="Candara" panose="020E0502030303020204" pitchFamily="34" charset="0"/>
              </a:rPr>
              <a:t>Estrutura</a:t>
            </a:r>
            <a:r>
              <a:rPr lang="en-US" sz="6000" b="1" i="1" dirty="0">
                <a:solidFill>
                  <a:srgbClr val="003399"/>
                </a:solidFill>
                <a:latin typeface="Candara" panose="020E0502030303020204" pitchFamily="34" charset="0"/>
              </a:rPr>
              <a:t> do SO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1561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Professor:</a:t>
            </a:r>
          </a:p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6000" y="5403074"/>
            <a:ext cx="2346831" cy="1080000"/>
          </a:xfrm>
          <a:prstGeom prst="roundRect">
            <a:avLst>
              <a:gd name="adj" fmla="val 1561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Ano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Semestre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2023 </a:t>
            </a:r>
            <a:r>
              <a:rPr lang="en-US" sz="3200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/ 2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7002831" y="5399646"/>
            <a:ext cx="4853169" cy="1080000"/>
          </a:xfrm>
          <a:prstGeom prst="roundRect">
            <a:avLst>
              <a:gd name="adj" fmla="val 1644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Ministradas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07-ago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C96DAAA0-B93B-4B24-93B7-609926332A24}"/>
              </a:ext>
            </a:extLst>
          </p:cNvPr>
          <p:cNvSpPr txBox="1">
            <a:spLocks/>
          </p:cNvSpPr>
          <p:nvPr/>
        </p:nvSpPr>
        <p:spPr>
          <a:xfrm>
            <a:off x="1758462" y="0"/>
            <a:ext cx="8859231" cy="56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>
                <a:solidFill>
                  <a:srgbClr val="045ABD"/>
                </a:solidFill>
                <a:latin typeface="Candara" panose="020E0502030303020204" pitchFamily="34" charset="0"/>
              </a:rPr>
              <a:t>Cap </a:t>
            </a:r>
            <a:r>
              <a:rPr lang="pt-BR" sz="3200" dirty="0">
                <a:solidFill>
                  <a:srgbClr val="045ABD"/>
                </a:solidFill>
                <a:latin typeface="Candara" panose="020E0502030303020204" pitchFamily="34" charset="0"/>
              </a:rPr>
              <a:t>02</a:t>
            </a: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D0D3DB4E-82FE-47F3-8894-ECA83810E746}"/>
              </a:ext>
            </a:extLst>
          </p:cNvPr>
          <p:cNvSpPr txBox="1">
            <a:spLocks/>
          </p:cNvSpPr>
          <p:nvPr/>
        </p:nvSpPr>
        <p:spPr>
          <a:xfrm>
            <a:off x="7002831" y="6479646"/>
            <a:ext cx="4853169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1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_2023_08_06</a:t>
            </a:r>
            <a:endParaRPr lang="pt-BR" sz="1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A218ADDC-2616-4411-A708-BCC25504B67F}"/>
              </a:ext>
            </a:extLst>
          </p:cNvPr>
          <p:cNvSpPr txBox="1">
            <a:spLocks/>
          </p:cNvSpPr>
          <p:nvPr/>
        </p:nvSpPr>
        <p:spPr>
          <a:xfrm>
            <a:off x="696000" y="4645058"/>
            <a:ext cx="11160000" cy="56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i="1" dirty="0">
                <a:solidFill>
                  <a:srgbClr val="045ABD"/>
                </a:solidFill>
                <a:latin typeface="Candara" panose="020E0502030303020204" pitchFamily="34" charset="0"/>
              </a:rPr>
              <a:t>Elaboração: Prof. Renzo Mesquita</a:t>
            </a:r>
          </a:p>
          <a:p>
            <a:pPr algn="ctr"/>
            <a:r>
              <a:rPr lang="pt-BR" sz="2000" i="1" dirty="0">
                <a:solidFill>
                  <a:srgbClr val="045ABD"/>
                </a:solidFill>
                <a:latin typeface="Candara" panose="020E0502030303020204" pitchFamily="34" charset="0"/>
              </a:rPr>
              <a:t>Contribuições: Prof. Vitor Figueiredo</a:t>
            </a:r>
          </a:p>
        </p:txBody>
      </p:sp>
    </p:spTree>
    <p:extLst>
      <p:ext uri="{BB962C8B-B14F-4D97-AF65-F5344CB8AC3E}">
        <p14:creationId xmlns:p14="http://schemas.microsoft.com/office/powerpoint/2010/main" val="3636264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7CB917C-10EA-4A8B-90A5-AFF52CDD656E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2.3. </a:t>
            </a:r>
            <a:r>
              <a:rPr lang="en-US" sz="3200" b="1" dirty="0" err="1">
                <a:latin typeface="Candara" panose="020E0502030303020204" pitchFamily="34" charset="0"/>
              </a:rPr>
              <a:t>Chamadas</a:t>
            </a:r>
            <a:r>
              <a:rPr lang="en-US" sz="3200" b="1" dirty="0">
                <a:latin typeface="Candara" panose="020E0502030303020204" pitchFamily="34" charset="0"/>
              </a:rPr>
              <a:t> de Sistema (</a:t>
            </a:r>
            <a:r>
              <a:rPr lang="en-US" sz="3200" b="1" i="1" dirty="0">
                <a:latin typeface="Candara" panose="020E0502030303020204" pitchFamily="34" charset="0"/>
              </a:rPr>
              <a:t>System Calls</a:t>
            </a:r>
            <a:r>
              <a:rPr lang="en-US" sz="3200" b="1" dirty="0"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7F90F28B-8C84-417F-81E2-CD8EF0DDEED3}"/>
              </a:ext>
            </a:extLst>
          </p:cNvPr>
          <p:cNvSpPr txBox="1">
            <a:spLocks/>
          </p:cNvSpPr>
          <p:nvPr/>
        </p:nvSpPr>
        <p:spPr>
          <a:xfrm>
            <a:off x="568167" y="704157"/>
            <a:ext cx="11520000" cy="320201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i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As System Calls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na maioria dos casos são 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chamadas por meio de APIs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ao invés de serem acessadas diretamente.</a:t>
            </a:r>
          </a:p>
          <a:p>
            <a:pPr marL="0" indent="0">
              <a:buNone/>
            </a:pP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Vantagens:</a:t>
            </a:r>
          </a:p>
          <a:p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Portabilidade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: 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O programa Aplicativo pode ser compilado e executado em qualquer sistema que ofereça a mesma API.</a:t>
            </a:r>
          </a:p>
          <a:p>
            <a:r>
              <a:rPr lang="pt-BR" sz="2400" i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System Calls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de acesso direto são mais completas, porém, mais complexas de serem implementadas</a:t>
            </a: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027BD659-1749-4D98-9D06-A4A5758632FC}"/>
              </a:ext>
            </a:extLst>
          </p:cNvPr>
          <p:cNvSpPr txBox="1">
            <a:spLocks/>
          </p:cNvSpPr>
          <p:nvPr/>
        </p:nvSpPr>
        <p:spPr>
          <a:xfrm>
            <a:off x="568167" y="3906176"/>
            <a:ext cx="115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Até mesmo programas simples, como ler dados de uma arquivo e copiá-los para outro arquivo, usam bastante os serviços do Sistema Operacional</a:t>
            </a:r>
            <a:r>
              <a:rPr lang="pt-BR" sz="240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. </a:t>
            </a:r>
          </a:p>
          <a:p>
            <a:pPr marL="0" indent="0">
              <a:buNone/>
            </a:pPr>
            <a:r>
              <a:rPr lang="pt-BR" sz="240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Geralmente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os sistemas executam milhares de </a:t>
            </a:r>
            <a:r>
              <a:rPr lang="pt-BR" sz="2400" i="1" dirty="0">
                <a:solidFill>
                  <a:schemeClr val="accent2">
                    <a:lumMod val="50000"/>
                  </a:schemeClr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System Calls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 por segundo</a:t>
            </a:r>
          </a:p>
        </p:txBody>
      </p:sp>
    </p:spTree>
    <p:extLst>
      <p:ext uri="{BB962C8B-B14F-4D97-AF65-F5344CB8AC3E}">
        <p14:creationId xmlns:p14="http://schemas.microsoft.com/office/powerpoint/2010/main" val="4048095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686659"/>
            <a:ext cx="115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843C0C"/>
                </a:solidFill>
                <a:latin typeface="Candara" panose="020E0502030303020204" pitchFamily="34" charset="0"/>
              </a:rPr>
              <a:t>Até mesmo programas e rotinas simples podem usar bastante os serviços dos Sistemas Operacionais.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843C0C"/>
                </a:solidFill>
                <a:latin typeface="Candara" panose="020E0502030303020204" pitchFamily="34" charset="0"/>
              </a:rPr>
              <a:t>Ex: </a:t>
            </a:r>
            <a:r>
              <a:rPr lang="pt-BR" sz="2400" i="1" dirty="0">
                <a:solidFill>
                  <a:srgbClr val="843C0C"/>
                </a:solidFill>
                <a:latin typeface="Candara" panose="020E0502030303020204" pitchFamily="34" charset="0"/>
              </a:rPr>
              <a:t>copiando um arquivo de uma origem até um destino</a:t>
            </a:r>
            <a:endParaRPr lang="pt-BR" sz="2400" dirty="0">
              <a:solidFill>
                <a:srgbClr val="843C0C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7CB917C-10EA-4A8B-90A5-AFF52CDD656E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2.3. </a:t>
            </a:r>
            <a:r>
              <a:rPr lang="en-US" sz="3200" b="1" dirty="0" err="1">
                <a:latin typeface="Candara" panose="020E0502030303020204" pitchFamily="34" charset="0"/>
              </a:rPr>
              <a:t>Chamadas</a:t>
            </a:r>
            <a:r>
              <a:rPr lang="en-US" sz="3200" b="1" dirty="0">
                <a:latin typeface="Candara" panose="020E0502030303020204" pitchFamily="34" charset="0"/>
              </a:rPr>
              <a:t> de Sistema (</a:t>
            </a:r>
            <a:r>
              <a:rPr lang="en-US" sz="3200" b="1" i="1" dirty="0">
                <a:latin typeface="Candara" panose="020E0502030303020204" pitchFamily="34" charset="0"/>
              </a:rPr>
              <a:t>System Calls</a:t>
            </a:r>
            <a:r>
              <a:rPr lang="en-US" sz="3200" b="1" dirty="0"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C4D979-C762-4A26-A3AC-D299BD9C57C6}"/>
              </a:ext>
            </a:extLst>
          </p:cNvPr>
          <p:cNvSpPr/>
          <p:nvPr/>
        </p:nvSpPr>
        <p:spPr>
          <a:xfrm>
            <a:off x="568167" y="2476868"/>
            <a:ext cx="252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source 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23E977-4208-4FBC-81BB-A09E32C2862F}"/>
              </a:ext>
            </a:extLst>
          </p:cNvPr>
          <p:cNvSpPr/>
          <p:nvPr/>
        </p:nvSpPr>
        <p:spPr>
          <a:xfrm>
            <a:off x="9541898" y="2476868"/>
            <a:ext cx="252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destination 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0C85A7-1AA7-4065-ADB0-9ECBFB074191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3088167" y="2746868"/>
            <a:ext cx="64537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650D27-9CF8-4998-85B9-C57BC0CEF64D}"/>
              </a:ext>
            </a:extLst>
          </p:cNvPr>
          <p:cNvSpPr/>
          <p:nvPr/>
        </p:nvSpPr>
        <p:spPr>
          <a:xfrm>
            <a:off x="3814781" y="2059622"/>
            <a:ext cx="5400000" cy="4678526"/>
          </a:xfrm>
          <a:prstGeom prst="roundRect">
            <a:avLst>
              <a:gd name="adj" fmla="val 5283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Acquire input file name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write prompt to screen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accept name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Acquire output file name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write prompt to screen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accept name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Open the input file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if file does not exist, abort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Create output file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if file exists, abort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Loop: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read from input file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write to output file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:until read ends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Write success message to screen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Terminate normally</a:t>
            </a:r>
          </a:p>
        </p:txBody>
      </p:sp>
    </p:spTree>
    <p:extLst>
      <p:ext uri="{BB962C8B-B14F-4D97-AF65-F5344CB8AC3E}">
        <p14:creationId xmlns:p14="http://schemas.microsoft.com/office/powerpoint/2010/main" val="2937801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7CB917C-10EA-4A8B-90A5-AFF52CDD656E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2.3. </a:t>
            </a:r>
            <a:r>
              <a:rPr lang="en-US" sz="3200" b="1" dirty="0" err="1">
                <a:latin typeface="Candara" panose="020E0502030303020204" pitchFamily="34" charset="0"/>
              </a:rPr>
              <a:t>Chamadas</a:t>
            </a:r>
            <a:r>
              <a:rPr lang="en-US" sz="3200" b="1" dirty="0">
                <a:latin typeface="Candara" panose="020E0502030303020204" pitchFamily="34" charset="0"/>
              </a:rPr>
              <a:t> de Sistema (</a:t>
            </a:r>
            <a:r>
              <a:rPr lang="en-US" sz="3200" b="1" i="1" dirty="0">
                <a:latin typeface="Candara" panose="020E0502030303020204" pitchFamily="34" charset="0"/>
              </a:rPr>
              <a:t>System Calls</a:t>
            </a:r>
            <a:r>
              <a:rPr lang="en-US" sz="3200" b="1" dirty="0"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58DEE511-6CEC-4930-80E9-B36F05632CFD}"/>
              </a:ext>
            </a:extLst>
          </p:cNvPr>
          <p:cNvSpPr/>
          <p:nvPr/>
        </p:nvSpPr>
        <p:spPr>
          <a:xfrm>
            <a:off x="568167" y="704157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843C0C"/>
                </a:solidFill>
                <a:latin typeface="Candara" panose="020E0502030303020204" pitchFamily="34" charset="0"/>
              </a:rPr>
              <a:t>2.3.4 </a:t>
            </a:r>
            <a:r>
              <a:rPr lang="en-US" sz="2800" b="1" dirty="0" err="1">
                <a:solidFill>
                  <a:srgbClr val="843C0C"/>
                </a:solidFill>
                <a:latin typeface="Candara" panose="020E0502030303020204" pitchFamily="34" charset="0"/>
              </a:rPr>
              <a:t>Tipos</a:t>
            </a:r>
            <a:r>
              <a:rPr lang="en-US" sz="2800" b="1" dirty="0">
                <a:solidFill>
                  <a:srgbClr val="843C0C"/>
                </a:solidFill>
                <a:latin typeface="Candara" panose="020E0502030303020204" pitchFamily="34" charset="0"/>
              </a:rPr>
              <a:t> de </a:t>
            </a:r>
            <a:r>
              <a:rPr lang="en-US" sz="2800" b="1" i="1" dirty="0">
                <a:solidFill>
                  <a:srgbClr val="843C0C"/>
                </a:solidFill>
                <a:latin typeface="Candara" panose="020E0502030303020204" pitchFamily="34" charset="0"/>
              </a:rPr>
              <a:t>System Calls</a:t>
            </a:r>
            <a:endParaRPr lang="en-US" sz="2800" i="1" dirty="0">
              <a:solidFill>
                <a:srgbClr val="843C0C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7F90F28B-8C84-417F-81E2-CD8EF0DDEED3}"/>
              </a:ext>
            </a:extLst>
          </p:cNvPr>
          <p:cNvSpPr txBox="1">
            <a:spLocks/>
          </p:cNvSpPr>
          <p:nvPr/>
        </p:nvSpPr>
        <p:spPr>
          <a:xfrm>
            <a:off x="568167" y="1244157"/>
            <a:ext cx="11520000" cy="77995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Geralmente, as System Calls nos SO´s são agrupadas em seis categorias: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AD32EA-5F54-4294-86DE-9E8B77C85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38663"/>
              </p:ext>
            </p:extLst>
          </p:nvPr>
        </p:nvGraphicFramePr>
        <p:xfrm>
          <a:off x="568167" y="2166151"/>
          <a:ext cx="11520000" cy="441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46106">
                  <a:extLst>
                    <a:ext uri="{9D8B030D-6E8A-4147-A177-3AD203B41FA5}">
                      <a16:colId xmlns:a16="http://schemas.microsoft.com/office/drawing/2014/main" val="3343478592"/>
                    </a:ext>
                  </a:extLst>
                </a:gridCol>
                <a:gridCol w="3326908">
                  <a:extLst>
                    <a:ext uri="{9D8B030D-6E8A-4147-A177-3AD203B41FA5}">
                      <a16:colId xmlns:a16="http://schemas.microsoft.com/office/drawing/2014/main" val="2946622497"/>
                    </a:ext>
                  </a:extLst>
                </a:gridCol>
                <a:gridCol w="3873493">
                  <a:extLst>
                    <a:ext uri="{9D8B030D-6E8A-4147-A177-3AD203B41FA5}">
                      <a16:colId xmlns:a16="http://schemas.microsoft.com/office/drawing/2014/main" val="1690934016"/>
                    </a:ext>
                  </a:extLst>
                </a:gridCol>
                <a:gridCol w="3873493">
                  <a:extLst>
                    <a:ext uri="{9D8B030D-6E8A-4147-A177-3AD203B41FA5}">
                      <a16:colId xmlns:a16="http://schemas.microsoft.com/office/drawing/2014/main" val="959661493"/>
                    </a:ext>
                  </a:extLst>
                </a:gridCol>
              </a:tblGrid>
              <a:tr h="227564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Windows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642744"/>
                  </a:ext>
                </a:extLst>
              </a:tr>
              <a:tr h="5653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Controle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processos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CreateProcess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ExitProcess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WaitForSingleObject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fork()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exit()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wait()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684724"/>
                  </a:ext>
                </a:extLst>
              </a:tr>
              <a:tr h="5653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Manipulação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arquivos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CreateFile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ReadFile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WriteFile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CloseHandle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open()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read()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write()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close()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353905"/>
                  </a:ext>
                </a:extLst>
              </a:tr>
              <a:tr h="5653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Manipulação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Dispositivos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SetConsoleMode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ReadConsole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WriteConsole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ioctl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read()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write()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408145"/>
                  </a:ext>
                </a:extLst>
              </a:tr>
              <a:tr h="5653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Manutenção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Informações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GetCurrentProcessID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SetTimer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Sleep()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getpid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alarm()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sleep()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64267"/>
                  </a:ext>
                </a:extLst>
              </a:tr>
              <a:tr h="5653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Comunicação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CreatePipe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CreateFileMapping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MapViewOfFile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pipe()</a:t>
                      </a:r>
                    </a:p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shmget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mmap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627325"/>
                  </a:ext>
                </a:extLst>
              </a:tr>
              <a:tr h="5653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Proteção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SetFileSecurity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SetSecurityDescriptionGroup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chmod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chown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63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630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7CB917C-10EA-4A8B-90A5-AFF52CDD656E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2.3. </a:t>
            </a:r>
            <a:r>
              <a:rPr lang="en-US" sz="3200" b="1" dirty="0" err="1">
                <a:latin typeface="Candara" panose="020E0502030303020204" pitchFamily="34" charset="0"/>
              </a:rPr>
              <a:t>Chamadas</a:t>
            </a:r>
            <a:r>
              <a:rPr lang="en-US" sz="3200" b="1" dirty="0">
                <a:latin typeface="Candara" panose="020E0502030303020204" pitchFamily="34" charset="0"/>
              </a:rPr>
              <a:t> de Sistema (</a:t>
            </a:r>
            <a:r>
              <a:rPr lang="en-US" sz="3200" b="1" i="1" dirty="0">
                <a:latin typeface="Candara" panose="020E0502030303020204" pitchFamily="34" charset="0"/>
              </a:rPr>
              <a:t>System Calls</a:t>
            </a:r>
            <a:r>
              <a:rPr lang="en-US" sz="3200" b="1" dirty="0"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7F90F28B-8C84-417F-81E2-CD8EF0DDEED3}"/>
              </a:ext>
            </a:extLst>
          </p:cNvPr>
          <p:cNvSpPr txBox="1">
            <a:spLocks/>
          </p:cNvSpPr>
          <p:nvPr/>
        </p:nvSpPr>
        <p:spPr>
          <a:xfrm>
            <a:off x="683581" y="830552"/>
            <a:ext cx="11378317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Exemplo do processo de chamada da </a:t>
            </a:r>
            <a:r>
              <a:rPr lang="pt-BR" sz="2400" i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System Call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open()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no Unix: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194E3B-64A4-4507-A51A-99080553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81" y="1450942"/>
            <a:ext cx="6001588" cy="4210638"/>
          </a:xfrm>
          <a:prstGeom prst="rect">
            <a:avLst/>
          </a:prstGeom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1ABBBD21-D706-4190-A286-7D5D7C51CAE2}"/>
              </a:ext>
            </a:extLst>
          </p:cNvPr>
          <p:cNvSpPr/>
          <p:nvPr/>
        </p:nvSpPr>
        <p:spPr>
          <a:xfrm>
            <a:off x="6957134" y="2780929"/>
            <a:ext cx="3302492" cy="912181"/>
          </a:xfrm>
          <a:prstGeom prst="cloud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standard C library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C0DEFF-49E0-4889-A26A-3726050DD47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096000" y="3237020"/>
            <a:ext cx="87137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530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63318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2.1. </a:t>
            </a:r>
            <a:r>
              <a:rPr lang="en-US" sz="3200" dirty="0" err="1">
                <a:latin typeface="Candara" panose="020E0502030303020204" pitchFamily="34" charset="0"/>
              </a:rPr>
              <a:t>Serviços</a:t>
            </a:r>
            <a:r>
              <a:rPr lang="en-US" sz="3200" dirty="0">
                <a:latin typeface="Candara" panose="020E0502030303020204" pitchFamily="34" charset="0"/>
              </a:rPr>
              <a:t> do SO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84D17BE-4F9B-493B-94C7-D0AF2D64FE08}"/>
              </a:ext>
            </a:extLst>
          </p:cNvPr>
          <p:cNvSpPr/>
          <p:nvPr/>
        </p:nvSpPr>
        <p:spPr>
          <a:xfrm>
            <a:off x="1621555" y="1300006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2.2. Interface entre </a:t>
            </a:r>
            <a:r>
              <a:rPr lang="en-US" sz="3200" dirty="0" err="1">
                <a:latin typeface="Candara" panose="020E0502030303020204" pitchFamily="34" charset="0"/>
              </a:rPr>
              <a:t>Usuário</a:t>
            </a:r>
            <a:r>
              <a:rPr lang="en-US" sz="3200" dirty="0">
                <a:latin typeface="Candara" panose="020E0502030303020204" pitchFamily="34" charset="0"/>
              </a:rPr>
              <a:t> e SO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65D93D7-CD78-4650-AB47-1B044EA00E9D}"/>
              </a:ext>
            </a:extLst>
          </p:cNvPr>
          <p:cNvSpPr/>
          <p:nvPr/>
        </p:nvSpPr>
        <p:spPr>
          <a:xfrm>
            <a:off x="1621555" y="1966832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2.3. </a:t>
            </a:r>
            <a:r>
              <a:rPr lang="en-US" sz="3200" dirty="0" err="1">
                <a:latin typeface="Candara" panose="020E0502030303020204" pitchFamily="34" charset="0"/>
              </a:rPr>
              <a:t>Chamadas</a:t>
            </a:r>
            <a:r>
              <a:rPr lang="en-US" sz="3200" dirty="0">
                <a:latin typeface="Candara" panose="020E0502030303020204" pitchFamily="34" charset="0"/>
              </a:rPr>
              <a:t> de Sistema (</a:t>
            </a:r>
            <a:r>
              <a:rPr lang="en-US" sz="3200" i="1" dirty="0">
                <a:latin typeface="Candara" panose="020E0502030303020204" pitchFamily="34" charset="0"/>
              </a:rPr>
              <a:t>System Calls</a:t>
            </a:r>
            <a:r>
              <a:rPr lang="en-US" sz="3200" dirty="0"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89F72A6-D43B-422F-9E7F-78C1ADF5AB5C}"/>
              </a:ext>
            </a:extLst>
          </p:cNvPr>
          <p:cNvSpPr/>
          <p:nvPr/>
        </p:nvSpPr>
        <p:spPr>
          <a:xfrm>
            <a:off x="1621555" y="2633658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2.4. </a:t>
            </a:r>
            <a:r>
              <a:rPr lang="en-US" sz="3200" dirty="0" err="1">
                <a:latin typeface="Candara" panose="020E0502030303020204" pitchFamily="34" charset="0"/>
              </a:rPr>
              <a:t>Programas</a:t>
            </a:r>
            <a:r>
              <a:rPr lang="en-US" sz="3200" dirty="0">
                <a:latin typeface="Candara" panose="020E0502030303020204" pitchFamily="34" charset="0"/>
              </a:rPr>
              <a:t> de Sistema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0BD3C45-22C6-42EE-ABD0-7AEF19ED4A32}"/>
              </a:ext>
            </a:extLst>
          </p:cNvPr>
          <p:cNvSpPr/>
          <p:nvPr/>
        </p:nvSpPr>
        <p:spPr>
          <a:xfrm>
            <a:off x="1621555" y="3300484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2.5. </a:t>
            </a:r>
            <a:r>
              <a:rPr lang="en-US" sz="3200" dirty="0" err="1">
                <a:latin typeface="Candara" panose="020E0502030303020204" pitchFamily="34" charset="0"/>
              </a:rPr>
              <a:t>Projeto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Implementação</a:t>
            </a:r>
            <a:r>
              <a:rPr lang="en-US" sz="3200" dirty="0">
                <a:latin typeface="Candara" panose="020E0502030303020204" pitchFamily="34" charset="0"/>
              </a:rPr>
              <a:t> de SO´s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6C7A480-362C-44C1-A208-607E08CF6A99}"/>
              </a:ext>
            </a:extLst>
          </p:cNvPr>
          <p:cNvSpPr/>
          <p:nvPr/>
        </p:nvSpPr>
        <p:spPr>
          <a:xfrm>
            <a:off x="1621555" y="396731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2.6. </a:t>
            </a:r>
            <a:r>
              <a:rPr lang="en-US" sz="3200" dirty="0" err="1">
                <a:latin typeface="Candara" panose="020E0502030303020204" pitchFamily="34" charset="0"/>
              </a:rPr>
              <a:t>Estrutura</a:t>
            </a:r>
            <a:r>
              <a:rPr lang="en-US" sz="3200" dirty="0">
                <a:latin typeface="Candara" panose="020E0502030303020204" pitchFamily="34" charset="0"/>
              </a:rPr>
              <a:t> do SO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477F3586-1533-4DC8-8AE9-BCFF407CB999}"/>
              </a:ext>
            </a:extLst>
          </p:cNvPr>
          <p:cNvSpPr/>
          <p:nvPr/>
        </p:nvSpPr>
        <p:spPr>
          <a:xfrm>
            <a:off x="1621555" y="4634136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2.7. </a:t>
            </a:r>
            <a:r>
              <a:rPr lang="en-US" sz="3200" dirty="0" err="1">
                <a:latin typeface="Candara" panose="020E0502030303020204" pitchFamily="34" charset="0"/>
              </a:rPr>
              <a:t>Máquinas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Virtuais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21A7ED1D-1361-4E33-A41D-60EE0D527A17}"/>
              </a:ext>
            </a:extLst>
          </p:cNvPr>
          <p:cNvSpPr/>
          <p:nvPr/>
        </p:nvSpPr>
        <p:spPr>
          <a:xfrm>
            <a:off x="1621555" y="5300962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2.8. </a:t>
            </a:r>
            <a:r>
              <a:rPr lang="en-US" sz="3200" dirty="0" err="1">
                <a:latin typeface="Candara" panose="020E0502030303020204" pitchFamily="34" charset="0"/>
              </a:rPr>
              <a:t>Depuração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Geração</a:t>
            </a:r>
            <a:r>
              <a:rPr lang="en-US" sz="3200" dirty="0">
                <a:latin typeface="Candara" panose="020E0502030303020204" pitchFamily="34" charset="0"/>
              </a:rPr>
              <a:t> do Sistema </a:t>
            </a:r>
            <a:r>
              <a:rPr lang="en-US" sz="3200" dirty="0" err="1">
                <a:latin typeface="Candara" panose="020E0502030303020204" pitchFamily="34" charset="0"/>
              </a:rPr>
              <a:t>Operacional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CC7485ED-4B24-444C-9EA5-DD621BC93B63}"/>
              </a:ext>
            </a:extLst>
          </p:cNvPr>
          <p:cNvSpPr/>
          <p:nvPr/>
        </p:nvSpPr>
        <p:spPr>
          <a:xfrm>
            <a:off x="1621555" y="5967785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2.9. </a:t>
            </a:r>
            <a:r>
              <a:rPr lang="en-US" sz="3200" dirty="0" err="1">
                <a:latin typeface="Candara" panose="020E0502030303020204" pitchFamily="34" charset="0"/>
              </a:rPr>
              <a:t>Inicialização</a:t>
            </a:r>
            <a:r>
              <a:rPr lang="en-US" sz="3200" dirty="0">
                <a:latin typeface="Candara" panose="020E0502030303020204" pitchFamily="34" charset="0"/>
              </a:rPr>
              <a:t> do Sistema</a:t>
            </a:r>
          </a:p>
        </p:txBody>
      </p:sp>
    </p:spTree>
    <p:extLst>
      <p:ext uri="{BB962C8B-B14F-4D97-AF65-F5344CB8AC3E}">
        <p14:creationId xmlns:p14="http://schemas.microsoft.com/office/powerpoint/2010/main" val="1024383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1A8DD9BA-D10C-49BD-8BD3-D08FA1061590}"/>
              </a:ext>
            </a:extLst>
          </p:cNvPr>
          <p:cNvSpPr/>
          <p:nvPr/>
        </p:nvSpPr>
        <p:spPr>
          <a:xfrm>
            <a:off x="3396000" y="2956265"/>
            <a:ext cx="5400000" cy="268839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>
                <a:latin typeface="Candara" panose="020E0502030303020204" pitchFamily="34" charset="0"/>
              </a:rPr>
              <a:t>Programas</a:t>
            </a:r>
            <a:r>
              <a:rPr lang="en-US" sz="2000" b="1" dirty="0">
                <a:latin typeface="Candara" panose="020E0502030303020204" pitchFamily="34" charset="0"/>
              </a:rPr>
              <a:t> de </a:t>
            </a:r>
            <a:r>
              <a:rPr lang="en-US" sz="2000" b="1" dirty="0" err="1">
                <a:latin typeface="Candara" panose="020E0502030303020204" pitchFamily="34" charset="0"/>
              </a:rPr>
              <a:t>Aplicativos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7" y="1748903"/>
            <a:ext cx="11493732" cy="1080000"/>
          </a:xfrm>
          <a:prstGeom prst="rect">
            <a:avLst/>
          </a:prstGeom>
          <a:solidFill>
            <a:srgbClr val="3CFFFF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i="1" dirty="0">
                <a:solidFill>
                  <a:srgbClr val="660066"/>
                </a:solidFill>
                <a:latin typeface="Candara" panose="020E0502030303020204" pitchFamily="34" charset="0"/>
              </a:rPr>
              <a:t>Os </a:t>
            </a:r>
            <a:r>
              <a:rPr lang="pt-BR" sz="2400" b="1" i="1" dirty="0">
                <a:solidFill>
                  <a:srgbClr val="660066"/>
                </a:solidFill>
                <a:latin typeface="Candara" panose="020E0502030303020204" pitchFamily="34" charset="0"/>
              </a:rPr>
              <a:t>Programas de Sistema</a:t>
            </a:r>
            <a:r>
              <a:rPr lang="pt-BR" sz="2400" i="1" dirty="0">
                <a:solidFill>
                  <a:srgbClr val="660066"/>
                </a:solidFill>
                <a:latin typeface="Candara" panose="020E0502030303020204" pitchFamily="34" charset="0"/>
              </a:rPr>
              <a:t>, também conhecidos como </a:t>
            </a:r>
            <a:r>
              <a:rPr lang="pt-BR" sz="2400" b="1" i="1" u="sng" dirty="0">
                <a:solidFill>
                  <a:srgbClr val="660066"/>
                </a:solidFill>
                <a:latin typeface="Candara" panose="020E0502030303020204" pitchFamily="34" charset="0"/>
              </a:rPr>
              <a:t>utilitários de sistema</a:t>
            </a:r>
            <a:r>
              <a:rPr lang="pt-BR" sz="2400" i="1" dirty="0">
                <a:solidFill>
                  <a:srgbClr val="660066"/>
                </a:solidFill>
                <a:latin typeface="Candara" panose="020E0502030303020204" pitchFamily="34" charset="0"/>
              </a:rPr>
              <a:t>, fornecem um ambiente amigável para o desenvolvimento e a execução de programas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686660"/>
            <a:ext cx="1152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660066"/>
                </a:solidFill>
                <a:latin typeface="Candara" panose="020E0502030303020204" pitchFamily="34" charset="0"/>
              </a:rPr>
              <a:t>Outra característica de um sistema operacional moderno é a presença de conjunto de </a:t>
            </a:r>
            <a:r>
              <a:rPr lang="pt-BR" sz="2400" b="1" dirty="0">
                <a:solidFill>
                  <a:srgbClr val="660066"/>
                </a:solidFill>
                <a:latin typeface="Candara" panose="020E0502030303020204" pitchFamily="34" charset="0"/>
              </a:rPr>
              <a:t>programas de sistema</a:t>
            </a:r>
            <a:endParaRPr lang="pt-BR" sz="2400" dirty="0">
              <a:solidFill>
                <a:srgbClr val="660066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EAF75A-87AD-4081-98DF-83F53267D7C3}"/>
              </a:ext>
            </a:extLst>
          </p:cNvPr>
          <p:cNvSpPr/>
          <p:nvPr/>
        </p:nvSpPr>
        <p:spPr>
          <a:xfrm>
            <a:off x="3936000" y="3817398"/>
            <a:ext cx="4320000" cy="1827262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Programas</a:t>
            </a:r>
            <a:r>
              <a:rPr lang="en-US" sz="2000" b="1" dirty="0">
                <a:solidFill>
                  <a:srgbClr val="FFFF00"/>
                </a:solidFill>
                <a:latin typeface="Candara" panose="020E0502030303020204" pitchFamily="34" charset="0"/>
              </a:rPr>
              <a:t> de Sistema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7CB917C-10EA-4A8B-90A5-AFF52CDD656E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2.4. </a:t>
            </a:r>
            <a:r>
              <a:rPr lang="en-US" sz="3200" b="1" dirty="0" err="1">
                <a:latin typeface="Candara" panose="020E0502030303020204" pitchFamily="34" charset="0"/>
              </a:rPr>
              <a:t>Programas</a:t>
            </a:r>
            <a:r>
              <a:rPr lang="en-US" sz="3200" b="1" dirty="0">
                <a:latin typeface="Candara" panose="020E0502030303020204" pitchFamily="34" charset="0"/>
              </a:rPr>
              <a:t> de Sistema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79436B-12A4-498B-AB16-87E3259EDF6C}"/>
              </a:ext>
            </a:extLst>
          </p:cNvPr>
          <p:cNvSpPr/>
          <p:nvPr/>
        </p:nvSpPr>
        <p:spPr>
          <a:xfrm>
            <a:off x="4296000" y="4509856"/>
            <a:ext cx="3600000" cy="1134804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SO</a:t>
            </a: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CF594DF0-2E0F-47A4-9AF4-12A7C3736018}"/>
              </a:ext>
            </a:extLst>
          </p:cNvPr>
          <p:cNvSpPr txBox="1">
            <a:spLocks/>
          </p:cNvSpPr>
          <p:nvPr/>
        </p:nvSpPr>
        <p:spPr>
          <a:xfrm>
            <a:off x="541898" y="5894773"/>
            <a:ext cx="11520000" cy="5163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660066"/>
                </a:solidFill>
                <a:latin typeface="Candara" panose="020E0502030303020204" pitchFamily="34" charset="0"/>
              </a:rPr>
              <a:t>Geralmente, são subdivididos em 7 (sete) categorias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5F4C007-74B9-4944-B5DF-C52532711639}"/>
              </a:ext>
            </a:extLst>
          </p:cNvPr>
          <p:cNvSpPr/>
          <p:nvPr/>
        </p:nvSpPr>
        <p:spPr>
          <a:xfrm>
            <a:off x="4802818" y="5104660"/>
            <a:ext cx="2520000" cy="54000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742850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686659"/>
            <a:ext cx="11520000" cy="57674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rgbClr val="660066"/>
                </a:solidFill>
                <a:latin typeface="Candara" panose="020E0502030303020204" pitchFamily="34" charset="0"/>
              </a:rPr>
              <a:t>1)Gerenciamento de Arquivos:</a:t>
            </a:r>
          </a:p>
          <a:p>
            <a:pPr marL="0" indent="0">
              <a:buNone/>
            </a:pPr>
            <a:r>
              <a:rPr lang="pt-BR" sz="2200" dirty="0">
                <a:latin typeface="Candara" panose="020E0502030303020204" pitchFamily="34" charset="0"/>
              </a:rPr>
              <a:t>Ex:Programas de manipulação de arquivos no Linux: cp, mv, rm, ls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660066"/>
                </a:solidFill>
                <a:latin typeface="Candara" panose="020E0502030303020204" pitchFamily="34" charset="0"/>
              </a:rPr>
              <a:t>2)Informações de Status</a:t>
            </a:r>
          </a:p>
          <a:p>
            <a:pPr marL="0" indent="0">
              <a:buNone/>
            </a:pPr>
            <a:r>
              <a:rPr lang="pt-BR" sz="2200" dirty="0">
                <a:latin typeface="Candara" panose="020E0502030303020204" pitchFamily="34" charset="0"/>
              </a:rPr>
              <a:t>Ex: date, time, ps, df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660066"/>
                </a:solidFill>
                <a:latin typeface="Candara" panose="020E0502030303020204" pitchFamily="34" charset="0"/>
              </a:rPr>
              <a:t>3)Modificação de Arquivos:</a:t>
            </a:r>
          </a:p>
          <a:p>
            <a:pPr marL="0" indent="0">
              <a:buNone/>
            </a:pPr>
            <a:r>
              <a:rPr lang="pt-BR" sz="2200" dirty="0">
                <a:latin typeface="Candara" panose="020E0502030303020204" pitchFamily="34" charset="0"/>
              </a:rPr>
              <a:t>Ex: Bloco de Notas (win), vim (Linux)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660066"/>
                </a:solidFill>
                <a:latin typeface="Candara" panose="020E0502030303020204" pitchFamily="34" charset="0"/>
              </a:rPr>
              <a:t>4)Utilitários:</a:t>
            </a:r>
          </a:p>
          <a:p>
            <a:pPr marL="0" indent="0">
              <a:buNone/>
            </a:pPr>
            <a:r>
              <a:rPr lang="pt-BR" sz="2200" dirty="0">
                <a:latin typeface="Candara" panose="020E0502030303020204" pitchFamily="34" charset="0"/>
              </a:rPr>
              <a:t>Ex: Browsers, planilhas, jogos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660066"/>
                </a:solidFill>
                <a:latin typeface="Candara" panose="020E0502030303020204" pitchFamily="34" charset="0"/>
              </a:rPr>
              <a:t>5)Carga e Execução de Programas</a:t>
            </a:r>
          </a:p>
          <a:p>
            <a:pPr marL="0" indent="0">
              <a:buNone/>
            </a:pPr>
            <a:r>
              <a:rPr lang="pt-BR" sz="2200" dirty="0">
                <a:latin typeface="Candara" panose="020E0502030303020204" pitchFamily="34" charset="0"/>
              </a:rPr>
              <a:t>Ex:loaders, linkers</a:t>
            </a:r>
          </a:p>
          <a:p>
            <a:pPr marL="0" indent="0">
              <a:buNone/>
            </a:pPr>
            <a:r>
              <a:rPr lang="pt-BR" sz="2200" b="1" dirty="0">
                <a:solidFill>
                  <a:srgbClr val="660066"/>
                </a:solidFill>
                <a:latin typeface="Candara" panose="020E0502030303020204" pitchFamily="34" charset="0"/>
              </a:rPr>
              <a:t>6)Comunicação:</a:t>
            </a:r>
          </a:p>
          <a:p>
            <a:pPr marL="0" indent="0">
              <a:buNone/>
            </a:pPr>
            <a:r>
              <a:rPr lang="pt-BR" sz="2200" dirty="0">
                <a:latin typeface="Candara" panose="020E0502030303020204" pitchFamily="34" charset="0"/>
              </a:rPr>
              <a:t>Ex: ftp, telnet, ssh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660066"/>
                </a:solidFill>
                <a:latin typeface="Candara" panose="020E0502030303020204" pitchFamily="34" charset="0"/>
              </a:rPr>
              <a:t>7) Suporte a linguagens de Programação:</a:t>
            </a:r>
          </a:p>
          <a:p>
            <a:pPr marL="0" indent="0">
              <a:buNone/>
            </a:pPr>
            <a:r>
              <a:rPr lang="pt-BR" sz="2200" dirty="0">
                <a:latin typeface="Candara" panose="020E0502030303020204" pitchFamily="34" charset="0"/>
              </a:rPr>
              <a:t>Ex: compilares, montadores, deputadores, interpretadores de programas (C, C++, Java, Perl)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7CB917C-10EA-4A8B-90A5-AFF52CDD656E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2.4. </a:t>
            </a:r>
            <a:r>
              <a:rPr lang="en-US" sz="3200" b="1" dirty="0" err="1">
                <a:latin typeface="Candara" panose="020E0502030303020204" pitchFamily="34" charset="0"/>
              </a:rPr>
              <a:t>Programas</a:t>
            </a:r>
            <a:r>
              <a:rPr lang="en-US" sz="3200" b="1" dirty="0">
                <a:latin typeface="Candara" panose="020E0502030303020204" pitchFamily="34" charset="0"/>
              </a:rPr>
              <a:t> de Sistema</a:t>
            </a:r>
          </a:p>
        </p:txBody>
      </p:sp>
    </p:spTree>
    <p:extLst>
      <p:ext uri="{BB962C8B-B14F-4D97-AF65-F5344CB8AC3E}">
        <p14:creationId xmlns:p14="http://schemas.microsoft.com/office/powerpoint/2010/main" val="3905282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532" y="2166151"/>
            <a:ext cx="11520000" cy="42879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1) Definir Objetivos</a:t>
            </a:r>
          </a:p>
          <a:p>
            <a:r>
              <a:rPr lang="pt-BR" sz="2200" dirty="0">
                <a:latin typeface="Candara" panose="020E0502030303020204" pitchFamily="34" charset="0"/>
              </a:rPr>
              <a:t>O SO será </a:t>
            </a:r>
            <a:r>
              <a:rPr lang="pt-BR" sz="2200" dirty="0">
                <a:highlight>
                  <a:srgbClr val="00FF00"/>
                </a:highlight>
                <a:latin typeface="Candara" panose="020E0502030303020204" pitchFamily="34" charset="0"/>
              </a:rPr>
              <a:t>monousuário</a:t>
            </a:r>
            <a:r>
              <a:rPr lang="pt-BR" sz="2200" dirty="0">
                <a:latin typeface="Candara" panose="020E0502030303020204" pitchFamily="34" charset="0"/>
              </a:rPr>
              <a:t>, </a:t>
            </a:r>
            <a:r>
              <a:rPr lang="pt-BR" sz="2200" dirty="0">
                <a:highlight>
                  <a:srgbClr val="00FFFF"/>
                </a:highlight>
                <a:latin typeface="Candara" panose="020E0502030303020204" pitchFamily="34" charset="0"/>
              </a:rPr>
              <a:t>multiusuário</a:t>
            </a:r>
            <a:r>
              <a:rPr lang="pt-BR" sz="2200" dirty="0">
                <a:latin typeface="Candara" panose="020E0502030303020204" pitchFamily="34" charset="0"/>
              </a:rPr>
              <a:t>, </a:t>
            </a:r>
            <a:r>
              <a:rPr lang="pt-BR" sz="2200" dirty="0">
                <a:highlight>
                  <a:srgbClr val="FFFF00"/>
                </a:highlight>
                <a:latin typeface="Candara" panose="020E0502030303020204" pitchFamily="34" charset="0"/>
              </a:rPr>
              <a:t>multirarefa</a:t>
            </a:r>
            <a:r>
              <a:rPr lang="pt-BR" sz="2200" dirty="0">
                <a:latin typeface="Candara" panose="020E0502030303020204" pitchFamily="34" charset="0"/>
              </a:rPr>
              <a:t>, </a:t>
            </a:r>
            <a:r>
              <a:rPr lang="pt-BR" sz="2200" dirty="0">
                <a:highlight>
                  <a:srgbClr val="00FF00"/>
                </a:highlight>
                <a:latin typeface="Candara" panose="020E0502030303020204" pitchFamily="34" charset="0"/>
              </a:rPr>
              <a:t>tempo-real</a:t>
            </a:r>
            <a:r>
              <a:rPr lang="pt-BR" sz="2200" dirty="0">
                <a:latin typeface="Candara" panose="020E0502030303020204" pitchFamily="34" charset="0"/>
              </a:rPr>
              <a:t>, para </a:t>
            </a:r>
            <a:r>
              <a:rPr lang="pt-BR" sz="2200" dirty="0">
                <a:highlight>
                  <a:srgbClr val="FFFF00"/>
                </a:highlight>
                <a:latin typeface="Candara" panose="020E0502030303020204" pitchFamily="34" charset="0"/>
              </a:rPr>
              <a:t>PC ou dispositivos móveis</a:t>
            </a:r>
            <a:r>
              <a:rPr lang="pt-BR" sz="2200" dirty="0">
                <a:latin typeface="Candara" panose="020E0502030303020204" pitchFamily="34" charset="0"/>
              </a:rPr>
              <a:t>, etc.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2) Definir Políticas (o que fazer) e Mecanismos (como fazer)</a:t>
            </a:r>
          </a:p>
          <a:p>
            <a:r>
              <a:rPr lang="pt-BR" sz="2200" dirty="0">
                <a:latin typeface="Candara" panose="020E0502030303020204" pitchFamily="34" charset="0"/>
              </a:rPr>
              <a:t>É bom que mecanismos sejam implementados de forma idependente de políticas, de modo que o SO permita as políticas facilmente. Ex: modificação do quantum de CPU, configuração e recompilação do kernel, etc.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3) Definir a Linguagem de Programação</a:t>
            </a:r>
          </a:p>
          <a:p>
            <a:r>
              <a:rPr lang="pt-BR" sz="2200" dirty="0">
                <a:latin typeface="Candara" panose="020E0502030303020204" pitchFamily="34" charset="0"/>
              </a:rPr>
              <a:t>Hoje em dia, os SO´s são implementados em linguagens de alto nível (C, C++, ...), e não mais em Assembly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5065083-B0AF-4884-8A33-5AEAE6034C8E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2.5. </a:t>
            </a:r>
            <a:r>
              <a:rPr lang="en-US" sz="3200" dirty="0" err="1">
                <a:latin typeface="Candara" panose="020E0502030303020204" pitchFamily="34" charset="0"/>
              </a:rPr>
              <a:t>Projeto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Implementação</a:t>
            </a:r>
            <a:r>
              <a:rPr lang="en-US" sz="3200" dirty="0">
                <a:latin typeface="Candara" panose="020E0502030303020204" pitchFamily="34" charset="0"/>
              </a:rPr>
              <a:t> de SO´s</a:t>
            </a: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446704C3-4D6E-4BDA-B0CF-4925C2E95935}"/>
              </a:ext>
            </a:extLst>
          </p:cNvPr>
          <p:cNvSpPr txBox="1">
            <a:spLocks/>
          </p:cNvSpPr>
          <p:nvPr/>
        </p:nvSpPr>
        <p:spPr>
          <a:xfrm>
            <a:off x="568532" y="664779"/>
            <a:ext cx="11520000" cy="1279432"/>
          </a:xfrm>
          <a:prstGeom prst="rect">
            <a:avLst/>
          </a:prstGeom>
          <a:solidFill>
            <a:srgbClr val="3CFFFF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rgbClr val="C00000"/>
                </a:solidFill>
                <a:latin typeface="Candara" panose="020E0502030303020204" pitchFamily="34" charset="0"/>
              </a:rPr>
              <a:t>Sucitamente, quais os </a:t>
            </a:r>
            <a:r>
              <a:rPr lang="pt-BR" sz="3600" b="1" dirty="0">
                <a:solidFill>
                  <a:srgbClr val="C00000"/>
                </a:solidFill>
                <a:latin typeface="Candara" panose="020E0502030303020204" pitchFamily="34" charset="0"/>
              </a:rPr>
              <a:t>passos necessários </a:t>
            </a:r>
            <a:r>
              <a:rPr lang="pt-BR" sz="3600" dirty="0">
                <a:solidFill>
                  <a:srgbClr val="C00000"/>
                </a:solidFill>
                <a:latin typeface="Candara" panose="020E0502030303020204" pitchFamily="34" charset="0"/>
              </a:rPr>
              <a:t>para criarmos um Sistema Operacional?</a:t>
            </a:r>
          </a:p>
        </p:txBody>
      </p:sp>
    </p:spTree>
    <p:extLst>
      <p:ext uri="{BB962C8B-B14F-4D97-AF65-F5344CB8AC3E}">
        <p14:creationId xmlns:p14="http://schemas.microsoft.com/office/powerpoint/2010/main" val="1747554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2096655"/>
            <a:ext cx="11520000" cy="14988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>
                <a:solidFill>
                  <a:srgbClr val="003366"/>
                </a:solidFill>
                <a:latin typeface="Candara" panose="020E0502030303020204" pitchFamily="34" charset="0"/>
              </a:rPr>
              <a:t>#fim_parte_1</a:t>
            </a:r>
            <a:endParaRPr lang="pt-BR" sz="2400" b="1" i="1" dirty="0">
              <a:solidFill>
                <a:srgbClr val="003366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02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686659"/>
            <a:ext cx="11520000" cy="29087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66"/>
                </a:solidFill>
                <a:latin typeface="Candara" panose="020E0502030303020204" pitchFamily="34" charset="0"/>
              </a:rPr>
              <a:t>Um ambiente tão grande e complexo como um Sistema Operacional, ao ser projetado, pode organizado utilizando de 4 (quatro) formas diferentes de organização:</a:t>
            </a:r>
          </a:p>
          <a:p>
            <a:pPr marL="0" indent="0">
              <a:buNone/>
            </a:pPr>
            <a:r>
              <a:rPr lang="pt-BR" sz="2400" b="1" i="1" dirty="0">
                <a:solidFill>
                  <a:srgbClr val="003366"/>
                </a:solidFill>
                <a:latin typeface="Candara" panose="020E0502030303020204" pitchFamily="34" charset="0"/>
              </a:rPr>
              <a:t>1)Arquitetura Simples;</a:t>
            </a:r>
          </a:p>
          <a:p>
            <a:pPr marL="0" indent="0">
              <a:buNone/>
            </a:pPr>
            <a:r>
              <a:rPr lang="pt-BR" sz="2400" b="1" i="1" dirty="0">
                <a:solidFill>
                  <a:srgbClr val="003366"/>
                </a:solidFill>
                <a:latin typeface="Candara" panose="020E0502030303020204" pitchFamily="34" charset="0"/>
              </a:rPr>
              <a:t>2)Arquitetura em Camadas;</a:t>
            </a:r>
          </a:p>
          <a:p>
            <a:pPr marL="0" indent="0">
              <a:buNone/>
            </a:pPr>
            <a:r>
              <a:rPr lang="pt-BR" sz="2400" b="1" i="1" dirty="0">
                <a:solidFill>
                  <a:srgbClr val="003366"/>
                </a:solidFill>
                <a:latin typeface="Candara" panose="020E0502030303020204" pitchFamily="34" charset="0"/>
              </a:rPr>
              <a:t>3)Arquitetura em Microkernel;</a:t>
            </a:r>
          </a:p>
          <a:p>
            <a:pPr marL="0" indent="0">
              <a:buNone/>
            </a:pPr>
            <a:r>
              <a:rPr lang="pt-BR" sz="2400" b="1" i="1" dirty="0">
                <a:solidFill>
                  <a:srgbClr val="003366"/>
                </a:solidFill>
                <a:latin typeface="Candara" panose="020E0502030303020204" pitchFamily="34" charset="0"/>
              </a:rPr>
              <a:t>4)Arquitetura em Módulos;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5065083-B0AF-4884-8A33-5AEAE6034C8E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2.6. </a:t>
            </a:r>
            <a:r>
              <a:rPr lang="en-US" sz="3200" dirty="0" err="1">
                <a:latin typeface="Candara" panose="020E0502030303020204" pitchFamily="34" charset="0"/>
              </a:rPr>
              <a:t>Arquitetura</a:t>
            </a:r>
            <a:r>
              <a:rPr lang="en-US" sz="3200" dirty="0">
                <a:latin typeface="Candara" panose="020E0502030303020204" pitchFamily="34" charset="0"/>
              </a:rPr>
              <a:t> do SO</a:t>
            </a:r>
          </a:p>
        </p:txBody>
      </p:sp>
      <p:pic>
        <p:nvPicPr>
          <p:cNvPr id="1026" name="Picture 2" descr="Sistemas Operacionais. Antes de Começarmos a discorrer sobre… | by  Jhonattan Almeida Müller | Medium">
            <a:extLst>
              <a:ext uri="{FF2B5EF4-FFF2-40B4-BE49-F238E27FC236}">
                <a16:creationId xmlns:a16="http://schemas.microsoft.com/office/drawing/2014/main" id="{B8CC13E8-9E08-4A06-87D6-3B3451F2F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714" y="3706115"/>
            <a:ext cx="4632572" cy="157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1">
            <a:extLst>
              <a:ext uri="{FF2B5EF4-FFF2-40B4-BE49-F238E27FC236}">
                <a16:creationId xmlns:a16="http://schemas.microsoft.com/office/drawing/2014/main" id="{05348BED-4660-4468-BF3E-F2064E0A9300}"/>
              </a:ext>
            </a:extLst>
          </p:cNvPr>
          <p:cNvSpPr txBox="1">
            <a:spLocks/>
          </p:cNvSpPr>
          <p:nvPr/>
        </p:nvSpPr>
        <p:spPr>
          <a:xfrm>
            <a:off x="2496000" y="5731739"/>
            <a:ext cx="7200000" cy="540000"/>
          </a:xfrm>
          <a:prstGeom prst="rect">
            <a:avLst/>
          </a:prstGeom>
          <a:solidFill>
            <a:srgbClr val="3CFFFF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ysClr val="windowText" lastClr="000000"/>
                </a:solidFill>
                <a:latin typeface="Candara" panose="020E0502030303020204" pitchFamily="34" charset="0"/>
              </a:rPr>
              <a:t>Vamos dar uma olhada como funciona cada uma delas?</a:t>
            </a:r>
          </a:p>
        </p:txBody>
      </p:sp>
    </p:spTree>
    <p:extLst>
      <p:ext uri="{BB962C8B-B14F-4D97-AF65-F5344CB8AC3E}">
        <p14:creationId xmlns:p14="http://schemas.microsoft.com/office/powerpoint/2010/main" val="16974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rgbClr val="003399"/>
                </a:solidFill>
                <a:latin typeface="Candara" panose="020E0502030303020204" pitchFamily="34" charset="0"/>
              </a:rPr>
              <a:t>Objetivos</a:t>
            </a:r>
            <a:endParaRPr lang="en-US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9263C4-66F0-4EA7-997F-E43961884ECB}"/>
              </a:ext>
            </a:extLst>
          </p:cNvPr>
          <p:cNvSpPr/>
          <p:nvPr/>
        </p:nvSpPr>
        <p:spPr>
          <a:xfrm>
            <a:off x="861134" y="639193"/>
            <a:ext cx="10800000" cy="180000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Candara" panose="020E0502030303020204" pitchFamily="34" charset="0"/>
              </a:rPr>
              <a:t>Descrever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serviços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mais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específicos</a:t>
            </a:r>
            <a:r>
              <a:rPr lang="en-US" sz="3200" dirty="0">
                <a:latin typeface="Candara" panose="020E0502030303020204" pitchFamily="34" charset="0"/>
              </a:rPr>
              <a:t> que um SO </a:t>
            </a:r>
            <a:r>
              <a:rPr lang="en-US" sz="3200" dirty="0" err="1">
                <a:latin typeface="Candara" panose="020E0502030303020204" pitchFamily="34" charset="0"/>
              </a:rPr>
              <a:t>fornece</a:t>
            </a:r>
            <a:r>
              <a:rPr lang="en-US" sz="3200" dirty="0">
                <a:latin typeface="Candara" panose="020E0502030303020204" pitchFamily="34" charset="0"/>
              </a:rPr>
              <a:t> para </a:t>
            </a:r>
            <a:r>
              <a:rPr lang="en-US" sz="3200" dirty="0" err="1">
                <a:latin typeface="Candara" panose="020E0502030303020204" pitchFamily="34" charset="0"/>
              </a:rPr>
              <a:t>usuários</a:t>
            </a:r>
            <a:r>
              <a:rPr lang="en-US" sz="3200" dirty="0">
                <a:latin typeface="Candara" panose="020E0502030303020204" pitchFamily="34" charset="0"/>
              </a:rPr>
              <a:t>, </a:t>
            </a:r>
            <a:r>
              <a:rPr lang="en-US" sz="3200" dirty="0" err="1">
                <a:latin typeface="Candara" panose="020E0502030303020204" pitchFamily="34" charset="0"/>
              </a:rPr>
              <a:t>processos</a:t>
            </a:r>
            <a:r>
              <a:rPr lang="en-US" sz="3200" dirty="0">
                <a:latin typeface="Candara" panose="020E0502030303020204" pitchFamily="34" charset="0"/>
              </a:rPr>
              <a:t> e outros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4819B0-2C79-4AB6-9FC0-DC78A3A8BBBB}"/>
              </a:ext>
            </a:extLst>
          </p:cNvPr>
          <p:cNvSpPr/>
          <p:nvPr/>
        </p:nvSpPr>
        <p:spPr>
          <a:xfrm>
            <a:off x="861134" y="2595077"/>
            <a:ext cx="10800000" cy="180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Candara" panose="020E0502030303020204" pitchFamily="34" charset="0"/>
              </a:rPr>
              <a:t>Discutir</a:t>
            </a:r>
            <a:r>
              <a:rPr lang="en-US" sz="3200" dirty="0">
                <a:latin typeface="Candara" panose="020E0502030303020204" pitchFamily="34" charset="0"/>
              </a:rPr>
              <a:t> as </a:t>
            </a:r>
            <a:r>
              <a:rPr lang="en-US" sz="3200" dirty="0" err="1">
                <a:latin typeface="Candara" panose="020E0502030303020204" pitchFamily="34" charset="0"/>
              </a:rPr>
              <a:t>diversas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maneiras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estruturar</a:t>
            </a:r>
            <a:r>
              <a:rPr lang="en-US" sz="3200" dirty="0">
                <a:latin typeface="Candara" panose="020E0502030303020204" pitchFamily="34" charset="0"/>
              </a:rPr>
              <a:t> um SO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170AB8-0B1C-4009-A820-970D7C579220}"/>
              </a:ext>
            </a:extLst>
          </p:cNvPr>
          <p:cNvSpPr/>
          <p:nvPr/>
        </p:nvSpPr>
        <p:spPr>
          <a:xfrm>
            <a:off x="861134" y="4550961"/>
            <a:ext cx="10800000" cy="18000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Candara" panose="020E0502030303020204" pitchFamily="34" charset="0"/>
              </a:rPr>
              <a:t>Explicar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como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os</a:t>
            </a:r>
            <a:r>
              <a:rPr lang="en-US" sz="3200" dirty="0">
                <a:latin typeface="Candara" panose="020E0502030303020204" pitchFamily="34" charset="0"/>
              </a:rPr>
              <a:t> SOs </a:t>
            </a:r>
            <a:r>
              <a:rPr lang="en-US" sz="3200" dirty="0" err="1">
                <a:latin typeface="Candara" panose="020E0502030303020204" pitchFamily="34" charset="0"/>
              </a:rPr>
              <a:t>são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instalados</a:t>
            </a:r>
            <a:r>
              <a:rPr lang="en-US" sz="3200" dirty="0">
                <a:latin typeface="Candara" panose="020E0502030303020204" pitchFamily="34" charset="0"/>
              </a:rPr>
              <a:t>, </a:t>
            </a:r>
            <a:r>
              <a:rPr lang="en-US" sz="3200" dirty="0" err="1">
                <a:latin typeface="Candara" panose="020E0502030303020204" pitchFamily="34" charset="0"/>
              </a:rPr>
              <a:t>personalizados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como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são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inicializados</a:t>
            </a:r>
            <a:endParaRPr lang="en-US" sz="3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06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1244158"/>
            <a:ext cx="11520000" cy="49096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33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03366"/>
                </a:solidFill>
                <a:latin typeface="Candara" panose="020E0502030303020204" pitchFamily="34" charset="0"/>
              </a:rPr>
              <a:t>As </a:t>
            </a:r>
            <a:r>
              <a:rPr lang="pt-BR" sz="2400" dirty="0">
                <a:solidFill>
                  <a:srgbClr val="003366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interfaces e níveis de funcionalidades</a:t>
            </a:r>
            <a:r>
              <a:rPr lang="pt-BR" sz="2400" dirty="0">
                <a:solidFill>
                  <a:srgbClr val="003366"/>
                </a:solidFill>
                <a:latin typeface="Candara" panose="020E0502030303020204" pitchFamily="34" charset="0"/>
              </a:rPr>
              <a:t> oferecidas pelo </a:t>
            </a:r>
            <a:r>
              <a:rPr lang="pt-BR" sz="2400">
                <a:solidFill>
                  <a:srgbClr val="003366"/>
                </a:solidFill>
                <a:latin typeface="Candara" panose="020E0502030303020204" pitchFamily="34" charset="0"/>
              </a:rPr>
              <a:t>SO </a:t>
            </a:r>
            <a:r>
              <a:rPr lang="pt-BR" sz="2400">
                <a:solidFill>
                  <a:srgbClr val="003366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NÃO </a:t>
            </a:r>
            <a:r>
              <a:rPr lang="pt-BR" sz="2400" dirty="0">
                <a:solidFill>
                  <a:srgbClr val="003366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estão bem separadas</a:t>
            </a:r>
            <a:r>
              <a:rPr lang="pt-BR" sz="2400" dirty="0">
                <a:solidFill>
                  <a:srgbClr val="003366"/>
                </a:solidFill>
                <a:latin typeface="Candara" panose="020E0502030303020204" pitchFamily="34" charset="0"/>
              </a:rPr>
              <a:t> (tudo é colocado em um grande programa executável);</a:t>
            </a:r>
          </a:p>
          <a:p>
            <a:r>
              <a:rPr lang="pt-BR" sz="2400" dirty="0">
                <a:solidFill>
                  <a:srgbClr val="003366"/>
                </a:solidFill>
                <a:latin typeface="Candara" panose="020E0502030303020204" pitchFamily="34" charset="0"/>
              </a:rPr>
              <a:t>Trabalha como se fosse um só módulo (</a:t>
            </a:r>
            <a:r>
              <a:rPr lang="pt-BR" sz="2400" dirty="0">
                <a:solidFill>
                  <a:srgbClr val="003366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monolítico</a:t>
            </a:r>
            <a:r>
              <a:rPr lang="pt-BR" sz="2400" dirty="0">
                <a:solidFill>
                  <a:srgbClr val="003366"/>
                </a:solidFill>
                <a:latin typeface="Candara" panose="020E0502030303020204" pitchFamily="34" charset="0"/>
              </a:rPr>
              <a:t>);</a:t>
            </a:r>
          </a:p>
          <a:p>
            <a:pPr marL="0" indent="0">
              <a:buNone/>
            </a:pPr>
            <a:endParaRPr lang="pt-BR" sz="2400" dirty="0">
              <a:solidFill>
                <a:srgbClr val="003366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3366"/>
                </a:solidFill>
                <a:latin typeface="Candara" panose="020E0502030303020204" pitchFamily="34" charset="0"/>
              </a:rPr>
              <a:t>Vantagens: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03366"/>
                </a:solidFill>
                <a:latin typeface="Candara" panose="020E0502030303020204" pitchFamily="34" charset="0"/>
              </a:rPr>
              <a:t>Simplicidade e Desempenho (rapidez);</a:t>
            </a:r>
          </a:p>
          <a:p>
            <a:pPr marL="0" indent="0">
              <a:buNone/>
            </a:pPr>
            <a:endParaRPr lang="pt-BR" sz="2400" dirty="0">
              <a:solidFill>
                <a:srgbClr val="003366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3366"/>
                </a:solidFill>
                <a:latin typeface="Candara" panose="020E0502030303020204" pitchFamily="34" charset="0"/>
              </a:rPr>
              <a:t>Desvantagens: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3366"/>
                </a:solidFill>
                <a:latin typeface="Candara" panose="020E0502030303020204" pitchFamily="34" charset="0"/>
              </a:rPr>
              <a:t>Dificuldade de </a:t>
            </a:r>
            <a:r>
              <a:rPr lang="pt-BR" sz="2400" dirty="0">
                <a:solidFill>
                  <a:schemeClr val="bg1"/>
                </a:solidFill>
                <a:highlight>
                  <a:srgbClr val="FF0000"/>
                </a:highlight>
                <a:latin typeface="Candara" panose="020E0502030303020204" pitchFamily="34" charset="0"/>
              </a:rPr>
              <a:t>manutenção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3366"/>
                </a:solidFill>
                <a:latin typeface="Candara" panose="020E0502030303020204" pitchFamily="34" charset="0"/>
              </a:rPr>
              <a:t>Muito </a:t>
            </a:r>
            <a:r>
              <a:rPr lang="pt-BR" sz="2400" dirty="0">
                <a:solidFill>
                  <a:schemeClr val="bg1"/>
                </a:solidFill>
                <a:highlight>
                  <a:srgbClr val="FF0000"/>
                </a:highlight>
                <a:latin typeface="Candara" panose="020E0502030303020204" pitchFamily="34" charset="0"/>
              </a:rPr>
              <a:t>vulneráveis a programas oportunistas</a:t>
            </a:r>
            <a:r>
              <a:rPr lang="pt-BR" sz="2400" dirty="0">
                <a:solidFill>
                  <a:srgbClr val="003366"/>
                </a:solidFill>
                <a:latin typeface="Candara" panose="020E0502030303020204" pitchFamily="34" charset="0"/>
              </a:rPr>
              <a:t>. O sistema inteiro pode ser interrompido quando programas de usuários falham.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5065083-B0AF-4884-8A33-5AEAE6034C8E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2.6. </a:t>
            </a:r>
            <a:r>
              <a:rPr lang="en-US" sz="3200" dirty="0" err="1">
                <a:latin typeface="Candara" panose="020E0502030303020204" pitchFamily="34" charset="0"/>
              </a:rPr>
              <a:t>Arquitetura</a:t>
            </a:r>
            <a:r>
              <a:rPr lang="en-US" sz="3200" dirty="0">
                <a:latin typeface="Candara" panose="020E0502030303020204" pitchFamily="34" charset="0"/>
              </a:rPr>
              <a:t> do SO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D3496C02-BFBF-46E2-8E8D-F4947755D0AE}"/>
              </a:ext>
            </a:extLst>
          </p:cNvPr>
          <p:cNvSpPr/>
          <p:nvPr/>
        </p:nvSpPr>
        <p:spPr>
          <a:xfrm>
            <a:off x="568167" y="704157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dirty="0">
                <a:solidFill>
                  <a:srgbClr val="003366"/>
                </a:solidFill>
                <a:latin typeface="Candara" panose="020E0502030303020204" pitchFamily="34" charset="0"/>
              </a:rPr>
              <a:t>2.6.1 </a:t>
            </a:r>
            <a:r>
              <a:rPr lang="en-US" sz="2800" b="1" i="1" dirty="0" err="1">
                <a:solidFill>
                  <a:srgbClr val="003366"/>
                </a:solidFill>
                <a:latin typeface="Candara" panose="020E0502030303020204" pitchFamily="34" charset="0"/>
              </a:rPr>
              <a:t>Arquitetura</a:t>
            </a:r>
            <a:r>
              <a:rPr lang="en-US" sz="2800" b="1" i="1" dirty="0">
                <a:solidFill>
                  <a:srgbClr val="003366"/>
                </a:solidFill>
                <a:latin typeface="Candara" panose="020E0502030303020204" pitchFamily="34" charset="0"/>
              </a:rPr>
              <a:t> Simples</a:t>
            </a:r>
            <a:endParaRPr lang="en-US" sz="2800" i="1" dirty="0">
              <a:solidFill>
                <a:srgbClr val="003366"/>
              </a:solidFill>
              <a:latin typeface="Candara" panose="020E0502030303020204" pitchFamily="34" charset="0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A8D22D22-39DA-4819-AF95-0B69D40D8565}"/>
              </a:ext>
            </a:extLst>
          </p:cNvPr>
          <p:cNvSpPr txBox="1">
            <a:spLocks/>
          </p:cNvSpPr>
          <p:nvPr/>
        </p:nvSpPr>
        <p:spPr>
          <a:xfrm>
            <a:off x="2496000" y="6220011"/>
            <a:ext cx="2892746" cy="540000"/>
          </a:xfrm>
          <a:prstGeom prst="rect">
            <a:avLst/>
          </a:prstGeom>
          <a:solidFill>
            <a:srgbClr val="3CFFFF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ysClr val="windowText" lastClr="000000"/>
                </a:solidFill>
                <a:latin typeface="Candara" panose="020E0502030303020204" pitchFamily="34" charset="0"/>
              </a:rPr>
              <a:t>Exemplos?</a:t>
            </a:r>
          </a:p>
        </p:txBody>
      </p:sp>
    </p:spTree>
    <p:extLst>
      <p:ext uri="{BB962C8B-B14F-4D97-AF65-F5344CB8AC3E}">
        <p14:creationId xmlns:p14="http://schemas.microsoft.com/office/powerpoint/2010/main" val="755929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5949578"/>
            <a:ext cx="4908997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MS-DOS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5065083-B0AF-4884-8A33-5AEAE6034C8E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2.6. </a:t>
            </a:r>
            <a:r>
              <a:rPr lang="en-US" sz="3200" dirty="0" err="1">
                <a:latin typeface="Candara" panose="020E0502030303020204" pitchFamily="34" charset="0"/>
              </a:rPr>
              <a:t>Arquitetura</a:t>
            </a:r>
            <a:r>
              <a:rPr lang="en-US" sz="3200" dirty="0">
                <a:latin typeface="Candara" panose="020E0502030303020204" pitchFamily="34" charset="0"/>
              </a:rPr>
              <a:t> do SO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D3496C02-BFBF-46E2-8E8D-F4947755D0AE}"/>
              </a:ext>
            </a:extLst>
          </p:cNvPr>
          <p:cNvSpPr/>
          <p:nvPr/>
        </p:nvSpPr>
        <p:spPr>
          <a:xfrm>
            <a:off x="568167" y="704157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dirty="0">
                <a:solidFill>
                  <a:srgbClr val="003366"/>
                </a:solidFill>
                <a:latin typeface="Candara" panose="020E0502030303020204" pitchFamily="34" charset="0"/>
              </a:rPr>
              <a:t>2.6.1 </a:t>
            </a:r>
            <a:r>
              <a:rPr lang="en-US" sz="2800" b="1" i="1" dirty="0" err="1">
                <a:solidFill>
                  <a:srgbClr val="003366"/>
                </a:solidFill>
                <a:latin typeface="Candara" panose="020E0502030303020204" pitchFamily="34" charset="0"/>
              </a:rPr>
              <a:t>Arquitetura</a:t>
            </a:r>
            <a:r>
              <a:rPr lang="en-US" sz="2800" b="1" i="1" dirty="0">
                <a:solidFill>
                  <a:srgbClr val="003366"/>
                </a:solidFill>
                <a:latin typeface="Candara" panose="020E0502030303020204" pitchFamily="34" charset="0"/>
              </a:rPr>
              <a:t> Simples</a:t>
            </a:r>
            <a:endParaRPr lang="en-US" sz="2800" i="1" dirty="0">
              <a:solidFill>
                <a:srgbClr val="003366"/>
              </a:solidFill>
              <a:latin typeface="Candara" panose="020E0502030303020204" pitchFamily="34" charset="0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7A243150-72CD-4D3C-8CD6-D1C423DD73C6}"/>
              </a:ext>
            </a:extLst>
          </p:cNvPr>
          <p:cNvSpPr txBox="1">
            <a:spLocks/>
          </p:cNvSpPr>
          <p:nvPr/>
        </p:nvSpPr>
        <p:spPr>
          <a:xfrm>
            <a:off x="5764546" y="5949578"/>
            <a:ext cx="6297352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UNIX (tradicional)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62FDF476-BBEC-4241-87FA-EC690FFC72D5}"/>
              </a:ext>
            </a:extLst>
          </p:cNvPr>
          <p:cNvSpPr/>
          <p:nvPr/>
        </p:nvSpPr>
        <p:spPr>
          <a:xfrm>
            <a:off x="835978" y="1557109"/>
            <a:ext cx="4489429" cy="7200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Application program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86528A9-3454-4F43-8FB4-FBE7418EC669}"/>
              </a:ext>
            </a:extLst>
          </p:cNvPr>
          <p:cNvSpPr/>
          <p:nvPr/>
        </p:nvSpPr>
        <p:spPr>
          <a:xfrm>
            <a:off x="835978" y="2663740"/>
            <a:ext cx="3851432" cy="7200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Resident system program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976FB7DE-5782-4173-BD53-B3DBF682484E}"/>
              </a:ext>
            </a:extLst>
          </p:cNvPr>
          <p:cNvSpPr/>
          <p:nvPr/>
        </p:nvSpPr>
        <p:spPr>
          <a:xfrm>
            <a:off x="835979" y="3770371"/>
            <a:ext cx="3201082" cy="720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MS-DOS device drivers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E982F4C5-18C8-4F2C-834C-1D5D796111B8}"/>
              </a:ext>
            </a:extLst>
          </p:cNvPr>
          <p:cNvSpPr/>
          <p:nvPr/>
        </p:nvSpPr>
        <p:spPr>
          <a:xfrm>
            <a:off x="835979" y="4877002"/>
            <a:ext cx="4489428" cy="7200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ROM BIOS device drivers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E18BF15-098D-447B-B6D0-116267E9D2C2}"/>
              </a:ext>
            </a:extLst>
          </p:cNvPr>
          <p:cNvSpPr/>
          <p:nvPr/>
        </p:nvSpPr>
        <p:spPr>
          <a:xfrm>
            <a:off x="1846554" y="2277108"/>
            <a:ext cx="180000" cy="56374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09A4B41-088F-4B3B-8B3F-E30E00F286C5}"/>
              </a:ext>
            </a:extLst>
          </p:cNvPr>
          <p:cNvSpPr/>
          <p:nvPr/>
        </p:nvSpPr>
        <p:spPr>
          <a:xfrm>
            <a:off x="1846554" y="3383740"/>
            <a:ext cx="180000" cy="56374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5F6B124-4E62-4F2D-B120-A71B88D5BBF7}"/>
              </a:ext>
            </a:extLst>
          </p:cNvPr>
          <p:cNvSpPr/>
          <p:nvPr/>
        </p:nvSpPr>
        <p:spPr>
          <a:xfrm>
            <a:off x="1846554" y="4490372"/>
            <a:ext cx="180000" cy="56374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346BEAD-ADE3-46B6-95FF-C5630866E158}"/>
              </a:ext>
            </a:extLst>
          </p:cNvPr>
          <p:cNvSpPr/>
          <p:nvPr/>
        </p:nvSpPr>
        <p:spPr>
          <a:xfrm>
            <a:off x="4360413" y="3381520"/>
            <a:ext cx="180000" cy="1692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0D05479-401E-46D9-BE38-963C7F42FAF1}"/>
              </a:ext>
            </a:extLst>
          </p:cNvPr>
          <p:cNvSpPr/>
          <p:nvPr/>
        </p:nvSpPr>
        <p:spPr>
          <a:xfrm>
            <a:off x="4797726" y="2277108"/>
            <a:ext cx="180000" cy="2772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9F0C4D-8819-4142-99E0-F29ED37AB026}"/>
              </a:ext>
            </a:extLst>
          </p:cNvPr>
          <p:cNvSpPr/>
          <p:nvPr/>
        </p:nvSpPr>
        <p:spPr>
          <a:xfrm>
            <a:off x="6484455" y="1363147"/>
            <a:ext cx="540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(the users)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10A488-6C57-4C0D-ADF9-F0B07FAB0A3A}"/>
              </a:ext>
            </a:extLst>
          </p:cNvPr>
          <p:cNvSpPr/>
          <p:nvPr/>
        </p:nvSpPr>
        <p:spPr>
          <a:xfrm>
            <a:off x="6484455" y="1778565"/>
            <a:ext cx="5400000" cy="9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Shells and commands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Compilers and </a:t>
            </a:r>
            <a:r>
              <a:rPr lang="en-US" sz="1400" dirty="0" err="1">
                <a:solidFill>
                  <a:schemeClr val="tx1"/>
                </a:solidFill>
              </a:rPr>
              <a:t>interperters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>
                <a:solidFill>
                  <a:schemeClr val="tx1"/>
                </a:solidFill>
              </a:rPr>
              <a:t>System </a:t>
            </a:r>
            <a:r>
              <a:rPr lang="en-US" sz="1400" dirty="0">
                <a:solidFill>
                  <a:schemeClr val="tx1"/>
                </a:solidFill>
              </a:rPr>
              <a:t>libraries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3BB521-A31F-45B1-9FA4-A8D0DDA399F9}"/>
              </a:ext>
            </a:extLst>
          </p:cNvPr>
          <p:cNvSpPr/>
          <p:nvPr/>
        </p:nvSpPr>
        <p:spPr>
          <a:xfrm>
            <a:off x="6484455" y="2888391"/>
            <a:ext cx="5400000" cy="20099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008A8A-7BC8-413F-8B9B-619E0DB7E21B}"/>
              </a:ext>
            </a:extLst>
          </p:cNvPr>
          <p:cNvSpPr/>
          <p:nvPr/>
        </p:nvSpPr>
        <p:spPr>
          <a:xfrm>
            <a:off x="6570675" y="3045406"/>
            <a:ext cx="5247610" cy="415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System-calls interface to kernel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E0E15F-AEC7-4262-B0B2-D1259FB33DF7}"/>
              </a:ext>
            </a:extLst>
          </p:cNvPr>
          <p:cNvSpPr/>
          <p:nvPr/>
        </p:nvSpPr>
        <p:spPr>
          <a:xfrm>
            <a:off x="6570675" y="3554371"/>
            <a:ext cx="1692000" cy="11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Signals terminal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Handling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Character I/O system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Terminal drivers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D6AE2-1766-4E29-B09E-3B8415642D47}"/>
              </a:ext>
            </a:extLst>
          </p:cNvPr>
          <p:cNvSpPr/>
          <p:nvPr/>
        </p:nvSpPr>
        <p:spPr>
          <a:xfrm>
            <a:off x="8348480" y="3554371"/>
            <a:ext cx="1692000" cy="11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File system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Swapping block I/O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System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Disk drivers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50FCF0-581D-44D2-9021-1935725578FD}"/>
              </a:ext>
            </a:extLst>
          </p:cNvPr>
          <p:cNvSpPr/>
          <p:nvPr/>
        </p:nvSpPr>
        <p:spPr>
          <a:xfrm>
            <a:off x="10126285" y="3554371"/>
            <a:ext cx="1692000" cy="11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CPU scheduling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Page replacement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Demand paging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Virtual memory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36356A-B792-4D38-A434-6A5B95D51854}"/>
              </a:ext>
            </a:extLst>
          </p:cNvPr>
          <p:cNvSpPr/>
          <p:nvPr/>
        </p:nvSpPr>
        <p:spPr>
          <a:xfrm>
            <a:off x="6480675" y="5073520"/>
            <a:ext cx="54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Kernel interface to </a:t>
            </a:r>
            <a:r>
              <a:rPr lang="en-US" sz="1400" i="1" dirty="0" err="1">
                <a:solidFill>
                  <a:schemeClr val="tx1"/>
                </a:solidFill>
              </a:rPr>
              <a:t>hardaware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872513-7808-4A36-8442-4287DEAE75F6}"/>
              </a:ext>
            </a:extLst>
          </p:cNvPr>
          <p:cNvSpPr/>
          <p:nvPr/>
        </p:nvSpPr>
        <p:spPr>
          <a:xfrm>
            <a:off x="6480675" y="5433520"/>
            <a:ext cx="540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D5EF1C60-A3F5-43D1-83AB-6DD208E2363A}"/>
              </a:ext>
            </a:extLst>
          </p:cNvPr>
          <p:cNvSpPr/>
          <p:nvPr/>
        </p:nvSpPr>
        <p:spPr>
          <a:xfrm>
            <a:off x="6072551" y="2906864"/>
            <a:ext cx="356283" cy="1991429"/>
          </a:xfrm>
          <a:prstGeom prst="leftBrace">
            <a:avLst>
              <a:gd name="adj1" fmla="val 13317"/>
              <a:gd name="adj2" fmla="val 47913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4DB3C5-4141-417C-8C29-3D65D0CEAC47}"/>
              </a:ext>
            </a:extLst>
          </p:cNvPr>
          <p:cNvSpPr txBox="1"/>
          <p:nvPr/>
        </p:nvSpPr>
        <p:spPr>
          <a:xfrm rot="16200000">
            <a:off x="5538331" y="3728588"/>
            <a:ext cx="85254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4289516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1244157"/>
            <a:ext cx="11520000" cy="52099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33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Possui </a:t>
            </a:r>
            <a:r>
              <a:rPr lang="pt-BR" sz="2200" dirty="0">
                <a:solidFill>
                  <a:srgbClr val="003366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várias camadas com funções específicas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200" dirty="0">
                <a:solidFill>
                  <a:srgbClr val="003366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Cada camada usa somente as funções e serviços disponibilizados pelas camadas inferiores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;</a:t>
            </a:r>
          </a:p>
          <a:p>
            <a:pPr marL="0" indent="0">
              <a:buNone/>
            </a:pPr>
            <a:endParaRPr lang="pt-BR" sz="2200" dirty="0">
              <a:solidFill>
                <a:srgbClr val="003366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3366"/>
                </a:solidFill>
                <a:latin typeface="Candara" panose="020E0502030303020204" pitchFamily="34" charset="0"/>
              </a:rPr>
              <a:t>Vantagens:</a:t>
            </a:r>
          </a:p>
          <a:p>
            <a:r>
              <a:rPr lang="pt-BR" sz="2200" dirty="0">
                <a:solidFill>
                  <a:srgbClr val="003366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Modularidade, facilidade de depuração e modificação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Cada camada oculta das camadas de nível superior a existência de certas estruturas de dados e operações;</a:t>
            </a:r>
          </a:p>
          <a:p>
            <a:endParaRPr lang="pt-BR" sz="2200" dirty="0">
              <a:solidFill>
                <a:srgbClr val="003366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3366"/>
                </a:solidFill>
                <a:latin typeface="Candara" panose="020E0502030303020204" pitchFamily="34" charset="0"/>
              </a:rPr>
              <a:t>Desvantagens:</a:t>
            </a:r>
          </a:p>
          <a:p>
            <a:r>
              <a:rPr lang="pt-BR" sz="2200" dirty="0">
                <a:solidFill>
                  <a:srgbClr val="003366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Menor desempenho. Cada camada adiciona um </a:t>
            </a:r>
            <a:r>
              <a:rPr lang="pt-BR" sz="2200" i="1" dirty="0">
                <a:solidFill>
                  <a:srgbClr val="003366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overhead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 à uma chamada de sistema;</a:t>
            </a:r>
          </a:p>
          <a:p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Dificil divisão de camadas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5065083-B0AF-4884-8A33-5AEAE6034C8E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2.6. </a:t>
            </a:r>
            <a:r>
              <a:rPr lang="en-US" sz="3200" dirty="0" err="1">
                <a:latin typeface="Candara" panose="020E0502030303020204" pitchFamily="34" charset="0"/>
              </a:rPr>
              <a:t>Arquitetura</a:t>
            </a:r>
            <a:r>
              <a:rPr lang="en-US" sz="3200" dirty="0">
                <a:latin typeface="Candara" panose="020E0502030303020204" pitchFamily="34" charset="0"/>
              </a:rPr>
              <a:t> do SO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D3496C02-BFBF-46E2-8E8D-F4947755D0AE}"/>
              </a:ext>
            </a:extLst>
          </p:cNvPr>
          <p:cNvSpPr/>
          <p:nvPr/>
        </p:nvSpPr>
        <p:spPr>
          <a:xfrm>
            <a:off x="568167" y="704157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dirty="0">
                <a:solidFill>
                  <a:srgbClr val="003366"/>
                </a:solidFill>
                <a:latin typeface="Candara" panose="020E0502030303020204" pitchFamily="34" charset="0"/>
              </a:rPr>
              <a:t>2.6.2 </a:t>
            </a:r>
            <a:r>
              <a:rPr lang="en-US" sz="2800" b="1" i="1" dirty="0" err="1">
                <a:solidFill>
                  <a:srgbClr val="003366"/>
                </a:solidFill>
                <a:latin typeface="Candara" panose="020E0502030303020204" pitchFamily="34" charset="0"/>
              </a:rPr>
              <a:t>Arquitetura</a:t>
            </a:r>
            <a:r>
              <a:rPr lang="en-US" sz="2800" b="1" i="1" dirty="0">
                <a:solidFill>
                  <a:srgbClr val="003366"/>
                </a:solidFill>
                <a:latin typeface="Candara" panose="020E0502030303020204" pitchFamily="34" charset="0"/>
              </a:rPr>
              <a:t> </a:t>
            </a:r>
            <a:r>
              <a:rPr lang="en-US" sz="2800" b="1" i="1" dirty="0" err="1">
                <a:solidFill>
                  <a:srgbClr val="003366"/>
                </a:solidFill>
                <a:latin typeface="Candara" panose="020E0502030303020204" pitchFamily="34" charset="0"/>
              </a:rPr>
              <a:t>em</a:t>
            </a:r>
            <a:r>
              <a:rPr lang="en-US" sz="2800" b="1" i="1" dirty="0">
                <a:solidFill>
                  <a:srgbClr val="003366"/>
                </a:solidFill>
                <a:latin typeface="Candara" panose="020E0502030303020204" pitchFamily="34" charset="0"/>
              </a:rPr>
              <a:t> </a:t>
            </a:r>
            <a:r>
              <a:rPr lang="en-US" sz="2800" b="1" i="1" dirty="0" err="1">
                <a:solidFill>
                  <a:srgbClr val="003366"/>
                </a:solidFill>
                <a:latin typeface="Candara" panose="020E0502030303020204" pitchFamily="34" charset="0"/>
              </a:rPr>
              <a:t>Camadas</a:t>
            </a:r>
            <a:endParaRPr lang="en-US" sz="2800" i="1" dirty="0">
              <a:solidFill>
                <a:srgbClr val="003366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87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699276" y="5692313"/>
            <a:ext cx="4320000" cy="7795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200" b="1" dirty="0">
                <a:solidFill>
                  <a:srgbClr val="003366"/>
                </a:solidFill>
                <a:latin typeface="Candara" panose="020E0502030303020204" pitchFamily="34" charset="0"/>
              </a:rPr>
              <a:t>IBM OS/2</a:t>
            </a:r>
            <a:endParaRPr lang="pt-BR" sz="2200" dirty="0">
              <a:solidFill>
                <a:srgbClr val="003366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5065083-B0AF-4884-8A33-5AEAE6034C8E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2.6. </a:t>
            </a:r>
            <a:r>
              <a:rPr lang="en-US" sz="3200" dirty="0" err="1">
                <a:latin typeface="Candara" panose="020E0502030303020204" pitchFamily="34" charset="0"/>
              </a:rPr>
              <a:t>Arquitetura</a:t>
            </a:r>
            <a:r>
              <a:rPr lang="en-US" sz="3200" dirty="0">
                <a:latin typeface="Candara" panose="020E0502030303020204" pitchFamily="34" charset="0"/>
              </a:rPr>
              <a:t> do SO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D3496C02-BFBF-46E2-8E8D-F4947755D0AE}"/>
              </a:ext>
            </a:extLst>
          </p:cNvPr>
          <p:cNvSpPr/>
          <p:nvPr/>
        </p:nvSpPr>
        <p:spPr>
          <a:xfrm>
            <a:off x="568167" y="704157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dirty="0">
                <a:solidFill>
                  <a:srgbClr val="003366"/>
                </a:solidFill>
                <a:latin typeface="Candara" panose="020E0502030303020204" pitchFamily="34" charset="0"/>
              </a:rPr>
              <a:t>2.6.2 </a:t>
            </a:r>
            <a:r>
              <a:rPr lang="en-US" sz="2800" b="1" i="1" dirty="0" err="1">
                <a:solidFill>
                  <a:srgbClr val="003366"/>
                </a:solidFill>
                <a:latin typeface="Candara" panose="020E0502030303020204" pitchFamily="34" charset="0"/>
              </a:rPr>
              <a:t>Arquitetura</a:t>
            </a:r>
            <a:r>
              <a:rPr lang="en-US" sz="2800" b="1" i="1" dirty="0">
                <a:solidFill>
                  <a:srgbClr val="003366"/>
                </a:solidFill>
                <a:latin typeface="Candara" panose="020E0502030303020204" pitchFamily="34" charset="0"/>
              </a:rPr>
              <a:t> </a:t>
            </a:r>
            <a:r>
              <a:rPr lang="en-US" sz="2800" b="1" i="1" dirty="0" err="1">
                <a:solidFill>
                  <a:srgbClr val="003366"/>
                </a:solidFill>
                <a:latin typeface="Candara" panose="020E0502030303020204" pitchFamily="34" charset="0"/>
              </a:rPr>
              <a:t>em</a:t>
            </a:r>
            <a:r>
              <a:rPr lang="en-US" sz="2800" b="1" i="1" dirty="0">
                <a:solidFill>
                  <a:srgbClr val="003366"/>
                </a:solidFill>
                <a:latin typeface="Candara" panose="020E0502030303020204" pitchFamily="34" charset="0"/>
              </a:rPr>
              <a:t> </a:t>
            </a:r>
            <a:r>
              <a:rPr lang="en-US" sz="2800" b="1" i="1" dirty="0" err="1">
                <a:solidFill>
                  <a:srgbClr val="003366"/>
                </a:solidFill>
                <a:latin typeface="Candara" panose="020E0502030303020204" pitchFamily="34" charset="0"/>
              </a:rPr>
              <a:t>Camadas</a:t>
            </a:r>
            <a:endParaRPr lang="en-US" sz="2800" i="1" dirty="0">
              <a:solidFill>
                <a:srgbClr val="003366"/>
              </a:solidFill>
              <a:latin typeface="Candara" panose="020E0502030303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4BF73A-C50B-44BD-B9ED-3BE57DB08964}"/>
              </a:ext>
            </a:extLst>
          </p:cNvPr>
          <p:cNvSpPr/>
          <p:nvPr/>
        </p:nvSpPr>
        <p:spPr>
          <a:xfrm>
            <a:off x="699276" y="1372314"/>
            <a:ext cx="4320000" cy="4320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600" dirty="0"/>
              <a:t>Layer N</a:t>
            </a:r>
          </a:p>
          <a:p>
            <a:pPr algn="ctr"/>
            <a:r>
              <a:rPr lang="en-US" sz="1600" dirty="0"/>
              <a:t>User interface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B73037-6633-4469-ABB4-B012C250F83B}"/>
              </a:ext>
            </a:extLst>
          </p:cNvPr>
          <p:cNvSpPr/>
          <p:nvPr/>
        </p:nvSpPr>
        <p:spPr>
          <a:xfrm>
            <a:off x="1291879" y="2535686"/>
            <a:ext cx="3134794" cy="30493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…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CF33ED-DD0A-4FDA-BFAE-E408322964B1}"/>
              </a:ext>
            </a:extLst>
          </p:cNvPr>
          <p:cNvSpPr/>
          <p:nvPr/>
        </p:nvSpPr>
        <p:spPr>
          <a:xfrm>
            <a:off x="1779276" y="3246501"/>
            <a:ext cx="2160000" cy="216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Layer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97268F-D278-4E63-A6BB-5CF120AB3BFC}"/>
              </a:ext>
            </a:extLst>
          </p:cNvPr>
          <p:cNvSpPr/>
          <p:nvPr/>
        </p:nvSpPr>
        <p:spPr>
          <a:xfrm>
            <a:off x="2139276" y="3999361"/>
            <a:ext cx="1440000" cy="12286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Layer 0</a:t>
            </a:r>
          </a:p>
          <a:p>
            <a:pPr algn="ctr"/>
            <a:r>
              <a:rPr lang="en-US" sz="1600" dirty="0"/>
              <a:t>Hardware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822B034F-A99D-4915-B2E7-5511FCCB4C12}"/>
              </a:ext>
            </a:extLst>
          </p:cNvPr>
          <p:cNvSpPr txBox="1">
            <a:spLocks/>
          </p:cNvSpPr>
          <p:nvPr/>
        </p:nvSpPr>
        <p:spPr>
          <a:xfrm>
            <a:off x="5611879" y="2887913"/>
            <a:ext cx="6293250" cy="2060606"/>
          </a:xfrm>
          <a:prstGeom prst="rect">
            <a:avLst/>
          </a:prstGeom>
          <a:solidFill>
            <a:srgbClr val="FFFF00"/>
          </a:solidFill>
          <a:ln w="9525">
            <a:solidFill>
              <a:srgbClr val="0033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i="1" dirty="0">
                <a:solidFill>
                  <a:srgbClr val="003366"/>
                </a:solidFill>
                <a:latin typeface="Candara" panose="020E0502030303020204" pitchFamily="34" charset="0"/>
              </a:rPr>
              <a:t>Observação: </a:t>
            </a:r>
          </a:p>
          <a:p>
            <a:pPr marL="0" indent="0">
              <a:buNone/>
            </a:pPr>
            <a:r>
              <a:rPr lang="pt-BR" sz="2000" i="1" dirty="0">
                <a:solidFill>
                  <a:srgbClr val="003366"/>
                </a:solidFill>
                <a:latin typeface="Candara" panose="020E0502030303020204" pitchFamily="34" charset="0"/>
              </a:rPr>
              <a:t>Muitos dos SO´s utilizam a estruturação em camadas de forma parcial hoje em dia, ou seja</a:t>
            </a:r>
            <a:r>
              <a:rPr lang="pt-BR" sz="2000" i="1">
                <a:solidFill>
                  <a:srgbClr val="003366"/>
                </a:solidFill>
                <a:latin typeface="Candara" panose="020E0502030303020204" pitchFamily="34" charset="0"/>
              </a:rPr>
              <a:t>, NÃO </a:t>
            </a:r>
            <a:r>
              <a:rPr lang="pt-BR" sz="2000" i="1" dirty="0">
                <a:solidFill>
                  <a:srgbClr val="003366"/>
                </a:solidFill>
                <a:latin typeface="Candara" panose="020E0502030303020204" pitchFamily="34" charset="0"/>
              </a:rPr>
              <a:t>são SO´s desenvolvidos utlizando-se estritamente desta arquietura</a:t>
            </a:r>
          </a:p>
        </p:txBody>
      </p:sp>
    </p:spTree>
    <p:extLst>
      <p:ext uri="{BB962C8B-B14F-4D97-AF65-F5344CB8AC3E}">
        <p14:creationId xmlns:p14="http://schemas.microsoft.com/office/powerpoint/2010/main" val="917489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1244157"/>
            <a:ext cx="11520000" cy="52099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33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O </a:t>
            </a:r>
            <a:r>
              <a:rPr lang="pt-BR" sz="2200" dirty="0">
                <a:solidFill>
                  <a:srgbClr val="003366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kernel do sistema é enxuto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, possuindo somente os </a:t>
            </a:r>
            <a:r>
              <a:rPr lang="pt-BR" sz="2200" b="1" dirty="0">
                <a:solidFill>
                  <a:srgbClr val="003366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componentes essenciais 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(</a:t>
            </a:r>
            <a:r>
              <a:rPr lang="pt-BR" sz="2200" b="1" dirty="0">
                <a:solidFill>
                  <a:srgbClr val="003366"/>
                </a:solidFill>
                <a:latin typeface="Candara" panose="020E0502030303020204" pitchFamily="34" charset="0"/>
              </a:rPr>
              <a:t>primitivas de núcleo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)</a:t>
            </a:r>
          </a:p>
          <a:p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Os </a:t>
            </a:r>
            <a:r>
              <a:rPr lang="pt-BR" sz="2200" b="1" dirty="0">
                <a:solidFill>
                  <a:srgbClr val="003366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componentes essenciais</a:t>
            </a:r>
            <a:r>
              <a:rPr lang="pt-BR" sz="2200" b="1" dirty="0">
                <a:solidFill>
                  <a:srgbClr val="003366"/>
                </a:solidFill>
                <a:latin typeface="Candara" panose="020E0502030303020204" pitchFamily="34" charset="0"/>
              </a:rPr>
              <a:t> 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normalmente </a:t>
            </a:r>
            <a:r>
              <a:rPr lang="pt-BR" sz="2200" dirty="0">
                <a:solidFill>
                  <a:srgbClr val="003366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são os códigos de baixo nível 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necessários para interagir com o hardware;</a:t>
            </a:r>
          </a:p>
          <a:p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Todos os </a:t>
            </a:r>
            <a:r>
              <a:rPr lang="pt-BR" sz="2200" dirty="0">
                <a:solidFill>
                  <a:srgbClr val="003366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outros aspectos de alto nivel 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como políticas de gerenciamento de recursos são implementadas </a:t>
            </a:r>
            <a:r>
              <a:rPr lang="pt-BR" sz="2200" dirty="0">
                <a:solidFill>
                  <a:srgbClr val="003366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fora do núcleo (</a:t>
            </a:r>
            <a:r>
              <a:rPr lang="pt-BR" sz="2200" b="1" dirty="0">
                <a:solidFill>
                  <a:srgbClr val="003366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Espaço do Usuário</a:t>
            </a:r>
            <a:r>
              <a:rPr lang="pt-BR" sz="2200" dirty="0">
                <a:solidFill>
                  <a:srgbClr val="003366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)</a:t>
            </a:r>
          </a:p>
          <a:p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Uma função importante do microkernel é fornecer </a:t>
            </a:r>
            <a:r>
              <a:rPr lang="pt-BR" sz="2200" dirty="0">
                <a:solidFill>
                  <a:srgbClr val="003366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uma ponte de comunicação entre as aplicações e serviços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 do espaço do usuário por meio de </a:t>
            </a:r>
            <a:r>
              <a:rPr lang="pt-BR" sz="2200" b="1" dirty="0">
                <a:solidFill>
                  <a:srgbClr val="003366"/>
                </a:solidFill>
                <a:latin typeface="Candara" panose="020E0502030303020204" pitchFamily="34" charset="0"/>
              </a:rPr>
              <a:t>troca de mensagens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;</a:t>
            </a:r>
          </a:p>
          <a:p>
            <a:endParaRPr lang="pt-BR" sz="2200" dirty="0">
              <a:solidFill>
                <a:srgbClr val="003366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3366"/>
                </a:solidFill>
                <a:latin typeface="Candara" panose="020E0502030303020204" pitchFamily="34" charset="0"/>
              </a:rPr>
              <a:t>Vantagens:</a:t>
            </a:r>
          </a:p>
          <a:p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Kernel mais seguro e confiável</a:t>
            </a:r>
          </a:p>
          <a:p>
            <a:r>
              <a:rPr lang="pt-BR" sz="2200" dirty="0">
                <a:solidFill>
                  <a:srgbClr val="003366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Facilidade de extensão do SO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3366"/>
                </a:solidFill>
                <a:latin typeface="Candara" panose="020E0502030303020204" pitchFamily="34" charset="0"/>
              </a:rPr>
              <a:t>Desvantagens:</a:t>
            </a:r>
          </a:p>
          <a:p>
            <a:r>
              <a:rPr lang="pt-BR" sz="2200" dirty="0">
                <a:solidFill>
                  <a:schemeClr val="bg1"/>
                </a:solidFill>
                <a:highlight>
                  <a:srgbClr val="FF0000"/>
                </a:highlight>
                <a:latin typeface="Candara" panose="020E0502030303020204" pitchFamily="34" charset="0"/>
              </a:rPr>
              <a:t>Desempenho comprometido 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devido ao </a:t>
            </a:r>
            <a:r>
              <a:rPr lang="pt-BR" sz="2200" i="1" dirty="0">
                <a:solidFill>
                  <a:srgbClr val="003366"/>
                </a:solidFill>
                <a:latin typeface="Candara" panose="020E0502030303020204" pitchFamily="34" charset="0"/>
              </a:rPr>
              <a:t>overhead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 de funções do sistema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5065083-B0AF-4884-8A33-5AEAE6034C8E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2.6. </a:t>
            </a:r>
            <a:r>
              <a:rPr lang="en-US" sz="3200" dirty="0" err="1">
                <a:latin typeface="Candara" panose="020E0502030303020204" pitchFamily="34" charset="0"/>
              </a:rPr>
              <a:t>Arquitetura</a:t>
            </a:r>
            <a:r>
              <a:rPr lang="en-US" sz="3200" dirty="0">
                <a:latin typeface="Candara" panose="020E0502030303020204" pitchFamily="34" charset="0"/>
              </a:rPr>
              <a:t> do SO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D3496C02-BFBF-46E2-8E8D-F4947755D0AE}"/>
              </a:ext>
            </a:extLst>
          </p:cNvPr>
          <p:cNvSpPr/>
          <p:nvPr/>
        </p:nvSpPr>
        <p:spPr>
          <a:xfrm>
            <a:off x="568167" y="704157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dirty="0">
                <a:solidFill>
                  <a:srgbClr val="003366"/>
                </a:solidFill>
                <a:latin typeface="Candara" panose="020E0502030303020204" pitchFamily="34" charset="0"/>
              </a:rPr>
              <a:t>2.6.3 </a:t>
            </a:r>
            <a:r>
              <a:rPr lang="en-US" sz="2800" b="1" i="1" dirty="0" err="1">
                <a:solidFill>
                  <a:srgbClr val="003366"/>
                </a:solidFill>
                <a:latin typeface="Candara" panose="020E0502030303020204" pitchFamily="34" charset="0"/>
              </a:rPr>
              <a:t>Arquitetura</a:t>
            </a:r>
            <a:r>
              <a:rPr lang="en-US" sz="2800" b="1" i="1" dirty="0">
                <a:solidFill>
                  <a:srgbClr val="003366"/>
                </a:solidFill>
                <a:latin typeface="Candara" panose="020E0502030303020204" pitchFamily="34" charset="0"/>
              </a:rPr>
              <a:t> de Microkernel</a:t>
            </a:r>
            <a:endParaRPr lang="en-US" sz="2800" i="1" dirty="0">
              <a:solidFill>
                <a:srgbClr val="003366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02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5540188"/>
            <a:ext cx="11520000" cy="91387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MacOS X, Windows NT (tradicional)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5065083-B0AF-4884-8A33-5AEAE6034C8E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2.6. </a:t>
            </a:r>
            <a:r>
              <a:rPr lang="en-US" sz="3200" dirty="0" err="1">
                <a:latin typeface="Candara" panose="020E0502030303020204" pitchFamily="34" charset="0"/>
              </a:rPr>
              <a:t>Arquitetura</a:t>
            </a:r>
            <a:r>
              <a:rPr lang="en-US" sz="3200" dirty="0">
                <a:latin typeface="Candara" panose="020E0502030303020204" pitchFamily="34" charset="0"/>
              </a:rPr>
              <a:t> do SO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8297ED13-C98A-422A-88BC-A696F5CCCB12}"/>
              </a:ext>
            </a:extLst>
          </p:cNvPr>
          <p:cNvSpPr/>
          <p:nvPr/>
        </p:nvSpPr>
        <p:spPr>
          <a:xfrm>
            <a:off x="568167" y="704157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dirty="0">
                <a:solidFill>
                  <a:srgbClr val="003366"/>
                </a:solidFill>
                <a:latin typeface="Candara" panose="020E0502030303020204" pitchFamily="34" charset="0"/>
              </a:rPr>
              <a:t>2.6.3 </a:t>
            </a:r>
            <a:r>
              <a:rPr lang="en-US" sz="2800" b="1" i="1" dirty="0" err="1">
                <a:solidFill>
                  <a:srgbClr val="003366"/>
                </a:solidFill>
                <a:latin typeface="Candara" panose="020E0502030303020204" pitchFamily="34" charset="0"/>
              </a:rPr>
              <a:t>Arquitetura</a:t>
            </a:r>
            <a:r>
              <a:rPr lang="en-US" sz="2800" b="1" i="1" dirty="0">
                <a:solidFill>
                  <a:srgbClr val="003366"/>
                </a:solidFill>
                <a:latin typeface="Candara" panose="020E0502030303020204" pitchFamily="34" charset="0"/>
              </a:rPr>
              <a:t> de Microkernel</a:t>
            </a:r>
            <a:endParaRPr lang="en-US" sz="2800" i="1" dirty="0">
              <a:solidFill>
                <a:srgbClr val="003366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8759BC-DCEC-4570-8083-47C1017F2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28" y="1340547"/>
            <a:ext cx="8107263" cy="412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59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1244157"/>
            <a:ext cx="11520000" cy="52099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33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>
                <a:solidFill>
                  <a:srgbClr val="003366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É o melhor tipo de arquitetura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O </a:t>
            </a:r>
            <a:r>
              <a:rPr lang="pt-BR" sz="2200" b="1" dirty="0">
                <a:solidFill>
                  <a:srgbClr val="003366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kernel é enxuto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, possuindo somente os componentes essenciais;</a:t>
            </a:r>
          </a:p>
          <a:p>
            <a:pPr marL="0" indent="0">
              <a:buNone/>
            </a:pPr>
            <a:endParaRPr lang="pt-BR" sz="2400" b="1" dirty="0">
              <a:solidFill>
                <a:srgbClr val="003366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3366"/>
                </a:solidFill>
                <a:latin typeface="Candara" panose="020E0502030303020204" pitchFamily="34" charset="0"/>
              </a:rPr>
              <a:t>Vantagens:</a:t>
            </a:r>
          </a:p>
          <a:p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Os demais </a:t>
            </a:r>
            <a:r>
              <a:rPr lang="pt-BR" sz="2200" dirty="0">
                <a:solidFill>
                  <a:srgbClr val="003366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módulos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 que compôem o SO são carregados, conforme a necessidade, durante o </a:t>
            </a:r>
            <a:r>
              <a:rPr lang="pt-BR" sz="2200" i="1" dirty="0">
                <a:solidFill>
                  <a:srgbClr val="003366"/>
                </a:solidFill>
                <a:latin typeface="Candara" panose="020E0502030303020204" pitchFamily="34" charset="0"/>
              </a:rPr>
              <a:t>boot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 ou dinamicamente durante a execução do SO;</a:t>
            </a:r>
          </a:p>
          <a:p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Ao contrário da arquitetura em camadas, </a:t>
            </a:r>
            <a:r>
              <a:rPr lang="pt-BR" sz="2200" dirty="0">
                <a:solidFill>
                  <a:srgbClr val="003366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cada módulo pode chamar serviços oferecidos por outros módulos independentemente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, pois todos os módulos estão no </a:t>
            </a:r>
            <a:r>
              <a:rPr lang="pt-BR" sz="2200" dirty="0">
                <a:solidFill>
                  <a:srgbClr val="003366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mesmo nível hirárquico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Ao contrário da arquitetura de Microkernel, </a:t>
            </a:r>
            <a:r>
              <a:rPr lang="pt-BR" sz="2200" dirty="0">
                <a:solidFill>
                  <a:srgbClr val="003366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cada módulo pode se comunicar diretamente com os demais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, não mais através de mensagens no kernel;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3366"/>
                </a:solidFill>
                <a:latin typeface="Candara" panose="020E0502030303020204" pitchFamily="34" charset="0"/>
              </a:rPr>
              <a:t>Desvantagens:</a:t>
            </a:r>
          </a:p>
          <a:p>
            <a:r>
              <a:rPr lang="pt-BR" sz="2200" dirty="0">
                <a:solidFill>
                  <a:schemeClr val="bg1"/>
                </a:solidFill>
                <a:highlight>
                  <a:srgbClr val="FF0000"/>
                </a:highlight>
                <a:latin typeface="Candara" panose="020E0502030303020204" pitchFamily="34" charset="0"/>
              </a:rPr>
              <a:t>Maior complexidade de desenvovimento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5065083-B0AF-4884-8A33-5AEAE6034C8E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2.6. </a:t>
            </a:r>
            <a:r>
              <a:rPr lang="en-US" sz="3200" dirty="0" err="1">
                <a:latin typeface="Candara" panose="020E0502030303020204" pitchFamily="34" charset="0"/>
              </a:rPr>
              <a:t>Arquitetura</a:t>
            </a:r>
            <a:r>
              <a:rPr lang="en-US" sz="3200" dirty="0">
                <a:latin typeface="Candara" panose="020E0502030303020204" pitchFamily="34" charset="0"/>
              </a:rPr>
              <a:t> do SO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8297ED13-C98A-422A-88BC-A696F5CCCB12}"/>
              </a:ext>
            </a:extLst>
          </p:cNvPr>
          <p:cNvSpPr/>
          <p:nvPr/>
        </p:nvSpPr>
        <p:spPr>
          <a:xfrm>
            <a:off x="568167" y="704157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dirty="0">
                <a:solidFill>
                  <a:srgbClr val="003366"/>
                </a:solidFill>
                <a:latin typeface="Candara" panose="020E0502030303020204" pitchFamily="34" charset="0"/>
              </a:rPr>
              <a:t>2.6.4 </a:t>
            </a:r>
            <a:r>
              <a:rPr lang="en-US" sz="2800" b="1" i="1" dirty="0" err="1">
                <a:solidFill>
                  <a:srgbClr val="003366"/>
                </a:solidFill>
                <a:latin typeface="Candara" panose="020E0502030303020204" pitchFamily="34" charset="0"/>
              </a:rPr>
              <a:t>Arquitetura</a:t>
            </a:r>
            <a:r>
              <a:rPr lang="en-US" sz="2800" b="1" i="1" dirty="0">
                <a:solidFill>
                  <a:srgbClr val="003366"/>
                </a:solidFill>
                <a:latin typeface="Candara" panose="020E0502030303020204" pitchFamily="34" charset="0"/>
              </a:rPr>
              <a:t> </a:t>
            </a:r>
            <a:r>
              <a:rPr lang="en-US" sz="2800" b="1" i="1" dirty="0" err="1">
                <a:solidFill>
                  <a:srgbClr val="003366"/>
                </a:solidFill>
                <a:latin typeface="Candara" panose="020E0502030303020204" pitchFamily="34" charset="0"/>
              </a:rPr>
              <a:t>em</a:t>
            </a:r>
            <a:r>
              <a:rPr lang="en-US" sz="2800" b="1" i="1" dirty="0">
                <a:solidFill>
                  <a:srgbClr val="003366"/>
                </a:solidFill>
                <a:latin typeface="Candara" panose="020E0502030303020204" pitchFamily="34" charset="0"/>
              </a:rPr>
              <a:t> </a:t>
            </a:r>
            <a:r>
              <a:rPr lang="en-US" sz="2800" b="1" i="1" dirty="0" err="1">
                <a:solidFill>
                  <a:srgbClr val="003366"/>
                </a:solidFill>
                <a:latin typeface="Candara" panose="020E0502030303020204" pitchFamily="34" charset="0"/>
              </a:rPr>
              <a:t>Módulos</a:t>
            </a:r>
            <a:r>
              <a:rPr lang="en-US" sz="2800" b="1" i="1" dirty="0">
                <a:solidFill>
                  <a:srgbClr val="003366"/>
                </a:solidFill>
                <a:latin typeface="Candara" panose="020E0502030303020204" pitchFamily="34" charset="0"/>
              </a:rPr>
              <a:t> </a:t>
            </a:r>
            <a:endParaRPr lang="en-US" sz="2800" i="1" dirty="0">
              <a:solidFill>
                <a:srgbClr val="003366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727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B346F4-9EC5-44D3-B674-3A6FB805C5EA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 flipV="1">
            <a:off x="3855181" y="2257439"/>
            <a:ext cx="821232" cy="88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5D5C51-677C-4B3A-A533-29CE49E14CB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6836413" y="2257439"/>
            <a:ext cx="1267966" cy="88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F6FCD8-DF5C-45E8-BBE5-08569BBC9BDE}"/>
              </a:ext>
            </a:extLst>
          </p:cNvPr>
          <p:cNvCxnSpPr>
            <a:cxnSpLocks/>
            <a:stCxn id="8" idx="5"/>
            <a:endCxn id="12" idx="2"/>
          </p:cNvCxnSpPr>
          <p:nvPr/>
        </p:nvCxnSpPr>
        <p:spPr>
          <a:xfrm>
            <a:off x="6520088" y="2648124"/>
            <a:ext cx="1884469" cy="11400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2A96F1-DA6A-4FE3-A716-39E77E09570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328167" y="2705536"/>
            <a:ext cx="1268239" cy="2235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EE3D5E-B89E-4412-9BF3-BF90D281A8B4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>
            <a:off x="5756413" y="2806286"/>
            <a:ext cx="40860" cy="19764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C27CCF-7F1F-4344-AD22-F0B53E600AFF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729756" y="2720794"/>
            <a:ext cx="1454903" cy="22200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479A89-8E36-4D09-A3FE-EFBE493D852F}"/>
              </a:ext>
            </a:extLst>
          </p:cNvPr>
          <p:cNvCxnSpPr>
            <a:cxnSpLocks/>
            <a:stCxn id="8" idx="3"/>
            <a:endCxn id="9" idx="6"/>
          </p:cNvCxnSpPr>
          <p:nvPr/>
        </p:nvCxnSpPr>
        <p:spPr>
          <a:xfrm flipH="1">
            <a:off x="2926212" y="2648124"/>
            <a:ext cx="2066526" cy="11400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5065083-B0AF-4884-8A33-5AEAE6034C8E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2.6. </a:t>
            </a:r>
            <a:r>
              <a:rPr lang="en-US" sz="3200" dirty="0" err="1">
                <a:latin typeface="Candara" panose="020E0502030303020204" pitchFamily="34" charset="0"/>
              </a:rPr>
              <a:t>Arquitetura</a:t>
            </a:r>
            <a:r>
              <a:rPr lang="en-US" sz="3200" dirty="0">
                <a:latin typeface="Candara" panose="020E0502030303020204" pitchFamily="34" charset="0"/>
              </a:rPr>
              <a:t> do SO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8297ED13-C98A-422A-88BC-A696F5CCCB12}"/>
              </a:ext>
            </a:extLst>
          </p:cNvPr>
          <p:cNvSpPr/>
          <p:nvPr/>
        </p:nvSpPr>
        <p:spPr>
          <a:xfrm>
            <a:off x="568167" y="704157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dirty="0">
                <a:solidFill>
                  <a:srgbClr val="003366"/>
                </a:solidFill>
                <a:latin typeface="Candara" panose="020E0502030303020204" pitchFamily="34" charset="0"/>
              </a:rPr>
              <a:t>2.6.4 </a:t>
            </a:r>
            <a:r>
              <a:rPr lang="en-US" sz="2800" b="1" i="1" dirty="0" err="1">
                <a:solidFill>
                  <a:srgbClr val="003366"/>
                </a:solidFill>
                <a:latin typeface="Candara" panose="020E0502030303020204" pitchFamily="34" charset="0"/>
              </a:rPr>
              <a:t>Arquitetura</a:t>
            </a:r>
            <a:r>
              <a:rPr lang="en-US" sz="2800" b="1" i="1" dirty="0">
                <a:solidFill>
                  <a:srgbClr val="003366"/>
                </a:solidFill>
                <a:latin typeface="Candara" panose="020E0502030303020204" pitchFamily="34" charset="0"/>
              </a:rPr>
              <a:t> </a:t>
            </a:r>
            <a:r>
              <a:rPr lang="en-US" sz="2800" b="1" i="1" dirty="0" err="1">
                <a:solidFill>
                  <a:srgbClr val="003366"/>
                </a:solidFill>
                <a:latin typeface="Candara" panose="020E0502030303020204" pitchFamily="34" charset="0"/>
              </a:rPr>
              <a:t>em</a:t>
            </a:r>
            <a:r>
              <a:rPr lang="en-US" sz="2800" b="1" i="1" dirty="0">
                <a:solidFill>
                  <a:srgbClr val="003366"/>
                </a:solidFill>
                <a:latin typeface="Candara" panose="020E0502030303020204" pitchFamily="34" charset="0"/>
              </a:rPr>
              <a:t> </a:t>
            </a:r>
            <a:r>
              <a:rPr lang="en-US" sz="2800" b="1" i="1" dirty="0" err="1">
                <a:solidFill>
                  <a:srgbClr val="003366"/>
                </a:solidFill>
                <a:latin typeface="Candara" panose="020E0502030303020204" pitchFamily="34" charset="0"/>
              </a:rPr>
              <a:t>Módulos</a:t>
            </a:r>
            <a:r>
              <a:rPr lang="en-US" sz="2800" b="1" i="1" dirty="0">
                <a:solidFill>
                  <a:srgbClr val="003366"/>
                </a:solidFill>
                <a:latin typeface="Candara" panose="020E0502030303020204" pitchFamily="34" charset="0"/>
              </a:rPr>
              <a:t> </a:t>
            </a:r>
            <a:endParaRPr lang="en-US" sz="2800" i="1" dirty="0">
              <a:solidFill>
                <a:srgbClr val="003366"/>
              </a:solidFill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AA86F8D3-0D0B-4067-AA07-5CDAD87FA378}"/>
              </a:ext>
            </a:extLst>
          </p:cNvPr>
          <p:cNvSpPr txBox="1">
            <a:spLocks/>
          </p:cNvSpPr>
          <p:nvPr/>
        </p:nvSpPr>
        <p:spPr>
          <a:xfrm>
            <a:off x="766211" y="6058205"/>
            <a:ext cx="9798345" cy="4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200" i="1" dirty="0">
                <a:solidFill>
                  <a:srgbClr val="003366"/>
                </a:solidFill>
                <a:latin typeface="Candara" panose="020E0502030303020204" pitchFamily="34" charset="0"/>
              </a:rPr>
              <a:t>Versões mais recentes com </a:t>
            </a:r>
            <a:r>
              <a:rPr lang="pt-BR" sz="2200" b="1" i="1" dirty="0">
                <a:solidFill>
                  <a:srgbClr val="003366"/>
                </a:solidFill>
                <a:latin typeface="Candara" panose="020E0502030303020204" pitchFamily="34" charset="0"/>
              </a:rPr>
              <a:t>Solaris</a:t>
            </a:r>
            <a:r>
              <a:rPr lang="pt-BR" sz="2200" i="1" dirty="0">
                <a:solidFill>
                  <a:srgbClr val="003366"/>
                </a:solidFill>
                <a:latin typeface="Candara" panose="020E0502030303020204" pitchFamily="34" charset="0"/>
              </a:rPr>
              <a:t>, Linux e MacOS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C63238-3E48-4DC8-8FC9-7DBEFE0E0AE1}"/>
              </a:ext>
            </a:extLst>
          </p:cNvPr>
          <p:cNvSpPr/>
          <p:nvPr/>
        </p:nvSpPr>
        <p:spPr>
          <a:xfrm>
            <a:off x="4676413" y="1726286"/>
            <a:ext cx="2160000" cy="10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Kernel </a:t>
            </a:r>
            <a:r>
              <a:rPr lang="en-US" sz="1600" b="1" dirty="0" err="1">
                <a:solidFill>
                  <a:schemeClr val="tx1"/>
                </a:solidFill>
              </a:rPr>
              <a:t>básico</a:t>
            </a:r>
            <a:r>
              <a:rPr lang="en-US" sz="1600" b="1" dirty="0">
                <a:solidFill>
                  <a:schemeClr val="tx1"/>
                </a:solidFill>
              </a:rPr>
              <a:t> do Solaris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F03557-DBB1-49FF-B8D2-A8AF49FBBD43}"/>
              </a:ext>
            </a:extLst>
          </p:cNvPr>
          <p:cNvSpPr/>
          <p:nvPr/>
        </p:nvSpPr>
        <p:spPr>
          <a:xfrm>
            <a:off x="766212" y="3248223"/>
            <a:ext cx="2160000" cy="10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Drivers de </a:t>
            </a:r>
            <a:r>
              <a:rPr lang="en-US" sz="1600" dirty="0" err="1">
                <a:solidFill>
                  <a:schemeClr val="tx1"/>
                </a:solidFill>
              </a:rPr>
              <a:t>dispositivos</a:t>
            </a:r>
            <a:r>
              <a:rPr lang="en-US" sz="1600" dirty="0">
                <a:solidFill>
                  <a:schemeClr val="tx1"/>
                </a:solidFill>
              </a:rPr>
              <a:t> de bus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5A4D24-CCA6-443F-918E-B0D4283D7B0F}"/>
              </a:ext>
            </a:extLst>
          </p:cNvPr>
          <p:cNvSpPr/>
          <p:nvPr/>
        </p:nvSpPr>
        <p:spPr>
          <a:xfrm>
            <a:off x="1695181" y="1717439"/>
            <a:ext cx="2160000" cy="10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Classes de scheduling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2E438C-FA2C-4FFF-8D8A-A62E718B5981}"/>
              </a:ext>
            </a:extLst>
          </p:cNvPr>
          <p:cNvSpPr/>
          <p:nvPr/>
        </p:nvSpPr>
        <p:spPr>
          <a:xfrm>
            <a:off x="8104379" y="1717439"/>
            <a:ext cx="2160000" cy="10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Sistemas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arquivos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5345D2-6049-4801-8B6B-77746DF51D55}"/>
              </a:ext>
            </a:extLst>
          </p:cNvPr>
          <p:cNvSpPr/>
          <p:nvPr/>
        </p:nvSpPr>
        <p:spPr>
          <a:xfrm>
            <a:off x="8404557" y="3248223"/>
            <a:ext cx="2160000" cy="10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Chamadas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sistemas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regarregáveis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C4943F-2F92-4BF7-A36E-E503BA4CD18B}"/>
              </a:ext>
            </a:extLst>
          </p:cNvPr>
          <p:cNvSpPr/>
          <p:nvPr/>
        </p:nvSpPr>
        <p:spPr>
          <a:xfrm>
            <a:off x="7280081" y="4782731"/>
            <a:ext cx="2160000" cy="10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Formatos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executáveis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C45D7A-111C-4F2D-B2A2-2C0C16A89B77}"/>
              </a:ext>
            </a:extLst>
          </p:cNvPr>
          <p:cNvSpPr/>
          <p:nvPr/>
        </p:nvSpPr>
        <p:spPr>
          <a:xfrm>
            <a:off x="4717273" y="4782731"/>
            <a:ext cx="2160000" cy="10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Módulos</a:t>
            </a:r>
            <a:r>
              <a:rPr lang="en-US" sz="1600" dirty="0">
                <a:solidFill>
                  <a:schemeClr val="tx1"/>
                </a:solidFill>
              </a:rPr>
              <a:t> Stream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DB6E0E-693E-407F-8A9B-AE00AD5FDB42}"/>
              </a:ext>
            </a:extLst>
          </p:cNvPr>
          <p:cNvSpPr/>
          <p:nvPr/>
        </p:nvSpPr>
        <p:spPr>
          <a:xfrm>
            <a:off x="1886081" y="4782731"/>
            <a:ext cx="2160000" cy="10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Módulos</a:t>
            </a:r>
            <a:r>
              <a:rPr lang="en-US" sz="1600" dirty="0">
                <a:solidFill>
                  <a:schemeClr val="tx1"/>
                </a:solidFill>
              </a:rPr>
              <a:t>  de </a:t>
            </a:r>
            <a:r>
              <a:rPr lang="en-US" sz="1600" dirty="0" err="1">
                <a:solidFill>
                  <a:schemeClr val="tx1"/>
                </a:solidFill>
              </a:rPr>
              <a:t>miscelâneas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16">
            <a:extLst>
              <a:ext uri="{FF2B5EF4-FFF2-40B4-BE49-F238E27FC236}">
                <a16:creationId xmlns:a16="http://schemas.microsoft.com/office/drawing/2014/main" id="{EC601E51-EF3F-4E18-B37B-C71C2DC9833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926212" y="2257439"/>
            <a:ext cx="5178167" cy="1530784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16">
            <a:extLst>
              <a:ext uri="{FF2B5EF4-FFF2-40B4-BE49-F238E27FC236}">
                <a16:creationId xmlns:a16="http://schemas.microsoft.com/office/drawing/2014/main" id="{9F0903AA-284C-40AF-9AD1-F65BE44CA03B}"/>
              </a:ext>
            </a:extLst>
          </p:cNvPr>
          <p:cNvCxnSpPr>
            <a:cxnSpLocks/>
            <a:stCxn id="15" idx="7"/>
            <a:endCxn id="11" idx="2"/>
          </p:cNvCxnSpPr>
          <p:nvPr/>
        </p:nvCxnSpPr>
        <p:spPr>
          <a:xfrm flipV="1">
            <a:off x="3729756" y="2257439"/>
            <a:ext cx="4374623" cy="2683454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16">
            <a:extLst>
              <a:ext uri="{FF2B5EF4-FFF2-40B4-BE49-F238E27FC236}">
                <a16:creationId xmlns:a16="http://schemas.microsoft.com/office/drawing/2014/main" id="{167011B6-B48B-43EE-8DB1-B5C451A5E3D1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flipV="1">
            <a:off x="5797273" y="2257439"/>
            <a:ext cx="2307106" cy="2525292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16">
            <a:extLst>
              <a:ext uri="{FF2B5EF4-FFF2-40B4-BE49-F238E27FC236}">
                <a16:creationId xmlns:a16="http://schemas.microsoft.com/office/drawing/2014/main" id="{BF1199C8-FAFD-4ED9-BDA2-E2DBEF8D9044}"/>
              </a:ext>
            </a:extLst>
          </p:cNvPr>
          <p:cNvCxnSpPr>
            <a:cxnSpLocks/>
            <a:stCxn id="13" idx="1"/>
            <a:endCxn id="11" idx="2"/>
          </p:cNvCxnSpPr>
          <p:nvPr/>
        </p:nvCxnSpPr>
        <p:spPr>
          <a:xfrm flipV="1">
            <a:off x="7596406" y="2257439"/>
            <a:ext cx="507973" cy="2683454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6">
            <a:extLst>
              <a:ext uri="{FF2B5EF4-FFF2-40B4-BE49-F238E27FC236}">
                <a16:creationId xmlns:a16="http://schemas.microsoft.com/office/drawing/2014/main" id="{C0042B12-172F-4AC1-93E7-AAE852D3BCE8}"/>
              </a:ext>
            </a:extLst>
          </p:cNvPr>
          <p:cNvCxnSpPr>
            <a:cxnSpLocks/>
            <a:stCxn id="12" idx="2"/>
            <a:endCxn id="11" idx="2"/>
          </p:cNvCxnSpPr>
          <p:nvPr/>
        </p:nvCxnSpPr>
        <p:spPr>
          <a:xfrm flipH="1" flipV="1">
            <a:off x="8104379" y="2257439"/>
            <a:ext cx="300178" cy="1530784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16">
            <a:extLst>
              <a:ext uri="{FF2B5EF4-FFF2-40B4-BE49-F238E27FC236}">
                <a16:creationId xmlns:a16="http://schemas.microsoft.com/office/drawing/2014/main" id="{D66B85DF-F736-4455-9701-86BB48ACE633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 flipV="1">
            <a:off x="3855181" y="2257439"/>
            <a:ext cx="4549376" cy="1530784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16">
            <a:extLst>
              <a:ext uri="{FF2B5EF4-FFF2-40B4-BE49-F238E27FC236}">
                <a16:creationId xmlns:a16="http://schemas.microsoft.com/office/drawing/2014/main" id="{8C8AE07F-8E83-41D8-B759-23AC7506E950}"/>
              </a:ext>
            </a:extLst>
          </p:cNvPr>
          <p:cNvCxnSpPr>
            <a:cxnSpLocks/>
            <a:stCxn id="13" idx="1"/>
            <a:endCxn id="10" idx="6"/>
          </p:cNvCxnSpPr>
          <p:nvPr/>
        </p:nvCxnSpPr>
        <p:spPr>
          <a:xfrm flipH="1" flipV="1">
            <a:off x="3855181" y="2257439"/>
            <a:ext cx="3741225" cy="2683454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16">
            <a:extLst>
              <a:ext uri="{FF2B5EF4-FFF2-40B4-BE49-F238E27FC236}">
                <a16:creationId xmlns:a16="http://schemas.microsoft.com/office/drawing/2014/main" id="{435A6FAA-8203-49B4-8A45-140B10732340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3855183" y="2257439"/>
            <a:ext cx="1942090" cy="2525292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16">
            <a:extLst>
              <a:ext uri="{FF2B5EF4-FFF2-40B4-BE49-F238E27FC236}">
                <a16:creationId xmlns:a16="http://schemas.microsoft.com/office/drawing/2014/main" id="{2BFF22B9-4D8F-4262-9CC1-ED38F96B9B48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3729756" y="2257439"/>
            <a:ext cx="125429" cy="2683454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16">
            <a:extLst>
              <a:ext uri="{FF2B5EF4-FFF2-40B4-BE49-F238E27FC236}">
                <a16:creationId xmlns:a16="http://schemas.microsoft.com/office/drawing/2014/main" id="{9367FA7A-2A8F-4E8A-852F-3C0EE1602667}"/>
              </a:ext>
            </a:extLst>
          </p:cNvPr>
          <p:cNvCxnSpPr>
            <a:cxnSpLocks/>
            <a:stCxn id="9" idx="6"/>
            <a:endCxn id="10" idx="6"/>
          </p:cNvCxnSpPr>
          <p:nvPr/>
        </p:nvCxnSpPr>
        <p:spPr>
          <a:xfrm flipV="1">
            <a:off x="2926212" y="2257439"/>
            <a:ext cx="928969" cy="1530784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16">
            <a:extLst>
              <a:ext uri="{FF2B5EF4-FFF2-40B4-BE49-F238E27FC236}">
                <a16:creationId xmlns:a16="http://schemas.microsoft.com/office/drawing/2014/main" id="{8FADF6BA-316B-48B1-98AB-F9E29FFBE149}"/>
              </a:ext>
            </a:extLst>
          </p:cNvPr>
          <p:cNvCxnSpPr>
            <a:cxnSpLocks/>
            <a:stCxn id="9" idx="6"/>
            <a:endCxn id="15" idx="7"/>
          </p:cNvCxnSpPr>
          <p:nvPr/>
        </p:nvCxnSpPr>
        <p:spPr>
          <a:xfrm>
            <a:off x="2926212" y="3788223"/>
            <a:ext cx="803544" cy="115267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16">
            <a:extLst>
              <a:ext uri="{FF2B5EF4-FFF2-40B4-BE49-F238E27FC236}">
                <a16:creationId xmlns:a16="http://schemas.microsoft.com/office/drawing/2014/main" id="{55412C28-A0E6-4165-A577-5B092124F366}"/>
              </a:ext>
            </a:extLst>
          </p:cNvPr>
          <p:cNvCxnSpPr>
            <a:cxnSpLocks/>
            <a:stCxn id="15" idx="7"/>
            <a:endCxn id="14" idx="0"/>
          </p:cNvCxnSpPr>
          <p:nvPr/>
        </p:nvCxnSpPr>
        <p:spPr>
          <a:xfrm flipV="1">
            <a:off x="3729756" y="4782731"/>
            <a:ext cx="2067517" cy="158162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16">
            <a:extLst>
              <a:ext uri="{FF2B5EF4-FFF2-40B4-BE49-F238E27FC236}">
                <a16:creationId xmlns:a16="http://schemas.microsoft.com/office/drawing/2014/main" id="{87B0C103-943A-4A96-A606-F8968E0EEA14}"/>
              </a:ext>
            </a:extLst>
          </p:cNvPr>
          <p:cNvCxnSpPr>
            <a:cxnSpLocks/>
            <a:stCxn id="14" idx="0"/>
            <a:endCxn id="13" idx="1"/>
          </p:cNvCxnSpPr>
          <p:nvPr/>
        </p:nvCxnSpPr>
        <p:spPr>
          <a:xfrm>
            <a:off x="5797273" y="4782731"/>
            <a:ext cx="1799133" cy="158162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6E89D9FF-BC43-4E39-B8A2-A88AB8ECAB72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flipV="1">
            <a:off x="7596406" y="3788223"/>
            <a:ext cx="808151" cy="115267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6">
            <a:extLst>
              <a:ext uri="{FF2B5EF4-FFF2-40B4-BE49-F238E27FC236}">
                <a16:creationId xmlns:a16="http://schemas.microsoft.com/office/drawing/2014/main" id="{3E8D8841-554F-46B9-9913-687E71A56803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797273" y="3788223"/>
            <a:ext cx="2562808" cy="994508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6">
            <a:extLst>
              <a:ext uri="{FF2B5EF4-FFF2-40B4-BE49-F238E27FC236}">
                <a16:creationId xmlns:a16="http://schemas.microsoft.com/office/drawing/2014/main" id="{7242D86F-CA9C-4FE3-BFEA-7BCA5F1E50DF}"/>
              </a:ext>
            </a:extLst>
          </p:cNvPr>
          <p:cNvCxnSpPr>
            <a:cxnSpLocks/>
            <a:stCxn id="9" idx="6"/>
            <a:endCxn id="14" idx="0"/>
          </p:cNvCxnSpPr>
          <p:nvPr/>
        </p:nvCxnSpPr>
        <p:spPr>
          <a:xfrm>
            <a:off x="2926212" y="3788223"/>
            <a:ext cx="2871061" cy="994508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6">
            <a:extLst>
              <a:ext uri="{FF2B5EF4-FFF2-40B4-BE49-F238E27FC236}">
                <a16:creationId xmlns:a16="http://schemas.microsoft.com/office/drawing/2014/main" id="{F6DF2F3B-9154-472E-81AF-24591280595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702795" y="1521965"/>
            <a:ext cx="2401584" cy="735474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6">
            <a:extLst>
              <a:ext uri="{FF2B5EF4-FFF2-40B4-BE49-F238E27FC236}">
                <a16:creationId xmlns:a16="http://schemas.microsoft.com/office/drawing/2014/main" id="{C0069C90-4744-4FB8-BAB0-94692ABC93D7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855181" y="1530812"/>
            <a:ext cx="1856587" cy="726627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516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690283"/>
            <a:ext cx="11520000" cy="439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33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rgbClr val="003366"/>
                </a:solidFill>
                <a:latin typeface="Candara" panose="020E0502030303020204" pitchFamily="34" charset="0"/>
              </a:rPr>
              <a:t>A idéia de Máquinas Virtuais surgiu com a IBM em 1972, quando ela desenvolveu seu sistema VM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5065083-B0AF-4884-8A33-5AEAE6034C8E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2.7. </a:t>
            </a:r>
            <a:r>
              <a:rPr lang="en-US" sz="3200" dirty="0" err="1">
                <a:latin typeface="Candara" panose="020E0502030303020204" pitchFamily="34" charset="0"/>
              </a:rPr>
              <a:t>Máquinas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Virtuais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AD33C36E-C0C7-40C2-B46E-E1D16569C366}"/>
              </a:ext>
            </a:extLst>
          </p:cNvPr>
          <p:cNvSpPr txBox="1">
            <a:spLocks/>
          </p:cNvSpPr>
          <p:nvPr/>
        </p:nvSpPr>
        <p:spPr>
          <a:xfrm>
            <a:off x="568167" y="1147482"/>
            <a:ext cx="11520000" cy="797858"/>
          </a:xfrm>
          <a:prstGeom prst="rect">
            <a:avLst/>
          </a:prstGeom>
          <a:solidFill>
            <a:srgbClr val="3CFFFF"/>
          </a:solidFill>
          <a:ln w="9525">
            <a:solidFill>
              <a:srgbClr val="0033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rgbClr val="003366"/>
                </a:solidFill>
                <a:latin typeface="Candara" panose="020E0502030303020204" pitchFamily="34" charset="0"/>
              </a:rPr>
              <a:t>A idéia é criar vários ambientes de execução convidadados (</a:t>
            </a:r>
            <a:r>
              <a:rPr lang="pt-BR" sz="2000" b="1" dirty="0">
                <a:solidFill>
                  <a:srgbClr val="003366"/>
                </a:solidFill>
                <a:latin typeface="Candara" panose="020E0502030303020204" pitchFamily="34" charset="0"/>
              </a:rPr>
              <a:t>Guest</a:t>
            </a:r>
            <a:r>
              <a:rPr lang="pt-BR" sz="2000" dirty="0">
                <a:solidFill>
                  <a:srgbClr val="003366"/>
                </a:solidFill>
                <a:latin typeface="Candara" panose="020E0502030303020204" pitchFamily="34" charset="0"/>
              </a:rPr>
              <a:t>) sobre um mesmo hardware, ou seja, criar várias </a:t>
            </a:r>
            <a:r>
              <a:rPr lang="pt-BR" sz="2000" b="1" dirty="0">
                <a:solidFill>
                  <a:srgbClr val="003366"/>
                </a:solidFill>
                <a:latin typeface="Candara" panose="020E0502030303020204" pitchFamily="34" charset="0"/>
              </a:rPr>
              <a:t>máquinas virtuais convidadas</a:t>
            </a:r>
            <a:r>
              <a:rPr lang="pt-BR" sz="2000" dirty="0">
                <a:solidFill>
                  <a:srgbClr val="003366"/>
                </a:solidFill>
                <a:latin typeface="Candara" panose="020E0502030303020204" pitchFamily="34" charset="0"/>
              </a:rPr>
              <a:t> com seus respectivos SO´s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355EE1-8F19-428E-9240-EF9E1F741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031" y="2064678"/>
            <a:ext cx="5674793" cy="3880356"/>
          </a:xfrm>
          <a:prstGeom prst="rect">
            <a:avLst/>
          </a:prstGeom>
        </p:spPr>
      </p:pic>
      <p:sp>
        <p:nvSpPr>
          <p:cNvPr id="8" name="Subtítulo 1">
            <a:extLst>
              <a:ext uri="{FF2B5EF4-FFF2-40B4-BE49-F238E27FC236}">
                <a16:creationId xmlns:a16="http://schemas.microsoft.com/office/drawing/2014/main" id="{ED629432-5C21-4A97-BC1A-DF9E3EDE8882}"/>
              </a:ext>
            </a:extLst>
          </p:cNvPr>
          <p:cNvSpPr txBox="1">
            <a:spLocks/>
          </p:cNvSpPr>
          <p:nvPr/>
        </p:nvSpPr>
        <p:spPr>
          <a:xfrm>
            <a:off x="2175028" y="6064372"/>
            <a:ext cx="8087557" cy="6143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(a) Máquina não-virtualizada;  (b)Máquina virtualizada</a:t>
            </a:r>
          </a:p>
        </p:txBody>
      </p:sp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BF021411-9CC9-497E-8560-586F221C3931}"/>
              </a:ext>
            </a:extLst>
          </p:cNvPr>
          <p:cNvSpPr/>
          <p:nvPr/>
        </p:nvSpPr>
        <p:spPr>
          <a:xfrm>
            <a:off x="9079344" y="4879130"/>
            <a:ext cx="572654" cy="36945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846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08FEB6-BB96-4A19-A9F0-5FE1692F3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445" y="2750146"/>
            <a:ext cx="5065111" cy="4009242"/>
          </a:xfrm>
          <a:prstGeom prst="rect">
            <a:avLst/>
          </a:prstGeom>
        </p:spPr>
      </p:pic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1244158"/>
            <a:ext cx="11520000" cy="16155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33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Cada máquina virtual executa em um </a:t>
            </a:r>
            <a:r>
              <a:rPr lang="pt-BR" sz="2200" dirty="0">
                <a:solidFill>
                  <a:srgbClr val="003366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ambiente isolado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, protegido do acesso das demais maquinas virtuais;</a:t>
            </a:r>
          </a:p>
          <a:p>
            <a:r>
              <a:rPr lang="pt-BR" sz="2200" dirty="0">
                <a:solidFill>
                  <a:srgbClr val="003366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Varios SO´s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 podem executar sobre um </a:t>
            </a:r>
            <a:r>
              <a:rPr lang="pt-BR" sz="2200" dirty="0">
                <a:solidFill>
                  <a:srgbClr val="003366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mesmo Hardware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Uma </a:t>
            </a:r>
            <a:r>
              <a:rPr lang="pt-BR" sz="2200" i="1">
                <a:solidFill>
                  <a:srgbClr val="003366"/>
                </a:solidFill>
                <a:latin typeface="Candara" panose="020E0502030303020204" pitchFamily="34" charset="0"/>
              </a:rPr>
              <a:t>Virtual Machine</a:t>
            </a:r>
            <a:r>
              <a:rPr lang="pt-BR" sz="2200">
                <a:solidFill>
                  <a:srgbClr val="003366"/>
                </a:solidFill>
                <a:latin typeface="Candara" panose="020E0502030303020204" pitchFamily="34" charset="0"/>
              </a:rPr>
              <a:t> 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(e seu SO) pode ser ajustada para executar uma determinada aplicação;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5065083-B0AF-4884-8A33-5AEAE6034C8E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2.7. </a:t>
            </a:r>
            <a:r>
              <a:rPr lang="en-US" sz="3200" dirty="0" err="1">
                <a:latin typeface="Candara" panose="020E0502030303020204" pitchFamily="34" charset="0"/>
              </a:rPr>
              <a:t>Máquinas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Virtuais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8297ED13-C98A-422A-88BC-A696F5CCCB12}"/>
              </a:ext>
            </a:extLst>
          </p:cNvPr>
          <p:cNvSpPr/>
          <p:nvPr/>
        </p:nvSpPr>
        <p:spPr>
          <a:xfrm>
            <a:off x="568167" y="704157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dirty="0">
                <a:solidFill>
                  <a:srgbClr val="003366"/>
                </a:solidFill>
                <a:latin typeface="Candara" panose="020E0502030303020204" pitchFamily="34" charset="0"/>
              </a:rPr>
              <a:t>2.7.1 </a:t>
            </a:r>
            <a:r>
              <a:rPr lang="en-US" sz="2800" b="1" i="1" dirty="0" err="1">
                <a:solidFill>
                  <a:srgbClr val="003366"/>
                </a:solidFill>
                <a:latin typeface="Candara" panose="020E0502030303020204" pitchFamily="34" charset="0"/>
              </a:rPr>
              <a:t>Vantagens</a:t>
            </a:r>
            <a:r>
              <a:rPr lang="en-US" sz="2800" b="1" i="1" dirty="0">
                <a:solidFill>
                  <a:srgbClr val="003366"/>
                </a:solidFill>
                <a:latin typeface="Candara" panose="020E0502030303020204" pitchFamily="34" charset="0"/>
              </a:rPr>
              <a:t> </a:t>
            </a:r>
            <a:endParaRPr lang="en-US" sz="2800" i="1" dirty="0">
              <a:solidFill>
                <a:srgbClr val="003366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93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63318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2.1. </a:t>
            </a:r>
            <a:r>
              <a:rPr lang="en-US" sz="3200" dirty="0" err="1">
                <a:latin typeface="Candara" panose="020E0502030303020204" pitchFamily="34" charset="0"/>
              </a:rPr>
              <a:t>Serviços</a:t>
            </a:r>
            <a:r>
              <a:rPr lang="en-US" sz="3200" dirty="0">
                <a:latin typeface="Candara" panose="020E0502030303020204" pitchFamily="34" charset="0"/>
              </a:rPr>
              <a:t> do SO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84D17BE-4F9B-493B-94C7-D0AF2D64FE08}"/>
              </a:ext>
            </a:extLst>
          </p:cNvPr>
          <p:cNvSpPr/>
          <p:nvPr/>
        </p:nvSpPr>
        <p:spPr>
          <a:xfrm>
            <a:off x="1621555" y="1300006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2.2. Interface entre </a:t>
            </a:r>
            <a:r>
              <a:rPr lang="en-US" sz="3200" dirty="0" err="1">
                <a:latin typeface="Candara" panose="020E0502030303020204" pitchFamily="34" charset="0"/>
              </a:rPr>
              <a:t>Usuário</a:t>
            </a:r>
            <a:r>
              <a:rPr lang="en-US" sz="3200" dirty="0">
                <a:latin typeface="Candara" panose="020E0502030303020204" pitchFamily="34" charset="0"/>
              </a:rPr>
              <a:t> e SO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65D93D7-CD78-4650-AB47-1B044EA00E9D}"/>
              </a:ext>
            </a:extLst>
          </p:cNvPr>
          <p:cNvSpPr/>
          <p:nvPr/>
        </p:nvSpPr>
        <p:spPr>
          <a:xfrm>
            <a:off x="1621555" y="1966832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2.3. </a:t>
            </a:r>
            <a:r>
              <a:rPr lang="en-US" sz="3200" dirty="0" err="1">
                <a:latin typeface="Candara" panose="020E0502030303020204" pitchFamily="34" charset="0"/>
              </a:rPr>
              <a:t>Chamadas</a:t>
            </a:r>
            <a:r>
              <a:rPr lang="en-US" sz="3200" dirty="0">
                <a:latin typeface="Candara" panose="020E0502030303020204" pitchFamily="34" charset="0"/>
              </a:rPr>
              <a:t> de Sistema (</a:t>
            </a:r>
            <a:r>
              <a:rPr lang="en-US" sz="3200" i="1" dirty="0">
                <a:latin typeface="Candara" panose="020E0502030303020204" pitchFamily="34" charset="0"/>
              </a:rPr>
              <a:t>System Calls</a:t>
            </a:r>
            <a:r>
              <a:rPr lang="en-US" sz="3200" dirty="0"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89F72A6-D43B-422F-9E7F-78C1ADF5AB5C}"/>
              </a:ext>
            </a:extLst>
          </p:cNvPr>
          <p:cNvSpPr/>
          <p:nvPr/>
        </p:nvSpPr>
        <p:spPr>
          <a:xfrm>
            <a:off x="1621555" y="2633658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2.4. </a:t>
            </a:r>
            <a:r>
              <a:rPr lang="en-US" sz="3200" dirty="0" err="1">
                <a:latin typeface="Candara" panose="020E0502030303020204" pitchFamily="34" charset="0"/>
              </a:rPr>
              <a:t>Programas</a:t>
            </a:r>
            <a:r>
              <a:rPr lang="en-US" sz="3200" dirty="0">
                <a:latin typeface="Candara" panose="020E0502030303020204" pitchFamily="34" charset="0"/>
              </a:rPr>
              <a:t> de Sistema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0BD3C45-22C6-42EE-ABD0-7AEF19ED4A32}"/>
              </a:ext>
            </a:extLst>
          </p:cNvPr>
          <p:cNvSpPr/>
          <p:nvPr/>
        </p:nvSpPr>
        <p:spPr>
          <a:xfrm>
            <a:off x="1621555" y="3300484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2.5. </a:t>
            </a:r>
            <a:r>
              <a:rPr lang="en-US" sz="3200" dirty="0" err="1">
                <a:latin typeface="Candara" panose="020E0502030303020204" pitchFamily="34" charset="0"/>
              </a:rPr>
              <a:t>Projeto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Implementação</a:t>
            </a:r>
            <a:r>
              <a:rPr lang="en-US" sz="3200" dirty="0">
                <a:latin typeface="Candara" panose="020E0502030303020204" pitchFamily="34" charset="0"/>
              </a:rPr>
              <a:t> de SO´s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6C7A480-362C-44C1-A208-607E08CF6A99}"/>
              </a:ext>
            </a:extLst>
          </p:cNvPr>
          <p:cNvSpPr/>
          <p:nvPr/>
        </p:nvSpPr>
        <p:spPr>
          <a:xfrm>
            <a:off x="1621555" y="396731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2.6. </a:t>
            </a:r>
            <a:r>
              <a:rPr lang="en-US" sz="3200" dirty="0" err="1">
                <a:latin typeface="Candara" panose="020E0502030303020204" pitchFamily="34" charset="0"/>
              </a:rPr>
              <a:t>Arquitetura</a:t>
            </a:r>
            <a:r>
              <a:rPr lang="en-US" sz="3200" dirty="0">
                <a:latin typeface="Candara" panose="020E0502030303020204" pitchFamily="34" charset="0"/>
              </a:rPr>
              <a:t> do SO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477F3586-1533-4DC8-8AE9-BCFF407CB999}"/>
              </a:ext>
            </a:extLst>
          </p:cNvPr>
          <p:cNvSpPr/>
          <p:nvPr/>
        </p:nvSpPr>
        <p:spPr>
          <a:xfrm>
            <a:off x="1621555" y="4634136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2.7. </a:t>
            </a:r>
            <a:r>
              <a:rPr lang="en-US" sz="3200" dirty="0" err="1">
                <a:latin typeface="Candara" panose="020E0502030303020204" pitchFamily="34" charset="0"/>
              </a:rPr>
              <a:t>Máquinas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Virtuais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21A7ED1D-1361-4E33-A41D-60EE0D527A17}"/>
              </a:ext>
            </a:extLst>
          </p:cNvPr>
          <p:cNvSpPr/>
          <p:nvPr/>
        </p:nvSpPr>
        <p:spPr>
          <a:xfrm>
            <a:off x="1621555" y="5300962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2.8. </a:t>
            </a:r>
            <a:r>
              <a:rPr lang="en-US" sz="3200" dirty="0" err="1">
                <a:latin typeface="Candara" panose="020E0502030303020204" pitchFamily="34" charset="0"/>
              </a:rPr>
              <a:t>Depuração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Geração</a:t>
            </a:r>
            <a:r>
              <a:rPr lang="en-US" sz="3200" dirty="0">
                <a:latin typeface="Candara" panose="020E0502030303020204" pitchFamily="34" charset="0"/>
              </a:rPr>
              <a:t> do Sistema </a:t>
            </a:r>
            <a:r>
              <a:rPr lang="en-US" sz="3200" dirty="0" err="1">
                <a:latin typeface="Candara" panose="020E0502030303020204" pitchFamily="34" charset="0"/>
              </a:rPr>
              <a:t>Operacional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CC7485ED-4B24-444C-9EA5-DD621BC93B63}"/>
              </a:ext>
            </a:extLst>
          </p:cNvPr>
          <p:cNvSpPr/>
          <p:nvPr/>
        </p:nvSpPr>
        <p:spPr>
          <a:xfrm>
            <a:off x="1621555" y="5967785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2.9. </a:t>
            </a:r>
            <a:r>
              <a:rPr lang="en-US" sz="3200" dirty="0" err="1">
                <a:latin typeface="Candara" panose="020E0502030303020204" pitchFamily="34" charset="0"/>
              </a:rPr>
              <a:t>Inicialização</a:t>
            </a:r>
            <a:r>
              <a:rPr lang="en-US" sz="3200" dirty="0">
                <a:latin typeface="Candara" panose="020E0502030303020204" pitchFamily="34" charset="0"/>
              </a:rPr>
              <a:t> do Sistema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3DFB0-C2FD-4967-8A15-53827DD45FC9}"/>
              </a:ext>
            </a:extLst>
          </p:cNvPr>
          <p:cNvSpPr/>
          <p:nvPr/>
        </p:nvSpPr>
        <p:spPr>
          <a:xfrm>
            <a:off x="568171" y="633179"/>
            <a:ext cx="896645" cy="31524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3C1B72-9316-44D0-9BB7-7824BC4167D3}"/>
              </a:ext>
            </a:extLst>
          </p:cNvPr>
          <p:cNvSpPr/>
          <p:nvPr/>
        </p:nvSpPr>
        <p:spPr>
          <a:xfrm>
            <a:off x="568170" y="3967310"/>
            <a:ext cx="896645" cy="25764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835660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704157"/>
            <a:ext cx="11520000" cy="57499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33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A virtualização de sistemas como discurtimos até então é apenas uma das muitas metodologias de emulação de sistemas. Existem tres tipos de virtualização: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3366"/>
                </a:solidFill>
                <a:latin typeface="Candara" panose="020E0502030303020204" pitchFamily="34" charset="0"/>
              </a:rPr>
              <a:t>1)Virtualização Total (</a:t>
            </a:r>
            <a:r>
              <a:rPr lang="pt-BR" sz="2400" b="1" i="1" dirty="0">
                <a:solidFill>
                  <a:srgbClr val="003366"/>
                </a:solidFill>
                <a:latin typeface="Candara" panose="020E0502030303020204" pitchFamily="34" charset="0"/>
              </a:rPr>
              <a:t>Full Virtualization</a:t>
            </a:r>
            <a:r>
              <a:rPr lang="pt-BR" sz="2400" b="1" dirty="0">
                <a:solidFill>
                  <a:srgbClr val="003366"/>
                </a:solidFill>
                <a:latin typeface="Candara" panose="020E0502030303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A Máquina Virtual </a:t>
            </a:r>
            <a:r>
              <a:rPr lang="pt-BR" sz="2200" b="1" dirty="0">
                <a:solidFill>
                  <a:srgbClr val="003366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simula todo o hardware do sistema 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para permitir que o um </a:t>
            </a:r>
            <a:r>
              <a:rPr lang="pt-BR" sz="2200" dirty="0">
                <a:solidFill>
                  <a:srgbClr val="003366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SO convidado seja executao de maneira isolada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. O </a:t>
            </a:r>
            <a:r>
              <a:rPr lang="pt-BR" sz="2200" dirty="0">
                <a:solidFill>
                  <a:srgbClr val="003366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SO </a:t>
            </a:r>
            <a:r>
              <a:rPr lang="pt-BR" sz="2200">
                <a:solidFill>
                  <a:srgbClr val="003366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convidado NÃO “</a:t>
            </a:r>
            <a:r>
              <a:rPr lang="pt-BR" sz="2200" i="1">
                <a:solidFill>
                  <a:srgbClr val="003366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sabe</a:t>
            </a:r>
            <a:r>
              <a:rPr lang="pt-BR" sz="2200">
                <a:solidFill>
                  <a:srgbClr val="003366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” </a:t>
            </a:r>
            <a:r>
              <a:rPr lang="pt-BR" sz="2200" dirty="0">
                <a:solidFill>
                  <a:srgbClr val="003366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que está sendo simulado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. Ex: VMWare, VirtualBox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3366"/>
                </a:solidFill>
                <a:latin typeface="Candara" panose="020E0502030303020204" pitchFamily="34" charset="0"/>
              </a:rPr>
              <a:t>2)Emulação (</a:t>
            </a:r>
            <a:r>
              <a:rPr lang="pt-BR" sz="2400" b="1" i="1" dirty="0">
                <a:solidFill>
                  <a:srgbClr val="003366"/>
                </a:solidFill>
                <a:latin typeface="Candara" panose="020E0502030303020204" pitchFamily="34" charset="0"/>
              </a:rPr>
              <a:t>Emulation</a:t>
            </a:r>
            <a:r>
              <a:rPr lang="pt-BR" sz="2400" b="1" dirty="0">
                <a:solidFill>
                  <a:srgbClr val="003366"/>
                </a:solidFill>
                <a:latin typeface="Candara" panose="020E0502030303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Um </a:t>
            </a:r>
            <a:r>
              <a:rPr lang="pt-BR" sz="2200" dirty="0">
                <a:solidFill>
                  <a:srgbClr val="003366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sistema computacional virtual 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(Hardware e SO) é emulado sobre um sistema computacional real. Ex: JVM, .NET, Emuladores de consoles de games.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3366"/>
                </a:solidFill>
                <a:latin typeface="Candara" panose="020E0502030303020204" pitchFamily="34" charset="0"/>
              </a:rPr>
              <a:t>3)Paravirtualização (</a:t>
            </a:r>
            <a:r>
              <a:rPr lang="pt-BR" sz="2400" b="1" i="1" dirty="0">
                <a:solidFill>
                  <a:srgbClr val="003366"/>
                </a:solidFill>
                <a:latin typeface="Candara" panose="020E0502030303020204" pitchFamily="34" charset="0"/>
              </a:rPr>
              <a:t>Paravirtualization</a:t>
            </a:r>
            <a:r>
              <a:rPr lang="pt-BR" sz="2400" b="1" dirty="0">
                <a:solidFill>
                  <a:srgbClr val="003366"/>
                </a:solidFill>
                <a:latin typeface="Candara" panose="020E0502030303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Apesar de mais complexa, a paravirtualização oferece maiores vantagens, visto que nesta modalidade, o </a:t>
            </a:r>
            <a:r>
              <a:rPr lang="pt-BR" sz="2200" dirty="0">
                <a:solidFill>
                  <a:srgbClr val="003366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sistema operacional a ser </a:t>
            </a:r>
            <a:r>
              <a:rPr lang="pt-BR" sz="2200">
                <a:solidFill>
                  <a:srgbClr val="003366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virtualizado “</a:t>
            </a:r>
            <a:r>
              <a:rPr lang="pt-BR" sz="2200" i="1">
                <a:solidFill>
                  <a:srgbClr val="003366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sabe</a:t>
            </a:r>
            <a:r>
              <a:rPr lang="pt-BR" sz="2200">
                <a:solidFill>
                  <a:srgbClr val="003366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” </a:t>
            </a:r>
            <a:r>
              <a:rPr lang="pt-BR" sz="2200" dirty="0">
                <a:solidFill>
                  <a:srgbClr val="003366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que está sendo virtualizado </a:t>
            </a:r>
            <a:r>
              <a:rPr lang="pt-BR" sz="2200" dirty="0">
                <a:solidFill>
                  <a:srgbClr val="003366"/>
                </a:solidFill>
                <a:latin typeface="Candara" panose="020E0502030303020204" pitchFamily="34" charset="0"/>
              </a:rPr>
              <a:t>e é modificado para tirar a maior vantagem possível dos recursos de hardware do computador hopedeiro. Ex: Xen Hypervisor.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5065083-B0AF-4884-8A33-5AEAE6034C8E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2.7. </a:t>
            </a:r>
            <a:r>
              <a:rPr lang="en-US" sz="3200" dirty="0" err="1">
                <a:latin typeface="Candara" panose="020E0502030303020204" pitchFamily="34" charset="0"/>
              </a:rPr>
              <a:t>Máquinas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Virtuais</a:t>
            </a:r>
            <a:endParaRPr lang="en-US" sz="3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281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63318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2.1. </a:t>
            </a:r>
            <a:r>
              <a:rPr lang="en-US" sz="3200" dirty="0" err="1">
                <a:latin typeface="Candara" panose="020E0502030303020204" pitchFamily="34" charset="0"/>
              </a:rPr>
              <a:t>Serviços</a:t>
            </a:r>
            <a:r>
              <a:rPr lang="en-US" sz="3200" dirty="0">
                <a:latin typeface="Candara" panose="020E0502030303020204" pitchFamily="34" charset="0"/>
              </a:rPr>
              <a:t> do SO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84D17BE-4F9B-493B-94C7-D0AF2D64FE08}"/>
              </a:ext>
            </a:extLst>
          </p:cNvPr>
          <p:cNvSpPr/>
          <p:nvPr/>
        </p:nvSpPr>
        <p:spPr>
          <a:xfrm>
            <a:off x="1621555" y="1300006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2.2. Interface entre </a:t>
            </a:r>
            <a:r>
              <a:rPr lang="en-US" sz="3200" dirty="0" err="1">
                <a:latin typeface="Candara" panose="020E0502030303020204" pitchFamily="34" charset="0"/>
              </a:rPr>
              <a:t>Usuário</a:t>
            </a:r>
            <a:r>
              <a:rPr lang="en-US" sz="3200" dirty="0">
                <a:latin typeface="Candara" panose="020E0502030303020204" pitchFamily="34" charset="0"/>
              </a:rPr>
              <a:t> e SO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65D93D7-CD78-4650-AB47-1B044EA00E9D}"/>
              </a:ext>
            </a:extLst>
          </p:cNvPr>
          <p:cNvSpPr/>
          <p:nvPr/>
        </p:nvSpPr>
        <p:spPr>
          <a:xfrm>
            <a:off x="1621555" y="1966832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2.3. </a:t>
            </a:r>
            <a:r>
              <a:rPr lang="en-US" sz="3200" dirty="0" err="1">
                <a:latin typeface="Candara" panose="020E0502030303020204" pitchFamily="34" charset="0"/>
              </a:rPr>
              <a:t>Chamadas</a:t>
            </a:r>
            <a:r>
              <a:rPr lang="en-US" sz="3200" dirty="0">
                <a:latin typeface="Candara" panose="020E0502030303020204" pitchFamily="34" charset="0"/>
              </a:rPr>
              <a:t> de Sistema (</a:t>
            </a:r>
            <a:r>
              <a:rPr lang="en-US" sz="3200" i="1" dirty="0">
                <a:latin typeface="Candara" panose="020E0502030303020204" pitchFamily="34" charset="0"/>
              </a:rPr>
              <a:t>System Calls</a:t>
            </a:r>
            <a:r>
              <a:rPr lang="en-US" sz="3200" dirty="0"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89F72A6-D43B-422F-9E7F-78C1ADF5AB5C}"/>
              </a:ext>
            </a:extLst>
          </p:cNvPr>
          <p:cNvSpPr/>
          <p:nvPr/>
        </p:nvSpPr>
        <p:spPr>
          <a:xfrm>
            <a:off x="1621555" y="2633658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2.4. </a:t>
            </a:r>
            <a:r>
              <a:rPr lang="en-US" sz="3200" dirty="0" err="1">
                <a:latin typeface="Candara" panose="020E0502030303020204" pitchFamily="34" charset="0"/>
              </a:rPr>
              <a:t>Programas</a:t>
            </a:r>
            <a:r>
              <a:rPr lang="en-US" sz="3200" dirty="0">
                <a:latin typeface="Candara" panose="020E0502030303020204" pitchFamily="34" charset="0"/>
              </a:rPr>
              <a:t> de Sistema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0BD3C45-22C6-42EE-ABD0-7AEF19ED4A32}"/>
              </a:ext>
            </a:extLst>
          </p:cNvPr>
          <p:cNvSpPr/>
          <p:nvPr/>
        </p:nvSpPr>
        <p:spPr>
          <a:xfrm>
            <a:off x="1621555" y="3300484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2.5. </a:t>
            </a:r>
            <a:r>
              <a:rPr lang="en-US" sz="3200" dirty="0" err="1">
                <a:latin typeface="Candara" panose="020E0502030303020204" pitchFamily="34" charset="0"/>
              </a:rPr>
              <a:t>Projeto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Implementação</a:t>
            </a:r>
            <a:r>
              <a:rPr lang="en-US" sz="3200" dirty="0">
                <a:latin typeface="Candara" panose="020E0502030303020204" pitchFamily="34" charset="0"/>
              </a:rPr>
              <a:t> de SO´s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6C7A480-362C-44C1-A208-607E08CF6A99}"/>
              </a:ext>
            </a:extLst>
          </p:cNvPr>
          <p:cNvSpPr/>
          <p:nvPr/>
        </p:nvSpPr>
        <p:spPr>
          <a:xfrm>
            <a:off x="1621555" y="396731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2.6. </a:t>
            </a:r>
            <a:r>
              <a:rPr lang="en-US" sz="3200" dirty="0" err="1">
                <a:latin typeface="Candara" panose="020E0502030303020204" pitchFamily="34" charset="0"/>
              </a:rPr>
              <a:t>Arquitetura</a:t>
            </a:r>
            <a:r>
              <a:rPr lang="en-US" sz="3200" dirty="0">
                <a:latin typeface="Candara" panose="020E0502030303020204" pitchFamily="34" charset="0"/>
              </a:rPr>
              <a:t> do SO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477F3586-1533-4DC8-8AE9-BCFF407CB999}"/>
              </a:ext>
            </a:extLst>
          </p:cNvPr>
          <p:cNvSpPr/>
          <p:nvPr/>
        </p:nvSpPr>
        <p:spPr>
          <a:xfrm>
            <a:off x="1621555" y="4634136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2.7. </a:t>
            </a:r>
            <a:r>
              <a:rPr lang="en-US" sz="3200" dirty="0" err="1">
                <a:latin typeface="Candara" panose="020E0502030303020204" pitchFamily="34" charset="0"/>
              </a:rPr>
              <a:t>Máquinas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Virtuais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21A7ED1D-1361-4E33-A41D-60EE0D527A17}"/>
              </a:ext>
            </a:extLst>
          </p:cNvPr>
          <p:cNvSpPr/>
          <p:nvPr/>
        </p:nvSpPr>
        <p:spPr>
          <a:xfrm>
            <a:off x="1621555" y="5300962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2.8. </a:t>
            </a:r>
            <a:r>
              <a:rPr lang="en-US" sz="3200" dirty="0" err="1">
                <a:latin typeface="Candara" panose="020E0502030303020204" pitchFamily="34" charset="0"/>
              </a:rPr>
              <a:t>Depuração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Geração</a:t>
            </a:r>
            <a:r>
              <a:rPr lang="en-US" sz="3200" dirty="0">
                <a:latin typeface="Candara" panose="020E0502030303020204" pitchFamily="34" charset="0"/>
              </a:rPr>
              <a:t> do Sistema </a:t>
            </a:r>
            <a:r>
              <a:rPr lang="en-US" sz="3200" dirty="0" err="1">
                <a:latin typeface="Candara" panose="020E0502030303020204" pitchFamily="34" charset="0"/>
              </a:rPr>
              <a:t>Operacional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CC7485ED-4B24-444C-9EA5-DD621BC93B63}"/>
              </a:ext>
            </a:extLst>
          </p:cNvPr>
          <p:cNvSpPr/>
          <p:nvPr/>
        </p:nvSpPr>
        <p:spPr>
          <a:xfrm>
            <a:off x="1621555" y="5967785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2.9. </a:t>
            </a:r>
            <a:r>
              <a:rPr lang="en-US" sz="3200" dirty="0" err="1">
                <a:latin typeface="Candara" panose="020E0502030303020204" pitchFamily="34" charset="0"/>
              </a:rPr>
              <a:t>Inicialização</a:t>
            </a:r>
            <a:r>
              <a:rPr lang="en-US" sz="3200" dirty="0">
                <a:latin typeface="Candara" panose="020E0502030303020204" pitchFamily="34" charset="0"/>
              </a:rPr>
              <a:t> do Sistema</a:t>
            </a:r>
          </a:p>
        </p:txBody>
      </p:sp>
    </p:spTree>
    <p:extLst>
      <p:ext uri="{BB962C8B-B14F-4D97-AF65-F5344CB8AC3E}">
        <p14:creationId xmlns:p14="http://schemas.microsoft.com/office/powerpoint/2010/main" val="1891113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6" y="1244157"/>
            <a:ext cx="11520000" cy="684000"/>
          </a:xfrm>
          <a:prstGeom prst="rect">
            <a:avLst/>
          </a:prstGeom>
          <a:solidFill>
            <a:srgbClr val="66FFFF"/>
          </a:solidFill>
          <a:ln w="1905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200" b="1" dirty="0">
                <a:solidFill>
                  <a:srgbClr val="7030A0"/>
                </a:solidFill>
                <a:latin typeface="Candara" panose="020E0502030303020204" pitchFamily="34" charset="0"/>
              </a:rPr>
              <a:t>Depuração (</a:t>
            </a:r>
            <a:r>
              <a:rPr lang="pt-BR" sz="2200" b="1" i="1" dirty="0">
                <a:solidFill>
                  <a:srgbClr val="7030A0"/>
                </a:solidFill>
                <a:latin typeface="Candara" panose="020E0502030303020204" pitchFamily="34" charset="0"/>
              </a:rPr>
              <a:t>debugging</a:t>
            </a:r>
            <a:r>
              <a:rPr lang="pt-BR" sz="2200" b="1" dirty="0">
                <a:solidFill>
                  <a:srgbClr val="7030A0"/>
                </a:solidFill>
                <a:latin typeface="Candara" panose="020E0502030303020204" pitchFamily="34" charset="0"/>
              </a:rPr>
              <a:t>) é a atividade de descobrir e corrigir erros (</a:t>
            </a:r>
            <a:r>
              <a:rPr lang="pt-BR" sz="2200" b="1" i="1" dirty="0">
                <a:solidFill>
                  <a:srgbClr val="7030A0"/>
                </a:solidFill>
                <a:latin typeface="Candara" panose="020E0502030303020204" pitchFamily="34" charset="0"/>
              </a:rPr>
              <a:t>bugs</a:t>
            </a:r>
            <a:r>
              <a:rPr lang="pt-BR" sz="2200" b="1" dirty="0">
                <a:solidFill>
                  <a:srgbClr val="7030A0"/>
                </a:solidFill>
                <a:latin typeface="Candara" panose="020E0502030303020204" pitchFamily="34" charset="0"/>
              </a:rPr>
              <a:t>) em um Sistema.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1BDC516-F74C-4C89-B74C-54F45A2B6C75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2.8. </a:t>
            </a:r>
            <a:r>
              <a:rPr lang="en-US" sz="3200" dirty="0" err="1">
                <a:latin typeface="Candara" panose="020E0502030303020204" pitchFamily="34" charset="0"/>
              </a:rPr>
              <a:t>Depuração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Geração</a:t>
            </a:r>
            <a:r>
              <a:rPr lang="en-US" sz="3200" dirty="0">
                <a:latin typeface="Candara" panose="020E0502030303020204" pitchFamily="34" charset="0"/>
              </a:rPr>
              <a:t> do Sistema </a:t>
            </a:r>
            <a:r>
              <a:rPr lang="en-US" sz="3200" dirty="0" err="1">
                <a:latin typeface="Candara" panose="020E0502030303020204" pitchFamily="34" charset="0"/>
              </a:rPr>
              <a:t>Operacional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76E5019-01D4-4F61-AAB6-97589577CA67}"/>
              </a:ext>
            </a:extLst>
          </p:cNvPr>
          <p:cNvSpPr/>
          <p:nvPr/>
        </p:nvSpPr>
        <p:spPr>
          <a:xfrm>
            <a:off x="568167" y="704157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dirty="0">
                <a:solidFill>
                  <a:srgbClr val="7030A0"/>
                </a:solidFill>
                <a:latin typeface="Candara" panose="020E0502030303020204" pitchFamily="34" charset="0"/>
              </a:rPr>
              <a:t>2.8.1 </a:t>
            </a:r>
            <a:r>
              <a:rPr lang="en-US" sz="2800" b="1" i="1" dirty="0" err="1">
                <a:solidFill>
                  <a:srgbClr val="7030A0"/>
                </a:solidFill>
                <a:latin typeface="Candara" panose="020E0502030303020204" pitchFamily="34" charset="0"/>
              </a:rPr>
              <a:t>Depuração</a:t>
            </a:r>
            <a:endParaRPr lang="en-US" sz="2800" i="1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83C38616-3AA6-467E-B2DD-F9535F5B38F4}"/>
              </a:ext>
            </a:extLst>
          </p:cNvPr>
          <p:cNvSpPr txBox="1">
            <a:spLocks/>
          </p:cNvSpPr>
          <p:nvPr/>
        </p:nvSpPr>
        <p:spPr>
          <a:xfrm>
            <a:off x="568166" y="1928156"/>
            <a:ext cx="11520000" cy="45170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>
                <a:solidFill>
                  <a:srgbClr val="7030A0"/>
                </a:solidFill>
                <a:latin typeface="Candara" panose="020E0502030303020204" pitchFamily="34" charset="0"/>
              </a:rPr>
              <a:t>Depuração envolve também a identificação de erros de hardware e de problemas de desempenho</a:t>
            </a:r>
          </a:p>
          <a:p>
            <a:r>
              <a:rPr lang="pt-BR" sz="2200" dirty="0">
                <a:solidFill>
                  <a:srgbClr val="7030A0"/>
                </a:solidFill>
                <a:latin typeface="Candara" panose="020E0502030303020204" pitchFamily="34" charset="0"/>
              </a:rPr>
              <a:t>A maioria dos SO´s gravam as informações de erros (tanto de processos quanto de kernel) em </a:t>
            </a:r>
            <a:r>
              <a:rPr lang="pt-BR" sz="2200" dirty="0">
                <a:solidFill>
                  <a:srgbClr val="7030A0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arquivos de logs</a:t>
            </a:r>
            <a:r>
              <a:rPr lang="pt-BR" sz="2200" dirty="0">
                <a:solidFill>
                  <a:srgbClr val="7030A0"/>
                </a:solidFill>
                <a:latin typeface="Candara" panose="020E0502030303020204" pitchFamily="34" charset="0"/>
              </a:rPr>
              <a:t> e guardam capturas de memória (</a:t>
            </a:r>
            <a:r>
              <a:rPr lang="pt-BR" sz="2200" i="1" dirty="0">
                <a:solidFill>
                  <a:srgbClr val="7030A0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Memory Dumps</a:t>
            </a:r>
            <a:r>
              <a:rPr lang="pt-BR" sz="2200" dirty="0">
                <a:solidFill>
                  <a:srgbClr val="7030A0"/>
                </a:solidFill>
                <a:latin typeface="Candara" panose="020E0502030303020204" pitchFamily="34" charset="0"/>
              </a:rPr>
              <a:t>) para alertar aos operadores ou usuários que um problema ocorreu;</a:t>
            </a:r>
          </a:p>
          <a:p>
            <a:r>
              <a:rPr lang="pt-BR" sz="2200" dirty="0">
                <a:solidFill>
                  <a:srgbClr val="7030A0"/>
                </a:solidFill>
                <a:latin typeface="Candara" panose="020E0502030303020204" pitchFamily="34" charset="0"/>
              </a:rPr>
              <a:t>Uma falha no kernel é chamada de </a:t>
            </a:r>
            <a:r>
              <a:rPr lang="pt-BR" sz="2200" b="1" dirty="0">
                <a:solidFill>
                  <a:srgbClr val="7030A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Desastre</a:t>
            </a:r>
          </a:p>
          <a:p>
            <a:r>
              <a:rPr lang="pt-BR" sz="2200" dirty="0">
                <a:solidFill>
                  <a:srgbClr val="7030A0"/>
                </a:solidFill>
                <a:latin typeface="Candara" panose="020E0502030303020204" pitchFamily="34" charset="0"/>
              </a:rPr>
              <a:t>Depuradores (</a:t>
            </a:r>
            <a:r>
              <a:rPr lang="pt-BR" sz="2200" b="1" i="1" dirty="0">
                <a:solidFill>
                  <a:srgbClr val="7030A0"/>
                </a:solidFill>
                <a:latin typeface="Candara" panose="020E0502030303020204" pitchFamily="34" charset="0"/>
              </a:rPr>
              <a:t>Debuggers</a:t>
            </a:r>
            <a:r>
              <a:rPr lang="pt-BR" sz="2200" dirty="0">
                <a:solidFill>
                  <a:srgbClr val="7030A0"/>
                </a:solidFill>
                <a:latin typeface="Candara" panose="020E0502030303020204" pitchFamily="34" charset="0"/>
              </a:rPr>
              <a:t>) são ferramentas que analisam arquivos de logs e “dumps” de memórias para identificação de erros e desastres</a:t>
            </a:r>
          </a:p>
        </p:txBody>
      </p:sp>
    </p:spTree>
    <p:extLst>
      <p:ext uri="{BB962C8B-B14F-4D97-AF65-F5344CB8AC3E}">
        <p14:creationId xmlns:p14="http://schemas.microsoft.com/office/powerpoint/2010/main" val="64112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6" y="1244158"/>
            <a:ext cx="11520000" cy="720000"/>
          </a:xfrm>
          <a:prstGeom prst="rect">
            <a:avLst/>
          </a:prstGeom>
          <a:solidFill>
            <a:srgbClr val="66FFFF"/>
          </a:solidFill>
          <a:ln w="1905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200" b="1" dirty="0">
                <a:solidFill>
                  <a:srgbClr val="7030A0"/>
                </a:solidFill>
                <a:latin typeface="Candara" panose="020E0502030303020204" pitchFamily="34" charset="0"/>
              </a:rPr>
              <a:t>SYSGEN (Geração de Sistema) é o processo de configuração ou geração de um SO para um Hardware específico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1BDC516-F74C-4C89-B74C-54F45A2B6C75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2.8. </a:t>
            </a:r>
            <a:r>
              <a:rPr lang="en-US" sz="3200" dirty="0" err="1">
                <a:latin typeface="Candara" panose="020E0502030303020204" pitchFamily="34" charset="0"/>
              </a:rPr>
              <a:t>Depuração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Geração</a:t>
            </a:r>
            <a:r>
              <a:rPr lang="en-US" sz="3200" dirty="0">
                <a:latin typeface="Candara" panose="020E0502030303020204" pitchFamily="34" charset="0"/>
              </a:rPr>
              <a:t> do Sistema </a:t>
            </a:r>
            <a:r>
              <a:rPr lang="en-US" sz="3200" dirty="0" err="1">
                <a:latin typeface="Candara" panose="020E0502030303020204" pitchFamily="34" charset="0"/>
              </a:rPr>
              <a:t>Operacional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76E5019-01D4-4F61-AAB6-97589577CA67}"/>
              </a:ext>
            </a:extLst>
          </p:cNvPr>
          <p:cNvSpPr/>
          <p:nvPr/>
        </p:nvSpPr>
        <p:spPr>
          <a:xfrm>
            <a:off x="568167" y="704157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dirty="0">
                <a:solidFill>
                  <a:srgbClr val="7030A0"/>
                </a:solidFill>
                <a:latin typeface="Candara" panose="020E0502030303020204" pitchFamily="34" charset="0"/>
              </a:rPr>
              <a:t>2.8.2 </a:t>
            </a:r>
            <a:r>
              <a:rPr lang="en-US" sz="2800" b="1" i="1" dirty="0" err="1">
                <a:solidFill>
                  <a:srgbClr val="7030A0"/>
                </a:solidFill>
                <a:latin typeface="Candara" panose="020E0502030303020204" pitchFamily="34" charset="0"/>
              </a:rPr>
              <a:t>Geração</a:t>
            </a:r>
            <a:r>
              <a:rPr lang="en-US" sz="2800" b="1" i="1" dirty="0">
                <a:solidFill>
                  <a:srgbClr val="7030A0"/>
                </a:solidFill>
                <a:latin typeface="Candara" panose="020E0502030303020204" pitchFamily="34" charset="0"/>
              </a:rPr>
              <a:t> do Sistema </a:t>
            </a:r>
            <a:r>
              <a:rPr lang="en-US" sz="2800" b="1" i="1" dirty="0" err="1">
                <a:solidFill>
                  <a:srgbClr val="7030A0"/>
                </a:solidFill>
                <a:latin typeface="Candara" panose="020E0502030303020204" pitchFamily="34" charset="0"/>
              </a:rPr>
              <a:t>Operacional</a:t>
            </a:r>
            <a:endParaRPr lang="en-US" sz="2800" i="1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76344869-F1F2-4B20-AF94-FBF9F6F5B7F1}"/>
              </a:ext>
            </a:extLst>
          </p:cNvPr>
          <p:cNvSpPr txBox="1">
            <a:spLocks/>
          </p:cNvSpPr>
          <p:nvPr/>
        </p:nvSpPr>
        <p:spPr>
          <a:xfrm>
            <a:off x="568166" y="1964158"/>
            <a:ext cx="11520000" cy="231487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>
                <a:solidFill>
                  <a:srgbClr val="7030A0"/>
                </a:solidFill>
                <a:latin typeface="Candara" panose="020E0502030303020204" pitchFamily="34" charset="0"/>
              </a:rPr>
              <a:t>Um programa especial </a:t>
            </a:r>
            <a:r>
              <a:rPr lang="pt-BR" sz="2200" dirty="0">
                <a:solidFill>
                  <a:srgbClr val="7030A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SYSGEN verifica o hardware ou pergunta ao usuário</a:t>
            </a:r>
            <a:r>
              <a:rPr lang="pt-BR" sz="2200" dirty="0">
                <a:solidFill>
                  <a:srgbClr val="7030A0"/>
                </a:solidFill>
                <a:latin typeface="Candara" panose="020E0502030303020204" pitchFamily="34" charset="0"/>
              </a:rPr>
              <a:t> informações para definir os parâmetros e os componentes da máquina;</a:t>
            </a:r>
          </a:p>
          <a:p>
            <a:r>
              <a:rPr lang="pt-BR" sz="2200" dirty="0">
                <a:solidFill>
                  <a:srgbClr val="7030A0"/>
                </a:solidFill>
                <a:latin typeface="Candara" panose="020E0502030303020204" pitchFamily="34" charset="0"/>
              </a:rPr>
              <a:t>O programa SYSGEN executa a instalação de um SO em uma máquina. Ele copia do DVD ou ISO de instalação somentes os módulos necessários do SO, de acordo com o Hardware e os instala no disco;</a:t>
            </a: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2595C78F-C5AD-4E4B-9564-BB7B5FCE4058}"/>
              </a:ext>
            </a:extLst>
          </p:cNvPr>
          <p:cNvSpPr txBox="1">
            <a:spLocks/>
          </p:cNvSpPr>
          <p:nvPr/>
        </p:nvSpPr>
        <p:spPr>
          <a:xfrm>
            <a:off x="541898" y="4999037"/>
            <a:ext cx="11520000" cy="720000"/>
          </a:xfrm>
          <a:prstGeom prst="rect">
            <a:avLst/>
          </a:prstGeom>
          <a:solidFill>
            <a:srgbClr val="66FFFF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200" b="1" dirty="0">
                <a:solidFill>
                  <a:srgbClr val="7030A0"/>
                </a:solidFill>
                <a:latin typeface="Candara" panose="020E0502030303020204" pitchFamily="34" charset="0"/>
              </a:rPr>
              <a:t>Que tipos de informações o SYSGEN deve obter para instalar o SO com sucesso?</a:t>
            </a:r>
          </a:p>
        </p:txBody>
      </p:sp>
    </p:spTree>
    <p:extLst>
      <p:ext uri="{BB962C8B-B14F-4D97-AF65-F5344CB8AC3E}">
        <p14:creationId xmlns:p14="http://schemas.microsoft.com/office/powerpoint/2010/main" val="2114196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6" y="1500324"/>
            <a:ext cx="11520000" cy="36753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>
                <a:solidFill>
                  <a:srgbClr val="7030A0"/>
                </a:solidFill>
                <a:latin typeface="Candara" panose="020E0502030303020204" pitchFamily="34" charset="0"/>
              </a:rPr>
              <a:t>Qual ou quais </a:t>
            </a:r>
            <a:r>
              <a:rPr lang="pt-BR" sz="2200" b="1" dirty="0">
                <a:solidFill>
                  <a:srgbClr val="7030A0"/>
                </a:solidFill>
                <a:latin typeface="Candara" panose="020E0502030303020204" pitchFamily="34" charset="0"/>
              </a:rPr>
              <a:t>CPU</a:t>
            </a:r>
            <a:r>
              <a:rPr lang="pt-BR" sz="2200" dirty="0">
                <a:solidFill>
                  <a:srgbClr val="7030A0"/>
                </a:solidFill>
                <a:latin typeface="Candara" panose="020E0502030303020204" pitchFamily="34" charset="0"/>
              </a:rPr>
              <a:t>´s serão usadas?</a:t>
            </a:r>
          </a:p>
          <a:p>
            <a:r>
              <a:rPr lang="pt-BR" sz="2200" dirty="0">
                <a:solidFill>
                  <a:srgbClr val="7030A0"/>
                </a:solidFill>
                <a:latin typeface="Candara" panose="020E0502030303020204" pitchFamily="34" charset="0"/>
              </a:rPr>
              <a:t>Como o disco de inicialização será formatado (Quantas seções ou partições ele será dividido e o que haverá em cada uma)?</a:t>
            </a:r>
          </a:p>
          <a:p>
            <a:r>
              <a:rPr lang="pt-BR" sz="2200" dirty="0">
                <a:solidFill>
                  <a:srgbClr val="7030A0"/>
                </a:solidFill>
                <a:latin typeface="Candara" panose="020E0502030303020204" pitchFamily="34" charset="0"/>
              </a:rPr>
              <a:t>Qual a quantidade de </a:t>
            </a:r>
            <a:r>
              <a:rPr lang="pt-BR" sz="2200" b="1" dirty="0">
                <a:solidFill>
                  <a:srgbClr val="7030A0"/>
                </a:solidFill>
                <a:latin typeface="Candara" panose="020E0502030303020204" pitchFamily="34" charset="0"/>
              </a:rPr>
              <a:t>memória disponível</a:t>
            </a:r>
            <a:r>
              <a:rPr lang="pt-BR" sz="2200" dirty="0">
                <a:solidFill>
                  <a:srgbClr val="7030A0"/>
                </a:solidFill>
                <a:latin typeface="Candara" panose="020E0502030303020204" pitchFamily="34" charset="0"/>
              </a:rPr>
              <a:t>?</a:t>
            </a:r>
          </a:p>
          <a:p>
            <a:r>
              <a:rPr lang="pt-BR" sz="2200">
                <a:solidFill>
                  <a:srgbClr val="7030A0"/>
                </a:solidFill>
                <a:latin typeface="Candara" panose="020E0502030303020204" pitchFamily="34" charset="0"/>
              </a:rPr>
              <a:t>Que </a:t>
            </a:r>
            <a:r>
              <a:rPr lang="pt-BR" sz="2200" b="1">
                <a:solidFill>
                  <a:srgbClr val="7030A0"/>
                </a:solidFill>
                <a:latin typeface="Candara" panose="020E0502030303020204" pitchFamily="34" charset="0"/>
              </a:rPr>
              <a:t>dispositivos </a:t>
            </a:r>
            <a:r>
              <a:rPr lang="pt-BR" sz="2200" b="1" dirty="0">
                <a:solidFill>
                  <a:srgbClr val="7030A0"/>
                </a:solidFill>
                <a:latin typeface="Candara" panose="020E0502030303020204" pitchFamily="34" charset="0"/>
              </a:rPr>
              <a:t>de I/O</a:t>
            </a:r>
            <a:r>
              <a:rPr lang="pt-BR" sz="2200" dirty="0">
                <a:solidFill>
                  <a:srgbClr val="7030A0"/>
                </a:solidFill>
                <a:latin typeface="Candara" panose="020E0502030303020204" pitchFamily="34" charset="0"/>
              </a:rPr>
              <a:t> estão disponíveis?</a:t>
            </a:r>
          </a:p>
          <a:p>
            <a:r>
              <a:rPr lang="pt-BR" sz="2200" dirty="0">
                <a:solidFill>
                  <a:srgbClr val="7030A0"/>
                </a:solidFill>
                <a:latin typeface="Candara" panose="020E0502030303020204" pitchFamily="34" charset="0"/>
              </a:rPr>
              <a:t>Que opções do SO são desejadas? </a:t>
            </a:r>
          </a:p>
          <a:p>
            <a:pPr lvl="1"/>
            <a:r>
              <a:rPr lang="pt-BR" sz="1800" dirty="0">
                <a:solidFill>
                  <a:srgbClr val="7030A0"/>
                </a:solidFill>
                <a:latin typeface="Candara" panose="020E0502030303020204" pitchFamily="34" charset="0"/>
              </a:rPr>
              <a:t>Tamanho de buffers,</a:t>
            </a:r>
          </a:p>
          <a:p>
            <a:pPr lvl="1"/>
            <a:r>
              <a:rPr lang="pt-BR" sz="1800" dirty="0">
                <a:solidFill>
                  <a:srgbClr val="7030A0"/>
                </a:solidFill>
                <a:latin typeface="Candara" panose="020E0502030303020204" pitchFamily="34" charset="0"/>
              </a:rPr>
              <a:t>Algoritmos de scheduling</a:t>
            </a:r>
          </a:p>
          <a:p>
            <a:pPr lvl="1"/>
            <a:r>
              <a:rPr lang="pt-BR" sz="1800" dirty="0">
                <a:solidFill>
                  <a:srgbClr val="7030A0"/>
                </a:solidFill>
                <a:latin typeface="Candara" panose="020E0502030303020204" pitchFamily="34" charset="0"/>
              </a:rPr>
              <a:t>Quantidade máxima de processo</a:t>
            </a:r>
          </a:p>
          <a:p>
            <a:pPr lvl="1"/>
            <a:r>
              <a:rPr lang="pt-BR" sz="1800" dirty="0">
                <a:solidFill>
                  <a:srgbClr val="7030A0"/>
                </a:solidFill>
                <a:latin typeface="Candara" panose="020E0502030303020204" pitchFamily="34" charset="0"/>
              </a:rPr>
              <a:t>...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1BDC516-F74C-4C89-B74C-54F45A2B6C75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2.8. </a:t>
            </a:r>
            <a:r>
              <a:rPr lang="en-US" sz="3200" dirty="0" err="1">
                <a:latin typeface="Candara" panose="020E0502030303020204" pitchFamily="34" charset="0"/>
              </a:rPr>
              <a:t>Depuração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Geração</a:t>
            </a:r>
            <a:r>
              <a:rPr lang="en-US" sz="3200" dirty="0">
                <a:latin typeface="Candara" panose="020E0502030303020204" pitchFamily="34" charset="0"/>
              </a:rPr>
              <a:t> do Sistema </a:t>
            </a:r>
            <a:r>
              <a:rPr lang="en-US" sz="3200" dirty="0" err="1">
                <a:latin typeface="Candara" panose="020E0502030303020204" pitchFamily="34" charset="0"/>
              </a:rPr>
              <a:t>Operacional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2F6410F9-0740-4F12-9ACF-FDF6AD263E56}"/>
              </a:ext>
            </a:extLst>
          </p:cNvPr>
          <p:cNvSpPr txBox="1">
            <a:spLocks/>
          </p:cNvSpPr>
          <p:nvPr/>
        </p:nvSpPr>
        <p:spPr>
          <a:xfrm>
            <a:off x="568166" y="693367"/>
            <a:ext cx="11520000" cy="720000"/>
          </a:xfrm>
          <a:prstGeom prst="rect">
            <a:avLst/>
          </a:prstGeom>
          <a:solidFill>
            <a:srgbClr val="66FFFF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dirty="0">
                <a:solidFill>
                  <a:srgbClr val="7030A0"/>
                </a:solidFill>
                <a:latin typeface="Candara" panose="020E0502030303020204" pitchFamily="34" charset="0"/>
              </a:rPr>
              <a:t>Que tipos de informações o SYSGEN deve obter para instalar o SO com sucesso?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77981D-11B3-4691-944D-E31CCA6C5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345" y="3338001"/>
            <a:ext cx="6233899" cy="305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333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63318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2.1. </a:t>
            </a:r>
            <a:r>
              <a:rPr lang="en-US" sz="3200" dirty="0" err="1">
                <a:latin typeface="Candara" panose="020E0502030303020204" pitchFamily="34" charset="0"/>
              </a:rPr>
              <a:t>Serviços</a:t>
            </a:r>
            <a:r>
              <a:rPr lang="en-US" sz="3200" dirty="0">
                <a:latin typeface="Candara" panose="020E0502030303020204" pitchFamily="34" charset="0"/>
              </a:rPr>
              <a:t> do SO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84D17BE-4F9B-493B-94C7-D0AF2D64FE08}"/>
              </a:ext>
            </a:extLst>
          </p:cNvPr>
          <p:cNvSpPr/>
          <p:nvPr/>
        </p:nvSpPr>
        <p:spPr>
          <a:xfrm>
            <a:off x="1621555" y="1300006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2.2. Interface entre </a:t>
            </a:r>
            <a:r>
              <a:rPr lang="en-US" sz="3200" dirty="0" err="1">
                <a:latin typeface="Candara" panose="020E0502030303020204" pitchFamily="34" charset="0"/>
              </a:rPr>
              <a:t>Usuário</a:t>
            </a:r>
            <a:r>
              <a:rPr lang="en-US" sz="3200" dirty="0">
                <a:latin typeface="Candara" panose="020E0502030303020204" pitchFamily="34" charset="0"/>
              </a:rPr>
              <a:t> e SO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65D93D7-CD78-4650-AB47-1B044EA00E9D}"/>
              </a:ext>
            </a:extLst>
          </p:cNvPr>
          <p:cNvSpPr/>
          <p:nvPr/>
        </p:nvSpPr>
        <p:spPr>
          <a:xfrm>
            <a:off x="1621555" y="1966832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2.3. </a:t>
            </a:r>
            <a:r>
              <a:rPr lang="en-US" sz="3200" dirty="0" err="1">
                <a:latin typeface="Candara" panose="020E0502030303020204" pitchFamily="34" charset="0"/>
              </a:rPr>
              <a:t>Chamadas</a:t>
            </a:r>
            <a:r>
              <a:rPr lang="en-US" sz="3200" dirty="0">
                <a:latin typeface="Candara" panose="020E0502030303020204" pitchFamily="34" charset="0"/>
              </a:rPr>
              <a:t> de Sistema (</a:t>
            </a:r>
            <a:r>
              <a:rPr lang="en-US" sz="3200" i="1" dirty="0">
                <a:latin typeface="Candara" panose="020E0502030303020204" pitchFamily="34" charset="0"/>
              </a:rPr>
              <a:t>System Calls</a:t>
            </a:r>
            <a:r>
              <a:rPr lang="en-US" sz="3200" dirty="0"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89F72A6-D43B-422F-9E7F-78C1ADF5AB5C}"/>
              </a:ext>
            </a:extLst>
          </p:cNvPr>
          <p:cNvSpPr/>
          <p:nvPr/>
        </p:nvSpPr>
        <p:spPr>
          <a:xfrm>
            <a:off x="1621555" y="2633658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2.4. </a:t>
            </a:r>
            <a:r>
              <a:rPr lang="en-US" sz="3200" dirty="0" err="1">
                <a:latin typeface="Candara" panose="020E0502030303020204" pitchFamily="34" charset="0"/>
              </a:rPr>
              <a:t>Programas</a:t>
            </a:r>
            <a:r>
              <a:rPr lang="en-US" sz="3200" dirty="0">
                <a:latin typeface="Candara" panose="020E0502030303020204" pitchFamily="34" charset="0"/>
              </a:rPr>
              <a:t> de Sistema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0BD3C45-22C6-42EE-ABD0-7AEF19ED4A32}"/>
              </a:ext>
            </a:extLst>
          </p:cNvPr>
          <p:cNvSpPr/>
          <p:nvPr/>
        </p:nvSpPr>
        <p:spPr>
          <a:xfrm>
            <a:off x="1621555" y="3300484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2.5. </a:t>
            </a:r>
            <a:r>
              <a:rPr lang="en-US" sz="3200" dirty="0" err="1">
                <a:latin typeface="Candara" panose="020E0502030303020204" pitchFamily="34" charset="0"/>
              </a:rPr>
              <a:t>Projeto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Implementação</a:t>
            </a:r>
            <a:r>
              <a:rPr lang="en-US" sz="3200" dirty="0">
                <a:latin typeface="Candara" panose="020E0502030303020204" pitchFamily="34" charset="0"/>
              </a:rPr>
              <a:t> de SO´s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6C7A480-362C-44C1-A208-607E08CF6A99}"/>
              </a:ext>
            </a:extLst>
          </p:cNvPr>
          <p:cNvSpPr/>
          <p:nvPr/>
        </p:nvSpPr>
        <p:spPr>
          <a:xfrm>
            <a:off x="1621555" y="396731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2.6. </a:t>
            </a:r>
            <a:r>
              <a:rPr lang="en-US" sz="3200" dirty="0" err="1">
                <a:latin typeface="Candara" panose="020E0502030303020204" pitchFamily="34" charset="0"/>
              </a:rPr>
              <a:t>Arquitetura</a:t>
            </a:r>
            <a:r>
              <a:rPr lang="en-US" sz="3200" dirty="0">
                <a:latin typeface="Candara" panose="020E0502030303020204" pitchFamily="34" charset="0"/>
              </a:rPr>
              <a:t> do SO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477F3586-1533-4DC8-8AE9-BCFF407CB999}"/>
              </a:ext>
            </a:extLst>
          </p:cNvPr>
          <p:cNvSpPr/>
          <p:nvPr/>
        </p:nvSpPr>
        <p:spPr>
          <a:xfrm>
            <a:off x="1621555" y="4634136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2.7. </a:t>
            </a:r>
            <a:r>
              <a:rPr lang="en-US" sz="3200" dirty="0" err="1">
                <a:latin typeface="Candara" panose="020E0502030303020204" pitchFamily="34" charset="0"/>
              </a:rPr>
              <a:t>Máquinas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Virtuais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21A7ED1D-1361-4E33-A41D-60EE0D527A17}"/>
              </a:ext>
            </a:extLst>
          </p:cNvPr>
          <p:cNvSpPr/>
          <p:nvPr/>
        </p:nvSpPr>
        <p:spPr>
          <a:xfrm>
            <a:off x="1621555" y="5300962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2.8. </a:t>
            </a:r>
            <a:r>
              <a:rPr lang="en-US" sz="3200" dirty="0" err="1">
                <a:latin typeface="Candara" panose="020E0502030303020204" pitchFamily="34" charset="0"/>
              </a:rPr>
              <a:t>Depuração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Geração</a:t>
            </a:r>
            <a:r>
              <a:rPr lang="en-US" sz="3200" dirty="0">
                <a:latin typeface="Candara" panose="020E0502030303020204" pitchFamily="34" charset="0"/>
              </a:rPr>
              <a:t> do Sistema </a:t>
            </a:r>
            <a:r>
              <a:rPr lang="en-US" sz="3200" dirty="0" err="1">
                <a:latin typeface="Candara" panose="020E0502030303020204" pitchFamily="34" charset="0"/>
              </a:rPr>
              <a:t>Operacional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CC7485ED-4B24-444C-9EA5-DD621BC93B63}"/>
              </a:ext>
            </a:extLst>
          </p:cNvPr>
          <p:cNvSpPr/>
          <p:nvPr/>
        </p:nvSpPr>
        <p:spPr>
          <a:xfrm>
            <a:off x="1621555" y="5967785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2.9. </a:t>
            </a:r>
            <a:r>
              <a:rPr lang="en-US" sz="3200" dirty="0" err="1">
                <a:latin typeface="Candara" panose="020E0502030303020204" pitchFamily="34" charset="0"/>
              </a:rPr>
              <a:t>Inicialização</a:t>
            </a:r>
            <a:r>
              <a:rPr lang="en-US" sz="3200" dirty="0">
                <a:latin typeface="Candara" panose="020E0502030303020204" pitchFamily="34" charset="0"/>
              </a:rPr>
              <a:t> do Sistema</a:t>
            </a:r>
          </a:p>
        </p:txBody>
      </p:sp>
    </p:spTree>
    <p:extLst>
      <p:ext uri="{BB962C8B-B14F-4D97-AF65-F5344CB8AC3E}">
        <p14:creationId xmlns:p14="http://schemas.microsoft.com/office/powerpoint/2010/main" val="1511965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41898" y="704158"/>
            <a:ext cx="115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200" dirty="0">
                <a:solidFill>
                  <a:srgbClr val="C55A11"/>
                </a:solidFill>
                <a:latin typeface="Candara" panose="020E0502030303020204" pitchFamily="34" charset="0"/>
              </a:rPr>
              <a:t>Após um Sistema Operacional ser instalado, ele deve ser disponibilizado para uso pelo Hardware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A1D58F95-9F50-47B4-85E7-E9E4E6C059BB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2.9. </a:t>
            </a:r>
            <a:r>
              <a:rPr lang="en-US" sz="3200" dirty="0" err="1">
                <a:latin typeface="Candara" panose="020E0502030303020204" pitchFamily="34" charset="0"/>
              </a:rPr>
              <a:t>Inicialização</a:t>
            </a:r>
            <a:r>
              <a:rPr lang="en-US" sz="3200" dirty="0">
                <a:latin typeface="Candara" panose="020E0502030303020204" pitchFamily="34" charset="0"/>
              </a:rPr>
              <a:t> do Sistema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C30D8715-5106-4AD1-B4A7-953A6A5E05D0}"/>
              </a:ext>
            </a:extLst>
          </p:cNvPr>
          <p:cNvSpPr txBox="1">
            <a:spLocks/>
          </p:cNvSpPr>
          <p:nvPr/>
        </p:nvSpPr>
        <p:spPr>
          <a:xfrm>
            <a:off x="541898" y="1263848"/>
            <a:ext cx="11520000" cy="540000"/>
          </a:xfrm>
          <a:prstGeom prst="rect">
            <a:avLst/>
          </a:prstGeom>
          <a:solidFill>
            <a:srgbClr val="66FFFF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200" b="1" dirty="0">
                <a:solidFill>
                  <a:srgbClr val="C55A11"/>
                </a:solidFill>
                <a:latin typeface="Candara" panose="020E0502030303020204" pitchFamily="34" charset="0"/>
              </a:rPr>
              <a:t>Mas como o Hardware sabe onde está o kernel ou como carregar este kernel?</a:t>
            </a: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A5547B2B-E3BA-4E7E-8C86-D1C598F1B815}"/>
              </a:ext>
            </a:extLst>
          </p:cNvPr>
          <p:cNvSpPr txBox="1">
            <a:spLocks/>
          </p:cNvSpPr>
          <p:nvPr/>
        </p:nvSpPr>
        <p:spPr>
          <a:xfrm>
            <a:off x="541898" y="1823539"/>
            <a:ext cx="11520000" cy="38226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>
                <a:solidFill>
                  <a:srgbClr val="C55A11"/>
                </a:solidFill>
                <a:latin typeface="Candara" panose="020E0502030303020204" pitchFamily="34" charset="0"/>
              </a:rPr>
              <a:t>Quando a CPU é resetada, o </a:t>
            </a:r>
            <a:r>
              <a:rPr lang="pt-BR" sz="2200" b="1" dirty="0">
                <a:solidFill>
                  <a:srgbClr val="C55A11"/>
                </a:solidFill>
                <a:latin typeface="Candara" panose="020E0502030303020204" pitchFamily="34" charset="0"/>
              </a:rPr>
              <a:t>registro de instrução</a:t>
            </a:r>
            <a:r>
              <a:rPr lang="pt-BR" sz="2200" dirty="0">
                <a:solidFill>
                  <a:srgbClr val="C55A11"/>
                </a:solidFill>
                <a:latin typeface="Candara" panose="020E0502030303020204" pitchFamily="34" charset="0"/>
              </a:rPr>
              <a:t> é carregado como um endereço pré-definido de memória;</a:t>
            </a:r>
          </a:p>
          <a:p>
            <a:r>
              <a:rPr lang="pt-BR" sz="2200" dirty="0">
                <a:solidFill>
                  <a:srgbClr val="C55A11"/>
                </a:solidFill>
                <a:latin typeface="Candara" panose="020E0502030303020204" pitchFamily="34" charset="0"/>
              </a:rPr>
              <a:t>Este endereço aponta para </a:t>
            </a:r>
            <a:r>
              <a:rPr lang="pt-BR" sz="2200" b="1" dirty="0">
                <a:solidFill>
                  <a:srgbClr val="C55A11"/>
                </a:solidFill>
                <a:latin typeface="Candara" panose="020E0502030303020204" pitchFamily="34" charset="0"/>
              </a:rPr>
              <a:t>uma posição de memória ROM</a:t>
            </a:r>
            <a:r>
              <a:rPr lang="pt-BR" sz="2200" dirty="0">
                <a:solidFill>
                  <a:srgbClr val="C55A11"/>
                </a:solidFill>
                <a:latin typeface="Candara" panose="020E0502030303020204" pitchFamily="34" charset="0"/>
              </a:rPr>
              <a:t>, que contém o </a:t>
            </a:r>
            <a:r>
              <a:rPr lang="pt-BR" sz="2200" b="1" dirty="0">
                <a:solidFill>
                  <a:srgbClr val="C55A11"/>
                </a:solidFill>
                <a:latin typeface="Candara" panose="020E0502030303020204" pitchFamily="34" charset="0"/>
              </a:rPr>
              <a:t>endereço inicial do programa Bootstrap</a:t>
            </a:r>
            <a:r>
              <a:rPr lang="pt-BR" sz="2200" dirty="0">
                <a:solidFill>
                  <a:srgbClr val="C55A11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200" dirty="0">
                <a:solidFill>
                  <a:srgbClr val="C55A11"/>
                </a:solidFill>
                <a:latin typeface="Candara" panose="020E0502030303020204" pitchFamily="34" charset="0"/>
              </a:rPr>
              <a:t>O programa Bootstrap pode rodar um </a:t>
            </a:r>
            <a:r>
              <a:rPr lang="pt-BR" sz="2200" b="1" dirty="0">
                <a:solidFill>
                  <a:srgbClr val="C55A11"/>
                </a:solidFill>
                <a:latin typeface="Candara" panose="020E0502030303020204" pitchFamily="34" charset="0"/>
              </a:rPr>
              <a:t>programa-diagnótico do Hardware</a:t>
            </a:r>
            <a:r>
              <a:rPr lang="pt-BR" sz="2200" dirty="0">
                <a:solidFill>
                  <a:srgbClr val="C55A11"/>
                </a:solidFill>
                <a:latin typeface="Candara" panose="020E0502030303020204" pitchFamily="34" charset="0"/>
              </a:rPr>
              <a:t>, </a:t>
            </a:r>
            <a:r>
              <a:rPr lang="pt-BR" sz="2200" b="1" dirty="0">
                <a:solidFill>
                  <a:srgbClr val="C55A11"/>
                </a:solidFill>
                <a:latin typeface="Candara" panose="020E0502030303020204" pitchFamily="34" charset="0"/>
              </a:rPr>
              <a:t>carregar um segundo programa de Bootstrap</a:t>
            </a:r>
            <a:r>
              <a:rPr lang="pt-BR" sz="2200" dirty="0">
                <a:solidFill>
                  <a:srgbClr val="C55A11"/>
                </a:solidFill>
                <a:latin typeface="Candara" panose="020E0502030303020204" pitchFamily="34" charset="0"/>
              </a:rPr>
              <a:t> do disco na memória e finalmente </a:t>
            </a:r>
            <a:r>
              <a:rPr lang="pt-BR" sz="2200" b="1" dirty="0">
                <a:solidFill>
                  <a:srgbClr val="C55A11"/>
                </a:solidFill>
                <a:latin typeface="Candara" panose="020E0502030303020204" pitchFamily="34" charset="0"/>
              </a:rPr>
              <a:t>carregar o SO na memória</a:t>
            </a:r>
            <a:r>
              <a:rPr lang="pt-BR" sz="2200" dirty="0">
                <a:solidFill>
                  <a:srgbClr val="C55A11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200" dirty="0">
                <a:solidFill>
                  <a:srgbClr val="C55A11"/>
                </a:solidFill>
                <a:latin typeface="Candara" panose="020E0502030303020204" pitchFamily="34" charset="0"/>
              </a:rPr>
              <a:t>Em SO´s de </a:t>
            </a:r>
            <a:r>
              <a:rPr lang="pt-BR" sz="2200" b="1" dirty="0">
                <a:solidFill>
                  <a:srgbClr val="C55A11"/>
                </a:solidFill>
                <a:latin typeface="Candara" panose="020E0502030303020204" pitchFamily="34" charset="0"/>
              </a:rPr>
              <a:t>Sistemas Portáteis</a:t>
            </a:r>
            <a:r>
              <a:rPr lang="pt-BR" sz="2200" dirty="0">
                <a:solidFill>
                  <a:srgbClr val="C55A11"/>
                </a:solidFill>
                <a:latin typeface="Candara" panose="020E0502030303020204" pitchFamily="34" charset="0"/>
              </a:rPr>
              <a:t> (Ex: Smartphones), o </a:t>
            </a:r>
            <a:r>
              <a:rPr lang="pt-BR" sz="2200" b="1" dirty="0">
                <a:solidFill>
                  <a:srgbClr val="C55A11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SO reside integralmente em ROM/EPROM</a:t>
            </a:r>
            <a:r>
              <a:rPr lang="pt-BR" sz="2200" dirty="0">
                <a:solidFill>
                  <a:srgbClr val="C55A11"/>
                </a:solidFill>
                <a:latin typeface="Candara" panose="020E0502030303020204" pitchFamily="34" charset="0"/>
              </a:rPr>
              <a:t>, não havendo necessidade de um programa Bootstrap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EB060A-BB5A-4181-93A5-9FF4D72C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994" y="5404015"/>
            <a:ext cx="1667108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6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655356F-14D4-451F-8951-F631C9627473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Fim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 </a:t>
            </a:r>
          </a:p>
          <a:p>
            <a:pPr algn="ctr"/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Capítulo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</a:t>
            </a:r>
          </a:p>
          <a:p>
            <a:pPr algn="ctr"/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Exercícios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Graphic 5" descr="Bullseye">
            <a:extLst>
              <a:ext uri="{FF2B5EF4-FFF2-40B4-BE49-F238E27FC236}">
                <a16:creationId xmlns:a16="http://schemas.microsoft.com/office/drawing/2014/main" id="{AFAF3403-E5F2-4CE9-9D16-3254553A1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6000" y="270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96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8E05A3-E8D1-4CDE-A76F-BCDF314C100D}"/>
              </a:ext>
            </a:extLst>
          </p:cNvPr>
          <p:cNvSpPr txBox="1"/>
          <p:nvPr/>
        </p:nvSpPr>
        <p:spPr>
          <a:xfrm>
            <a:off x="488272" y="5062194"/>
            <a:ext cx="525067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so -&gt; cap02 = concluded;</a:t>
            </a:r>
          </a:p>
        </p:txBody>
      </p:sp>
      <p:pic>
        <p:nvPicPr>
          <p:cNvPr id="4" name="Picture 2" descr="Montanha Condor Blanco">
            <a:extLst>
              <a:ext uri="{FF2B5EF4-FFF2-40B4-BE49-F238E27FC236}">
                <a16:creationId xmlns:a16="http://schemas.microsoft.com/office/drawing/2014/main" id="{27924044-4452-4107-A747-DFA223984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78" y="562708"/>
            <a:ext cx="5891222" cy="589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8DF083-0D3E-46B7-87D4-E9F2841D5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87" y="2889000"/>
            <a:ext cx="38511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63318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2.1. </a:t>
            </a:r>
            <a:r>
              <a:rPr lang="en-US" sz="3200" dirty="0" err="1">
                <a:latin typeface="Candara" panose="020E0502030303020204" pitchFamily="34" charset="0"/>
              </a:rPr>
              <a:t>Serviços</a:t>
            </a:r>
            <a:r>
              <a:rPr lang="en-US" sz="3200" dirty="0">
                <a:latin typeface="Candara" panose="020E0502030303020204" pitchFamily="34" charset="0"/>
              </a:rPr>
              <a:t> do SO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84D17BE-4F9B-493B-94C7-D0AF2D64FE08}"/>
              </a:ext>
            </a:extLst>
          </p:cNvPr>
          <p:cNvSpPr/>
          <p:nvPr/>
        </p:nvSpPr>
        <p:spPr>
          <a:xfrm>
            <a:off x="1621555" y="1300006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2.2. Interface entre </a:t>
            </a:r>
            <a:r>
              <a:rPr lang="en-US" sz="3200" dirty="0" err="1">
                <a:latin typeface="Candara" panose="020E0502030303020204" pitchFamily="34" charset="0"/>
              </a:rPr>
              <a:t>Usuário</a:t>
            </a:r>
            <a:r>
              <a:rPr lang="en-US" sz="3200" dirty="0">
                <a:latin typeface="Candara" panose="020E0502030303020204" pitchFamily="34" charset="0"/>
              </a:rPr>
              <a:t> e SO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65D93D7-CD78-4650-AB47-1B044EA00E9D}"/>
              </a:ext>
            </a:extLst>
          </p:cNvPr>
          <p:cNvSpPr/>
          <p:nvPr/>
        </p:nvSpPr>
        <p:spPr>
          <a:xfrm>
            <a:off x="1621555" y="1966832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2.3. </a:t>
            </a:r>
            <a:r>
              <a:rPr lang="en-US" sz="3200" dirty="0" err="1">
                <a:latin typeface="Candara" panose="020E0502030303020204" pitchFamily="34" charset="0"/>
              </a:rPr>
              <a:t>Chamadas</a:t>
            </a:r>
            <a:r>
              <a:rPr lang="en-US" sz="3200" dirty="0">
                <a:latin typeface="Candara" panose="020E0502030303020204" pitchFamily="34" charset="0"/>
              </a:rPr>
              <a:t> de Sistema (</a:t>
            </a:r>
            <a:r>
              <a:rPr lang="en-US" sz="3200" i="1" dirty="0">
                <a:latin typeface="Candara" panose="020E0502030303020204" pitchFamily="34" charset="0"/>
              </a:rPr>
              <a:t>System Calls</a:t>
            </a:r>
            <a:r>
              <a:rPr lang="en-US" sz="3200" dirty="0"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89F72A6-D43B-422F-9E7F-78C1ADF5AB5C}"/>
              </a:ext>
            </a:extLst>
          </p:cNvPr>
          <p:cNvSpPr/>
          <p:nvPr/>
        </p:nvSpPr>
        <p:spPr>
          <a:xfrm>
            <a:off x="1621555" y="2633658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2.4. </a:t>
            </a:r>
            <a:r>
              <a:rPr lang="en-US" sz="3200" dirty="0" err="1">
                <a:latin typeface="Candara" panose="020E0502030303020204" pitchFamily="34" charset="0"/>
              </a:rPr>
              <a:t>Programas</a:t>
            </a:r>
            <a:r>
              <a:rPr lang="en-US" sz="3200" dirty="0">
                <a:latin typeface="Candara" panose="020E0502030303020204" pitchFamily="34" charset="0"/>
              </a:rPr>
              <a:t> de Sistema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0BD3C45-22C6-42EE-ABD0-7AEF19ED4A32}"/>
              </a:ext>
            </a:extLst>
          </p:cNvPr>
          <p:cNvSpPr/>
          <p:nvPr/>
        </p:nvSpPr>
        <p:spPr>
          <a:xfrm>
            <a:off x="1621555" y="3300484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2.5. </a:t>
            </a:r>
            <a:r>
              <a:rPr lang="en-US" sz="3200" dirty="0" err="1">
                <a:latin typeface="Candara" panose="020E0502030303020204" pitchFamily="34" charset="0"/>
              </a:rPr>
              <a:t>Projeto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Implementação</a:t>
            </a:r>
            <a:r>
              <a:rPr lang="en-US" sz="3200" dirty="0">
                <a:latin typeface="Candara" panose="020E0502030303020204" pitchFamily="34" charset="0"/>
              </a:rPr>
              <a:t> de SO´s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6C7A480-362C-44C1-A208-607E08CF6A99}"/>
              </a:ext>
            </a:extLst>
          </p:cNvPr>
          <p:cNvSpPr/>
          <p:nvPr/>
        </p:nvSpPr>
        <p:spPr>
          <a:xfrm>
            <a:off x="1621555" y="396731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2.6. </a:t>
            </a:r>
            <a:r>
              <a:rPr lang="en-US" sz="3200" dirty="0" err="1">
                <a:latin typeface="Candara" panose="020E0502030303020204" pitchFamily="34" charset="0"/>
              </a:rPr>
              <a:t>Estrutura</a:t>
            </a:r>
            <a:r>
              <a:rPr lang="en-US" sz="3200" dirty="0">
                <a:latin typeface="Candara" panose="020E0502030303020204" pitchFamily="34" charset="0"/>
              </a:rPr>
              <a:t> do SO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477F3586-1533-4DC8-8AE9-BCFF407CB999}"/>
              </a:ext>
            </a:extLst>
          </p:cNvPr>
          <p:cNvSpPr/>
          <p:nvPr/>
        </p:nvSpPr>
        <p:spPr>
          <a:xfrm>
            <a:off x="1621555" y="4634136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2.7. </a:t>
            </a:r>
            <a:r>
              <a:rPr lang="en-US" sz="3200" dirty="0" err="1">
                <a:latin typeface="Candara" panose="020E0502030303020204" pitchFamily="34" charset="0"/>
              </a:rPr>
              <a:t>Máquinas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Virtuais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21A7ED1D-1361-4E33-A41D-60EE0D527A17}"/>
              </a:ext>
            </a:extLst>
          </p:cNvPr>
          <p:cNvSpPr/>
          <p:nvPr/>
        </p:nvSpPr>
        <p:spPr>
          <a:xfrm>
            <a:off x="1621555" y="5300962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2.8. </a:t>
            </a:r>
            <a:r>
              <a:rPr lang="en-US" sz="3200" dirty="0" err="1">
                <a:latin typeface="Candara" panose="020E0502030303020204" pitchFamily="34" charset="0"/>
              </a:rPr>
              <a:t>Depuração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Geração</a:t>
            </a:r>
            <a:r>
              <a:rPr lang="en-US" sz="3200" dirty="0">
                <a:latin typeface="Candara" panose="020E0502030303020204" pitchFamily="34" charset="0"/>
              </a:rPr>
              <a:t> do Sistema </a:t>
            </a:r>
            <a:r>
              <a:rPr lang="en-US" sz="3200" dirty="0" err="1">
                <a:latin typeface="Candara" panose="020E0502030303020204" pitchFamily="34" charset="0"/>
              </a:rPr>
              <a:t>Operacional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CC7485ED-4B24-444C-9EA5-DD621BC93B63}"/>
              </a:ext>
            </a:extLst>
          </p:cNvPr>
          <p:cNvSpPr/>
          <p:nvPr/>
        </p:nvSpPr>
        <p:spPr>
          <a:xfrm>
            <a:off x="1621555" y="5967785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2.9. </a:t>
            </a:r>
            <a:r>
              <a:rPr lang="en-US" sz="3200" dirty="0" err="1">
                <a:latin typeface="Candara" panose="020E0502030303020204" pitchFamily="34" charset="0"/>
              </a:rPr>
              <a:t>Inicialização</a:t>
            </a:r>
            <a:r>
              <a:rPr lang="en-US" sz="3200" dirty="0">
                <a:latin typeface="Candara" panose="020E0502030303020204" pitchFamily="34" charset="0"/>
              </a:rPr>
              <a:t> do Sistema</a:t>
            </a:r>
          </a:p>
        </p:txBody>
      </p:sp>
    </p:spTree>
    <p:extLst>
      <p:ext uri="{BB962C8B-B14F-4D97-AF65-F5344CB8AC3E}">
        <p14:creationId xmlns:p14="http://schemas.microsoft.com/office/powerpoint/2010/main" val="59143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686659"/>
            <a:ext cx="11520000" cy="16748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Como já discutimos superficialmente, sabemos que </a:t>
            </a:r>
            <a:r>
              <a:rPr lang="pt-BR" sz="2400" dirty="0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os SOs fornecem serviços para programas e para usuários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, visando </a:t>
            </a:r>
            <a:r>
              <a:rPr lang="pt-BR" sz="2400" dirty="0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tornar mais fácil a tarefa de programar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Os serviços 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específicos fornecidos 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diferem de um SO para o outro, mas podemos identificar algumas </a:t>
            </a:r>
            <a:r>
              <a:rPr lang="pt-BR" sz="2400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classes de serviços comuns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, são eles: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2.1. </a:t>
            </a:r>
            <a:r>
              <a:rPr lang="en-US" sz="3200" b="1" dirty="0" err="1">
                <a:latin typeface="Candara" panose="020E0502030303020204" pitchFamily="34" charset="0"/>
              </a:rPr>
              <a:t>Serviços</a:t>
            </a:r>
            <a:r>
              <a:rPr lang="en-US" sz="3200" b="1" dirty="0">
                <a:latin typeface="Candara" panose="020E0502030303020204" pitchFamily="34" charset="0"/>
              </a:rPr>
              <a:t> do SO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0C0954-250A-4435-AC76-7A463A30D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2395985"/>
            <a:ext cx="8230749" cy="4201111"/>
          </a:xfrm>
          <a:prstGeom prst="rect">
            <a:avLst/>
          </a:prstGeom>
        </p:spPr>
      </p:pic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E5A9839B-6390-4D2A-A749-25402147203E}"/>
              </a:ext>
            </a:extLst>
          </p:cNvPr>
          <p:cNvSpPr/>
          <p:nvPr/>
        </p:nvSpPr>
        <p:spPr>
          <a:xfrm rot="20386679">
            <a:off x="492514" y="3012764"/>
            <a:ext cx="1717171" cy="785091"/>
          </a:xfrm>
          <a:prstGeom prst="homePlate">
            <a:avLst>
              <a:gd name="adj" fmla="val 852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Candara" panose="020E0502030303020204" pitchFamily="34" charset="0"/>
              </a:rPr>
              <a:t>Classes de serviços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C25866B7-4520-4477-9504-CEBB67CAE116}"/>
              </a:ext>
            </a:extLst>
          </p:cNvPr>
          <p:cNvSpPr/>
          <p:nvPr/>
        </p:nvSpPr>
        <p:spPr>
          <a:xfrm rot="20024052">
            <a:off x="1681005" y="5006076"/>
            <a:ext cx="360000" cy="180000"/>
          </a:xfrm>
          <a:prstGeom prst="homePlate">
            <a:avLst>
              <a:gd name="adj" fmla="val 852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051205C7-3B18-4E9F-A8B6-EF1BF9837D89}"/>
              </a:ext>
            </a:extLst>
          </p:cNvPr>
          <p:cNvSpPr/>
          <p:nvPr/>
        </p:nvSpPr>
        <p:spPr>
          <a:xfrm rot="20385998">
            <a:off x="2964395" y="4944482"/>
            <a:ext cx="360000" cy="180000"/>
          </a:xfrm>
          <a:prstGeom prst="homePlate">
            <a:avLst>
              <a:gd name="adj" fmla="val 852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CFD56A7D-CB8E-4943-84CB-07B4786CF338}"/>
              </a:ext>
            </a:extLst>
          </p:cNvPr>
          <p:cNvSpPr/>
          <p:nvPr/>
        </p:nvSpPr>
        <p:spPr>
          <a:xfrm rot="20385998">
            <a:off x="4328184" y="5022039"/>
            <a:ext cx="360000" cy="180000"/>
          </a:xfrm>
          <a:prstGeom prst="homePlate">
            <a:avLst>
              <a:gd name="adj" fmla="val 852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7366AA6E-BFBD-44D7-8E99-432E28F7E83D}"/>
              </a:ext>
            </a:extLst>
          </p:cNvPr>
          <p:cNvSpPr/>
          <p:nvPr/>
        </p:nvSpPr>
        <p:spPr>
          <a:xfrm rot="20385998">
            <a:off x="5513607" y="5022038"/>
            <a:ext cx="360000" cy="180000"/>
          </a:xfrm>
          <a:prstGeom prst="homePlate">
            <a:avLst>
              <a:gd name="adj" fmla="val 852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0E0046B6-EF80-4FF5-90BB-53EF93398513}"/>
              </a:ext>
            </a:extLst>
          </p:cNvPr>
          <p:cNvSpPr/>
          <p:nvPr/>
        </p:nvSpPr>
        <p:spPr>
          <a:xfrm rot="20385998">
            <a:off x="6877396" y="5012933"/>
            <a:ext cx="360000" cy="180000"/>
          </a:xfrm>
          <a:prstGeom prst="homePlate">
            <a:avLst>
              <a:gd name="adj" fmla="val 852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entágono 11">
            <a:extLst>
              <a:ext uri="{FF2B5EF4-FFF2-40B4-BE49-F238E27FC236}">
                <a16:creationId xmlns:a16="http://schemas.microsoft.com/office/drawing/2014/main" id="{335FD931-B399-4E32-A20F-7D0446E1B230}"/>
              </a:ext>
            </a:extLst>
          </p:cNvPr>
          <p:cNvSpPr/>
          <p:nvPr/>
        </p:nvSpPr>
        <p:spPr>
          <a:xfrm rot="20385998">
            <a:off x="8243540" y="4998126"/>
            <a:ext cx="360000" cy="180000"/>
          </a:xfrm>
          <a:prstGeom prst="homePlate">
            <a:avLst>
              <a:gd name="adj" fmla="val 852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entágono 12">
            <a:extLst>
              <a:ext uri="{FF2B5EF4-FFF2-40B4-BE49-F238E27FC236}">
                <a16:creationId xmlns:a16="http://schemas.microsoft.com/office/drawing/2014/main" id="{EDC07800-D826-4B50-A5A9-1617C77781C9}"/>
              </a:ext>
            </a:extLst>
          </p:cNvPr>
          <p:cNvSpPr/>
          <p:nvPr/>
        </p:nvSpPr>
        <p:spPr>
          <a:xfrm rot="20024052">
            <a:off x="2313694" y="5740367"/>
            <a:ext cx="360000" cy="180000"/>
          </a:xfrm>
          <a:prstGeom prst="homePlate">
            <a:avLst>
              <a:gd name="adj" fmla="val 852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entágono 13">
            <a:extLst>
              <a:ext uri="{FF2B5EF4-FFF2-40B4-BE49-F238E27FC236}">
                <a16:creationId xmlns:a16="http://schemas.microsoft.com/office/drawing/2014/main" id="{DB7A3E28-41FD-4772-88E1-541B4CAAFAA1}"/>
              </a:ext>
            </a:extLst>
          </p:cNvPr>
          <p:cNvSpPr/>
          <p:nvPr/>
        </p:nvSpPr>
        <p:spPr>
          <a:xfrm rot="20024052">
            <a:off x="7536857" y="5740367"/>
            <a:ext cx="360000" cy="180000"/>
          </a:xfrm>
          <a:prstGeom prst="homePlate">
            <a:avLst>
              <a:gd name="adj" fmla="val 852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entágono 14">
            <a:extLst>
              <a:ext uri="{FF2B5EF4-FFF2-40B4-BE49-F238E27FC236}">
                <a16:creationId xmlns:a16="http://schemas.microsoft.com/office/drawing/2014/main" id="{5314044D-284B-4A55-85E0-D77BE885012C}"/>
              </a:ext>
            </a:extLst>
          </p:cNvPr>
          <p:cNvSpPr/>
          <p:nvPr/>
        </p:nvSpPr>
        <p:spPr>
          <a:xfrm rot="20024052">
            <a:off x="3835047" y="3820071"/>
            <a:ext cx="360000" cy="180000"/>
          </a:xfrm>
          <a:prstGeom prst="homePlate">
            <a:avLst>
              <a:gd name="adj" fmla="val 852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45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2.1. </a:t>
            </a:r>
            <a:r>
              <a:rPr lang="en-US" sz="3200" b="1" dirty="0" err="1">
                <a:latin typeface="Candara" panose="020E0502030303020204" pitchFamily="34" charset="0"/>
              </a:rPr>
              <a:t>Serviços</a:t>
            </a:r>
            <a:r>
              <a:rPr lang="en-US" sz="3200" b="1" dirty="0">
                <a:latin typeface="Candara" panose="020E0502030303020204" pitchFamily="34" charset="0"/>
              </a:rPr>
              <a:t> do SO</a:t>
            </a: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7" y="686658"/>
            <a:ext cx="11520000" cy="485194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</a:rPr>
              <a:t>1) Interface de Usuario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1171852"/>
            <a:ext cx="11520000" cy="27609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Quase todos SOs possuem uma UI (User Interface). Essa interface pode assumir várias formas:</a:t>
            </a:r>
          </a:p>
          <a:p>
            <a:r>
              <a:rPr lang="pt-BR" sz="2400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Command-line Interface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(CLI): Interface de linha de comando</a:t>
            </a:r>
          </a:p>
          <a:p>
            <a:r>
              <a:rPr lang="pt-BR" sz="2400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Batch Interface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: Comandos e diretivas inseridas em arquivos que podem ser executados automaticamente pelo SO. Ex: arquivos 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.bat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 e 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.sh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;</a:t>
            </a:r>
            <a:endParaRPr lang="pt-BR" sz="2400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r>
              <a:rPr lang="pt-BR" sz="2400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Graphical User Interface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(GUI): sistemas de janelas</a:t>
            </a: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C34E88FB-CE05-4E20-9692-6B2F4D01ADFC}"/>
              </a:ext>
            </a:extLst>
          </p:cNvPr>
          <p:cNvSpPr txBox="1">
            <a:spLocks/>
          </p:cNvSpPr>
          <p:nvPr/>
        </p:nvSpPr>
        <p:spPr>
          <a:xfrm>
            <a:off x="568167" y="4202039"/>
            <a:ext cx="11520000" cy="485194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</a:rPr>
              <a:t>2) Execução de Programas</a:t>
            </a: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1D1CAAC4-F76C-42DB-99B7-4B2927FB5AD3}"/>
              </a:ext>
            </a:extLst>
          </p:cNvPr>
          <p:cNvSpPr txBox="1">
            <a:spLocks/>
          </p:cNvSpPr>
          <p:nvPr/>
        </p:nvSpPr>
        <p:spPr>
          <a:xfrm>
            <a:off x="568167" y="4687234"/>
            <a:ext cx="11520000" cy="122085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O SO deve ser capaz de carregar um programa em memória, executá-lo e terminá-lo de forma normal ou anormal;</a:t>
            </a:r>
          </a:p>
        </p:txBody>
      </p:sp>
    </p:spTree>
    <p:extLst>
      <p:ext uri="{BB962C8B-B14F-4D97-AF65-F5344CB8AC3E}">
        <p14:creationId xmlns:p14="http://schemas.microsoft.com/office/powerpoint/2010/main" val="248248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2.1. </a:t>
            </a:r>
            <a:r>
              <a:rPr lang="en-US" sz="3200" b="1" dirty="0" err="1">
                <a:latin typeface="Candara" panose="020E0502030303020204" pitchFamily="34" charset="0"/>
              </a:rPr>
              <a:t>Serviços</a:t>
            </a:r>
            <a:r>
              <a:rPr lang="en-US" sz="3200" b="1" dirty="0">
                <a:latin typeface="Candara" panose="020E0502030303020204" pitchFamily="34" charset="0"/>
              </a:rPr>
              <a:t> do SO</a:t>
            </a: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7" y="686658"/>
            <a:ext cx="11520000" cy="485194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</a:rPr>
              <a:t>3) Operações de I/O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1171852"/>
            <a:ext cx="1152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O SO deve ser capaz de </a:t>
            </a:r>
            <a:r>
              <a:rPr lang="pt-BR" sz="2400" dirty="0">
                <a:solidFill>
                  <a:srgbClr val="002060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prover serviços de I/O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em benefícios dos usuários, pois eles não podem ter acesso direto a estes serviços;</a:t>
            </a: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C34E88FB-CE05-4E20-9692-6B2F4D01ADFC}"/>
              </a:ext>
            </a:extLst>
          </p:cNvPr>
          <p:cNvSpPr txBox="1">
            <a:spLocks/>
          </p:cNvSpPr>
          <p:nvPr/>
        </p:nvSpPr>
        <p:spPr>
          <a:xfrm>
            <a:off x="568167" y="2639567"/>
            <a:ext cx="11520000" cy="485194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</a:rPr>
              <a:t>4) Manipulação do Sistema de Arquivos</a:t>
            </a: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1D1CAAC4-F76C-42DB-99B7-4B2927FB5AD3}"/>
              </a:ext>
            </a:extLst>
          </p:cNvPr>
          <p:cNvSpPr txBox="1">
            <a:spLocks/>
          </p:cNvSpPr>
          <p:nvPr/>
        </p:nvSpPr>
        <p:spPr>
          <a:xfrm>
            <a:off x="568167" y="3124762"/>
            <a:ext cx="1152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Ler, escrever, criar e remover arquivos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na 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memória secundária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 (disco). 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Algumas vezes também oferecem controle de permissões sobre eles;</a:t>
            </a: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6D3178AD-0A80-4CE3-9DCA-9ABDF1FB1F25}"/>
              </a:ext>
            </a:extLst>
          </p:cNvPr>
          <p:cNvSpPr txBox="1">
            <a:spLocks/>
          </p:cNvSpPr>
          <p:nvPr/>
        </p:nvSpPr>
        <p:spPr>
          <a:xfrm>
            <a:off x="568167" y="4665153"/>
            <a:ext cx="11520000" cy="485194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</a:rPr>
              <a:t>5) Comunicações</a:t>
            </a: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1E20D9CC-C481-4D24-990E-8088AAD1D9F1}"/>
              </a:ext>
            </a:extLst>
          </p:cNvPr>
          <p:cNvSpPr txBox="1">
            <a:spLocks/>
          </p:cNvSpPr>
          <p:nvPr/>
        </p:nvSpPr>
        <p:spPr>
          <a:xfrm>
            <a:off x="568167" y="5150348"/>
            <a:ext cx="1152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Deve permitir a </a:t>
            </a:r>
            <a:r>
              <a:rPr lang="pt-BR" sz="2400" dirty="0">
                <a:solidFill>
                  <a:srgbClr val="002060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troca de informações entre processos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, seja na mesma máquina ou em máquinas diferentes em uma rede;</a:t>
            </a:r>
          </a:p>
        </p:txBody>
      </p:sp>
    </p:spTree>
    <p:extLst>
      <p:ext uri="{BB962C8B-B14F-4D97-AF65-F5344CB8AC3E}">
        <p14:creationId xmlns:p14="http://schemas.microsoft.com/office/powerpoint/2010/main" val="311672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2.1. </a:t>
            </a:r>
            <a:r>
              <a:rPr lang="en-US" sz="3200" b="1" dirty="0" err="1">
                <a:latin typeface="Candara" panose="020E0502030303020204" pitchFamily="34" charset="0"/>
              </a:rPr>
              <a:t>Serviços</a:t>
            </a:r>
            <a:r>
              <a:rPr lang="en-US" sz="3200" b="1" dirty="0">
                <a:latin typeface="Candara" panose="020E0502030303020204" pitchFamily="34" charset="0"/>
              </a:rPr>
              <a:t> do SO</a:t>
            </a: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7" y="686658"/>
            <a:ext cx="11520000" cy="485194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</a:rPr>
              <a:t>6) Alocações de Recursos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1171852"/>
            <a:ext cx="1152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Gerenciar ciclos de CPU, Memória Principal, Armazenamento de Arquivos, I/O entre outros.</a:t>
            </a: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C34E88FB-CE05-4E20-9692-6B2F4D01ADFC}"/>
              </a:ext>
            </a:extLst>
          </p:cNvPr>
          <p:cNvSpPr txBox="1">
            <a:spLocks/>
          </p:cNvSpPr>
          <p:nvPr/>
        </p:nvSpPr>
        <p:spPr>
          <a:xfrm>
            <a:off x="568167" y="2524157"/>
            <a:ext cx="11520000" cy="485194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</a:rPr>
              <a:t>7) Contabilização</a:t>
            </a: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1D1CAAC4-F76C-42DB-99B7-4B2927FB5AD3}"/>
              </a:ext>
            </a:extLst>
          </p:cNvPr>
          <p:cNvSpPr txBox="1">
            <a:spLocks/>
          </p:cNvSpPr>
          <p:nvPr/>
        </p:nvSpPr>
        <p:spPr>
          <a:xfrm>
            <a:off x="568167" y="3009352"/>
            <a:ext cx="1152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Criação de estatísticas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para melhorar os serviços de processamento e utilização de recursos em sistemas multiusuários</a:t>
            </a: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6D3178AD-0A80-4CE3-9DCA-9ABDF1FB1F25}"/>
              </a:ext>
            </a:extLst>
          </p:cNvPr>
          <p:cNvSpPr txBox="1">
            <a:spLocks/>
          </p:cNvSpPr>
          <p:nvPr/>
        </p:nvSpPr>
        <p:spPr>
          <a:xfrm>
            <a:off x="568167" y="4327799"/>
            <a:ext cx="11520000" cy="485194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</a:rPr>
              <a:t>8) Detecção de Erros</a:t>
            </a: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1E20D9CC-C481-4D24-990E-8088AAD1D9F1}"/>
              </a:ext>
            </a:extLst>
          </p:cNvPr>
          <p:cNvSpPr txBox="1">
            <a:spLocks/>
          </p:cNvSpPr>
          <p:nvPr/>
        </p:nvSpPr>
        <p:spPr>
          <a:xfrm>
            <a:off x="568167" y="4812994"/>
            <a:ext cx="115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O SO deve ser capaz </a:t>
            </a:r>
            <a:r>
              <a:rPr lang="pt-BR" sz="2400" dirty="0">
                <a:solidFill>
                  <a:srgbClr val="002060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de detectar erros de Hardware (CPU, Memória, etc) e dos Programas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. Para cada tipo de erro, ele </a:t>
            </a:r>
            <a:r>
              <a:rPr lang="pt-BR" sz="2400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deve tomar uma medida apropriada 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para assegurar um processamento consistente;</a:t>
            </a:r>
          </a:p>
        </p:txBody>
      </p:sp>
    </p:spTree>
    <p:extLst>
      <p:ext uri="{BB962C8B-B14F-4D97-AF65-F5344CB8AC3E}">
        <p14:creationId xmlns:p14="http://schemas.microsoft.com/office/powerpoint/2010/main" val="2530105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54A2283AF80BA44884B8EE39351F88C" ma:contentTypeVersion="4" ma:contentTypeDescription="Crie um novo documento." ma:contentTypeScope="" ma:versionID="8ff55fa5f62b32405a8da81cc193dbee">
  <xsd:schema xmlns:xsd="http://www.w3.org/2001/XMLSchema" xmlns:xs="http://www.w3.org/2001/XMLSchema" xmlns:p="http://schemas.microsoft.com/office/2006/metadata/properties" xmlns:ns2="90a832d6-e78a-4a50-a0aa-62da95f3961d" targetNamespace="http://schemas.microsoft.com/office/2006/metadata/properties" ma:root="true" ma:fieldsID="7f959139ef25a94d3d48ab0175c9f78d" ns2:_="">
    <xsd:import namespace="90a832d6-e78a-4a50-a0aa-62da95f396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a832d6-e78a-4a50-a0aa-62da95f396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B39059-C649-4563-8556-1AF43FC5F1CF}"/>
</file>

<file path=customXml/itemProps2.xml><?xml version="1.0" encoding="utf-8"?>
<ds:datastoreItem xmlns:ds="http://schemas.openxmlformats.org/officeDocument/2006/customXml" ds:itemID="{96DFDF3F-5078-4E7E-BDF6-4A2BFE016270}"/>
</file>

<file path=customXml/itemProps3.xml><?xml version="1.0" encoding="utf-8"?>
<ds:datastoreItem xmlns:ds="http://schemas.openxmlformats.org/officeDocument/2006/customXml" ds:itemID="{26A335EC-6EBC-4370-830B-6CBBFACF1DEA}"/>
</file>

<file path=docProps/app.xml><?xml version="1.0" encoding="utf-8"?>
<Properties xmlns="http://schemas.openxmlformats.org/officeDocument/2006/extended-properties" xmlns:vt="http://schemas.openxmlformats.org/officeDocument/2006/docPropsVTypes">
  <TotalTime>12941</TotalTime>
  <Words>3324</Words>
  <Application>Microsoft Office PowerPoint</Application>
  <PresentationFormat>Widescreen</PresentationFormat>
  <Paragraphs>432</Paragraphs>
  <Slides>48</Slides>
  <Notes>5</Notes>
  <HiddenSlides>0</HiddenSlides>
  <MMClips>2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48</vt:i4>
      </vt:variant>
    </vt:vector>
  </HeadingPairs>
  <TitlesOfParts>
    <vt:vector size="63" baseType="lpstr">
      <vt:lpstr>Arial</vt:lpstr>
      <vt:lpstr>Calibri</vt:lpstr>
      <vt:lpstr>Calibri Light</vt:lpstr>
      <vt:lpstr>Candara</vt:lpstr>
      <vt:lpstr>Consolas</vt:lpstr>
      <vt:lpstr>Fira Sans Extra Condensed</vt:lpstr>
      <vt:lpstr>Inter</vt:lpstr>
      <vt:lpstr>Montserrat</vt:lpstr>
      <vt:lpstr>Quicksand</vt:lpstr>
      <vt:lpstr>Swis721 BT</vt:lpstr>
      <vt:lpstr>Swis721 Md BT</vt:lpstr>
      <vt:lpstr>Times New Roman</vt:lpstr>
      <vt:lpstr>Wingdings</vt:lpstr>
      <vt:lpstr>Tema do Office</vt:lpstr>
      <vt:lpstr>Management Consulting Toolkit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500</cp:revision>
  <dcterms:created xsi:type="dcterms:W3CDTF">2017-03-24T14:48:15Z</dcterms:created>
  <dcterms:modified xsi:type="dcterms:W3CDTF">2023-08-10T13:24:23Z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0x010100454A2283AF80BA44884B8EE39351F88C</vt:lpwstr>
  </property>
</Properties>
</file>