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571" r:id="rId3"/>
    <p:sldId id="672" r:id="rId4"/>
    <p:sldId id="1375" r:id="rId5"/>
    <p:sldId id="1322" r:id="rId6"/>
    <p:sldId id="1453" r:id="rId7"/>
    <p:sldId id="1327" r:id="rId8"/>
    <p:sldId id="1420" r:id="rId9"/>
    <p:sldId id="1421" r:id="rId10"/>
    <p:sldId id="1454" r:id="rId11"/>
    <p:sldId id="1378" r:id="rId12"/>
    <p:sldId id="1455" r:id="rId13"/>
    <p:sldId id="1380" r:id="rId14"/>
    <p:sldId id="1424" r:id="rId15"/>
    <p:sldId id="1425" r:id="rId16"/>
    <p:sldId id="1426" r:id="rId17"/>
    <p:sldId id="1427" r:id="rId18"/>
    <p:sldId id="1429" r:id="rId19"/>
    <p:sldId id="1430" r:id="rId20"/>
    <p:sldId id="1431" r:id="rId21"/>
    <p:sldId id="1432" r:id="rId22"/>
    <p:sldId id="1435" r:id="rId23"/>
    <p:sldId id="1436" r:id="rId24"/>
    <p:sldId id="1437" r:id="rId25"/>
    <p:sldId id="1438" r:id="rId26"/>
    <p:sldId id="1434" r:id="rId27"/>
    <p:sldId id="1439" r:id="rId28"/>
    <p:sldId id="1445" r:id="rId29"/>
    <p:sldId id="1440" r:id="rId30"/>
    <p:sldId id="1441" r:id="rId31"/>
    <p:sldId id="1442" r:id="rId32"/>
    <p:sldId id="1444" r:id="rId33"/>
    <p:sldId id="1443" r:id="rId34"/>
    <p:sldId id="1446" r:id="rId35"/>
    <p:sldId id="1448" r:id="rId36"/>
    <p:sldId id="1449" r:id="rId37"/>
    <p:sldId id="1447" r:id="rId38"/>
    <p:sldId id="1450" r:id="rId39"/>
    <p:sldId id="1452" r:id="rId40"/>
    <p:sldId id="1344" r:id="rId41"/>
    <p:sldId id="145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66FFFF"/>
    <a:srgbClr val="000066"/>
    <a:srgbClr val="66FF66"/>
    <a:srgbClr val="003366"/>
    <a:srgbClr val="660066"/>
    <a:srgbClr val="003399"/>
    <a:srgbClr val="C55A11"/>
    <a:srgbClr val="7030A0"/>
    <a:srgbClr val="3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4386" autoAdjust="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0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297B2-42CC-422A-BD0E-F26526CE07A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5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4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onsolas" panose="020B0609020204030204" pitchFamily="49" charset="0"/>
              </a:rPr>
              <a:t>C012 [SO]</a:t>
            </a:r>
          </a:p>
          <a:p>
            <a:pPr algn="ctr"/>
            <a:r>
              <a:rPr lang="pt-BR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Sistemas Operacionais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C8DA7-D23A-4AAD-ABB6-D34EED5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2" y="2416032"/>
            <a:ext cx="4489535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19999"/>
            <a:ext cx="11520000" cy="37556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Quando um processo é executado, ele muda de estado. O estado de um processo é definido em parte pela atividade corrente deste processo.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Cada processo pode estar em um dos estados a seguir:</a:t>
            </a:r>
          </a:p>
          <a:p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new</a:t>
            </a:r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pt-BR" sz="2400" b="1" u="sng">
                <a:solidFill>
                  <a:srgbClr val="002060"/>
                </a:solidFill>
                <a:latin typeface="Candara" panose="020E0502030303020204" pitchFamily="34" charset="0"/>
              </a:rPr>
              <a:t>novo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): quando o Processo está sendo criado e recursos sendo alocados;</a:t>
            </a:r>
          </a:p>
          <a:p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running</a:t>
            </a:r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pt-BR" sz="2400" b="1" u="sng">
                <a:solidFill>
                  <a:srgbClr val="002060"/>
                </a:solidFill>
                <a:latin typeface="Candara" panose="020E0502030303020204" pitchFamily="34" charset="0"/>
              </a:rPr>
              <a:t>em execução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): Instruções estão sendo executadas;</a:t>
            </a:r>
          </a:p>
          <a:p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waiting</a:t>
            </a:r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pt-BR" sz="2400" b="1" u="sng">
                <a:solidFill>
                  <a:srgbClr val="002060"/>
                </a:solidFill>
                <a:latin typeface="Candara" panose="020E0502030303020204" pitchFamily="34" charset="0"/>
              </a:rPr>
              <a:t>em espera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): O Processo está esperando que algum evento ocorra </a:t>
            </a: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(Ex: esperando a finalização de uma operação de I/O)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ready</a:t>
            </a:r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pt-BR" sz="2400" b="1" u="sng">
                <a:solidFill>
                  <a:srgbClr val="002060"/>
                </a:solidFill>
                <a:latin typeface="Candara" panose="020E0502030303020204" pitchFamily="34" charset="0"/>
              </a:rPr>
              <a:t>pronto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): O Processo está esperando ser atribuído a um processador;</a:t>
            </a:r>
          </a:p>
          <a:p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terminated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u="sng">
                <a:solidFill>
                  <a:srgbClr val="002060"/>
                </a:solidFill>
                <a:latin typeface="Candara" panose="020E0502030303020204" pitchFamily="34" charset="0"/>
              </a:rPr>
              <a:t>concluído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): O Processo terminou sua execução;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Rounded 5">
            <a:extLst>
              <a:ext uri="{FF2B5EF4-FFF2-40B4-BE49-F238E27FC236}">
                <a16:creationId xmlns:a16="http://schemas.microsoft.com/office/drawing/2014/main" id="{9309C9CC-BA33-1F74-26F0-42D2C4EC5CF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Operating Systems: Processes">
            <a:extLst>
              <a:ext uri="{FF2B5EF4-FFF2-40B4-BE49-F238E27FC236}">
                <a16:creationId xmlns:a16="http://schemas.microsoft.com/office/drawing/2014/main" id="{393AA6FE-ECF6-B424-7900-33046B3F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55" y="4623392"/>
            <a:ext cx="5211624" cy="20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28528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3.3. Representação de um Processo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3DFB0-C2FD-4967-8A15-53827DD45FC9}"/>
              </a:ext>
            </a:extLst>
          </p:cNvPr>
          <p:cNvSpPr/>
          <p:nvPr/>
        </p:nvSpPr>
        <p:spPr>
          <a:xfrm>
            <a:off x="568171" y="633180"/>
            <a:ext cx="896645" cy="2315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Parte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260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19089"/>
            <a:ext cx="11493731" cy="9587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Cada processo é representado no SO por um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Bloco de Controle de Processo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PCB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b="1" i="1">
                <a:solidFill>
                  <a:srgbClr val="843C0C"/>
                </a:solidFill>
                <a:latin typeface="Candara" panose="020E0502030303020204" pitchFamily="34" charset="0"/>
              </a:rPr>
              <a:t>Process Control Block</a:t>
            </a:r>
            <a:r>
              <a:rPr lang="pt-BR" sz="2400" i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. Um PCB de um processo possui as seguintes informações: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6451757A-A32D-60BB-E120-98767CA0DF55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568167" y="1820970"/>
            <a:ext cx="8640000" cy="4505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1) Estado do Processo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Process state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Armazena em que estado se encontra o processo (new, ready, running, ...)</a:t>
            </a:r>
          </a:p>
          <a:p>
            <a:pPr marL="0" indent="0">
              <a:buNone/>
            </a:pP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2) Número do Processo - PID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Process id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Número único dado ao processo pelo SO quando o mesmo começa a sua execução;</a:t>
            </a:r>
          </a:p>
          <a:p>
            <a:pPr marL="0" indent="0">
              <a:buNone/>
            </a:pP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3) Contador do Programa - PC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Program counter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Indica o endereço da próxima instrução a ser executada para este processo;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4FA4F5-DCDC-432A-A75D-7413801D7361}"/>
              </a:ext>
            </a:extLst>
          </p:cNvPr>
          <p:cNvSpPr/>
          <p:nvPr/>
        </p:nvSpPr>
        <p:spPr>
          <a:xfrm>
            <a:off x="9516863" y="2317072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accent2"/>
                </a:solidFill>
              </a:rPr>
              <a:t>Process state</a:t>
            </a:r>
            <a:endParaRPr lang="pt-PT" sz="2000" b="1" i="1">
              <a:solidFill>
                <a:schemeClr val="accent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CD5138-4265-6791-E05A-1107AD313DB9}"/>
              </a:ext>
            </a:extLst>
          </p:cNvPr>
          <p:cNvSpPr/>
          <p:nvPr/>
        </p:nvSpPr>
        <p:spPr>
          <a:xfrm>
            <a:off x="9516863" y="2666178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accent2"/>
                </a:solidFill>
              </a:rPr>
              <a:t>Process id</a:t>
            </a:r>
            <a:endParaRPr lang="pt-PT" sz="2000" b="1" i="1">
              <a:solidFill>
                <a:schemeClr val="accent2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EDFD73E-66CF-AD06-93A6-2122615C1A11}"/>
              </a:ext>
            </a:extLst>
          </p:cNvPr>
          <p:cNvSpPr/>
          <p:nvPr/>
        </p:nvSpPr>
        <p:spPr>
          <a:xfrm>
            <a:off x="9516863" y="3015284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accent2"/>
                </a:solidFill>
              </a:rPr>
              <a:t>Program counter</a:t>
            </a:r>
            <a:endParaRPr lang="pt-PT" sz="2000" b="1" i="1">
              <a:solidFill>
                <a:schemeClr val="accent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3FA868-8F7B-2FA1-3655-DC9E464ABC1E}"/>
              </a:ext>
            </a:extLst>
          </p:cNvPr>
          <p:cNvSpPr/>
          <p:nvPr/>
        </p:nvSpPr>
        <p:spPr>
          <a:xfrm>
            <a:off x="9516863" y="3364390"/>
            <a:ext cx="25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Registers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3DC63CD-3553-06F3-081A-B3DFF1AA4BC4}"/>
              </a:ext>
            </a:extLst>
          </p:cNvPr>
          <p:cNvSpPr/>
          <p:nvPr/>
        </p:nvSpPr>
        <p:spPr>
          <a:xfrm>
            <a:off x="9516863" y="4073496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Memory limits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28F8579-8610-29A2-B0B0-738854C0512C}"/>
              </a:ext>
            </a:extLst>
          </p:cNvPr>
          <p:cNvSpPr/>
          <p:nvPr/>
        </p:nvSpPr>
        <p:spPr>
          <a:xfrm>
            <a:off x="9516863" y="4422602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List of open files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2005D3D-8C16-5FE0-855D-F4B68807CD6F}"/>
              </a:ext>
            </a:extLst>
          </p:cNvPr>
          <p:cNvSpPr/>
          <p:nvPr/>
        </p:nvSpPr>
        <p:spPr>
          <a:xfrm>
            <a:off x="9516863" y="4771710"/>
            <a:ext cx="25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...</a:t>
            </a:r>
            <a:endParaRPr lang="pt-PT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6451757A-A32D-60BB-E120-98767CA0DF55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1" y="727969"/>
            <a:ext cx="8640000" cy="56728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4) Registradores da CPU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Registers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Os registradores variam em número e tipo, dependendo da arquitetura do computador. Junto com o PC, as informações dos registradores devem ser salvas quando ocorrer um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interrupção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, para permitir que o processo seja retornado corretamente mais tarde;</a:t>
            </a:r>
          </a:p>
          <a:p>
            <a:pPr marL="0" indent="0">
              <a:buNone/>
            </a:pP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5) Informações de gerenciamento de memória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Memory limits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Inclui os valores dos registadores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base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limite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tabela de páginas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ou as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tabelas de segmentos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, dependendo do sistema de memória usado;</a:t>
            </a:r>
          </a:p>
          <a:p>
            <a:pPr marL="0" indent="0">
              <a:buNone/>
            </a:pP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6) Lista de Arquivos Abertos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List of open files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Guarda o caminho de todos os aquivos externos que estão sendo usados pelo processo.</a:t>
            </a:r>
          </a:p>
          <a:p>
            <a:pPr marL="0" indent="0">
              <a:buNone/>
            </a:pP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45D090-978C-95CA-66A1-B21C7AE4C55D}"/>
              </a:ext>
            </a:extLst>
          </p:cNvPr>
          <p:cNvSpPr/>
          <p:nvPr/>
        </p:nvSpPr>
        <p:spPr>
          <a:xfrm>
            <a:off x="9516863" y="2317072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Process state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751F89-50AD-9CCB-D00F-533F2AA476D9}"/>
              </a:ext>
            </a:extLst>
          </p:cNvPr>
          <p:cNvSpPr/>
          <p:nvPr/>
        </p:nvSpPr>
        <p:spPr>
          <a:xfrm>
            <a:off x="9516863" y="2666178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Process id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C9F9803-7BA0-B26F-E6D5-18B10B2C35E9}"/>
              </a:ext>
            </a:extLst>
          </p:cNvPr>
          <p:cNvSpPr/>
          <p:nvPr/>
        </p:nvSpPr>
        <p:spPr>
          <a:xfrm>
            <a:off x="9516863" y="3015284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Program counter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FDAE0BB-4B79-3BC8-449B-FA8A705E8398}"/>
              </a:ext>
            </a:extLst>
          </p:cNvPr>
          <p:cNvSpPr/>
          <p:nvPr/>
        </p:nvSpPr>
        <p:spPr>
          <a:xfrm>
            <a:off x="9516863" y="3364390"/>
            <a:ext cx="25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accent2"/>
                </a:solidFill>
              </a:rPr>
              <a:t>Registers</a:t>
            </a:r>
            <a:endParaRPr lang="pt-PT" sz="2000" b="1" i="1">
              <a:solidFill>
                <a:schemeClr val="accent2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025E10-A73C-EA9E-F93D-F0856E5DAE38}"/>
              </a:ext>
            </a:extLst>
          </p:cNvPr>
          <p:cNvSpPr/>
          <p:nvPr/>
        </p:nvSpPr>
        <p:spPr>
          <a:xfrm>
            <a:off x="9516863" y="4073496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accent2"/>
                </a:solidFill>
              </a:rPr>
              <a:t>Memory limits</a:t>
            </a:r>
            <a:endParaRPr lang="pt-PT" sz="2000" b="1" i="1">
              <a:solidFill>
                <a:schemeClr val="accent2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DABCEE7-1EFC-F423-F8D9-8D8BC9369BDD}"/>
              </a:ext>
            </a:extLst>
          </p:cNvPr>
          <p:cNvSpPr/>
          <p:nvPr/>
        </p:nvSpPr>
        <p:spPr>
          <a:xfrm>
            <a:off x="9516863" y="4422602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>
                <a:solidFill>
                  <a:schemeClr val="accent2"/>
                </a:solidFill>
              </a:rPr>
              <a:t>List of open files</a:t>
            </a:r>
            <a:endParaRPr lang="pt-PT" sz="2000" b="1" i="1">
              <a:solidFill>
                <a:schemeClr val="accent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EE792F-BF50-41FD-1443-FE3C4CA07D61}"/>
              </a:ext>
            </a:extLst>
          </p:cNvPr>
          <p:cNvSpPr/>
          <p:nvPr/>
        </p:nvSpPr>
        <p:spPr>
          <a:xfrm>
            <a:off x="9516863" y="4771710"/>
            <a:ext cx="25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...</a:t>
            </a:r>
            <a:endParaRPr lang="pt-PT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6451757A-A32D-60BB-E120-98767CA0DF55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1" y="727970"/>
            <a:ext cx="8640000" cy="2414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E muitas outras informações como: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Informações de Scheduling da CPU;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Informações de Contabilização;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Informações de Status de IO;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Etc.</a:t>
            </a:r>
            <a:endParaRPr lang="pt-BR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45D090-978C-95CA-66A1-B21C7AE4C55D}"/>
              </a:ext>
            </a:extLst>
          </p:cNvPr>
          <p:cNvSpPr/>
          <p:nvPr/>
        </p:nvSpPr>
        <p:spPr>
          <a:xfrm>
            <a:off x="9516863" y="2317072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Process state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751F89-50AD-9CCB-D00F-533F2AA476D9}"/>
              </a:ext>
            </a:extLst>
          </p:cNvPr>
          <p:cNvSpPr/>
          <p:nvPr/>
        </p:nvSpPr>
        <p:spPr>
          <a:xfrm>
            <a:off x="9516863" y="2666178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Process id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C9F9803-7BA0-B26F-E6D5-18B10B2C35E9}"/>
              </a:ext>
            </a:extLst>
          </p:cNvPr>
          <p:cNvSpPr/>
          <p:nvPr/>
        </p:nvSpPr>
        <p:spPr>
          <a:xfrm>
            <a:off x="9516863" y="3015284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Program counter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FDAE0BB-4B79-3BC8-449B-FA8A705E8398}"/>
              </a:ext>
            </a:extLst>
          </p:cNvPr>
          <p:cNvSpPr/>
          <p:nvPr/>
        </p:nvSpPr>
        <p:spPr>
          <a:xfrm>
            <a:off x="9516863" y="3364390"/>
            <a:ext cx="25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Registers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025E10-A73C-EA9E-F93D-F0856E5DAE38}"/>
              </a:ext>
            </a:extLst>
          </p:cNvPr>
          <p:cNvSpPr/>
          <p:nvPr/>
        </p:nvSpPr>
        <p:spPr>
          <a:xfrm>
            <a:off x="9516863" y="4073496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Memory limis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DABCEE7-1EFC-F423-F8D9-8D8BC9369BDD}"/>
              </a:ext>
            </a:extLst>
          </p:cNvPr>
          <p:cNvSpPr/>
          <p:nvPr/>
        </p:nvSpPr>
        <p:spPr>
          <a:xfrm>
            <a:off x="9516863" y="4422602"/>
            <a:ext cx="252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tx1"/>
                </a:solidFill>
              </a:rPr>
              <a:t>List of open files</a:t>
            </a:r>
            <a:endParaRPr lang="pt-PT" sz="200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EE792F-BF50-41FD-1443-FE3C4CA07D61}"/>
              </a:ext>
            </a:extLst>
          </p:cNvPr>
          <p:cNvSpPr/>
          <p:nvPr/>
        </p:nvSpPr>
        <p:spPr>
          <a:xfrm>
            <a:off x="9516863" y="4771710"/>
            <a:ext cx="25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accent2"/>
                </a:solidFill>
              </a:rPr>
              <a:t>...</a:t>
            </a:r>
            <a:endParaRPr lang="pt-PT" sz="4000" b="1">
              <a:solidFill>
                <a:schemeClr val="accent2"/>
              </a:solidFill>
            </a:endParaRPr>
          </a:p>
        </p:txBody>
      </p:sp>
      <p:sp>
        <p:nvSpPr>
          <p:cNvPr id="17" name="Subtítulo 1">
            <a:extLst>
              <a:ext uri="{FF2B5EF4-FFF2-40B4-BE49-F238E27FC236}">
                <a16:creationId xmlns:a16="http://schemas.microsoft.com/office/drawing/2014/main" id="{8E6AEDFB-010B-94A8-2822-17C58858C0C8}"/>
              </a:ext>
            </a:extLst>
          </p:cNvPr>
          <p:cNvSpPr txBox="1">
            <a:spLocks/>
          </p:cNvSpPr>
          <p:nvPr/>
        </p:nvSpPr>
        <p:spPr>
          <a:xfrm>
            <a:off x="1136342" y="4084390"/>
            <a:ext cx="7901125" cy="1584665"/>
          </a:xfrm>
          <a:prstGeom prst="rect">
            <a:avLst/>
          </a:prstGeom>
          <a:solidFill>
            <a:srgbClr val="66FFFF"/>
          </a:solidFill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Resumindo, o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PCB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de um processo é como se fosse um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repositório que guarda/gerencia todas as informações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deste processo para o SO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6451757A-A32D-60BB-E120-98767CA0DF55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727970"/>
            <a:ext cx="11458217" cy="6569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Diagrama mostrando a alternância da CPU de um processo para outro</a:t>
            </a:r>
            <a:endParaRPr lang="pt-BR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B6225F-ADF3-0F78-38FC-50A5E015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439147"/>
            <a:ext cx="739243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">
            <a:extLst>
              <a:ext uri="{FF2B5EF4-FFF2-40B4-BE49-F238E27FC236}">
                <a16:creationId xmlns:a16="http://schemas.microsoft.com/office/drawing/2014/main" id="{701A2AC7-59DD-4392-AB5E-085152A16062}"/>
              </a:ext>
            </a:extLst>
          </p:cNvPr>
          <p:cNvSpPr txBox="1">
            <a:spLocks/>
          </p:cNvSpPr>
          <p:nvPr/>
        </p:nvSpPr>
        <p:spPr>
          <a:xfrm>
            <a:off x="3073603" y="2235687"/>
            <a:ext cx="6044794" cy="23866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#fim_</a:t>
            </a:r>
            <a:r>
              <a:rPr lang="pt-BR" sz="4000" i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parte_1</a:t>
            </a:r>
            <a:endParaRPr lang="pt-BR" sz="4000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405162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3.5. Operações sobre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176666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3.6. Comunicação Interprocessos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948169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3.7. Comunicação em Sistemas Cliente-servidor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C1B72-9316-44D0-9BB7-7824BC4167D3}"/>
              </a:ext>
            </a:extLst>
          </p:cNvPr>
          <p:cNvSpPr/>
          <p:nvPr/>
        </p:nvSpPr>
        <p:spPr>
          <a:xfrm>
            <a:off x="568170" y="2633659"/>
            <a:ext cx="896645" cy="3034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42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633658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34A55903-8ECA-493A-8954-C33AB75D6997}"/>
              </a:ext>
            </a:extLst>
          </p:cNvPr>
          <p:cNvSpPr/>
          <p:nvPr/>
        </p:nvSpPr>
        <p:spPr>
          <a:xfrm>
            <a:off x="568170" y="2633659"/>
            <a:ext cx="896645" cy="3034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481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727970"/>
            <a:ext cx="11458217" cy="28142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objetivo da multiprogramação é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sempre termos algum processo em execução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para otimizar o uso da CPU.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objetivo do compartilhamento de tempo é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a alternância da CPU entre os processos com tanta frequência que os usuários possam interagir com cada programa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com a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impressão que todos estivessem sendo executados em paralelo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Para alcançar estes objetivos, um componente chamado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SCHEDULER DE PROCESSOS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seleciona um processo disponível entre muitos para execução na CPU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368705-9DFF-E453-E32D-9715EF46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43" y="3650821"/>
            <a:ext cx="3158514" cy="29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1378648"/>
            <a:ext cx="11160000" cy="3780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Processos</a:t>
            </a:r>
            <a:endParaRPr lang="en-US" sz="60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763289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763289"/>
            <a:ext cx="216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6816000" y="5763289"/>
            <a:ext cx="504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14-ago 17-ago 21-ago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D0D3DB4E-82FE-47F3-8894-ECA83810E746}"/>
              </a:ext>
            </a:extLst>
          </p:cNvPr>
          <p:cNvSpPr txBox="1">
            <a:spLocks/>
          </p:cNvSpPr>
          <p:nvPr/>
        </p:nvSpPr>
        <p:spPr>
          <a:xfrm>
            <a:off x="6816001" y="6479646"/>
            <a:ext cx="50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_2023_08_21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218ADDC-2616-4411-A708-BCC25504B67F}"/>
              </a:ext>
            </a:extLst>
          </p:cNvPr>
          <p:cNvSpPr txBox="1">
            <a:spLocks/>
          </p:cNvSpPr>
          <p:nvPr/>
        </p:nvSpPr>
        <p:spPr>
          <a:xfrm>
            <a:off x="696000" y="4483223"/>
            <a:ext cx="11160000" cy="7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Elaboração: Prof. Renzo Mesquita</a:t>
            </a:r>
          </a:p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Contribuições: Prof. Vitor Figueiredo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14FFF0A-601F-4554-A1FC-1B7FB9CB926C}"/>
              </a:ext>
            </a:extLst>
          </p:cNvPr>
          <p:cNvSpPr/>
          <p:nvPr/>
        </p:nvSpPr>
        <p:spPr>
          <a:xfrm>
            <a:off x="696000" y="838648"/>
            <a:ext cx="1116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bg1"/>
                </a:solidFill>
                <a:latin typeface="Candara" panose="020E0502030303020204" pitchFamily="34" charset="0"/>
              </a:rPr>
              <a:t>Cap 03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73D62EA1-5E7F-4830-9704-559E7DE58FA8}"/>
              </a:ext>
            </a:extLst>
          </p:cNvPr>
          <p:cNvSpPr/>
          <p:nvPr/>
        </p:nvSpPr>
        <p:spPr>
          <a:xfrm>
            <a:off x="696000" y="5403289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BB2FE2BB-3A9F-4B1E-A217-B31B824D676D}"/>
              </a:ext>
            </a:extLst>
          </p:cNvPr>
          <p:cNvSpPr/>
          <p:nvPr/>
        </p:nvSpPr>
        <p:spPr>
          <a:xfrm>
            <a:off x="4476000" y="5403289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 / Semestre</a:t>
            </a: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3A89635B-9D96-4385-9984-621EFF4CE2B3}"/>
              </a:ext>
            </a:extLst>
          </p:cNvPr>
          <p:cNvSpPr/>
          <p:nvPr/>
        </p:nvSpPr>
        <p:spPr>
          <a:xfrm>
            <a:off x="6816000" y="5403289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Ministradas em:</a:t>
            </a: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3379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Geralmente, todos os SOs possuem 3 tipos de filas a fim de organizar o escalonamento de processos. São elas:</a:t>
            </a:r>
          </a:p>
          <a:p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Fila de Jobs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job queue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pt-BR" sz="2000">
                <a:solidFill>
                  <a:srgbClr val="002060"/>
                </a:solidFill>
                <a:latin typeface="Candara" panose="020E0502030303020204" pitchFamily="34" charset="0"/>
              </a:rPr>
              <a:t>Composta por todos os programas do sistema que aguardam para serem alocados na RAM;</a:t>
            </a:r>
          </a:p>
          <a:p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Fila de Prontos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ready queue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pt-BR" sz="2000">
                <a:solidFill>
                  <a:srgbClr val="002060"/>
                </a:solidFill>
                <a:latin typeface="Candara" panose="020E0502030303020204" pitchFamily="34" charset="0"/>
              </a:rPr>
              <a:t>Processos que estão residindo na memória principal e estão prontos esperando execução;</a:t>
            </a:r>
          </a:p>
          <a:p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Fila de Dispositivos (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device queue</a:t>
            </a:r>
            <a:r>
              <a:rPr lang="pt-BR" sz="2400" b="1" i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ou </a:t>
            </a:r>
            <a:r>
              <a:rPr lang="pt-BR" sz="2400" b="1" i="1">
                <a:solidFill>
                  <a:schemeClr val="accent2"/>
                </a:solidFill>
                <a:latin typeface="Candara" panose="020E0502030303020204" pitchFamily="34" charset="0"/>
              </a:rPr>
              <a:t>I/O queue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pt-BR" sz="2000">
                <a:solidFill>
                  <a:srgbClr val="002060"/>
                </a:solidFill>
                <a:latin typeface="Candara" panose="020E0502030303020204" pitchFamily="34" charset="0"/>
              </a:rPr>
              <a:t>Lista de processos em espera por um dispositivo de I/O. Cada dispositivo tem sua própria fila de dispositivos</a:t>
            </a:r>
            <a:endParaRPr lang="pt-BR" sz="20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616A2-B349-AC04-CA98-CB33C42C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80" y="4338000"/>
            <a:ext cx="4662920" cy="2520000"/>
          </a:xfrm>
          <a:prstGeom prst="rect">
            <a:avLst/>
          </a:prstGeom>
        </p:spPr>
      </p:pic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7AD49896-2022-7CC3-2EA4-BBA9701345A3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3.4.1. Filas de Scheduling</a:t>
            </a:r>
          </a:p>
        </p:txBody>
      </p:sp>
    </p:spTree>
    <p:extLst>
      <p:ext uri="{BB962C8B-B14F-4D97-AF65-F5344CB8AC3E}">
        <p14:creationId xmlns:p14="http://schemas.microsoft.com/office/powerpoint/2010/main" val="32709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57161"/>
            <a:ext cx="11458217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3.4.1.1. Exemplo das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Filas de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Scheduling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3.4.1. Filas de Scheduling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B1E5C2B-36C1-4F8E-A81D-52260E8B3F3A}"/>
              </a:ext>
            </a:extLst>
          </p:cNvPr>
          <p:cNvGrpSpPr/>
          <p:nvPr/>
        </p:nvGrpSpPr>
        <p:grpSpPr>
          <a:xfrm>
            <a:off x="2038962" y="2944117"/>
            <a:ext cx="1080000" cy="720000"/>
            <a:chOff x="2038962" y="2773786"/>
            <a:chExt cx="1080000" cy="72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2A17A71-5B2B-05A0-0E21-5C55C8BFA38E}"/>
                </a:ext>
              </a:extLst>
            </p:cNvPr>
            <p:cNvSpPr/>
            <p:nvPr/>
          </p:nvSpPr>
          <p:spPr>
            <a:xfrm>
              <a:off x="2038962" y="2773786"/>
              <a:ext cx="108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head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1B2777-027D-FC3B-B3FA-DB5C3D3C0638}"/>
                </a:ext>
              </a:extLst>
            </p:cNvPr>
            <p:cNvSpPr/>
            <p:nvPr/>
          </p:nvSpPr>
          <p:spPr>
            <a:xfrm>
              <a:off x="2038962" y="3133786"/>
              <a:ext cx="10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rgbClr val="002060"/>
                  </a:solidFill>
                  <a:latin typeface="Consolas" panose="020B0609020204030204" pitchFamily="49" charset="0"/>
                </a:rPr>
                <a:t>tail</a:t>
              </a:r>
              <a:endParaRPr lang="pt-PT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1496122-AF07-4E7B-8FDD-DE3B3B288AF1}"/>
              </a:ext>
            </a:extLst>
          </p:cNvPr>
          <p:cNvCxnSpPr>
            <a:cxnSpLocks/>
          </p:cNvCxnSpPr>
          <p:nvPr/>
        </p:nvCxnSpPr>
        <p:spPr>
          <a:xfrm>
            <a:off x="603680" y="2321859"/>
            <a:ext cx="114582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99F8D-A827-4253-8CE6-3C609BFF157C}"/>
              </a:ext>
            </a:extLst>
          </p:cNvPr>
          <p:cNvSpPr txBox="1"/>
          <p:nvPr/>
        </p:nvSpPr>
        <p:spPr>
          <a:xfrm>
            <a:off x="1685364" y="1963271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Cabeçalho da fila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46A2B-1C11-4BA7-B5A6-84DC8AE1E012}"/>
              </a:ext>
            </a:extLst>
          </p:cNvPr>
          <p:cNvSpPr txBox="1"/>
          <p:nvPr/>
        </p:nvSpPr>
        <p:spPr>
          <a:xfrm>
            <a:off x="522219" y="2944117"/>
            <a:ext cx="116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Fila de </a:t>
            </a:r>
            <a:r>
              <a:rPr lang="pt-BR" b="1" i="1" dirty="0">
                <a:solidFill>
                  <a:schemeClr val="accent5">
                    <a:lumMod val="50000"/>
                  </a:schemeClr>
                </a:solidFill>
              </a:rPr>
              <a:t>Prontos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9A96EB9-4535-4360-8451-0990C560B06D}"/>
              </a:ext>
            </a:extLst>
          </p:cNvPr>
          <p:cNvCxnSpPr>
            <a:cxnSpLocks/>
          </p:cNvCxnSpPr>
          <p:nvPr/>
        </p:nvCxnSpPr>
        <p:spPr>
          <a:xfrm>
            <a:off x="1685364" y="1817859"/>
            <a:ext cx="0" cy="46367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A48C36-0BF4-4CF3-9647-E38B2602B594}"/>
              </a:ext>
            </a:extLst>
          </p:cNvPr>
          <p:cNvSpPr txBox="1"/>
          <p:nvPr/>
        </p:nvSpPr>
        <p:spPr>
          <a:xfrm>
            <a:off x="4834341" y="2416895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PCB #1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50EC0EA-5399-43A8-9261-85ADA907DB06}"/>
              </a:ext>
            </a:extLst>
          </p:cNvPr>
          <p:cNvGrpSpPr/>
          <p:nvPr/>
        </p:nvGrpSpPr>
        <p:grpSpPr>
          <a:xfrm>
            <a:off x="4635704" y="2944117"/>
            <a:ext cx="1440001" cy="1261732"/>
            <a:chOff x="4680529" y="2847499"/>
            <a:chExt cx="1440001" cy="12617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68C3DB3-B414-4D9C-9D03-8D03D97C78E4}"/>
                </a:ext>
              </a:extLst>
            </p:cNvPr>
            <p:cNvSpPr/>
            <p:nvPr/>
          </p:nvSpPr>
          <p:spPr>
            <a:xfrm>
              <a:off x="4680530" y="2847499"/>
              <a:ext cx="144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52C2076-64BD-4063-8238-172A74985FF1}"/>
                </a:ext>
              </a:extLst>
            </p:cNvPr>
            <p:cNvSpPr/>
            <p:nvPr/>
          </p:nvSpPr>
          <p:spPr>
            <a:xfrm>
              <a:off x="4680530" y="3207499"/>
              <a:ext cx="144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registers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2C0D57-E7B9-4BDF-9EBC-3275392F7552}"/>
                </a:ext>
              </a:extLst>
            </p:cNvPr>
            <p:cNvSpPr/>
            <p:nvPr/>
          </p:nvSpPr>
          <p:spPr>
            <a:xfrm>
              <a:off x="4680529" y="3569231"/>
              <a:ext cx="1440000" cy="5400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Consolas" panose="020B0609020204030204" pitchFamily="49" charset="0"/>
                </a:rPr>
                <a:t>...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7617C4-86E7-4C1F-A6C7-1B403D8452E7}"/>
              </a:ext>
            </a:extLst>
          </p:cNvPr>
          <p:cNvSpPr txBox="1"/>
          <p:nvPr/>
        </p:nvSpPr>
        <p:spPr>
          <a:xfrm>
            <a:off x="7685121" y="2452755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PCB #2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B29BCE0-9972-4D11-B0D7-F02FE440D743}"/>
              </a:ext>
            </a:extLst>
          </p:cNvPr>
          <p:cNvGrpSpPr/>
          <p:nvPr/>
        </p:nvGrpSpPr>
        <p:grpSpPr>
          <a:xfrm>
            <a:off x="7531309" y="2944117"/>
            <a:ext cx="1440001" cy="1261732"/>
            <a:chOff x="7378906" y="2883359"/>
            <a:chExt cx="1440001" cy="126173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7561E1F-F96E-4E02-BACC-0A29D1FD87FA}"/>
                </a:ext>
              </a:extLst>
            </p:cNvPr>
            <p:cNvSpPr/>
            <p:nvPr/>
          </p:nvSpPr>
          <p:spPr>
            <a:xfrm>
              <a:off x="7378907" y="2883359"/>
              <a:ext cx="144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DFEC0CF-F6E9-4508-A906-526BFF6C6296}"/>
                </a:ext>
              </a:extLst>
            </p:cNvPr>
            <p:cNvSpPr/>
            <p:nvPr/>
          </p:nvSpPr>
          <p:spPr>
            <a:xfrm>
              <a:off x="7378907" y="3243359"/>
              <a:ext cx="144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registers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4D11DA2-05A0-48EF-B332-C03E3A63751E}"/>
                </a:ext>
              </a:extLst>
            </p:cNvPr>
            <p:cNvSpPr/>
            <p:nvPr/>
          </p:nvSpPr>
          <p:spPr>
            <a:xfrm>
              <a:off x="7378906" y="3605091"/>
              <a:ext cx="1440000" cy="5400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Consolas" panose="020B0609020204030204" pitchFamily="49" charset="0"/>
                </a:rPr>
                <a:t>...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84FBEA-478A-4C02-8B08-CCC8F5A68B8B}"/>
              </a:ext>
            </a:extLst>
          </p:cNvPr>
          <p:cNvCxnSpPr>
            <a:cxnSpLocks/>
          </p:cNvCxnSpPr>
          <p:nvPr/>
        </p:nvCxnSpPr>
        <p:spPr>
          <a:xfrm>
            <a:off x="3002418" y="3124117"/>
            <a:ext cx="1800000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F6AF688-11A6-4FE5-B164-DF773CEF7A6E}"/>
              </a:ext>
            </a:extLst>
          </p:cNvPr>
          <p:cNvCxnSpPr>
            <a:cxnSpLocks/>
          </p:cNvCxnSpPr>
          <p:nvPr/>
        </p:nvCxnSpPr>
        <p:spPr>
          <a:xfrm>
            <a:off x="5914342" y="3146446"/>
            <a:ext cx="1800000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BE8875AE-9ECA-442D-A0C0-0A03393044A4}"/>
              </a:ext>
            </a:extLst>
          </p:cNvPr>
          <p:cNvGrpSpPr/>
          <p:nvPr/>
        </p:nvGrpSpPr>
        <p:grpSpPr>
          <a:xfrm>
            <a:off x="8770445" y="3124117"/>
            <a:ext cx="630000" cy="268900"/>
            <a:chOff x="8770445" y="3124117"/>
            <a:chExt cx="630000" cy="268900"/>
          </a:xfrm>
        </p:grpSpPr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76FEEA5-4CAB-442C-A974-43B02EE1D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70445" y="3124117"/>
              <a:ext cx="54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0">
              <a:extLst>
                <a:ext uri="{FF2B5EF4-FFF2-40B4-BE49-F238E27FC236}">
                  <a16:creationId xmlns:a16="http://schemas.microsoft.com/office/drawing/2014/main" id="{1064AD6B-D215-43B1-B595-5223CEED7FBC}"/>
                </a:ext>
              </a:extLst>
            </p:cNvPr>
            <p:cNvCxnSpPr>
              <a:cxnSpLocks/>
            </p:cNvCxnSpPr>
            <p:nvPr/>
          </p:nvCxnSpPr>
          <p:spPr>
            <a:xfrm>
              <a:off x="9310445" y="3124117"/>
              <a:ext cx="0" cy="18000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0">
              <a:extLst>
                <a:ext uri="{FF2B5EF4-FFF2-40B4-BE49-F238E27FC236}">
                  <a16:creationId xmlns:a16="http://schemas.microsoft.com/office/drawing/2014/main" id="{6BD69F88-D741-4B27-B07E-83543104C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445" y="3304117"/>
              <a:ext cx="18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30">
              <a:extLst>
                <a:ext uri="{FF2B5EF4-FFF2-40B4-BE49-F238E27FC236}">
                  <a16:creationId xmlns:a16="http://schemas.microsoft.com/office/drawing/2014/main" id="{BAE001F0-770A-4C3F-B27A-A48C20852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6445" y="3348567"/>
              <a:ext cx="108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30">
              <a:extLst>
                <a:ext uri="{FF2B5EF4-FFF2-40B4-BE49-F238E27FC236}">
                  <a16:creationId xmlns:a16="http://schemas.microsoft.com/office/drawing/2014/main" id="{676AA283-3E85-4EC7-87E9-2683357B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445" y="3393017"/>
              <a:ext cx="72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C0D093-6468-45AE-B068-0F05975BA4B5}"/>
              </a:ext>
            </a:extLst>
          </p:cNvPr>
          <p:cNvCxnSpPr>
            <a:cxnSpLocks/>
          </p:cNvCxnSpPr>
          <p:nvPr/>
        </p:nvCxnSpPr>
        <p:spPr>
          <a:xfrm flipV="1">
            <a:off x="6248400" y="3711556"/>
            <a:ext cx="1239778" cy="851479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85430C4-47A0-4F8E-A905-24D56D71B4CE}"/>
              </a:ext>
            </a:extLst>
          </p:cNvPr>
          <p:cNvCxnSpPr>
            <a:cxnSpLocks/>
          </p:cNvCxnSpPr>
          <p:nvPr/>
        </p:nvCxnSpPr>
        <p:spPr>
          <a:xfrm>
            <a:off x="2983236" y="3484116"/>
            <a:ext cx="1455605" cy="1078919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4E54B0B2-A165-434B-AE96-4D30B824F262}"/>
              </a:ext>
            </a:extLst>
          </p:cNvPr>
          <p:cNvCxnSpPr>
            <a:cxnSpLocks/>
          </p:cNvCxnSpPr>
          <p:nvPr/>
        </p:nvCxnSpPr>
        <p:spPr>
          <a:xfrm>
            <a:off x="4438842" y="4563035"/>
            <a:ext cx="1809557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B1E5C2B-36C1-4F8E-A81D-52260E8B3F3A}"/>
              </a:ext>
            </a:extLst>
          </p:cNvPr>
          <p:cNvGrpSpPr/>
          <p:nvPr/>
        </p:nvGrpSpPr>
        <p:grpSpPr>
          <a:xfrm>
            <a:off x="2038962" y="3625435"/>
            <a:ext cx="1080000" cy="720000"/>
            <a:chOff x="2038962" y="2773786"/>
            <a:chExt cx="1080000" cy="72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2A17A71-5B2B-05A0-0E21-5C55C8BFA38E}"/>
                </a:ext>
              </a:extLst>
            </p:cNvPr>
            <p:cNvSpPr/>
            <p:nvPr/>
          </p:nvSpPr>
          <p:spPr>
            <a:xfrm>
              <a:off x="2038962" y="2773786"/>
              <a:ext cx="108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head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1B2777-027D-FC3B-B3FA-DB5C3D3C0638}"/>
                </a:ext>
              </a:extLst>
            </p:cNvPr>
            <p:cNvSpPr/>
            <p:nvPr/>
          </p:nvSpPr>
          <p:spPr>
            <a:xfrm>
              <a:off x="2038962" y="3133786"/>
              <a:ext cx="10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rgbClr val="002060"/>
                  </a:solidFill>
                  <a:latin typeface="Consolas" panose="020B0609020204030204" pitchFamily="49" charset="0"/>
                </a:rPr>
                <a:t>tail</a:t>
              </a:r>
              <a:endParaRPr lang="pt-PT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1496122-AF07-4E7B-8FDD-DE3B3B288AF1}"/>
              </a:ext>
            </a:extLst>
          </p:cNvPr>
          <p:cNvCxnSpPr>
            <a:cxnSpLocks/>
          </p:cNvCxnSpPr>
          <p:nvPr/>
        </p:nvCxnSpPr>
        <p:spPr>
          <a:xfrm>
            <a:off x="603680" y="2321859"/>
            <a:ext cx="114582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99F8D-A827-4253-8CE6-3C609BFF157C}"/>
              </a:ext>
            </a:extLst>
          </p:cNvPr>
          <p:cNvSpPr txBox="1"/>
          <p:nvPr/>
        </p:nvSpPr>
        <p:spPr>
          <a:xfrm>
            <a:off x="1685364" y="1963271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Cabeçalho da fila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46A2B-1C11-4BA7-B5A6-84DC8AE1E012}"/>
              </a:ext>
            </a:extLst>
          </p:cNvPr>
          <p:cNvSpPr txBox="1"/>
          <p:nvPr/>
        </p:nvSpPr>
        <p:spPr>
          <a:xfrm>
            <a:off x="428395" y="3625435"/>
            <a:ext cx="1256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Fila I/O para 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DVD driver</a:t>
            </a:r>
            <a:endParaRPr lang="pt-BR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9A96EB9-4535-4360-8451-0990C560B06D}"/>
              </a:ext>
            </a:extLst>
          </p:cNvPr>
          <p:cNvCxnSpPr>
            <a:cxnSpLocks/>
          </p:cNvCxnSpPr>
          <p:nvPr/>
        </p:nvCxnSpPr>
        <p:spPr>
          <a:xfrm>
            <a:off x="1685364" y="1817859"/>
            <a:ext cx="0" cy="46367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9B529D1-4C92-4C92-B05C-E9C339D8E525}"/>
              </a:ext>
            </a:extLst>
          </p:cNvPr>
          <p:cNvGrpSpPr/>
          <p:nvPr/>
        </p:nvGrpSpPr>
        <p:grpSpPr>
          <a:xfrm>
            <a:off x="3006136" y="3805435"/>
            <a:ext cx="630000" cy="268900"/>
            <a:chOff x="8770445" y="3124117"/>
            <a:chExt cx="630000" cy="268900"/>
          </a:xfrm>
        </p:grpSpPr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76FEEA5-4CAB-442C-A974-43B02EE1D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70445" y="3124117"/>
              <a:ext cx="54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0">
              <a:extLst>
                <a:ext uri="{FF2B5EF4-FFF2-40B4-BE49-F238E27FC236}">
                  <a16:creationId xmlns:a16="http://schemas.microsoft.com/office/drawing/2014/main" id="{1064AD6B-D215-43B1-B595-5223CEED7FBC}"/>
                </a:ext>
              </a:extLst>
            </p:cNvPr>
            <p:cNvCxnSpPr>
              <a:cxnSpLocks/>
            </p:cNvCxnSpPr>
            <p:nvPr/>
          </p:nvCxnSpPr>
          <p:spPr>
            <a:xfrm>
              <a:off x="9310445" y="3124117"/>
              <a:ext cx="0" cy="18000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0">
              <a:extLst>
                <a:ext uri="{FF2B5EF4-FFF2-40B4-BE49-F238E27FC236}">
                  <a16:creationId xmlns:a16="http://schemas.microsoft.com/office/drawing/2014/main" id="{6BD69F88-D741-4B27-B07E-83543104C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445" y="3304117"/>
              <a:ext cx="18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30">
              <a:extLst>
                <a:ext uri="{FF2B5EF4-FFF2-40B4-BE49-F238E27FC236}">
                  <a16:creationId xmlns:a16="http://schemas.microsoft.com/office/drawing/2014/main" id="{BAE001F0-770A-4C3F-B27A-A48C20852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6445" y="3348567"/>
              <a:ext cx="108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30">
              <a:extLst>
                <a:ext uri="{FF2B5EF4-FFF2-40B4-BE49-F238E27FC236}">
                  <a16:creationId xmlns:a16="http://schemas.microsoft.com/office/drawing/2014/main" id="{676AA283-3E85-4EC7-87E9-2683357B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445" y="3393017"/>
              <a:ext cx="72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CE36E5C-0E0B-47D3-A38C-8D55A590306A}"/>
              </a:ext>
            </a:extLst>
          </p:cNvPr>
          <p:cNvGrpSpPr/>
          <p:nvPr/>
        </p:nvGrpSpPr>
        <p:grpSpPr>
          <a:xfrm>
            <a:off x="3006136" y="4210985"/>
            <a:ext cx="630000" cy="268900"/>
            <a:chOff x="8770445" y="3124117"/>
            <a:chExt cx="630000" cy="268900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D9B28757-16E5-4DE6-A583-2162F09AE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70445" y="3124117"/>
              <a:ext cx="54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0">
              <a:extLst>
                <a:ext uri="{FF2B5EF4-FFF2-40B4-BE49-F238E27FC236}">
                  <a16:creationId xmlns:a16="http://schemas.microsoft.com/office/drawing/2014/main" id="{299C81F5-01EA-4C94-B9CF-3A55A060968F}"/>
                </a:ext>
              </a:extLst>
            </p:cNvPr>
            <p:cNvCxnSpPr>
              <a:cxnSpLocks/>
            </p:cNvCxnSpPr>
            <p:nvPr/>
          </p:nvCxnSpPr>
          <p:spPr>
            <a:xfrm>
              <a:off x="9310445" y="3124117"/>
              <a:ext cx="0" cy="18000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0">
              <a:extLst>
                <a:ext uri="{FF2B5EF4-FFF2-40B4-BE49-F238E27FC236}">
                  <a16:creationId xmlns:a16="http://schemas.microsoft.com/office/drawing/2014/main" id="{5B00ECD8-84F0-441D-BE8D-C2CE8E90A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445" y="3304117"/>
              <a:ext cx="18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0">
              <a:extLst>
                <a:ext uri="{FF2B5EF4-FFF2-40B4-BE49-F238E27FC236}">
                  <a16:creationId xmlns:a16="http://schemas.microsoft.com/office/drawing/2014/main" id="{3770035C-C9F8-4C60-943E-0AB323FD8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6445" y="3348567"/>
              <a:ext cx="108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0">
              <a:extLst>
                <a:ext uri="{FF2B5EF4-FFF2-40B4-BE49-F238E27FC236}">
                  <a16:creationId xmlns:a16="http://schemas.microsoft.com/office/drawing/2014/main" id="{92C6F576-0409-4C12-AE28-0AFE8838D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445" y="3393017"/>
              <a:ext cx="72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ubtítulo 1">
            <a:extLst>
              <a:ext uri="{FF2B5EF4-FFF2-40B4-BE49-F238E27FC236}">
                <a16:creationId xmlns:a16="http://schemas.microsoft.com/office/drawing/2014/main" id="{52551C20-35A3-4C13-9776-60E933AAF72F}"/>
              </a:ext>
            </a:extLst>
          </p:cNvPr>
          <p:cNvSpPr txBox="1">
            <a:spLocks/>
          </p:cNvSpPr>
          <p:nvPr/>
        </p:nvSpPr>
        <p:spPr>
          <a:xfrm>
            <a:off x="603680" y="1257161"/>
            <a:ext cx="11458217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3.4.1.1. Exemplo das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Filas de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Scheduling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F729590C-8AB3-4F77-B0CD-6A5DD190B86D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3.4.1. Filas de Scheduling</a:t>
            </a:r>
          </a:p>
        </p:txBody>
      </p:sp>
    </p:spTree>
    <p:extLst>
      <p:ext uri="{BB962C8B-B14F-4D97-AF65-F5344CB8AC3E}">
        <p14:creationId xmlns:p14="http://schemas.microsoft.com/office/powerpoint/2010/main" val="19223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B1E5C2B-36C1-4F8E-A81D-52260E8B3F3A}"/>
              </a:ext>
            </a:extLst>
          </p:cNvPr>
          <p:cNvGrpSpPr/>
          <p:nvPr/>
        </p:nvGrpSpPr>
        <p:grpSpPr>
          <a:xfrm>
            <a:off x="2038962" y="4046778"/>
            <a:ext cx="1080000" cy="720000"/>
            <a:chOff x="2038962" y="2773786"/>
            <a:chExt cx="1080000" cy="72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2A17A71-5B2B-05A0-0E21-5C55C8BFA38E}"/>
                </a:ext>
              </a:extLst>
            </p:cNvPr>
            <p:cNvSpPr/>
            <p:nvPr/>
          </p:nvSpPr>
          <p:spPr>
            <a:xfrm>
              <a:off x="2038962" y="2773786"/>
              <a:ext cx="108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head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1B2777-027D-FC3B-B3FA-DB5C3D3C0638}"/>
                </a:ext>
              </a:extLst>
            </p:cNvPr>
            <p:cNvSpPr/>
            <p:nvPr/>
          </p:nvSpPr>
          <p:spPr>
            <a:xfrm>
              <a:off x="2038962" y="3133786"/>
              <a:ext cx="10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rgbClr val="002060"/>
                  </a:solidFill>
                  <a:latin typeface="Consolas" panose="020B0609020204030204" pitchFamily="49" charset="0"/>
                </a:rPr>
                <a:t>tail</a:t>
              </a:r>
              <a:endParaRPr lang="pt-PT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1496122-AF07-4E7B-8FDD-DE3B3B288AF1}"/>
              </a:ext>
            </a:extLst>
          </p:cNvPr>
          <p:cNvCxnSpPr>
            <a:cxnSpLocks/>
          </p:cNvCxnSpPr>
          <p:nvPr/>
        </p:nvCxnSpPr>
        <p:spPr>
          <a:xfrm>
            <a:off x="603680" y="2321859"/>
            <a:ext cx="114582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99F8D-A827-4253-8CE6-3C609BFF157C}"/>
              </a:ext>
            </a:extLst>
          </p:cNvPr>
          <p:cNvSpPr txBox="1"/>
          <p:nvPr/>
        </p:nvSpPr>
        <p:spPr>
          <a:xfrm>
            <a:off x="1685364" y="1963271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Cabeçalho da fila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46A2B-1C11-4BA7-B5A6-84DC8AE1E012}"/>
              </a:ext>
            </a:extLst>
          </p:cNvPr>
          <p:cNvSpPr txBox="1"/>
          <p:nvPr/>
        </p:nvSpPr>
        <p:spPr>
          <a:xfrm>
            <a:off x="479013" y="4046778"/>
            <a:ext cx="12063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Fila I/O para </a:t>
            </a:r>
            <a:r>
              <a:rPr lang="pt-BR" sz="1600" b="1" i="1" dirty="0">
                <a:solidFill>
                  <a:schemeClr val="accent5">
                    <a:lumMod val="50000"/>
                  </a:schemeClr>
                </a:solidFill>
              </a:rPr>
              <a:t>Disco </a:t>
            </a:r>
          </a:p>
          <a:p>
            <a:pPr algn="r"/>
            <a:r>
              <a:rPr lang="pt-BR" sz="1600" b="1" i="1" dirty="0" err="1">
                <a:solidFill>
                  <a:schemeClr val="accent5">
                    <a:lumMod val="50000"/>
                  </a:schemeClr>
                </a:solidFill>
              </a:rPr>
              <a:t>unit</a:t>
            </a:r>
            <a:r>
              <a:rPr lang="pt-BR" sz="1600" b="1" i="1" dirty="0">
                <a:solidFill>
                  <a:schemeClr val="accent5">
                    <a:lumMod val="50000"/>
                  </a:schemeClr>
                </a:solidFill>
              </a:rPr>
              <a:t> 0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9A96EB9-4535-4360-8451-0990C560B06D}"/>
              </a:ext>
            </a:extLst>
          </p:cNvPr>
          <p:cNvCxnSpPr>
            <a:cxnSpLocks/>
          </p:cNvCxnSpPr>
          <p:nvPr/>
        </p:nvCxnSpPr>
        <p:spPr>
          <a:xfrm>
            <a:off x="1685364" y="1817859"/>
            <a:ext cx="0" cy="46367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A48C36-0BF4-4CF3-9647-E38B2602B594}"/>
              </a:ext>
            </a:extLst>
          </p:cNvPr>
          <p:cNvSpPr txBox="1"/>
          <p:nvPr/>
        </p:nvSpPr>
        <p:spPr>
          <a:xfrm>
            <a:off x="4834341" y="3519556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PCB #3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50EC0EA-5399-43A8-9261-85ADA907DB06}"/>
              </a:ext>
            </a:extLst>
          </p:cNvPr>
          <p:cNvGrpSpPr/>
          <p:nvPr/>
        </p:nvGrpSpPr>
        <p:grpSpPr>
          <a:xfrm>
            <a:off x="4635704" y="4046778"/>
            <a:ext cx="1440001" cy="1261732"/>
            <a:chOff x="4680529" y="2847499"/>
            <a:chExt cx="1440001" cy="12617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68C3DB3-B414-4D9C-9D03-8D03D97C78E4}"/>
                </a:ext>
              </a:extLst>
            </p:cNvPr>
            <p:cNvSpPr/>
            <p:nvPr/>
          </p:nvSpPr>
          <p:spPr>
            <a:xfrm>
              <a:off x="4680530" y="2847499"/>
              <a:ext cx="144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52C2076-64BD-4063-8238-172A74985FF1}"/>
                </a:ext>
              </a:extLst>
            </p:cNvPr>
            <p:cNvSpPr/>
            <p:nvPr/>
          </p:nvSpPr>
          <p:spPr>
            <a:xfrm>
              <a:off x="4680530" y="3207499"/>
              <a:ext cx="144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registers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2C0D57-E7B9-4BDF-9EBC-3275392F7552}"/>
                </a:ext>
              </a:extLst>
            </p:cNvPr>
            <p:cNvSpPr/>
            <p:nvPr/>
          </p:nvSpPr>
          <p:spPr>
            <a:xfrm>
              <a:off x="4680529" y="3569231"/>
              <a:ext cx="1440000" cy="5400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Consolas" panose="020B0609020204030204" pitchFamily="49" charset="0"/>
                </a:rPr>
                <a:t>...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7617C4-86E7-4C1F-A6C7-1B403D8452E7}"/>
              </a:ext>
            </a:extLst>
          </p:cNvPr>
          <p:cNvSpPr txBox="1"/>
          <p:nvPr/>
        </p:nvSpPr>
        <p:spPr>
          <a:xfrm>
            <a:off x="7685121" y="3555416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PCB #4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B29BCE0-9972-4D11-B0D7-F02FE440D743}"/>
              </a:ext>
            </a:extLst>
          </p:cNvPr>
          <p:cNvGrpSpPr/>
          <p:nvPr/>
        </p:nvGrpSpPr>
        <p:grpSpPr>
          <a:xfrm>
            <a:off x="7284777" y="4046778"/>
            <a:ext cx="1440001" cy="1261732"/>
            <a:chOff x="7378906" y="2883359"/>
            <a:chExt cx="1440001" cy="126173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7561E1F-F96E-4E02-BACC-0A29D1FD87FA}"/>
                </a:ext>
              </a:extLst>
            </p:cNvPr>
            <p:cNvSpPr/>
            <p:nvPr/>
          </p:nvSpPr>
          <p:spPr>
            <a:xfrm>
              <a:off x="7378907" y="2883359"/>
              <a:ext cx="144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DFEC0CF-F6E9-4508-A906-526BFF6C6296}"/>
                </a:ext>
              </a:extLst>
            </p:cNvPr>
            <p:cNvSpPr/>
            <p:nvPr/>
          </p:nvSpPr>
          <p:spPr>
            <a:xfrm>
              <a:off x="7378907" y="3243359"/>
              <a:ext cx="144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registers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4D11DA2-05A0-48EF-B332-C03E3A63751E}"/>
                </a:ext>
              </a:extLst>
            </p:cNvPr>
            <p:cNvSpPr/>
            <p:nvPr/>
          </p:nvSpPr>
          <p:spPr>
            <a:xfrm>
              <a:off x="7378906" y="3605091"/>
              <a:ext cx="1440000" cy="5400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Consolas" panose="020B0609020204030204" pitchFamily="49" charset="0"/>
                </a:rPr>
                <a:t>...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84FBEA-478A-4C02-8B08-CCC8F5A68B8B}"/>
              </a:ext>
            </a:extLst>
          </p:cNvPr>
          <p:cNvCxnSpPr>
            <a:cxnSpLocks/>
          </p:cNvCxnSpPr>
          <p:nvPr/>
        </p:nvCxnSpPr>
        <p:spPr>
          <a:xfrm>
            <a:off x="3002418" y="4226778"/>
            <a:ext cx="1800000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F6AF688-11A6-4FE5-B164-DF773CEF7A6E}"/>
              </a:ext>
            </a:extLst>
          </p:cNvPr>
          <p:cNvCxnSpPr>
            <a:cxnSpLocks/>
          </p:cNvCxnSpPr>
          <p:nvPr/>
        </p:nvCxnSpPr>
        <p:spPr>
          <a:xfrm>
            <a:off x="5914342" y="4249107"/>
            <a:ext cx="1548000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C0D093-6468-45AE-B068-0F05975BA4B5}"/>
              </a:ext>
            </a:extLst>
          </p:cNvPr>
          <p:cNvCxnSpPr>
            <a:cxnSpLocks/>
          </p:cNvCxnSpPr>
          <p:nvPr/>
        </p:nvCxnSpPr>
        <p:spPr>
          <a:xfrm flipV="1">
            <a:off x="8937813" y="4766778"/>
            <a:ext cx="943918" cy="898919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85430C4-47A0-4F8E-A905-24D56D71B4CE}"/>
              </a:ext>
            </a:extLst>
          </p:cNvPr>
          <p:cNvCxnSpPr>
            <a:cxnSpLocks/>
          </p:cNvCxnSpPr>
          <p:nvPr/>
        </p:nvCxnSpPr>
        <p:spPr>
          <a:xfrm>
            <a:off x="2983236" y="4586777"/>
            <a:ext cx="1455605" cy="1078919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4E54B0B2-A165-434B-AE96-4D30B824F262}"/>
              </a:ext>
            </a:extLst>
          </p:cNvPr>
          <p:cNvCxnSpPr>
            <a:cxnSpLocks/>
          </p:cNvCxnSpPr>
          <p:nvPr/>
        </p:nvCxnSpPr>
        <p:spPr>
          <a:xfrm>
            <a:off x="4438842" y="5665696"/>
            <a:ext cx="4498971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0FDC64B-2D2D-425E-A986-1F90F83EBD7B}"/>
              </a:ext>
            </a:extLst>
          </p:cNvPr>
          <p:cNvSpPr txBox="1"/>
          <p:nvPr/>
        </p:nvSpPr>
        <p:spPr>
          <a:xfrm>
            <a:off x="10087662" y="3555416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PCB #5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41CEDC1-90D5-4CB0-B299-9EEB0E750FB4}"/>
              </a:ext>
            </a:extLst>
          </p:cNvPr>
          <p:cNvGrpSpPr/>
          <p:nvPr/>
        </p:nvGrpSpPr>
        <p:grpSpPr>
          <a:xfrm>
            <a:off x="9933850" y="4046778"/>
            <a:ext cx="1440001" cy="1261732"/>
            <a:chOff x="7378906" y="2883359"/>
            <a:chExt cx="1440001" cy="1261732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22D833E-BCAF-4FB6-BD46-C5752BEF8750}"/>
                </a:ext>
              </a:extLst>
            </p:cNvPr>
            <p:cNvSpPr/>
            <p:nvPr/>
          </p:nvSpPr>
          <p:spPr>
            <a:xfrm>
              <a:off x="7378907" y="2883359"/>
              <a:ext cx="144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75624BBD-5125-4853-B628-62C75E00A3C8}"/>
                </a:ext>
              </a:extLst>
            </p:cNvPr>
            <p:cNvSpPr/>
            <p:nvPr/>
          </p:nvSpPr>
          <p:spPr>
            <a:xfrm>
              <a:off x="7378907" y="3243359"/>
              <a:ext cx="144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registers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78BDD396-9CFE-4826-BEDE-971994298D2B}"/>
                </a:ext>
              </a:extLst>
            </p:cNvPr>
            <p:cNvSpPr/>
            <p:nvPr/>
          </p:nvSpPr>
          <p:spPr>
            <a:xfrm>
              <a:off x="7378906" y="3605091"/>
              <a:ext cx="1440000" cy="5400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Consolas" panose="020B0609020204030204" pitchFamily="49" charset="0"/>
                </a:rPr>
                <a:t>...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30C6E5-A511-437E-B4DA-F05E33851AE1}"/>
              </a:ext>
            </a:extLst>
          </p:cNvPr>
          <p:cNvGrpSpPr/>
          <p:nvPr/>
        </p:nvGrpSpPr>
        <p:grpSpPr>
          <a:xfrm>
            <a:off x="11172986" y="4226778"/>
            <a:ext cx="630000" cy="268900"/>
            <a:chOff x="8770445" y="3124117"/>
            <a:chExt cx="630000" cy="268900"/>
          </a:xfrm>
        </p:grpSpPr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34E5D936-9AE9-4BD1-9D03-44C48E39556A}"/>
                </a:ext>
              </a:extLst>
            </p:cNvPr>
            <p:cNvCxnSpPr>
              <a:cxnSpLocks/>
            </p:cNvCxnSpPr>
            <p:nvPr/>
          </p:nvCxnSpPr>
          <p:spPr>
            <a:xfrm>
              <a:off x="8770445" y="3124117"/>
              <a:ext cx="54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30">
              <a:extLst>
                <a:ext uri="{FF2B5EF4-FFF2-40B4-BE49-F238E27FC236}">
                  <a16:creationId xmlns:a16="http://schemas.microsoft.com/office/drawing/2014/main" id="{5F65E09F-116C-4536-BE19-46278E97E99D}"/>
                </a:ext>
              </a:extLst>
            </p:cNvPr>
            <p:cNvCxnSpPr>
              <a:cxnSpLocks/>
            </p:cNvCxnSpPr>
            <p:nvPr/>
          </p:nvCxnSpPr>
          <p:spPr>
            <a:xfrm>
              <a:off x="9310445" y="3124117"/>
              <a:ext cx="0" cy="18000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30">
              <a:extLst>
                <a:ext uri="{FF2B5EF4-FFF2-40B4-BE49-F238E27FC236}">
                  <a16:creationId xmlns:a16="http://schemas.microsoft.com/office/drawing/2014/main" id="{D3868A9B-7D37-4790-913A-0243CF8A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445" y="3304117"/>
              <a:ext cx="18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30">
              <a:extLst>
                <a:ext uri="{FF2B5EF4-FFF2-40B4-BE49-F238E27FC236}">
                  <a16:creationId xmlns:a16="http://schemas.microsoft.com/office/drawing/2014/main" id="{DEAE7917-9162-4AD9-B0BB-966F0DA2C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6445" y="3348567"/>
              <a:ext cx="108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30">
              <a:extLst>
                <a:ext uri="{FF2B5EF4-FFF2-40B4-BE49-F238E27FC236}">
                  <a16:creationId xmlns:a16="http://schemas.microsoft.com/office/drawing/2014/main" id="{C52BE8D4-19C4-4D8C-8A03-064FA7F9E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445" y="3393017"/>
              <a:ext cx="72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EDA17F1-81F8-45EE-A1EB-D47A3811E59C}"/>
              </a:ext>
            </a:extLst>
          </p:cNvPr>
          <p:cNvCxnSpPr>
            <a:cxnSpLocks/>
          </p:cNvCxnSpPr>
          <p:nvPr/>
        </p:nvCxnSpPr>
        <p:spPr>
          <a:xfrm>
            <a:off x="8594791" y="4249106"/>
            <a:ext cx="1548000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ítulo 1">
            <a:extLst>
              <a:ext uri="{FF2B5EF4-FFF2-40B4-BE49-F238E27FC236}">
                <a16:creationId xmlns:a16="http://schemas.microsoft.com/office/drawing/2014/main" id="{C868E996-CF57-44B1-BC67-F893B4EFB443}"/>
              </a:ext>
            </a:extLst>
          </p:cNvPr>
          <p:cNvSpPr txBox="1">
            <a:spLocks/>
          </p:cNvSpPr>
          <p:nvPr/>
        </p:nvSpPr>
        <p:spPr>
          <a:xfrm>
            <a:off x="603680" y="1257161"/>
            <a:ext cx="11458217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3.4.1.1. Exemplo das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Filas de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Scheduling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F5F061C3-888C-46A8-8753-76ECCC6D72F1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3.4.1. Filas de Scheduling</a:t>
            </a:r>
          </a:p>
        </p:txBody>
      </p:sp>
    </p:spTree>
    <p:extLst>
      <p:ext uri="{BB962C8B-B14F-4D97-AF65-F5344CB8AC3E}">
        <p14:creationId xmlns:p14="http://schemas.microsoft.com/office/powerpoint/2010/main" val="29219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B1E5C2B-36C1-4F8E-A81D-52260E8B3F3A}"/>
              </a:ext>
            </a:extLst>
          </p:cNvPr>
          <p:cNvGrpSpPr/>
          <p:nvPr/>
        </p:nvGrpSpPr>
        <p:grpSpPr>
          <a:xfrm>
            <a:off x="2038962" y="4862569"/>
            <a:ext cx="1080000" cy="720000"/>
            <a:chOff x="2038962" y="2773786"/>
            <a:chExt cx="1080000" cy="72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2A17A71-5B2B-05A0-0E21-5C55C8BFA38E}"/>
                </a:ext>
              </a:extLst>
            </p:cNvPr>
            <p:cNvSpPr/>
            <p:nvPr/>
          </p:nvSpPr>
          <p:spPr>
            <a:xfrm>
              <a:off x="2038962" y="2773786"/>
              <a:ext cx="108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head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1B2777-027D-FC3B-B3FA-DB5C3D3C0638}"/>
                </a:ext>
              </a:extLst>
            </p:cNvPr>
            <p:cNvSpPr/>
            <p:nvPr/>
          </p:nvSpPr>
          <p:spPr>
            <a:xfrm>
              <a:off x="2038962" y="3133786"/>
              <a:ext cx="108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rgbClr val="002060"/>
                  </a:solidFill>
                  <a:latin typeface="Consolas" panose="020B0609020204030204" pitchFamily="49" charset="0"/>
                </a:rPr>
                <a:t>tail</a:t>
              </a:r>
              <a:endParaRPr lang="pt-PT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1496122-AF07-4E7B-8FDD-DE3B3B288AF1}"/>
              </a:ext>
            </a:extLst>
          </p:cNvPr>
          <p:cNvCxnSpPr>
            <a:cxnSpLocks/>
          </p:cNvCxnSpPr>
          <p:nvPr/>
        </p:nvCxnSpPr>
        <p:spPr>
          <a:xfrm>
            <a:off x="603680" y="2321859"/>
            <a:ext cx="114582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99F8D-A827-4253-8CE6-3C609BFF157C}"/>
              </a:ext>
            </a:extLst>
          </p:cNvPr>
          <p:cNvSpPr txBox="1"/>
          <p:nvPr/>
        </p:nvSpPr>
        <p:spPr>
          <a:xfrm>
            <a:off x="1685364" y="1963271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Cabeçalho da fila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46A2B-1C11-4BA7-B5A6-84DC8AE1E012}"/>
              </a:ext>
            </a:extLst>
          </p:cNvPr>
          <p:cNvSpPr txBox="1"/>
          <p:nvPr/>
        </p:nvSpPr>
        <p:spPr>
          <a:xfrm>
            <a:off x="479013" y="4862569"/>
            <a:ext cx="1220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Fila I/O para </a:t>
            </a:r>
            <a:r>
              <a:rPr lang="pt-BR" sz="1600" b="1" i="1" dirty="0">
                <a:solidFill>
                  <a:schemeClr val="accent5">
                    <a:lumMod val="50000"/>
                  </a:schemeClr>
                </a:solidFill>
              </a:rPr>
              <a:t>Terminal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9A96EB9-4535-4360-8451-0990C560B06D}"/>
              </a:ext>
            </a:extLst>
          </p:cNvPr>
          <p:cNvCxnSpPr>
            <a:cxnSpLocks/>
          </p:cNvCxnSpPr>
          <p:nvPr/>
        </p:nvCxnSpPr>
        <p:spPr>
          <a:xfrm>
            <a:off x="1685364" y="1817859"/>
            <a:ext cx="0" cy="46367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A48C36-0BF4-4CF3-9647-E38B2602B594}"/>
              </a:ext>
            </a:extLst>
          </p:cNvPr>
          <p:cNvSpPr txBox="1"/>
          <p:nvPr/>
        </p:nvSpPr>
        <p:spPr>
          <a:xfrm>
            <a:off x="4834341" y="4335347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PCB #9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50EC0EA-5399-43A8-9261-85ADA907DB06}"/>
              </a:ext>
            </a:extLst>
          </p:cNvPr>
          <p:cNvGrpSpPr/>
          <p:nvPr/>
        </p:nvGrpSpPr>
        <p:grpSpPr>
          <a:xfrm>
            <a:off x="4635704" y="4862569"/>
            <a:ext cx="1440001" cy="1261732"/>
            <a:chOff x="4680529" y="2847499"/>
            <a:chExt cx="1440001" cy="12617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68C3DB3-B414-4D9C-9D03-8D03D97C78E4}"/>
                </a:ext>
              </a:extLst>
            </p:cNvPr>
            <p:cNvSpPr/>
            <p:nvPr/>
          </p:nvSpPr>
          <p:spPr>
            <a:xfrm>
              <a:off x="4680530" y="2847499"/>
              <a:ext cx="14400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52C2076-64BD-4063-8238-172A74985FF1}"/>
                </a:ext>
              </a:extLst>
            </p:cNvPr>
            <p:cNvSpPr/>
            <p:nvPr/>
          </p:nvSpPr>
          <p:spPr>
            <a:xfrm>
              <a:off x="4680530" y="3207499"/>
              <a:ext cx="144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registers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2C0D57-E7B9-4BDF-9EBC-3275392F7552}"/>
                </a:ext>
              </a:extLst>
            </p:cNvPr>
            <p:cNvSpPr/>
            <p:nvPr/>
          </p:nvSpPr>
          <p:spPr>
            <a:xfrm>
              <a:off x="4680529" y="3569231"/>
              <a:ext cx="1440000" cy="5400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Consolas" panose="020B0609020204030204" pitchFamily="49" charset="0"/>
                </a:rPr>
                <a:t>...</a:t>
              </a:r>
              <a:endParaRPr lang="pt-PT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84FBEA-478A-4C02-8B08-CCC8F5A68B8B}"/>
              </a:ext>
            </a:extLst>
          </p:cNvPr>
          <p:cNvCxnSpPr>
            <a:cxnSpLocks/>
          </p:cNvCxnSpPr>
          <p:nvPr/>
        </p:nvCxnSpPr>
        <p:spPr>
          <a:xfrm>
            <a:off x="3002418" y="5042569"/>
            <a:ext cx="1584000" cy="0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30C6E5-A511-437E-B4DA-F05E33851AE1}"/>
              </a:ext>
            </a:extLst>
          </p:cNvPr>
          <p:cNvGrpSpPr/>
          <p:nvPr/>
        </p:nvGrpSpPr>
        <p:grpSpPr>
          <a:xfrm>
            <a:off x="5955527" y="5042569"/>
            <a:ext cx="630000" cy="268900"/>
            <a:chOff x="8770445" y="3124117"/>
            <a:chExt cx="630000" cy="268900"/>
          </a:xfrm>
        </p:grpSpPr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34E5D936-9AE9-4BD1-9D03-44C48E39556A}"/>
                </a:ext>
              </a:extLst>
            </p:cNvPr>
            <p:cNvCxnSpPr>
              <a:cxnSpLocks/>
            </p:cNvCxnSpPr>
            <p:nvPr/>
          </p:nvCxnSpPr>
          <p:spPr>
            <a:xfrm>
              <a:off x="8770445" y="3124117"/>
              <a:ext cx="54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30">
              <a:extLst>
                <a:ext uri="{FF2B5EF4-FFF2-40B4-BE49-F238E27FC236}">
                  <a16:creationId xmlns:a16="http://schemas.microsoft.com/office/drawing/2014/main" id="{5F65E09F-116C-4536-BE19-46278E97E99D}"/>
                </a:ext>
              </a:extLst>
            </p:cNvPr>
            <p:cNvCxnSpPr>
              <a:cxnSpLocks/>
            </p:cNvCxnSpPr>
            <p:nvPr/>
          </p:nvCxnSpPr>
          <p:spPr>
            <a:xfrm>
              <a:off x="9310445" y="3124117"/>
              <a:ext cx="0" cy="18000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30">
              <a:extLst>
                <a:ext uri="{FF2B5EF4-FFF2-40B4-BE49-F238E27FC236}">
                  <a16:creationId xmlns:a16="http://schemas.microsoft.com/office/drawing/2014/main" id="{D3868A9B-7D37-4790-913A-0243CF8A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445" y="3304117"/>
              <a:ext cx="180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30">
              <a:extLst>
                <a:ext uri="{FF2B5EF4-FFF2-40B4-BE49-F238E27FC236}">
                  <a16:creationId xmlns:a16="http://schemas.microsoft.com/office/drawing/2014/main" id="{DEAE7917-9162-4AD9-B0BB-966F0DA2C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6445" y="3348567"/>
              <a:ext cx="108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30">
              <a:extLst>
                <a:ext uri="{FF2B5EF4-FFF2-40B4-BE49-F238E27FC236}">
                  <a16:creationId xmlns:a16="http://schemas.microsoft.com/office/drawing/2014/main" id="{C52BE8D4-19C4-4D8C-8A03-064FA7F9E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445" y="3393017"/>
              <a:ext cx="72000" cy="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3092444-B17E-4426-886F-FDA01AA40BE7}"/>
              </a:ext>
            </a:extLst>
          </p:cNvPr>
          <p:cNvCxnSpPr>
            <a:cxnSpLocks/>
          </p:cNvCxnSpPr>
          <p:nvPr/>
        </p:nvCxnSpPr>
        <p:spPr>
          <a:xfrm flipV="1">
            <a:off x="3002418" y="5136776"/>
            <a:ext cx="1584000" cy="273346"/>
          </a:xfrm>
          <a:prstGeom prst="straightConnector1">
            <a:avLst/>
          </a:prstGeom>
          <a:ln w="28575" cap="rnd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ítulo 1">
            <a:extLst>
              <a:ext uri="{FF2B5EF4-FFF2-40B4-BE49-F238E27FC236}">
                <a16:creationId xmlns:a16="http://schemas.microsoft.com/office/drawing/2014/main" id="{5442FAF8-0792-456D-9C73-ECC12AE03D63}"/>
              </a:ext>
            </a:extLst>
          </p:cNvPr>
          <p:cNvSpPr txBox="1">
            <a:spLocks/>
          </p:cNvSpPr>
          <p:nvPr/>
        </p:nvSpPr>
        <p:spPr>
          <a:xfrm>
            <a:off x="603680" y="1257161"/>
            <a:ext cx="11458217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3.4.1.1. Exemplo das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Filas de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Scheduling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367B4838-E3DE-426E-9E7B-D9C4EA0247BD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3.4.1. Filas de Scheduling</a:t>
            </a:r>
          </a:p>
        </p:txBody>
      </p:sp>
    </p:spTree>
    <p:extLst>
      <p:ext uri="{BB962C8B-B14F-4D97-AF65-F5344CB8AC3E}">
        <p14:creationId xmlns:p14="http://schemas.microsoft.com/office/powerpoint/2010/main" val="6848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663848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Um processo passa por várias Filas de 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Scheduling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 durante seu tempo de vida</a:t>
            </a: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3.4.2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. </a:t>
            </a:r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Schedulers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B8641525-C826-4E68-98D6-FD041D05B6E5}"/>
              </a:ext>
            </a:extLst>
          </p:cNvPr>
          <p:cNvSpPr txBox="1">
            <a:spLocks/>
          </p:cNvSpPr>
          <p:nvPr/>
        </p:nvSpPr>
        <p:spPr>
          <a:xfrm>
            <a:off x="603679" y="1927411"/>
            <a:ext cx="11458217" cy="46168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Diferentes tipos de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Schedulers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1)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Scheduler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de Longo Prazo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Long-term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Scheduler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Determina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quais processos  serão admitidos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para poderem executar no sistema. Escalona processos da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fila de </a:t>
            </a:r>
            <a:r>
              <a:rPr lang="pt-BR" sz="2400" b="1" i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 para a fila de </a:t>
            </a:r>
            <a:r>
              <a:rPr lang="pt-BR" sz="2400" b="1" i="1" dirty="0" err="1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ready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2)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Scheduler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de Curto Prazo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Short-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term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Scheduler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Seleciona entre os processos que estão prontos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para execução e aloca CPU para um deles;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3)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Scheduler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de Médio Prazo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Medium-term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Scheduler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Seleciona qual processo irá da memória para o 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Swapfile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ou retornará do 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Swapfile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para memória 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</a:rPr>
              <a:t>(*)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 </a:t>
            </a:r>
          </a:p>
          <a:p>
            <a:pPr marL="0" indent="0" algn="r">
              <a:buNone/>
            </a:pPr>
            <a:r>
              <a:rPr lang="pt-BR" sz="1600" dirty="0">
                <a:solidFill>
                  <a:srgbClr val="002060"/>
                </a:solidFill>
                <a:latin typeface="Candara" panose="020E0502030303020204" pitchFamily="34" charset="0"/>
              </a:rPr>
              <a:t>(*) veremos os detalhes em memória virtual</a:t>
            </a:r>
          </a:p>
        </p:txBody>
      </p:sp>
    </p:spTree>
    <p:extLst>
      <p:ext uri="{BB962C8B-B14F-4D97-AF65-F5344CB8AC3E}">
        <p14:creationId xmlns:p14="http://schemas.microsoft.com/office/powerpoint/2010/main" val="33064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242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 alocação da CPU a outro Processo requer a execução do salvamento do estado do processo corrente e a restauração do estado de um Processo diferente. Essa tarefa é conhecida com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Mudança de Contexto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 Normalmente uma Mudança de Contexto demora alguns milissegundos.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intervalo de mudança de contexto é puro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Overhead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ou seja, o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sistema não executa trabalho útil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algum</a:t>
            </a: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3.4.3.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Mudança de Contexto</a:t>
            </a:r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 dirty="0" err="1">
                <a:solidFill>
                  <a:srgbClr val="FFFF00"/>
                </a:solidFill>
                <a:latin typeface="Candara" panose="020E0502030303020204" pitchFamily="34" charset="0"/>
              </a:rPr>
              <a:t>Context</a:t>
            </a:r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rgbClr val="FFFF00"/>
                </a:solidFill>
                <a:latin typeface="Candara" panose="020E0502030303020204" pitchFamily="34" charset="0"/>
              </a:rPr>
              <a:t>Switching</a:t>
            </a:r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5628BA-7F0C-40D8-AAFA-69373D11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78" y="3602418"/>
            <a:ext cx="8359645" cy="27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300484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3.5. Operações sobre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1558C4B-7771-4F6F-A0C4-E87F75F2E49F}"/>
              </a:ext>
            </a:extLst>
          </p:cNvPr>
          <p:cNvSpPr/>
          <p:nvPr/>
        </p:nvSpPr>
        <p:spPr>
          <a:xfrm>
            <a:off x="568170" y="2633659"/>
            <a:ext cx="896645" cy="3034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405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23755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processo pode </a:t>
            </a:r>
            <a:r>
              <a:rPr lang="pt-BR" sz="24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criar vários novos processos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através de uma chamada de sistema (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System 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Call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 específica para tal:</a:t>
            </a:r>
          </a:p>
          <a:p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Processo Pai (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Parent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Process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Processo criador de novos processos;</a:t>
            </a:r>
          </a:p>
          <a:p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Processo Filho (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Child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Process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):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Processos criados;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Cada um dos novos processos criados pode criar outros processos, formando uma </a:t>
            </a:r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Árvore de Processos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3.5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sobre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3.5.1. Criação de Processo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1FA303-41AF-4695-A996-B931A9AB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3257047"/>
            <a:ext cx="445832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50719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 maioria dos Sistemas Operacionais identifica os Processos de acordo com um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Identificador de Processo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i="1" u="sng" dirty="0" err="1">
                <a:solidFill>
                  <a:srgbClr val="002060"/>
                </a:solidFill>
                <a:latin typeface="Candara" panose="020E0502030303020204" pitchFamily="34" charset="0"/>
              </a:rPr>
              <a:t>Process</a:t>
            </a:r>
            <a:r>
              <a:rPr lang="pt-BR" sz="2400" i="1" u="sng" dirty="0">
                <a:solidFill>
                  <a:srgbClr val="002060"/>
                </a:solidFill>
                <a:latin typeface="Candara" panose="020E0502030303020204" pitchFamily="34" charset="0"/>
              </a:rPr>
              <a:t> ID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ou </a:t>
            </a:r>
            <a:r>
              <a:rPr lang="pt-BR" sz="2400" dirty="0" err="1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pid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Quando um Processo cria um Subprocesso, esse Subprocesso pode obter seus recursos de duas maneiras: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Obtendo recursos diretamente do SO;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Obtendo recursos do Processo Pai;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novo Processo é criado pela Chamada de Sistema </a:t>
            </a:r>
            <a:r>
              <a:rPr lang="pt-BR" sz="2400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fork</a:t>
            </a:r>
            <a:r>
              <a:rPr lang="pt-BR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(UNIX) 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</a:rPr>
              <a:t>(*)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0" indent="0" algn="r">
              <a:buNone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</a:rPr>
              <a:t>(*)Veremos mais detalhes sobre </a:t>
            </a:r>
            <a:r>
              <a:rPr lang="pt-BR" sz="1800" dirty="0" err="1">
                <a:solidFill>
                  <a:srgbClr val="002060"/>
                </a:solidFill>
                <a:latin typeface="Candara" panose="020E0502030303020204" pitchFamily="34" charset="0"/>
              </a:rPr>
              <a:t>fork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</a:rPr>
              <a:t>()</a:t>
            </a: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3.5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sobre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3.5.1. Criação de Processos</a:t>
            </a:r>
          </a:p>
        </p:txBody>
      </p:sp>
    </p:spTree>
    <p:extLst>
      <p:ext uri="{BB962C8B-B14F-4D97-AF65-F5344CB8AC3E}">
        <p14:creationId xmlns:p14="http://schemas.microsoft.com/office/powerpoint/2010/main" val="32449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Objetivos</a:t>
            </a:r>
            <a:endParaRPr lang="en-US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9263C4-66F0-4EA7-997F-E43961884ECB}"/>
              </a:ext>
            </a:extLst>
          </p:cNvPr>
          <p:cNvSpPr/>
          <p:nvPr/>
        </p:nvSpPr>
        <p:spPr>
          <a:xfrm>
            <a:off x="594804" y="745724"/>
            <a:ext cx="11398928" cy="5663953"/>
          </a:xfrm>
          <a:prstGeom prst="roundRect">
            <a:avLst>
              <a:gd name="adj" fmla="val 43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Introduzir a noção de Processo – um programa em execução que forma a base de toda comunicação;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Descrever as diversas características dos processos (</a:t>
            </a:r>
            <a:r>
              <a:rPr lang="en-US" sz="3200" b="1" i="1">
                <a:solidFill>
                  <a:srgbClr val="C00000"/>
                </a:solidFill>
                <a:latin typeface="Candara" panose="020E0502030303020204" pitchFamily="34" charset="0"/>
              </a:rPr>
              <a:t>scheduling</a:t>
            </a:r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, </a:t>
            </a:r>
            <a:r>
              <a:rPr lang="en-US" sz="3200" b="1">
                <a:solidFill>
                  <a:srgbClr val="C00000"/>
                </a:solidFill>
                <a:latin typeface="Candara" panose="020E0502030303020204" pitchFamily="34" charset="0"/>
              </a:rPr>
              <a:t>criação</a:t>
            </a:r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, </a:t>
            </a:r>
            <a:r>
              <a:rPr lang="en-US" sz="3200" b="1">
                <a:solidFill>
                  <a:srgbClr val="C00000"/>
                </a:solidFill>
                <a:latin typeface="Candara" panose="020E0502030303020204" pitchFamily="34" charset="0"/>
              </a:rPr>
              <a:t>encerramento</a:t>
            </a:r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, etc)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Descrever a comunicação em sistemas cliente-servidor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75632"/>
            <a:ext cx="11458217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Processo é encerrado usando a System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Call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exit</a:t>
            </a:r>
            <a:r>
              <a:rPr lang="pt-BR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: Diagonal Corners Rounded 7">
            <a:extLst>
              <a:ext uri="{FF2B5EF4-FFF2-40B4-BE49-F238E27FC236}">
                <a16:creationId xmlns:a16="http://schemas.microsoft.com/office/drawing/2014/main" id="{DCEBE3F6-2AE1-C425-688A-95B05C337BFC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3.5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sobre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3.5.2. Encerramento de Processos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FABD8ADB-707C-48DF-99ED-FB76947A1A0A}"/>
              </a:ext>
            </a:extLst>
          </p:cNvPr>
          <p:cNvSpPr txBox="1">
            <a:spLocks/>
          </p:cNvSpPr>
          <p:nvPr/>
        </p:nvSpPr>
        <p:spPr>
          <a:xfrm>
            <a:off x="603680" y="1785258"/>
            <a:ext cx="11458217" cy="1055914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Todos os recursos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do processo (memória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física e virtual, arquivos abertos e buffers de I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/O)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são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desalocados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pelo SO</a:t>
            </a:r>
            <a:endParaRPr lang="pt-BR" sz="2400" b="1" dirty="0">
              <a:solidFill>
                <a:srgbClr val="002060"/>
              </a:solidFill>
              <a:highlight>
                <a:srgbClr val="FFFF00"/>
              </a:highlight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984AE0C-0014-4BB2-B2B2-8D9463D82E9C}"/>
              </a:ext>
            </a:extLst>
          </p:cNvPr>
          <p:cNvSpPr txBox="1">
            <a:spLocks/>
          </p:cNvSpPr>
          <p:nvPr/>
        </p:nvSpPr>
        <p:spPr>
          <a:xfrm>
            <a:off x="603679" y="2841172"/>
            <a:ext cx="11458217" cy="2710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Processo Pai pode causar o encerramento de seus processos filhos. Um Pai pode encerrar a execução de um de seus filhos por várias razões. São elas:</a:t>
            </a:r>
          </a:p>
          <a:p>
            <a:r>
              <a:rPr lang="pt-BR" sz="2400" b="1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O filho excedeu o uso de alguns dos recursos que recebeu</a:t>
            </a:r>
          </a:p>
          <a:p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A tarefa atribuída ao filho não é mais necessária</a:t>
            </a:r>
          </a:p>
          <a:p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O </a:t>
            </a:r>
            <a:r>
              <a:rPr lang="pt-BR" sz="24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pai </a:t>
            </a:r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está sendo encerrado e o SO não permite que um filho continue executando (Encerramento em Cascata)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59EB7D-B7AD-432B-803C-8FCFEC1D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86" y="5190892"/>
            <a:ext cx="189574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96731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3.6. Comunicação Interprocessos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5742A37-444E-49C8-A9DB-73743867DA7B}"/>
              </a:ext>
            </a:extLst>
          </p:cNvPr>
          <p:cNvSpPr/>
          <p:nvPr/>
        </p:nvSpPr>
        <p:spPr>
          <a:xfrm>
            <a:off x="568170" y="2633659"/>
            <a:ext cx="896645" cy="3034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923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16102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Processos concorrentes podem ser:</a:t>
            </a:r>
          </a:p>
          <a:p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Independentes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não afetam nem são afetados por outros processos;</a:t>
            </a:r>
          </a:p>
          <a:p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Cooperantes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afetam e/ou são afetados por outros processos;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3.6.1. Cooperação entre Processos</a:t>
            </a:r>
          </a:p>
        </p:txBody>
      </p:sp>
      <p:sp>
        <p:nvSpPr>
          <p:cNvPr id="7" name="Rectangle: Diagonal Corners Rounded 9">
            <a:extLst>
              <a:ext uri="{FF2B5EF4-FFF2-40B4-BE49-F238E27FC236}">
                <a16:creationId xmlns:a16="http://schemas.microsoft.com/office/drawing/2014/main" id="{BBA4164B-8EC5-454E-A341-3BC1AF8CE897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3.6. Comunicação Interprocessos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F6B8F820-3F6A-4FC6-923A-570CE84A9728}"/>
              </a:ext>
            </a:extLst>
          </p:cNvPr>
          <p:cNvSpPr txBox="1">
            <a:spLocks/>
          </p:cNvSpPr>
          <p:nvPr/>
        </p:nvSpPr>
        <p:spPr>
          <a:xfrm>
            <a:off x="603679" y="2955635"/>
            <a:ext cx="11458217" cy="1387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Processos Cooperantes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compartilham dados entre si, porém,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cooperação requer algum mecanismo para comunicação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(fornecidos pelo SO) e sincronização entre processos. Este mecanismo é denominado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IPC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– </a:t>
            </a:r>
            <a:r>
              <a:rPr lang="pt-BR" sz="2400" b="1" dirty="0" err="1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InterProcess</a:t>
            </a:r>
            <a:r>
              <a:rPr lang="pt-BR" sz="2400" b="1" dirty="0">
                <a:solidFill>
                  <a:srgbClr val="002060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 Communication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45B8930B-0D48-46B1-B15A-F68570A868EB}"/>
              </a:ext>
            </a:extLst>
          </p:cNvPr>
          <p:cNvSpPr txBox="1">
            <a:spLocks/>
          </p:cNvSpPr>
          <p:nvPr/>
        </p:nvSpPr>
        <p:spPr>
          <a:xfrm>
            <a:off x="603678" y="4425207"/>
            <a:ext cx="11458217" cy="18286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Existem dois modelos básicos de IPC: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1)Transmissão de Mensagens;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2)Memória Compartilhada;</a:t>
            </a:r>
          </a:p>
          <a:p>
            <a:pPr marL="0" indent="0" algn="r">
              <a:buNone/>
            </a:pPr>
            <a:r>
              <a:rPr lang="pt-BR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Importante: Os dois modelos são comuns nos </a:t>
            </a:r>
            <a:r>
              <a:rPr lang="pt-BR" sz="20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SOs</a:t>
            </a:r>
            <a:r>
              <a:rPr lang="pt-BR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 inclusive implementando ambos</a:t>
            </a:r>
          </a:p>
        </p:txBody>
      </p:sp>
    </p:spTree>
    <p:extLst>
      <p:ext uri="{BB962C8B-B14F-4D97-AF65-F5344CB8AC3E}">
        <p14:creationId xmlns:p14="http://schemas.microsoft.com/office/powerpoint/2010/main" val="15014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2802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Técnica útil para troca de pequenas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quantidas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de dados, pois não é necessário evitar conflitos;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Mais fácil de implementar e ideal para troca de dados entre processos remotos;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recurso que utiliza da técnica de Transmissão de Mensagens fornece pelo menos duas operações: </a:t>
            </a:r>
            <a:r>
              <a:rPr lang="pt-BR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send</a:t>
            </a:r>
            <a:r>
              <a:rPr lang="pt-BR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pt-BR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receive</a:t>
            </a:r>
            <a:r>
              <a:rPr lang="pt-BR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Se dois Processos, A e B, quiserem se comunicar, um link de comunicação deve existir eles: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FF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3.6.2.  Transmissão de Mensagens</a:t>
            </a:r>
          </a:p>
        </p:txBody>
      </p:sp>
      <p:sp>
        <p:nvSpPr>
          <p:cNvPr id="7" name="Rectangle: Diagonal Corners Rounded 9">
            <a:extLst>
              <a:ext uri="{FF2B5EF4-FFF2-40B4-BE49-F238E27FC236}">
                <a16:creationId xmlns:a16="http://schemas.microsoft.com/office/drawing/2014/main" id="{BBA4164B-8EC5-454E-A341-3BC1AF8CE897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3.6. Comunicação Interprocessos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B67C31-CF4D-45AB-9D31-92ED508F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31" y="3702347"/>
            <a:ext cx="2845483" cy="31556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0E68A9-7CB9-4AAC-9C96-D78655A825E9}"/>
              </a:ext>
            </a:extLst>
          </p:cNvPr>
          <p:cNvSpPr txBox="1"/>
          <p:nvPr/>
        </p:nvSpPr>
        <p:spPr>
          <a:xfrm>
            <a:off x="5666875" y="4803119"/>
            <a:ext cx="502834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Transmissão de Mensagens</a:t>
            </a:r>
          </a:p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</a:t>
            </a:r>
            <a:r>
              <a:rPr lang="pt-BR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Passing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83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3373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É o melhor modelo para troca de grandes volumes de dados entre processos locais;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Mais rápida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que a Transmissão de Mensagens (Exige um menor número de 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System 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Call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Geralmente o SO tenta impedir que um processo acesse a memória de outro processo. A memória compartilhada requer que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dois ou mais processos concordem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em eliminar essa restrição;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Normalmente a região de memória compartilhada reside no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espaço de endereço do processo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que cria o segmento de memória compartilhada;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3.6.3.  Memória Compartilhada</a:t>
            </a:r>
          </a:p>
        </p:txBody>
      </p:sp>
      <p:sp>
        <p:nvSpPr>
          <p:cNvPr id="7" name="Rectangle: Diagonal Corners Rounded 9">
            <a:extLst>
              <a:ext uri="{FF2B5EF4-FFF2-40B4-BE49-F238E27FC236}">
                <a16:creationId xmlns:a16="http://schemas.microsoft.com/office/drawing/2014/main" id="{BBA4164B-8EC5-454E-A341-3BC1AF8CE897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3.6. Comunicação Interprocessos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7C8983-71D4-498D-B419-0CBA149D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83" y="4373189"/>
            <a:ext cx="2041873" cy="24547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3B6AC4-5C72-4080-BB98-5884C2746656}"/>
              </a:ext>
            </a:extLst>
          </p:cNvPr>
          <p:cNvSpPr txBox="1"/>
          <p:nvPr/>
        </p:nvSpPr>
        <p:spPr>
          <a:xfrm>
            <a:off x="5666875" y="5178680"/>
            <a:ext cx="502834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Memória Compartilhada</a:t>
            </a:r>
          </a:p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Shared</a:t>
            </a:r>
            <a:r>
              <a:rPr lang="pt-BR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Memory</a:t>
            </a:r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29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30000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1966832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4948169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3.7. Comunicação em Sistemas Cliente-servidor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C6FCF0D8-390C-4C45-A57F-9FB666077501}"/>
              </a:ext>
            </a:extLst>
          </p:cNvPr>
          <p:cNvSpPr/>
          <p:nvPr/>
        </p:nvSpPr>
        <p:spPr>
          <a:xfrm>
            <a:off x="568170" y="2633659"/>
            <a:ext cx="896645" cy="3034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129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564"/>
            <a:ext cx="11458217" cy="1332678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socket é definido com uma extremidade de comunicação. Dois processos se comunicam em uma rede via um par de Sockets – Um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socket no processo local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e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outro no processo remoto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3.7.1.  Sockets</a:t>
            </a:r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2A215B5F-7FCA-4B45-B7C9-36078E3AAC01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3.7. Comunicação em Sistemas Cliente-servidor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9A56BC40-7CAC-4836-BE5F-A1F2E70A15EE}"/>
              </a:ext>
            </a:extLst>
          </p:cNvPr>
          <p:cNvSpPr txBox="1">
            <a:spLocks/>
          </p:cNvSpPr>
          <p:nvPr/>
        </p:nvSpPr>
        <p:spPr>
          <a:xfrm>
            <a:off x="603679" y="2596242"/>
            <a:ext cx="11458217" cy="35381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socket é definido como um par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(IP, Porta)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Processo escreve ou lê em uma porta para se comunicar com o processo remoto;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Qualquer número de Porta válida pode ser usada. As Portas com numeração abaixo de 1024 são conhecidas com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well-knows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ports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Normalmente os Sockets podem ser implementados de 2 (duas) maneiras: </a:t>
            </a:r>
          </a:p>
          <a:p>
            <a:pPr lvl="1"/>
            <a:r>
              <a:rPr lang="pt-BR" sz="20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Sockets UDP</a:t>
            </a:r>
            <a:endParaRPr lang="pt-BR" sz="20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lvl="1"/>
            <a:r>
              <a:rPr lang="pt-BR" sz="20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Sockets TCP</a:t>
            </a:r>
            <a:endParaRPr lang="pt-BR" sz="20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A6BFED-4F47-4861-8E19-2C25F3BC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10" y="5052904"/>
            <a:ext cx="2713181" cy="18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603680" y="1263171"/>
            <a:ext cx="11458217" cy="13494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Pipe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atua como um canal que permite que dois Processos se comuniquem. Normalmente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fornecem uma das maneiras mais simples para Processos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se comunicarem uns com os outros, porém com algumas limitações;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2DB5C8A7-A655-F153-F656-0F06514CD8AC}"/>
              </a:ext>
            </a:extLst>
          </p:cNvPr>
          <p:cNvSpPr/>
          <p:nvPr/>
        </p:nvSpPr>
        <p:spPr>
          <a:xfrm>
            <a:off x="603680" y="723564"/>
            <a:ext cx="11458217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00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3.7.2.  </a:t>
            </a:r>
            <a:r>
              <a:rPr lang="pt-BR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Pipes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2A215B5F-7FCA-4B45-B7C9-36078E3AAC01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3.7. Comunicação em Sistemas Cliente-servidor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10E2DBAC-4A4D-4F06-BC94-9BF1E8332125}"/>
              </a:ext>
            </a:extLst>
          </p:cNvPr>
          <p:cNvSpPr txBox="1">
            <a:spLocks/>
          </p:cNvSpPr>
          <p:nvPr/>
        </p:nvSpPr>
        <p:spPr>
          <a:xfrm>
            <a:off x="603680" y="2612571"/>
            <a:ext cx="11458217" cy="3521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Os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Pipes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foram um dos primeiros mecanismos IPC dos sistemas UNIX iniciais. Podem ser de dois tipos: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1)</a:t>
            </a:r>
            <a:r>
              <a:rPr lang="pt-BR" sz="2400" b="1" dirty="0" err="1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Pipes</a:t>
            </a:r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 Comuns (</a:t>
            </a:r>
            <a:r>
              <a:rPr lang="pt-BR" sz="2400" b="1" i="1" dirty="0" err="1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Ordinary</a:t>
            </a:r>
            <a:r>
              <a:rPr lang="pt-BR" sz="2400" b="1" i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Pipes</a:t>
            </a:r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)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Permite a comunicação em apenas uma direção;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Permite a comunicação apenas entre Processo Pai e Filho;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2)</a:t>
            </a:r>
            <a:r>
              <a:rPr lang="pt-BR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Pipes</a:t>
            </a:r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 Nomeados (</a:t>
            </a:r>
            <a:r>
              <a:rPr lang="pt-BR" sz="2400" b="1" i="1" dirty="0" err="1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Named</a:t>
            </a:r>
            <a:r>
              <a:rPr lang="pt-BR" sz="2400" b="1" i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Pipes</a:t>
            </a:r>
            <a:r>
              <a:rPr lang="pt-BR" sz="24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)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Permite a comunicação bidirecional;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Permite a comunicação entre quaisquer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E127B0-824E-4BC4-8ED4-A9170108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5" y="4948432"/>
            <a:ext cx="3832297" cy="13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>
            <a:extLst>
              <a:ext uri="{FF2B5EF4-FFF2-40B4-BE49-F238E27FC236}">
                <a16:creationId xmlns:a16="http://schemas.microsoft.com/office/drawing/2014/main" id="{F0DE7302-EAC4-444C-A64E-8F88D76AB6F3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Capítulo 3</a:t>
            </a:r>
          </a:p>
          <a:p>
            <a:pPr algn="ctr"/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CONCLUÍDO</a:t>
            </a: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Exercícios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phic 5" descr="Bullseye">
            <a:extLst>
              <a:ext uri="{FF2B5EF4-FFF2-40B4-BE49-F238E27FC236}">
                <a16:creationId xmlns:a16="http://schemas.microsoft.com/office/drawing/2014/main" id="{367561B4-BD6C-499B-8D7A-1F2E5B8A8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6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uvida - Dicas de Pedal">
            <a:extLst>
              <a:ext uri="{FF2B5EF4-FFF2-40B4-BE49-F238E27FC236}">
                <a16:creationId xmlns:a16="http://schemas.microsoft.com/office/drawing/2014/main" id="{814B93E2-092E-4554-BAED-5124E76C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430854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28528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3.3. Representação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3026202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3.4. Scheduling de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823876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3.5. Operações sobre 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62155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3.6. Comunicação Interprocessos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419226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3.7. Comunicação em Sistemas Cliente-servidor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3DFB0-C2FD-4967-8A15-53827DD45FC9}"/>
              </a:ext>
            </a:extLst>
          </p:cNvPr>
          <p:cNvSpPr/>
          <p:nvPr/>
        </p:nvSpPr>
        <p:spPr>
          <a:xfrm>
            <a:off x="568171" y="633180"/>
            <a:ext cx="896645" cy="2315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C1B72-9316-44D0-9BB7-7824BC4167D3}"/>
              </a:ext>
            </a:extLst>
          </p:cNvPr>
          <p:cNvSpPr/>
          <p:nvPr/>
        </p:nvSpPr>
        <p:spPr>
          <a:xfrm>
            <a:off x="568170" y="3026201"/>
            <a:ext cx="896645" cy="31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DF083-0D3E-46B7-87D4-E9F2841D5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72" y="3075653"/>
            <a:ext cx="2520000" cy="706693"/>
          </a:xfrm>
          <a:prstGeom prst="rect">
            <a:avLst/>
          </a:prstGeom>
        </p:spPr>
      </p:pic>
      <p:pic>
        <p:nvPicPr>
          <p:cNvPr id="6" name="Picture 2" descr="Nenhuma descrição de foto disponível.">
            <a:extLst>
              <a:ext uri="{FF2B5EF4-FFF2-40B4-BE49-F238E27FC236}">
                <a16:creationId xmlns:a16="http://schemas.microsoft.com/office/drawing/2014/main" id="{06E64515-8A99-430D-8E67-FCC09B4B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8" y="796065"/>
            <a:ext cx="7684655" cy="48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2D982238-FAAC-4357-B5CB-A35908FDD86D}"/>
              </a:ext>
            </a:extLst>
          </p:cNvPr>
          <p:cNvSpPr txBox="1"/>
          <p:nvPr/>
        </p:nvSpPr>
        <p:spPr>
          <a:xfrm>
            <a:off x="692727" y="5828809"/>
            <a:ext cx="768465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(cap03) =&gt; cap03.concluded=true;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3DFB0-C2FD-4967-8A15-53827DD45FC9}"/>
              </a:ext>
            </a:extLst>
          </p:cNvPr>
          <p:cNvSpPr/>
          <p:nvPr/>
        </p:nvSpPr>
        <p:spPr>
          <a:xfrm>
            <a:off x="568171" y="633180"/>
            <a:ext cx="896645" cy="2315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2913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20000"/>
            <a:ext cx="11520000" cy="1766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Os Sistemas de Computação atuais permitem que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vários programas sejam carregados na memória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e executados concorrentemente. Essa evolução demandou um controle mais firme dos diversos programas em execução. Essas necessidades resultaram na noção de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PROCESSO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.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4">
            <a:extLst>
              <a:ext uri="{FF2B5EF4-FFF2-40B4-BE49-F238E27FC236}">
                <a16:creationId xmlns:a16="http://schemas.microsoft.com/office/drawing/2014/main" id="{35AC0158-D51A-9444-8B72-BBF49A91EA2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643C69FE-BCD9-6393-9C5E-CDB56F792542}"/>
              </a:ext>
            </a:extLst>
          </p:cNvPr>
          <p:cNvSpPr txBox="1">
            <a:spLocks/>
          </p:cNvSpPr>
          <p:nvPr/>
        </p:nvSpPr>
        <p:spPr>
          <a:xfrm>
            <a:off x="568167" y="2578652"/>
            <a:ext cx="11520000" cy="7200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PROCESSO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nada mais é que um programa em execução.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82FCC189-C5E4-70BE-F555-2B79003DCDCB}"/>
              </a:ext>
            </a:extLst>
          </p:cNvPr>
          <p:cNvSpPr txBox="1">
            <a:spLocks/>
          </p:cNvSpPr>
          <p:nvPr/>
        </p:nvSpPr>
        <p:spPr>
          <a:xfrm>
            <a:off x="568167" y="3429000"/>
            <a:ext cx="11520000" cy="24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Processo é uma unidade ativa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, enquanto um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Programa é uma unidade passiva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  <a:endParaRPr lang="pt-BR" sz="2400" b="1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O </a:t>
            </a:r>
            <a:r>
              <a:rPr lang="pt-BR" sz="2400" b="1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Processo é a unidade básica de trabalho do SO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  <a:endParaRPr lang="pt-BR" sz="2400" b="1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Um SO gerencia um conjunto de processos que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executam concorrentemente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em um ou mais CPUs;</a:t>
            </a:r>
          </a:p>
          <a:p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Estes processos podem ser de dois tipos: 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Processos de Kernel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Processos de Usuário</a:t>
            </a:r>
            <a:endParaRPr lang="pt-BR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19999"/>
            <a:ext cx="11520000" cy="33015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PROCESSO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é mais do que um código do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programa em execução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. Um processo na memória é formado pelas seguintes partes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Código de Programa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>
                <a:solidFill>
                  <a:srgbClr val="002060"/>
                </a:solidFill>
                <a:latin typeface="Candara" panose="020E0502030303020204" pitchFamily="34" charset="0"/>
              </a:rPr>
              <a:t>Text Section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Pilha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>
                <a:solidFill>
                  <a:srgbClr val="002060"/>
                </a:solidFill>
                <a:latin typeface="Candara" panose="020E0502030303020204" pitchFamily="34" charset="0"/>
              </a:rPr>
              <a:t>Stack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que armazena dados temporários como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parâmetros de funções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endereços de retorno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variáveis locais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Seção de dados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(</a:t>
            </a:r>
            <a:r>
              <a:rPr lang="pt-BR" sz="2400" b="1" i="1">
                <a:solidFill>
                  <a:srgbClr val="002060"/>
                </a:solidFill>
                <a:latin typeface="Candara" panose="020E0502030303020204" pitchFamily="34" charset="0"/>
              </a:rPr>
              <a:t>Data Section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)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que guarda as variáveis globais;</a:t>
            </a:r>
          </a:p>
          <a:p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Heap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que é a memória dinamicamente alocada durante o tempo de execução do processo.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4">
            <a:extLst>
              <a:ext uri="{FF2B5EF4-FFF2-40B4-BE49-F238E27FC236}">
                <a16:creationId xmlns:a16="http://schemas.microsoft.com/office/drawing/2014/main" id="{35AC0158-D51A-9444-8B72-BBF49A91EA2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19C4DE-19C4-C092-C7B2-39DA2B17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9" y="3676021"/>
            <a:ext cx="2126197" cy="30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20000"/>
            <a:ext cx="11520000" cy="1934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Duas técnicas comuns para iniciar a execução de programas são;</a:t>
            </a:r>
          </a:p>
          <a:p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Através GUI,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clicar duas vezes em um ícone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representando o arquivo executável;</a:t>
            </a:r>
          </a:p>
          <a:p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Através da CLI,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digitar o nome do arquivo executável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(Ex: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programa.exe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 ou </a:t>
            </a:r>
            <a:r>
              <a:rPr lang="pt-BR" sz="2400" u="sng">
                <a:solidFill>
                  <a:srgbClr val="002060"/>
                </a:solidFill>
                <a:latin typeface="Candara" panose="020E0502030303020204" pitchFamily="34" charset="0"/>
              </a:rPr>
              <a:t>program.sh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3" name="Rectangle: Diagonal Corners Rounded 4">
            <a:extLst>
              <a:ext uri="{FF2B5EF4-FFF2-40B4-BE49-F238E27FC236}">
                <a16:creationId xmlns:a16="http://schemas.microsoft.com/office/drawing/2014/main" id="{35AC0158-D51A-9444-8B72-BBF49A91EA2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3</a:t>
            </a:r>
            <a:r>
              <a:rPr lang="en-US" sz="3200">
                <a:latin typeface="Candara" panose="020E0502030303020204" pitchFamily="34" charset="0"/>
              </a:rPr>
              <a:t>.1. Conceito de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2765084"/>
            <a:ext cx="11520000" cy="7908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Embora dois processos possam estar associados ao mesmo programa, mesmo assim eles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são considerados duas sequências de execução separadas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2EE41A-8E6A-EFA6-2424-53B82BE1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55" y="3758223"/>
            <a:ext cx="7370969" cy="1475692"/>
          </a:xfrm>
          <a:prstGeom prst="rect">
            <a:avLst/>
          </a:prstGeom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8A739265-06A7-7C50-F7B2-4602BDDE6F02}"/>
              </a:ext>
            </a:extLst>
          </p:cNvPr>
          <p:cNvSpPr txBox="1">
            <a:spLocks/>
          </p:cNvSpPr>
          <p:nvPr/>
        </p:nvSpPr>
        <p:spPr>
          <a:xfrm>
            <a:off x="568167" y="5397622"/>
            <a:ext cx="11520000" cy="1217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Cada uma das sequências de execução é um 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Processo separado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. 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As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</a:rPr>
              <a:t>seções de texto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são equivalentes, mas os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dados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, e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heap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e a </a:t>
            </a:r>
            <a:r>
              <a:rPr lang="pt-BR" sz="24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pilha</a:t>
            </a:r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 variam</a:t>
            </a:r>
          </a:p>
        </p:txBody>
      </p:sp>
    </p:spTree>
    <p:extLst>
      <p:ext uri="{BB962C8B-B14F-4D97-AF65-F5344CB8AC3E}">
        <p14:creationId xmlns:p14="http://schemas.microsoft.com/office/powerpoint/2010/main" val="28495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430854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Candara" panose="020E0502030303020204" pitchFamily="34" charset="0"/>
              </a:rPr>
              <a:t>3.2. Estados de um Processo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3DFB0-C2FD-4967-8A15-53827DD45FC9}"/>
              </a:ext>
            </a:extLst>
          </p:cNvPr>
          <p:cNvSpPr/>
          <p:nvPr/>
        </p:nvSpPr>
        <p:spPr>
          <a:xfrm>
            <a:off x="568171" y="633180"/>
            <a:ext cx="896645" cy="2315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843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4A2283AF80BA44884B8EE39351F88C" ma:contentTypeVersion="4" ma:contentTypeDescription="Crie um novo documento." ma:contentTypeScope="" ma:versionID="8ff55fa5f62b32405a8da81cc193dbee">
  <xsd:schema xmlns:xsd="http://www.w3.org/2001/XMLSchema" xmlns:xs="http://www.w3.org/2001/XMLSchema" xmlns:p="http://schemas.microsoft.com/office/2006/metadata/properties" xmlns:ns2="90a832d6-e78a-4a50-a0aa-62da95f3961d" targetNamespace="http://schemas.microsoft.com/office/2006/metadata/properties" ma:root="true" ma:fieldsID="7f959139ef25a94d3d48ab0175c9f78d" ns2:_="">
    <xsd:import namespace="90a832d6-e78a-4a50-a0aa-62da95f39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832d6-e78a-4a50-a0aa-62da95f39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14AF2C-F954-460A-9D6C-3C0E49301984}"/>
</file>

<file path=customXml/itemProps2.xml><?xml version="1.0" encoding="utf-8"?>
<ds:datastoreItem xmlns:ds="http://schemas.openxmlformats.org/officeDocument/2006/customXml" ds:itemID="{FF1096BD-8B49-4C59-99C5-89D14C3D3B17}"/>
</file>

<file path=customXml/itemProps3.xml><?xml version="1.0" encoding="utf-8"?>
<ds:datastoreItem xmlns:ds="http://schemas.openxmlformats.org/officeDocument/2006/customXml" ds:itemID="{2474E88B-F253-4171-BEF9-2C0322ABD45B}"/>
</file>

<file path=docProps/app.xml><?xml version="1.0" encoding="utf-8"?>
<Properties xmlns="http://schemas.openxmlformats.org/officeDocument/2006/extended-properties" xmlns:vt="http://schemas.openxmlformats.org/officeDocument/2006/docPropsVTypes">
  <TotalTime>13438</TotalTime>
  <Words>2318</Words>
  <Application>Microsoft Office PowerPoint</Application>
  <PresentationFormat>Widescreen</PresentationFormat>
  <Paragraphs>301</Paragraphs>
  <Slides>40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530</cp:revision>
  <dcterms:created xsi:type="dcterms:W3CDTF">2017-03-24T14:48:15Z</dcterms:created>
  <dcterms:modified xsi:type="dcterms:W3CDTF">2023-08-22T01:32:55Z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0x010100454A2283AF80BA44884B8EE39351F88C</vt:lpwstr>
  </property>
</Properties>
</file>