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571" r:id="rId3"/>
    <p:sldId id="672" r:id="rId4"/>
    <p:sldId id="1375" r:id="rId5"/>
    <p:sldId id="1322" r:id="rId6"/>
    <p:sldId id="1453" r:id="rId7"/>
    <p:sldId id="1327" r:id="rId8"/>
    <p:sldId id="1454" r:id="rId9"/>
    <p:sldId id="1455" r:id="rId10"/>
    <p:sldId id="1456" r:id="rId11"/>
    <p:sldId id="1457" r:id="rId12"/>
    <p:sldId id="1470" r:id="rId13"/>
    <p:sldId id="1458" r:id="rId14"/>
    <p:sldId id="1459" r:id="rId15"/>
    <p:sldId id="1460" r:id="rId16"/>
    <p:sldId id="1461" r:id="rId17"/>
    <p:sldId id="1420" r:id="rId18"/>
    <p:sldId id="1462" r:id="rId19"/>
    <p:sldId id="1463" r:id="rId20"/>
    <p:sldId id="1464" r:id="rId21"/>
    <p:sldId id="1465" r:id="rId22"/>
    <p:sldId id="1466" r:id="rId23"/>
    <p:sldId id="1467" r:id="rId24"/>
    <p:sldId id="1468" r:id="rId25"/>
    <p:sldId id="1421" r:id="rId26"/>
    <p:sldId id="1471" r:id="rId27"/>
    <p:sldId id="1479" r:id="rId28"/>
    <p:sldId id="1472" r:id="rId29"/>
    <p:sldId id="1482" r:id="rId30"/>
    <p:sldId id="1481" r:id="rId31"/>
    <p:sldId id="1474" r:id="rId32"/>
    <p:sldId id="1475" r:id="rId33"/>
    <p:sldId id="1478" r:id="rId34"/>
    <p:sldId id="1476" r:id="rId35"/>
    <p:sldId id="1477" r:id="rId36"/>
    <p:sldId id="1469" r:id="rId37"/>
    <p:sldId id="1452" r:id="rId38"/>
    <p:sldId id="1480" r:id="rId39"/>
    <p:sldId id="262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3399"/>
    <a:srgbClr val="3D5585"/>
    <a:srgbClr val="F2F2F2"/>
    <a:srgbClr val="003366"/>
    <a:srgbClr val="66FF66"/>
    <a:srgbClr val="3CFFFF"/>
    <a:srgbClr val="66FFFF"/>
    <a:srgbClr val="00006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0" autoAdjust="0"/>
    <p:restoredTop sz="94386" autoAdjust="0"/>
  </p:normalViewPr>
  <p:slideViewPr>
    <p:cSldViewPr snapToGrid="0">
      <p:cViewPr varScale="1">
        <p:scale>
          <a:sx n="104" d="100"/>
          <a:sy n="104" d="100"/>
        </p:scale>
        <p:origin x="8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2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5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0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68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94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onsolas" panose="020B0609020204030204" pitchFamily="49" charset="0"/>
              </a:rPr>
              <a:t>C012 [SO]</a:t>
            </a:r>
          </a:p>
          <a:p>
            <a:pPr algn="ctr"/>
            <a:r>
              <a:rPr lang="pt-BR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Sistemas Operacionais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C8DA7-D23A-4AAD-ABB6-D34EED55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2" y="2416032"/>
            <a:ext cx="4489535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603680" y="1192509"/>
            <a:ext cx="11458217" cy="783954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</a:rPr>
              <a:t>Exemplo do uso de Threads para realização de Tarefas Simultâneas:</a:t>
            </a:r>
          </a:p>
        </p:txBody>
      </p:sp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D392AAAC-8413-4783-8DCC-2DBDFD7D2C73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C6F0D5D3-BBB2-42FC-A143-AF673A133F6D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andara" panose="020E0502030303020204" pitchFamily="34" charset="0"/>
              </a:rPr>
              <a:t>4.1.3. Threads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55D679C-6CCA-4AC6-AE6C-F9D23FD52FBE}"/>
              </a:ext>
            </a:extLst>
          </p:cNvPr>
          <p:cNvSpPr txBox="1">
            <a:spLocks/>
          </p:cNvSpPr>
          <p:nvPr/>
        </p:nvSpPr>
        <p:spPr>
          <a:xfrm>
            <a:off x="603681" y="2181567"/>
            <a:ext cx="5492320" cy="25694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1)Editor de Texto: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Ler uma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caracter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digitado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Imprimí-lo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na tela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Correção ortográfica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Salvamento automático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69739B-FA23-4822-A29A-181A84C1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491" y="274627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8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603680" y="1192509"/>
            <a:ext cx="11458217" cy="783954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</a:rPr>
              <a:t>Exemplo do uso de Threads para realização de Tarefas Simultâneas:</a:t>
            </a:r>
          </a:p>
        </p:txBody>
      </p:sp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D392AAAC-8413-4783-8DCC-2DBDFD7D2C73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C6F0D5D3-BBB2-42FC-A143-AF673A133F6D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andara" panose="020E0502030303020204" pitchFamily="34" charset="0"/>
              </a:rPr>
              <a:t>4.1.3. Threads</a:t>
            </a:r>
          </a:p>
        </p:txBody>
      </p:sp>
      <p:sp>
        <p:nvSpPr>
          <p:cNvPr id="17" name="Subtítulo 1">
            <a:extLst>
              <a:ext uri="{FF2B5EF4-FFF2-40B4-BE49-F238E27FC236}">
                <a16:creationId xmlns:a16="http://schemas.microsoft.com/office/drawing/2014/main" id="{54A010BF-0DD8-4520-A6AF-FA7991D85969}"/>
              </a:ext>
            </a:extLst>
          </p:cNvPr>
          <p:cNvSpPr txBox="1">
            <a:spLocks/>
          </p:cNvSpPr>
          <p:nvPr/>
        </p:nvSpPr>
        <p:spPr>
          <a:xfrm>
            <a:off x="603680" y="4141694"/>
            <a:ext cx="5492320" cy="23694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2)Um Servidor Web: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Receber várias requisições simultâneas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Responder assincronamente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Salvar dados das requisições em logs</a:t>
            </a:r>
          </a:p>
        </p:txBody>
      </p:sp>
      <p:pic>
        <p:nvPicPr>
          <p:cNvPr id="1026" name="Picture 2" descr="java-tomcat-apache-ChromeIS - Azoncode">
            <a:extLst>
              <a:ext uri="{FF2B5EF4-FFF2-40B4-BE49-F238E27FC236}">
                <a16:creationId xmlns:a16="http://schemas.microsoft.com/office/drawing/2014/main" id="{5CDE8506-0A82-40DE-A330-B5E8F4B5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54" y="4050799"/>
            <a:ext cx="3177309" cy="238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93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D392AAAC-8413-4783-8DCC-2DBDFD7D2C73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C6F0D5D3-BBB2-42FC-A143-AF673A133F6D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andara" panose="020E0502030303020204" pitchFamily="34" charset="0"/>
              </a:rPr>
              <a:t>4.1.3.1. Benefícios do uso de Threads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55D679C-6CCA-4AC6-AE6C-F9D23FD52FBE}"/>
              </a:ext>
            </a:extLst>
          </p:cNvPr>
          <p:cNvSpPr txBox="1">
            <a:spLocks/>
          </p:cNvSpPr>
          <p:nvPr/>
        </p:nvSpPr>
        <p:spPr>
          <a:xfrm>
            <a:off x="603681" y="1192508"/>
            <a:ext cx="11458216" cy="19652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1)Capacidade de Resposta: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uso de várias Threads em uma aplicação pode permitir que 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um programa continue a ser executado mesmo se parte dele estiver bloqueada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ou executando uma operação demorada;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B2FD35F6-F66C-405A-B3F6-672AA99D7FA2}"/>
              </a:ext>
            </a:extLst>
          </p:cNvPr>
          <p:cNvSpPr txBox="1">
            <a:spLocks/>
          </p:cNvSpPr>
          <p:nvPr/>
        </p:nvSpPr>
        <p:spPr>
          <a:xfrm>
            <a:off x="603680" y="3157785"/>
            <a:ext cx="11458216" cy="2002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2)Compartilhamento de Recursos: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Os processos só podem compartilhar recursos através de técnicas como </a:t>
            </a:r>
            <a:r>
              <a:rPr lang="pt-BR" sz="2400" u="sng" dirty="0">
                <a:solidFill>
                  <a:schemeClr val="accent2"/>
                </a:solidFill>
                <a:latin typeface="Candara" panose="020E0502030303020204" pitchFamily="34" charset="0"/>
              </a:rPr>
              <a:t>memória compartilhada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ou </a:t>
            </a:r>
            <a:r>
              <a:rPr lang="pt-BR" sz="2400" u="sng" dirty="0">
                <a:solidFill>
                  <a:schemeClr val="accent2"/>
                </a:solidFill>
                <a:latin typeface="Candara" panose="020E0502030303020204" pitchFamily="34" charset="0"/>
              </a:rPr>
              <a:t>transmissão de mensagens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 No entanto, por default, 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as Threads compartilham a memória e os recursos do processo ao qual pertencem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</p:txBody>
      </p:sp>
      <p:sp>
        <p:nvSpPr>
          <p:cNvPr id="11" name="Raio 10">
            <a:extLst>
              <a:ext uri="{FF2B5EF4-FFF2-40B4-BE49-F238E27FC236}">
                <a16:creationId xmlns:a16="http://schemas.microsoft.com/office/drawing/2014/main" id="{6C518A46-0258-451D-B126-50F4D9023862}"/>
              </a:ext>
            </a:extLst>
          </p:cNvPr>
          <p:cNvSpPr/>
          <p:nvPr/>
        </p:nvSpPr>
        <p:spPr>
          <a:xfrm rot="1941433">
            <a:off x="5719486" y="5638099"/>
            <a:ext cx="484095" cy="623284"/>
          </a:xfrm>
          <a:prstGeom prst="lightningBolt">
            <a:avLst/>
          </a:prstGeom>
          <a:solidFill>
            <a:srgbClr val="66FF6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01D52E8-29EB-4167-95CE-F2CDAC213173}"/>
              </a:ext>
            </a:extLst>
          </p:cNvPr>
          <p:cNvSpPr/>
          <p:nvPr/>
        </p:nvSpPr>
        <p:spPr>
          <a:xfrm>
            <a:off x="5328745" y="5270365"/>
            <a:ext cx="2065283" cy="1445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aio 11">
            <a:extLst>
              <a:ext uri="{FF2B5EF4-FFF2-40B4-BE49-F238E27FC236}">
                <a16:creationId xmlns:a16="http://schemas.microsoft.com/office/drawing/2014/main" id="{38B8C34B-E6D0-4C5F-8E50-ECC737A6F349}"/>
              </a:ext>
            </a:extLst>
          </p:cNvPr>
          <p:cNvSpPr/>
          <p:nvPr/>
        </p:nvSpPr>
        <p:spPr>
          <a:xfrm rot="1941433">
            <a:off x="6166940" y="5638099"/>
            <a:ext cx="484095" cy="623284"/>
          </a:xfrm>
          <a:prstGeom prst="lightningBolt">
            <a:avLst/>
          </a:prstGeom>
          <a:solidFill>
            <a:srgbClr val="66FF6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aio 12">
            <a:extLst>
              <a:ext uri="{FF2B5EF4-FFF2-40B4-BE49-F238E27FC236}">
                <a16:creationId xmlns:a16="http://schemas.microsoft.com/office/drawing/2014/main" id="{A32A569F-2CB9-4F00-B537-85F010AB18DA}"/>
              </a:ext>
            </a:extLst>
          </p:cNvPr>
          <p:cNvSpPr/>
          <p:nvPr/>
        </p:nvSpPr>
        <p:spPr>
          <a:xfrm rot="1941433">
            <a:off x="6614394" y="5638099"/>
            <a:ext cx="484095" cy="623284"/>
          </a:xfrm>
          <a:prstGeom prst="lightningBolt">
            <a:avLst/>
          </a:prstGeom>
          <a:solidFill>
            <a:srgbClr val="66FF6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98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D392AAAC-8413-4783-8DCC-2DBDFD7D2C73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C6F0D5D3-BBB2-42FC-A143-AF673A133F6D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andara" panose="020E0502030303020204" pitchFamily="34" charset="0"/>
              </a:rPr>
              <a:t>4.1.3.1. Benefícios do uso de Threads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55D679C-6CCA-4AC6-AE6C-F9D23FD52FBE}"/>
              </a:ext>
            </a:extLst>
          </p:cNvPr>
          <p:cNvSpPr txBox="1">
            <a:spLocks/>
          </p:cNvSpPr>
          <p:nvPr/>
        </p:nvSpPr>
        <p:spPr>
          <a:xfrm>
            <a:off x="603681" y="1192508"/>
            <a:ext cx="11458216" cy="2002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3)Economia: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Geralmente demora muito mais criar e gerenciar processos do que criar e gerenciar Threads, pois as 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Threads compartilham os recursos do processo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ao qual pertencem, logo, é 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mais fácil alterar seus contextos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B2FD35F6-F66C-405A-B3F6-672AA99D7FA2}"/>
              </a:ext>
            </a:extLst>
          </p:cNvPr>
          <p:cNvSpPr txBox="1">
            <a:spLocks/>
          </p:cNvSpPr>
          <p:nvPr/>
        </p:nvSpPr>
        <p:spPr>
          <a:xfrm>
            <a:off x="603680" y="3194729"/>
            <a:ext cx="11458216" cy="2002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4)Escalabilidade: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processo com uma única Thread só pode ser executado em um Processador. O uso de várias Threads em uma máquina com muitas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CPU´s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 b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aumenta o paralelismo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235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D392AAAC-8413-4783-8DCC-2DBDFD7D2C73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55D679C-6CCA-4AC6-AE6C-F9D23FD52FBE}"/>
              </a:ext>
            </a:extLst>
          </p:cNvPr>
          <p:cNvSpPr txBox="1">
            <a:spLocks/>
          </p:cNvSpPr>
          <p:nvPr/>
        </p:nvSpPr>
        <p:spPr>
          <a:xfrm>
            <a:off x="1531397" y="2427890"/>
            <a:ext cx="9129206" cy="2002221"/>
          </a:xfrm>
          <a:prstGeom prst="rect">
            <a:avLst/>
          </a:prstGeom>
          <a:solidFill>
            <a:srgbClr val="66FF66"/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Mas todas as Threads são iguais?</a:t>
            </a:r>
            <a:endParaRPr lang="pt-BR" sz="4400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2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1838561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043943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</p:spTree>
    <p:extLst>
      <p:ext uri="{BB962C8B-B14F-4D97-AF65-F5344CB8AC3E}">
        <p14:creationId xmlns:p14="http://schemas.microsoft.com/office/powerpoint/2010/main" val="326884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723603"/>
            <a:ext cx="11520000" cy="11579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Até agora tratamos Threads de um modo geral. No entanto, o suporte a Threads pode ser fornecido em dois níveis:</a:t>
            </a:r>
          </a:p>
        </p:txBody>
      </p:sp>
      <p:sp>
        <p:nvSpPr>
          <p:cNvPr id="6" name="Rectangle: Diagonal Corners Rounded 7">
            <a:extLst>
              <a:ext uri="{FF2B5EF4-FFF2-40B4-BE49-F238E27FC236}">
                <a16:creationId xmlns:a16="http://schemas.microsoft.com/office/drawing/2014/main" id="{528A4DD0-3D30-4BD4-9238-B49E3999FA6E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08B16A6F-99E2-401D-A87D-4523924DF276}"/>
              </a:ext>
            </a:extLst>
          </p:cNvPr>
          <p:cNvSpPr txBox="1">
            <a:spLocks/>
          </p:cNvSpPr>
          <p:nvPr/>
        </p:nvSpPr>
        <p:spPr>
          <a:xfrm>
            <a:off x="568167" y="1865746"/>
            <a:ext cx="11520000" cy="1466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1)Threads de Usuário;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2)Threads de Kernel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02A568B3-1480-4CB2-BA9C-36AE2075C9AF}"/>
              </a:ext>
            </a:extLst>
          </p:cNvPr>
          <p:cNvSpPr txBox="1">
            <a:spLocks/>
          </p:cNvSpPr>
          <p:nvPr/>
        </p:nvSpPr>
        <p:spPr>
          <a:xfrm>
            <a:off x="568167" y="3316174"/>
            <a:ext cx="11520000" cy="20495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As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Threads de Usuário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são suportadas acima do Kernel e gerenciadas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sem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suporte dele.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Já as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Threads de Kernel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são suportadas e gerenciadas pelo SO.</a:t>
            </a:r>
          </a:p>
        </p:txBody>
      </p:sp>
    </p:spTree>
    <p:extLst>
      <p:ext uri="{BB962C8B-B14F-4D97-AF65-F5344CB8AC3E}">
        <p14:creationId xmlns:p14="http://schemas.microsoft.com/office/powerpoint/2010/main" val="229515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7">
            <a:extLst>
              <a:ext uri="{FF2B5EF4-FFF2-40B4-BE49-F238E27FC236}">
                <a16:creationId xmlns:a16="http://schemas.microsoft.com/office/drawing/2014/main" id="{528A4DD0-3D30-4BD4-9238-B49E3999FA6E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02A568B3-1480-4CB2-BA9C-36AE2075C9AF}"/>
              </a:ext>
            </a:extLst>
          </p:cNvPr>
          <p:cNvSpPr txBox="1">
            <a:spLocks/>
          </p:cNvSpPr>
          <p:nvPr/>
        </p:nvSpPr>
        <p:spPr>
          <a:xfrm>
            <a:off x="603679" y="1192509"/>
            <a:ext cx="11458217" cy="25650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São implementadas por uma 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thread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library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em nível de usuário;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 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thread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library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possui rotinas para a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criação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gerenciamento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remoção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de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User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 Threads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Não são “vistas” pelo Kernel</a:t>
            </a:r>
          </a:p>
          <a:p>
            <a:r>
              <a:rPr lang="pt-BR" sz="2400" b="1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Não entram diretamente no escalonamento do SO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92952358-10BE-489B-B429-E4C7B4CD4CD8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4.2.1. Threads de Usuário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F9FF7A-55A9-4F99-8C66-4D3629FC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38" y="3892065"/>
            <a:ext cx="7767125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3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7">
            <a:extLst>
              <a:ext uri="{FF2B5EF4-FFF2-40B4-BE49-F238E27FC236}">
                <a16:creationId xmlns:a16="http://schemas.microsoft.com/office/drawing/2014/main" id="{528A4DD0-3D30-4BD4-9238-B49E3999FA6E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02A568B3-1480-4CB2-BA9C-36AE2075C9AF}"/>
              </a:ext>
            </a:extLst>
          </p:cNvPr>
          <p:cNvSpPr txBox="1">
            <a:spLocks/>
          </p:cNvSpPr>
          <p:nvPr/>
        </p:nvSpPr>
        <p:spPr>
          <a:xfrm>
            <a:off x="603679" y="1192509"/>
            <a:ext cx="11458217" cy="25650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São suportadas diretamente pelo SO;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SO provê recursos para a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criação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escalonamento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gerenciamento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remoção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de Threads de Kernel;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São “vistas” pelo Kernel;</a:t>
            </a:r>
          </a:p>
          <a:p>
            <a:r>
              <a:rPr lang="pt-BR" sz="2400" b="1" dirty="0">
                <a:solidFill>
                  <a:srgbClr val="660066"/>
                </a:solidFill>
                <a:latin typeface="Candara" panose="020E0502030303020204" pitchFamily="34" charset="0"/>
              </a:rPr>
              <a:t>Entram em escalonamento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(</a:t>
            </a:r>
            <a:r>
              <a:rPr lang="pt-BR" sz="24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process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scheduling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) do SO;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São criados por chamadas a System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Calls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-&gt; </a:t>
            </a:r>
            <a:r>
              <a:rPr lang="pt-BR" sz="2400" b="1" u="sng" dirty="0">
                <a:latin typeface="Consolas" panose="020B0609020204030204" pitchFamily="49" charset="0"/>
              </a:rPr>
              <a:t>clone()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92952358-10BE-489B-B429-E4C7B4CD4CD8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rgbClr val="FFFF00"/>
                </a:solidFill>
                <a:latin typeface="Candara" panose="020E0502030303020204" pitchFamily="34" charset="0"/>
              </a:rPr>
              <a:t>4.2.1. Threads de Kernel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85476-5FC3-455C-B515-D7061CE3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22" y="3940063"/>
            <a:ext cx="8216757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7">
            <a:extLst>
              <a:ext uri="{FF2B5EF4-FFF2-40B4-BE49-F238E27FC236}">
                <a16:creationId xmlns:a16="http://schemas.microsoft.com/office/drawing/2014/main" id="{528A4DD0-3D30-4BD4-9238-B49E3999FA6E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02A568B3-1480-4CB2-BA9C-36AE2075C9AF}"/>
              </a:ext>
            </a:extLst>
          </p:cNvPr>
          <p:cNvSpPr txBox="1">
            <a:spLocks/>
          </p:cNvSpPr>
          <p:nvPr/>
        </p:nvSpPr>
        <p:spPr>
          <a:xfrm>
            <a:off x="603679" y="1192509"/>
            <a:ext cx="11458217" cy="15245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No final das contas, deve existir um relacionamento entre as 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Threads de usuário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e as 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Threads de Kernel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 Examinaremos 3 (três) maneiras comuns de estabelecer esse relacionamento.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92952358-10BE-489B-B429-E4C7B4CD4CD8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4.2.3. Relacionamento entre Threads de Usuário e Kernel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FCC571C-A90B-40C2-A33F-C0607496B536}"/>
              </a:ext>
            </a:extLst>
          </p:cNvPr>
          <p:cNvSpPr/>
          <p:nvPr/>
        </p:nvSpPr>
        <p:spPr>
          <a:xfrm>
            <a:off x="603680" y="3096274"/>
            <a:ext cx="7594390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rgbClr val="002060"/>
                </a:solidFill>
                <a:latin typeface="Candara" panose="020E0502030303020204" pitchFamily="34" charset="0"/>
              </a:rPr>
              <a:t>4.2.3.1. Modelo </a:t>
            </a:r>
            <a:r>
              <a:rPr lang="pt-BR" sz="2800" b="1" dirty="0">
                <a:solidFill>
                  <a:srgbClr val="7030A0"/>
                </a:solidFill>
                <a:latin typeface="Candara" panose="020E0502030303020204" pitchFamily="34" charset="0"/>
              </a:rPr>
              <a:t>MUITOS-para-UM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5673FA28-433B-4962-8E91-93894C013033}"/>
              </a:ext>
            </a:extLst>
          </p:cNvPr>
          <p:cNvSpPr txBox="1">
            <a:spLocks/>
          </p:cNvSpPr>
          <p:nvPr/>
        </p:nvSpPr>
        <p:spPr>
          <a:xfrm>
            <a:off x="603678" y="3528274"/>
            <a:ext cx="7594391" cy="2998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Mapeia muitas Threads de nível de usuário para uma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Thread de Kernel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gerenciamento das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User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 Threads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é feita pelo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Biblioteca de Threads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no espaço de usuário;</a:t>
            </a:r>
          </a:p>
          <a:p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Desvantagem</a:t>
            </a: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: O Processo inteiro será bloqueado se uma </a:t>
            </a:r>
            <a:r>
              <a:rPr lang="pt-BR" sz="2400" b="1" i="1" dirty="0" err="1">
                <a:solidFill>
                  <a:srgbClr val="C00000"/>
                </a:solidFill>
                <a:latin typeface="Candara" panose="020E0502030303020204" pitchFamily="34" charset="0"/>
              </a:rPr>
              <a:t>User</a:t>
            </a:r>
            <a:r>
              <a:rPr lang="pt-BR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 Threads </a:t>
            </a: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fizer uma </a:t>
            </a:r>
            <a:r>
              <a:rPr lang="pt-BR" sz="2400" i="1" dirty="0">
                <a:solidFill>
                  <a:srgbClr val="C00000"/>
                </a:solidFill>
                <a:latin typeface="Candara" panose="020E0502030303020204" pitchFamily="34" charset="0"/>
              </a:rPr>
              <a:t>System </a:t>
            </a:r>
            <a:r>
              <a:rPr lang="pt-BR" sz="2400" i="1" dirty="0" err="1">
                <a:solidFill>
                  <a:srgbClr val="C00000"/>
                </a:solidFill>
                <a:latin typeface="Candara" panose="020E0502030303020204" pitchFamily="34" charset="0"/>
              </a:rPr>
              <a:t>Call</a:t>
            </a: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 bloqueadora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D2B157-9EC5-418D-BBA4-074A44CE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76" y="3305069"/>
            <a:ext cx="3404224" cy="32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1388475"/>
            <a:ext cx="11160000" cy="381929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Threads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763293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Candara" panose="020E0502030303020204" pitchFamily="34" charset="0"/>
              </a:rPr>
              <a:t>Vitor </a:t>
            </a:r>
            <a:r>
              <a:rPr lang="en-US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763293"/>
            <a:ext cx="216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Candara" panose="020E0502030303020204" pitchFamily="34" charset="0"/>
              </a:rPr>
              <a:t>2023 / 2</a:t>
            </a:r>
            <a:endParaRPr lang="en-US" sz="32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6816000" y="5759865"/>
            <a:ext cx="5040000" cy="72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Candara" panose="020E0502030303020204" pitchFamily="34" charset="0"/>
              </a:rPr>
              <a:t>28-ago</a:t>
            </a:r>
            <a:endParaRPr lang="en-US" sz="32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D0D3DB4E-82FE-47F3-8894-ECA83810E746}"/>
              </a:ext>
            </a:extLst>
          </p:cNvPr>
          <p:cNvSpPr txBox="1">
            <a:spLocks/>
          </p:cNvSpPr>
          <p:nvPr/>
        </p:nvSpPr>
        <p:spPr>
          <a:xfrm>
            <a:off x="6816000" y="6489692"/>
            <a:ext cx="5040000" cy="26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_2023_08_28</a:t>
            </a:r>
            <a:endParaRPr lang="pt-BR" sz="11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218ADDC-2616-4411-A708-BCC25504B67F}"/>
              </a:ext>
            </a:extLst>
          </p:cNvPr>
          <p:cNvSpPr txBox="1">
            <a:spLocks/>
          </p:cNvSpPr>
          <p:nvPr/>
        </p:nvSpPr>
        <p:spPr>
          <a:xfrm>
            <a:off x="696000" y="4483223"/>
            <a:ext cx="11160000" cy="724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i="1" dirty="0">
                <a:solidFill>
                  <a:srgbClr val="045ABD"/>
                </a:solidFill>
                <a:latin typeface="Candara" panose="020E0502030303020204" pitchFamily="34" charset="0"/>
              </a:rPr>
              <a:t>Elaboração: Prof. Renzo Mesquita</a:t>
            </a:r>
          </a:p>
          <a:p>
            <a:pPr algn="ctr"/>
            <a:r>
              <a:rPr lang="pt-BR" sz="2000" i="1" dirty="0">
                <a:solidFill>
                  <a:srgbClr val="045ABD"/>
                </a:solidFill>
                <a:latin typeface="Candara" panose="020E0502030303020204" pitchFamily="34" charset="0"/>
              </a:rPr>
              <a:t>Contribuições: Prof. Vitor Figueiredo</a:t>
            </a: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5F1973B7-8701-43BC-B946-67059AD11A85}"/>
              </a:ext>
            </a:extLst>
          </p:cNvPr>
          <p:cNvSpPr/>
          <p:nvPr/>
        </p:nvSpPr>
        <p:spPr>
          <a:xfrm>
            <a:off x="696000" y="5403289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</a:t>
            </a: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A7DFF121-8242-4713-B691-47E27E4FDF0F}"/>
              </a:ext>
            </a:extLst>
          </p:cNvPr>
          <p:cNvSpPr/>
          <p:nvPr/>
        </p:nvSpPr>
        <p:spPr>
          <a:xfrm>
            <a:off x="4476000" y="5403289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 / Semestre</a:t>
            </a: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754BCFCF-3A47-4161-839C-6642AE9504A6}"/>
              </a:ext>
            </a:extLst>
          </p:cNvPr>
          <p:cNvSpPr/>
          <p:nvPr/>
        </p:nvSpPr>
        <p:spPr>
          <a:xfrm>
            <a:off x="6816000" y="5403289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Ministradas em: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73B3B94-BE8C-49F4-907A-9FD5BB20EE7C}"/>
              </a:ext>
            </a:extLst>
          </p:cNvPr>
          <p:cNvSpPr/>
          <p:nvPr/>
        </p:nvSpPr>
        <p:spPr>
          <a:xfrm>
            <a:off x="696000" y="838648"/>
            <a:ext cx="1116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solidFill>
                  <a:schemeClr val="bg1"/>
                </a:solidFill>
                <a:latin typeface="Candara" panose="020E0502030303020204" pitchFamily="34" charset="0"/>
              </a:rPr>
              <a:t>Cap 04</a:t>
            </a:r>
          </a:p>
        </p:txBody>
      </p:sp>
    </p:spTree>
    <p:extLst>
      <p:ext uri="{BB962C8B-B14F-4D97-AF65-F5344CB8AC3E}">
        <p14:creationId xmlns:p14="http://schemas.microsoft.com/office/powerpoint/2010/main" val="363626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7">
            <a:extLst>
              <a:ext uri="{FF2B5EF4-FFF2-40B4-BE49-F238E27FC236}">
                <a16:creationId xmlns:a16="http://schemas.microsoft.com/office/drawing/2014/main" id="{528A4DD0-3D30-4BD4-9238-B49E3999FA6E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92952358-10BE-489B-B429-E4C7B4CD4CD8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4.2.3. Relacionamento entre Threads de Usuário e Kernel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FCC571C-A90B-40C2-A33F-C0607496B536}"/>
              </a:ext>
            </a:extLst>
          </p:cNvPr>
          <p:cNvSpPr/>
          <p:nvPr/>
        </p:nvSpPr>
        <p:spPr>
          <a:xfrm>
            <a:off x="603680" y="1377828"/>
            <a:ext cx="11458216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rgbClr val="002060"/>
                </a:solidFill>
                <a:latin typeface="Candara" panose="020E0502030303020204" pitchFamily="34" charset="0"/>
              </a:rPr>
              <a:t>4.2.3.2. Modelo </a:t>
            </a:r>
            <a:r>
              <a:rPr lang="pt-BR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UM-para-UM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5673FA28-433B-4962-8E91-93894C013033}"/>
              </a:ext>
            </a:extLst>
          </p:cNvPr>
          <p:cNvSpPr txBox="1">
            <a:spLocks/>
          </p:cNvSpPr>
          <p:nvPr/>
        </p:nvSpPr>
        <p:spPr>
          <a:xfrm>
            <a:off x="603679" y="1809829"/>
            <a:ext cx="11458217" cy="30144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Mapeia cada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User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 Thread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para uma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Thread de Kernel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Mesmo que um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User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 Thread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bloqueie, as demais continuam executando;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Podem executar em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paralelo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(em Sistemas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Multicore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Linux, junto com a família de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SOs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Windows, implementam o modelo um-para-um;</a:t>
            </a:r>
          </a:p>
          <a:p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DESVANTAGEM: Alto overhead para criação de Kernel Thread;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38425C-54E3-4F44-B486-11F6C4F6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46" y="4583728"/>
            <a:ext cx="4455417" cy="17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6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7">
            <a:extLst>
              <a:ext uri="{FF2B5EF4-FFF2-40B4-BE49-F238E27FC236}">
                <a16:creationId xmlns:a16="http://schemas.microsoft.com/office/drawing/2014/main" id="{528A4DD0-3D30-4BD4-9238-B49E3999FA6E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92952358-10BE-489B-B429-E4C7B4CD4CD8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4.2.3. Relacionamento entre Threads de Usuário e Kernel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FCC571C-A90B-40C2-A33F-C0607496B536}"/>
              </a:ext>
            </a:extLst>
          </p:cNvPr>
          <p:cNvSpPr/>
          <p:nvPr/>
        </p:nvSpPr>
        <p:spPr>
          <a:xfrm>
            <a:off x="603680" y="1377828"/>
            <a:ext cx="11458216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rgbClr val="002060"/>
                </a:solidFill>
                <a:latin typeface="Candara" panose="020E0502030303020204" pitchFamily="34" charset="0"/>
              </a:rPr>
              <a:t>4.2.3.3. Modelo </a:t>
            </a:r>
            <a:r>
              <a:rPr lang="pt-BR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MUITOS-para-MUITOS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5673FA28-433B-4962-8E91-93894C013033}"/>
              </a:ext>
            </a:extLst>
          </p:cNvPr>
          <p:cNvSpPr txBox="1">
            <a:spLocks/>
          </p:cNvSpPr>
          <p:nvPr/>
        </p:nvSpPr>
        <p:spPr>
          <a:xfrm>
            <a:off x="603679" y="1809829"/>
            <a:ext cx="11458217" cy="30144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Muitas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User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 Thread 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são multiplexadas por um número menor ou igual de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Thread de Kernel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Mesmo que um </a:t>
            </a:r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User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Thread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bloqueie, os demais continuam executando;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Aqui os </a:t>
            </a:r>
            <a:r>
              <a:rPr lang="pt-BR" sz="2400" dirty="0" err="1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User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 Threads podem ser executados em paralelo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(sistemas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multicore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);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usuário cria quantas </a:t>
            </a:r>
            <a:r>
              <a:rPr lang="pt-BR" sz="2400" dirty="0" err="1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User</a:t>
            </a:r>
            <a:r>
              <a:rPr lang="pt-BR" sz="2400" dirty="0">
                <a:solidFill>
                  <a:srgbClr val="002060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 Threads quiser, e elas vão sendo distribuídas para as Kernel Threads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Os sistemas Operacionais IRX e HP-UX utilizam deste modelo.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CAEBCB-6F8F-473C-AD3F-31106628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59" y="4692591"/>
            <a:ext cx="2652882" cy="20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7">
            <a:extLst>
              <a:ext uri="{FF2B5EF4-FFF2-40B4-BE49-F238E27FC236}">
                <a16:creationId xmlns:a16="http://schemas.microsoft.com/office/drawing/2014/main" id="{528A4DD0-3D30-4BD4-9238-B49E3999FA6E}"/>
              </a:ext>
            </a:extLst>
          </p:cNvPr>
          <p:cNvSpPr/>
          <p:nvPr/>
        </p:nvSpPr>
        <p:spPr>
          <a:xfrm>
            <a:off x="1621555" y="0"/>
            <a:ext cx="10440343" cy="68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92952358-10BE-489B-B429-E4C7B4CD4CD8}"/>
              </a:ext>
            </a:extLst>
          </p:cNvPr>
          <p:cNvSpPr/>
          <p:nvPr/>
        </p:nvSpPr>
        <p:spPr>
          <a:xfrm>
            <a:off x="603680" y="723564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600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4.2.4. Comparativo entres os Modelos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5673FA28-433B-4962-8E91-93894C013033}"/>
              </a:ext>
            </a:extLst>
          </p:cNvPr>
          <p:cNvSpPr txBox="1">
            <a:spLocks/>
          </p:cNvSpPr>
          <p:nvPr/>
        </p:nvSpPr>
        <p:spPr>
          <a:xfrm>
            <a:off x="603679" y="1155565"/>
            <a:ext cx="11458217" cy="15245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Modelo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MUITOS-para-UM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permite que o desenvolvedor crie quantas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User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 Threads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quiser, mas não há um ganho de concorrência porque o Kernel só pode agendar uma Thread de cada vez;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D4D5AA0F-D960-404A-BE1B-C8CDDB934B05}"/>
              </a:ext>
            </a:extLst>
          </p:cNvPr>
          <p:cNvSpPr txBox="1">
            <a:spLocks/>
          </p:cNvSpPr>
          <p:nvPr/>
        </p:nvSpPr>
        <p:spPr>
          <a:xfrm>
            <a:off x="603678" y="2680138"/>
            <a:ext cx="11458217" cy="9774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Modelo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UM-para-UM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permite maior concorrência, mas o desenvolvedor precisa tomar cuidado para não criar Threads demais dentro de uma aplicação;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B60EF94B-C9B6-4D99-B7E3-87A1D56BA67E}"/>
              </a:ext>
            </a:extLst>
          </p:cNvPr>
          <p:cNvSpPr txBox="1">
            <a:spLocks/>
          </p:cNvSpPr>
          <p:nvPr/>
        </p:nvSpPr>
        <p:spPr>
          <a:xfrm>
            <a:off x="603678" y="3657599"/>
            <a:ext cx="11458217" cy="9774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Modelo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MUITOS-para-MUITOS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não sofre de nenhuma dessas deficiências;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434F5C-3767-4019-93AE-8C0B4639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15" y="4580118"/>
            <a:ext cx="8667370" cy="21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1838561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043943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</p:spTree>
    <p:extLst>
      <p:ext uri="{BB962C8B-B14F-4D97-AF65-F5344CB8AC3E}">
        <p14:creationId xmlns:p14="http://schemas.microsoft.com/office/powerpoint/2010/main" val="104977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742076"/>
            <a:ext cx="11493731" cy="1331326"/>
          </a:xfrm>
          <a:prstGeom prst="rect">
            <a:avLst/>
          </a:prstGeom>
          <a:solidFill>
            <a:srgbClr val="66FF66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>
                <a:solidFill>
                  <a:srgbClr val="002060"/>
                </a:solidFill>
                <a:latin typeface="Candara" panose="020E0502030303020204" pitchFamily="34" charset="0"/>
              </a:rPr>
              <a:t>Uma Biblioteca </a:t>
            </a:r>
            <a:r>
              <a:rPr lang="pt-BR" b="1" i="1" dirty="0">
                <a:solidFill>
                  <a:srgbClr val="002060"/>
                </a:solidFill>
                <a:latin typeface="Candara" panose="020E0502030303020204" pitchFamily="34" charset="0"/>
              </a:rPr>
              <a:t>de Threads fornece ao programador </a:t>
            </a:r>
            <a:r>
              <a:rPr lang="pt-BR" b="1" i="1" u="sng" dirty="0">
                <a:solidFill>
                  <a:srgbClr val="002060"/>
                </a:solidFill>
                <a:latin typeface="Candara" panose="020E0502030303020204" pitchFamily="34" charset="0"/>
              </a:rPr>
              <a:t>uma API para criação e gerenciamento de Threads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7" y="2145822"/>
            <a:ext cx="11493731" cy="6762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Há duas maneiras principais de implementar uma biblioteca de Threads: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8A739265-06A7-7C50-F7B2-4602BDDE6F02}"/>
              </a:ext>
            </a:extLst>
          </p:cNvPr>
          <p:cNvSpPr txBox="1">
            <a:spLocks/>
          </p:cNvSpPr>
          <p:nvPr/>
        </p:nvSpPr>
        <p:spPr>
          <a:xfrm>
            <a:off x="568167" y="2822026"/>
            <a:ext cx="11520000" cy="9932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1)Fornecer uma biblioteca inteiramente no espaço do Usuário sem suporte do Kernel;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2)Fornecer um biblioteca no nível do Kernel, com suporte direto do SO</a:t>
            </a: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D8D08FD9-E4B3-4254-AA23-728860194EAD}"/>
              </a:ext>
            </a:extLst>
          </p:cNvPr>
          <p:cNvSpPr txBox="1">
            <a:spLocks/>
          </p:cNvSpPr>
          <p:nvPr/>
        </p:nvSpPr>
        <p:spPr>
          <a:xfrm>
            <a:off x="568166" y="3985128"/>
            <a:ext cx="11493731" cy="2415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Três Bibliotecas de Threads são mais usadas recentemente:</a:t>
            </a:r>
          </a:p>
          <a:p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Pthreads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 permite trabalhar com nível de usuário </a:t>
            </a: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ou kernel (Ex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 Linux)</a:t>
            </a:r>
          </a:p>
          <a:p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Win32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 Apenas nível de Kernel</a:t>
            </a:r>
          </a:p>
          <a:p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Java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 dependente do SO</a:t>
            </a:r>
          </a:p>
          <a:p>
            <a:pPr marL="0" indent="0">
              <a:buNone/>
            </a:pP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86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5192AE5-18E7-4319-9B61-B91368EF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1866682"/>
            <a:ext cx="610637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0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7" y="1192508"/>
            <a:ext cx="11493731" cy="10336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 biblioteca de Threads em Java é baseada na classe 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Thread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e na interface </a:t>
            </a:r>
            <a:r>
              <a:rPr lang="pt-BR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Runnable</a:t>
            </a:r>
            <a:endParaRPr lang="pt-BR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Portanto, existem duas maneiras de programar: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8A739265-06A7-7C50-F7B2-4602BDDE6F02}"/>
              </a:ext>
            </a:extLst>
          </p:cNvPr>
          <p:cNvSpPr txBox="1">
            <a:spLocks/>
          </p:cNvSpPr>
          <p:nvPr/>
        </p:nvSpPr>
        <p:spPr>
          <a:xfrm>
            <a:off x="567679" y="2332181"/>
            <a:ext cx="5688000" cy="1196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1)Declarar uma classe que </a:t>
            </a:r>
            <a:r>
              <a:rPr lang="pt-BR" sz="24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extende</a:t>
            </a: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Thread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e implementar o método </a:t>
            </a:r>
            <a:r>
              <a:rPr lang="pt-BR" sz="2400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pt-BR" sz="2400" u="sng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FCEF027-253D-401F-BA1A-578CC496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9" y="3528291"/>
            <a:ext cx="5688000" cy="298435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825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7" y="1192508"/>
            <a:ext cx="11493731" cy="10336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 biblioteca de Threads em Java é baseada na classe 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Thread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e na interface </a:t>
            </a:r>
            <a:r>
              <a:rPr lang="pt-BR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Runnable</a:t>
            </a:r>
            <a:endParaRPr lang="pt-BR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Portanto, existem duas maneiras de programar:</a:t>
            </a: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46B12E58-7F6A-462F-9BAD-DA87AD936BD5}"/>
              </a:ext>
            </a:extLst>
          </p:cNvPr>
          <p:cNvSpPr txBox="1">
            <a:spLocks/>
          </p:cNvSpPr>
          <p:nvPr/>
        </p:nvSpPr>
        <p:spPr>
          <a:xfrm>
            <a:off x="6315032" y="2332181"/>
            <a:ext cx="5760000" cy="1196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2)Declarar uma classe que </a:t>
            </a:r>
            <a:r>
              <a:rPr lang="pt-BR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implemente</a:t>
            </a: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Runnable</a:t>
            </a: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 e implementar o método </a:t>
            </a:r>
            <a:r>
              <a:rPr lang="pt-BR" sz="2400" u="sng" dirty="0" err="1">
                <a:solidFill>
                  <a:srgbClr val="C00000"/>
                </a:solidFill>
                <a:latin typeface="Consolas" panose="020B0609020204030204" pitchFamily="49" charset="0"/>
              </a:rPr>
              <a:t>run</a:t>
            </a:r>
            <a:r>
              <a:rPr lang="pt-BR" sz="2400" u="sng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4F6DFDE-2BE1-4147-BF00-8A26CEBE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32" y="3528291"/>
            <a:ext cx="5400000" cy="30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59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7" y="1192508"/>
            <a:ext cx="11493731" cy="10336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A biblioteca de Threads em Java é baseada na classe 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Thread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e na interface </a:t>
            </a:r>
            <a:r>
              <a:rPr lang="pt-BR" sz="24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Runnable</a:t>
            </a:r>
            <a:endParaRPr lang="pt-BR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Portanto, existem duas maneiras de programar:</a:t>
            </a: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46B12E58-7F6A-462F-9BAD-DA87AD936BD5}"/>
              </a:ext>
            </a:extLst>
          </p:cNvPr>
          <p:cNvSpPr txBox="1">
            <a:spLocks/>
          </p:cNvSpPr>
          <p:nvPr/>
        </p:nvSpPr>
        <p:spPr>
          <a:xfrm>
            <a:off x="6315032" y="2332181"/>
            <a:ext cx="5760000" cy="1196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2)Declarar uma classe que </a:t>
            </a:r>
            <a:r>
              <a:rPr lang="pt-BR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implemente</a:t>
            </a: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Runnable</a:t>
            </a: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 e implementar o método </a:t>
            </a:r>
            <a:r>
              <a:rPr lang="pt-BR" sz="2400" u="sng" dirty="0" err="1">
                <a:solidFill>
                  <a:srgbClr val="C00000"/>
                </a:solidFill>
                <a:latin typeface="Consolas" panose="020B0609020204030204" pitchFamily="49" charset="0"/>
              </a:rPr>
              <a:t>run</a:t>
            </a:r>
            <a:r>
              <a:rPr lang="pt-BR" sz="2400" u="sng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4F6DFDE-2BE1-4147-BF00-8A26CEBE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32" y="3528291"/>
            <a:ext cx="5400000" cy="3093079"/>
          </a:xfrm>
          <a:prstGeom prst="rect">
            <a:avLst/>
          </a:prstGeom>
        </p:spPr>
      </p:pic>
      <p:sp>
        <p:nvSpPr>
          <p:cNvPr id="8" name="Subtítulo 1">
            <a:extLst>
              <a:ext uri="{FF2B5EF4-FFF2-40B4-BE49-F238E27FC236}">
                <a16:creationId xmlns:a16="http://schemas.microsoft.com/office/drawing/2014/main" id="{5408089A-46B6-43E3-9606-B11A90044F38}"/>
              </a:ext>
            </a:extLst>
          </p:cNvPr>
          <p:cNvSpPr txBox="1">
            <a:spLocks/>
          </p:cNvSpPr>
          <p:nvPr/>
        </p:nvSpPr>
        <p:spPr>
          <a:xfrm>
            <a:off x="567679" y="2332181"/>
            <a:ext cx="5688000" cy="1196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1)Declarar uma classe que </a:t>
            </a:r>
            <a:r>
              <a:rPr lang="pt-BR" sz="24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extende</a:t>
            </a: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Thread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e implementar o método </a:t>
            </a:r>
            <a:r>
              <a:rPr lang="pt-BR" sz="2400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pt-BR" sz="2400" u="sng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70BD3F8-5752-4DC6-AC08-987B1F66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79" y="3528291"/>
            <a:ext cx="5688000" cy="298435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53538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7" y="1192508"/>
            <a:ext cx="11493731" cy="627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2060"/>
                </a:solidFill>
                <a:latin typeface="Candara" panose="020E0502030303020204" pitchFamily="34" charset="0"/>
              </a:rPr>
              <a:t>Resumindo...</a:t>
            </a:r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B8F4C0-191D-42C1-94F3-90A08634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1599466"/>
            <a:ext cx="714474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62620CE2-5B19-4197-BA3E-2AAA2B553C73}"/>
              </a:ext>
            </a:extLst>
          </p:cNvPr>
          <p:cNvSpPr/>
          <p:nvPr/>
        </p:nvSpPr>
        <p:spPr>
          <a:xfrm>
            <a:off x="594804" y="2742288"/>
            <a:ext cx="11520000" cy="1440000"/>
          </a:xfrm>
          <a:prstGeom prst="roundRect">
            <a:avLst>
              <a:gd name="adj" fmla="val 20984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Examinar </a:t>
            </a:r>
            <a:r>
              <a:rPr lang="en-US" sz="3200" dirty="0" err="1">
                <a:solidFill>
                  <a:srgbClr val="C00000"/>
                </a:solidFill>
                <a:latin typeface="Candara" panose="020E0502030303020204" pitchFamily="34" charset="0"/>
              </a:rPr>
              <a:t>questões</a:t>
            </a:r>
            <a:r>
              <a:rPr lang="en-US" sz="3200" dirty="0">
                <a:solidFill>
                  <a:srgbClr val="C00000"/>
                </a:solidFill>
                <a:latin typeface="Candara" panose="020E0502030303020204" pitchFamily="34" charset="0"/>
              </a:rPr>
              <a:t> da </a:t>
            </a:r>
            <a:r>
              <a:rPr lang="en-US" sz="3200" dirty="0" err="1">
                <a:solidFill>
                  <a:srgbClr val="C00000"/>
                </a:solidFill>
                <a:latin typeface="Candara" panose="020E0502030303020204" pitchFamily="34" charset="0"/>
              </a:rPr>
              <a:t>programação</a:t>
            </a:r>
            <a:r>
              <a:rPr lang="en-US" sz="32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multithreaded;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0B66602F-8AF6-4BBD-BDD0-2EFD55F20582}"/>
              </a:ext>
            </a:extLst>
          </p:cNvPr>
          <p:cNvSpPr/>
          <p:nvPr/>
        </p:nvSpPr>
        <p:spPr>
          <a:xfrm>
            <a:off x="594804" y="4488874"/>
            <a:ext cx="11520000" cy="1440000"/>
          </a:xfrm>
          <a:prstGeom prst="roundRect">
            <a:avLst>
              <a:gd name="adj" fmla="val 2803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Discutir 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o que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são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bibliotecas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de Threads e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quais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as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mais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populares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rgbClr val="003399"/>
                </a:solidFill>
                <a:latin typeface="Candara" panose="020E0502030303020204" pitchFamily="34" charset="0"/>
              </a:rPr>
              <a:t>Objetivos</a:t>
            </a:r>
            <a:endParaRPr lang="en-US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9263C4-66F0-4EA7-997F-E43961884ECB}"/>
              </a:ext>
            </a:extLst>
          </p:cNvPr>
          <p:cNvSpPr/>
          <p:nvPr/>
        </p:nvSpPr>
        <p:spPr>
          <a:xfrm>
            <a:off x="594804" y="745725"/>
            <a:ext cx="11520000" cy="1800000"/>
          </a:xfrm>
          <a:prstGeom prst="roundRect">
            <a:avLst>
              <a:gd name="adj" fmla="val 16622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Introduzir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o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conceito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de Threads –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uma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unidade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básica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utilização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da CPU que forma a base dos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Sistemas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Computação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Multithreaded;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0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7" y="1192508"/>
            <a:ext cx="11493731" cy="616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Cada thread em execução tem um </a:t>
            </a:r>
            <a:r>
              <a:rPr lang="pt-B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name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8A739265-06A7-7C50-F7B2-4602BDDE6F02}"/>
              </a:ext>
            </a:extLst>
          </p:cNvPr>
          <p:cNvSpPr txBox="1">
            <a:spLocks/>
          </p:cNvSpPr>
          <p:nvPr/>
        </p:nvSpPr>
        <p:spPr>
          <a:xfrm>
            <a:off x="568167" y="1879599"/>
            <a:ext cx="11493730" cy="1870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pt-BR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pt-BR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t-BR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Thread.</a:t>
            </a:r>
            <a:r>
              <a:rPr lang="pt-BR" sz="20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currentThread</a:t>
            </a:r>
            <a:r>
              <a:rPr lang="pt-B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pt-BR" sz="2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pt-BR" sz="2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getName</a:t>
            </a:r>
            <a:r>
              <a:rPr lang="pt-BR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pt-B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em execução..."</a:t>
            </a:r>
            <a:r>
              <a:rPr lang="pt-B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</p:spTree>
    <p:extLst>
      <p:ext uri="{BB962C8B-B14F-4D97-AF65-F5344CB8AC3E}">
        <p14:creationId xmlns:p14="http://schemas.microsoft.com/office/powerpoint/2010/main" val="314403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5" y="1192508"/>
            <a:ext cx="11520000" cy="616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Testando a execução em “paralelo”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568165" y="760508"/>
            <a:ext cx="11520000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A752CC-E9B3-4D78-AE7F-95776F8B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6" y="1935066"/>
            <a:ext cx="11520000" cy="3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83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5" y="1192508"/>
            <a:ext cx="11520000" cy="616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Testando a execução em “paralelo”: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apenas 1 thread</a:t>
            </a: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568165" y="760508"/>
            <a:ext cx="11520000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095DB7-2BFE-4059-B57D-A71EA4DA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5" y="1865401"/>
            <a:ext cx="7200000" cy="19745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DD59B3-BD3B-4DB7-8927-A5C3D85A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865401"/>
            <a:ext cx="4137098" cy="3947323"/>
          </a:xfrm>
          <a:prstGeom prst="rect">
            <a:avLst/>
          </a:prstGeom>
        </p:spPr>
      </p:pic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79FB86BA-B14C-4492-B835-7C4C69E7759B}"/>
              </a:ext>
            </a:extLst>
          </p:cNvPr>
          <p:cNvSpPr/>
          <p:nvPr/>
        </p:nvSpPr>
        <p:spPr>
          <a:xfrm rot="20816647">
            <a:off x="5624945" y="4566237"/>
            <a:ext cx="2198255" cy="616546"/>
          </a:xfrm>
          <a:prstGeom prst="homePlate">
            <a:avLst>
              <a:gd name="adj" fmla="val 1009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Nada de especial</a:t>
            </a:r>
          </a:p>
        </p:txBody>
      </p:sp>
    </p:spTree>
    <p:extLst>
      <p:ext uri="{BB962C8B-B14F-4D97-AF65-F5344CB8AC3E}">
        <p14:creationId xmlns:p14="http://schemas.microsoft.com/office/powerpoint/2010/main" val="118755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5" y="1192508"/>
            <a:ext cx="11520000" cy="616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Testando a execução em “paralelo”: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com 2 threads</a:t>
            </a: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568165" y="760508"/>
            <a:ext cx="11520000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F0C18063-2993-4D4C-A2C6-90639A1569A6}"/>
              </a:ext>
            </a:extLst>
          </p:cNvPr>
          <p:cNvSpPr/>
          <p:nvPr/>
        </p:nvSpPr>
        <p:spPr>
          <a:xfrm rot="20470746">
            <a:off x="6803660" y="4697647"/>
            <a:ext cx="2630805" cy="1040236"/>
          </a:xfrm>
          <a:prstGeom prst="homePlate">
            <a:avLst>
              <a:gd name="adj" fmla="val 87616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 2 Threads foram escalonadas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F2D0050-A560-4D93-80BB-3604AD8E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5" y="1869181"/>
            <a:ext cx="7200000" cy="278787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460C3A0-14CD-4FFF-9196-72C9C89C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327" y="1869180"/>
            <a:ext cx="2657838" cy="44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38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5" y="1192508"/>
            <a:ext cx="11520000" cy="616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Testando a execução em “paralelo”: 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com 3 threads</a:t>
            </a: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A96AABE5-D7F9-4C45-AD2D-2ECB2D1B8091}"/>
              </a:ext>
            </a:extLst>
          </p:cNvPr>
          <p:cNvSpPr/>
          <p:nvPr/>
        </p:nvSpPr>
        <p:spPr>
          <a:xfrm>
            <a:off x="568165" y="760508"/>
            <a:ext cx="11520000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66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4.3.1. Threads em 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97734E-5DAC-42D3-9C11-A12C2A09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5" y="1879648"/>
            <a:ext cx="7200000" cy="34666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A2F7545-1FEE-4C52-A82E-598EFCC3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783" y="1809054"/>
            <a:ext cx="2770116" cy="4602433"/>
          </a:xfrm>
          <a:prstGeom prst="rect">
            <a:avLst/>
          </a:prstGeom>
        </p:spPr>
      </p:pic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F5F5FDD8-CAAD-49A4-A6DF-D6DF9FAD2719}"/>
              </a:ext>
            </a:extLst>
          </p:cNvPr>
          <p:cNvSpPr/>
          <p:nvPr/>
        </p:nvSpPr>
        <p:spPr>
          <a:xfrm rot="20470746">
            <a:off x="6778389" y="4729698"/>
            <a:ext cx="2479747" cy="1040236"/>
          </a:xfrm>
          <a:prstGeom prst="homePlate">
            <a:avLst>
              <a:gd name="adj" fmla="val 87616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 3 Threads foram escalonadas</a:t>
            </a:r>
          </a:p>
        </p:txBody>
      </p:sp>
    </p:spTree>
    <p:extLst>
      <p:ext uri="{BB962C8B-B14F-4D97-AF65-F5344CB8AC3E}">
        <p14:creationId xmlns:p14="http://schemas.microsoft.com/office/powerpoint/2010/main" val="3134494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D336CD4C-3559-4A4A-10D6-8C010231C784}"/>
              </a:ext>
            </a:extLst>
          </p:cNvPr>
          <p:cNvSpPr txBox="1">
            <a:spLocks/>
          </p:cNvSpPr>
          <p:nvPr/>
        </p:nvSpPr>
        <p:spPr>
          <a:xfrm>
            <a:off x="568167" y="745873"/>
            <a:ext cx="11493731" cy="81491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TRABALHO PRÁTICO: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8A739265-06A7-7C50-F7B2-4602BDDE6F02}"/>
              </a:ext>
            </a:extLst>
          </p:cNvPr>
          <p:cNvSpPr txBox="1">
            <a:spLocks/>
          </p:cNvSpPr>
          <p:nvPr/>
        </p:nvSpPr>
        <p:spPr>
          <a:xfrm>
            <a:off x="541897" y="1560787"/>
            <a:ext cx="11520000" cy="1702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Agora que relembramos de alguns conceitos do uso de Threads, crie uma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aplicação simples</a:t>
            </a:r>
            <a:r>
              <a:rPr lang="pt-BR" b="1" dirty="0">
                <a:solidFill>
                  <a:srgbClr val="002060"/>
                </a:solidFill>
                <a:latin typeface="Candara" panose="020E0502030303020204" pitchFamily="34" charset="0"/>
              </a:rPr>
              <a:t> que faça uso deste recurso para resolver algum problema, seja ele real ou lúdico;</a:t>
            </a:r>
            <a:endParaRPr lang="pt-BR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: Diagonal Corners Rounded 9">
            <a:extLst>
              <a:ext uri="{FF2B5EF4-FFF2-40B4-BE49-F238E27FC236}">
                <a16:creationId xmlns:a16="http://schemas.microsoft.com/office/drawing/2014/main" id="{9A87B264-F67A-4E6D-9CD1-6D7EF435FCA6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D8D08FD9-E4B3-4254-AA23-728860194EAD}"/>
              </a:ext>
            </a:extLst>
          </p:cNvPr>
          <p:cNvSpPr txBox="1">
            <a:spLocks/>
          </p:cNvSpPr>
          <p:nvPr/>
        </p:nvSpPr>
        <p:spPr>
          <a:xfrm>
            <a:off x="568166" y="3263462"/>
            <a:ext cx="7361889" cy="33580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u="sng" dirty="0">
                <a:solidFill>
                  <a:srgbClr val="002060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Use de seus conhecimentos e criatividade;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O trabalho pode ser feito em dupla, trio ou quarteto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Pode ser usada qualquer linguagem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Este conhecimento também será essencial para realização do próximo trabalho prático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16EB15A-E0C6-4E95-A427-55D514AC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15" y="2768152"/>
            <a:ext cx="2880000" cy="1612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047E42-E71D-458E-9F0F-83EDE7F3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074" y="3768085"/>
            <a:ext cx="2880000" cy="1549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26060C-8335-475C-92EF-82E8321B1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474" y="5165244"/>
            <a:ext cx="2880000" cy="1330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854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F8F66A0D-ABE3-C299-8FB4-EF4FA66D8FD8}"/>
              </a:ext>
            </a:extLst>
          </p:cNvPr>
          <p:cNvSpPr txBox="1">
            <a:spLocks/>
          </p:cNvSpPr>
          <p:nvPr/>
        </p:nvSpPr>
        <p:spPr>
          <a:xfrm>
            <a:off x="3073603" y="2235687"/>
            <a:ext cx="6044794" cy="23866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#cap</a:t>
            </a:r>
            <a:r>
              <a:rPr lang="pt-BR" sz="4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_04_</a:t>
            </a:r>
            <a:r>
              <a:rPr lang="pt-B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50475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AC5E42D-F69F-4F26-9619-4FF268FC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74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8E05A3-E8D1-4CDE-A76F-BCDF314C100D}"/>
              </a:ext>
            </a:extLst>
          </p:cNvPr>
          <p:cNvSpPr txBox="1"/>
          <p:nvPr/>
        </p:nvSpPr>
        <p:spPr>
          <a:xfrm>
            <a:off x="488272" y="5062194"/>
            <a:ext cx="581250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threads.acomplished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(true);</a:t>
            </a:r>
          </a:p>
        </p:txBody>
      </p:sp>
      <p:pic>
        <p:nvPicPr>
          <p:cNvPr id="4" name="Picture 2" descr="Montanha Condor Blanco">
            <a:extLst>
              <a:ext uri="{FF2B5EF4-FFF2-40B4-BE49-F238E27FC236}">
                <a16:creationId xmlns:a16="http://schemas.microsoft.com/office/drawing/2014/main" id="{27924044-4452-4107-A747-DFA22398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78" y="562708"/>
            <a:ext cx="5891222" cy="589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DF083-0D3E-46B7-87D4-E9F2841D5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7" y="2889000"/>
            <a:ext cx="38511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1838561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043943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</p:spTree>
    <p:extLst>
      <p:ext uri="{BB962C8B-B14F-4D97-AF65-F5344CB8AC3E}">
        <p14:creationId xmlns:p14="http://schemas.microsoft.com/office/powerpoint/2010/main" val="28356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63318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1838561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4.2. </a:t>
            </a:r>
            <a:r>
              <a:rPr lang="en-US" sz="3200" dirty="0" err="1">
                <a:latin typeface="Candara" panose="020E0502030303020204" pitchFamily="34" charset="0"/>
              </a:rPr>
              <a:t>Modelos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Geração</a:t>
            </a:r>
            <a:r>
              <a:rPr lang="en-US" sz="3200" dirty="0">
                <a:latin typeface="Candara" panose="020E0502030303020204" pitchFamily="34" charset="0"/>
              </a:rPr>
              <a:t> de Multithreads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3043943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4.3. </a:t>
            </a:r>
            <a:r>
              <a:rPr lang="en-US" sz="3200" dirty="0" err="1">
                <a:latin typeface="Candara" panose="020E0502030303020204" pitchFamily="34" charset="0"/>
              </a:rPr>
              <a:t>Bibliotecas</a:t>
            </a:r>
            <a:r>
              <a:rPr lang="en-US" sz="3200" dirty="0">
                <a:latin typeface="Candara" panose="020E0502030303020204" pitchFamily="34" charset="0"/>
              </a:rPr>
              <a:t> de Threads</a:t>
            </a:r>
          </a:p>
        </p:txBody>
      </p:sp>
    </p:spTree>
    <p:extLst>
      <p:ext uri="{BB962C8B-B14F-4D97-AF65-F5344CB8AC3E}">
        <p14:creationId xmlns:p14="http://schemas.microsoft.com/office/powerpoint/2010/main" val="8333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603680" y="1174036"/>
            <a:ext cx="11458217" cy="26682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Como já vimos, um Processo possui 4 partes em memória:</a:t>
            </a:r>
          </a:p>
          <a:p>
            <a:pPr marL="0" indent="0">
              <a:buNone/>
            </a:pP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1)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Code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Section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 contém a parte do código (instruções) de um programa;</a:t>
            </a:r>
          </a:p>
          <a:p>
            <a:pPr marL="0" indent="0">
              <a:buNone/>
            </a:pP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2)Data 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Section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: armazena as variáveis globais de um programa</a:t>
            </a:r>
          </a:p>
          <a:p>
            <a:pPr marL="0" indent="0">
              <a:buNone/>
            </a:pP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3)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Stack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(pilha): armazena as variáveis locais de um programa;</a:t>
            </a:r>
          </a:p>
          <a:p>
            <a:pPr marL="0" indent="0">
              <a:buNone/>
            </a:pP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4)</a:t>
            </a:r>
            <a:r>
              <a:rPr lang="pt-BR" sz="24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Heap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(monte): armazena as variáveis alocadas dinamicamente em um programa;</a:t>
            </a:r>
          </a:p>
        </p:txBody>
      </p:sp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D392AAAC-8413-4783-8DCC-2DBDFD7D2C73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C6F0D5D3-BBB2-42FC-A143-AF673A133F6D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27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andara" panose="020E0502030303020204" pitchFamily="34" charset="0"/>
              </a:rPr>
              <a:t>4.1.1. Processos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B43C7E5-23FD-4E32-BDB9-6A5C7441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59" y="3676021"/>
            <a:ext cx="2126197" cy="30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603680" y="1229453"/>
            <a:ext cx="11458217" cy="969071"/>
          </a:xfrm>
          <a:prstGeom prst="rect">
            <a:avLst/>
          </a:prstGeom>
          <a:solidFill>
            <a:srgbClr val="3CFFFF"/>
          </a:solidFill>
          <a:ln w="9525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</a:rPr>
              <a:t>Um </a:t>
            </a:r>
            <a:r>
              <a:rPr lang="pt-BR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sub-processo</a:t>
            </a: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</a:rPr>
              <a:t> (ou processo-filho) é, na verdade, um NOVO PROCESSO</a:t>
            </a:r>
          </a:p>
        </p:txBody>
      </p:sp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D392AAAC-8413-4783-8DCC-2DBDFD7D2C73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C6F0D5D3-BBB2-42FC-A143-AF673A133F6D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27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andara" panose="020E0502030303020204" pitchFamily="34" charset="0"/>
              </a:rPr>
              <a:t>4.1.2. </a:t>
            </a:r>
            <a:r>
              <a:rPr lang="pt-BR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Sub-Processos</a:t>
            </a:r>
            <a:endParaRPr lang="pt-BR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55D679C-6CCA-4AC6-AE6C-F9D23FD52FBE}"/>
              </a:ext>
            </a:extLst>
          </p:cNvPr>
          <p:cNvSpPr txBox="1">
            <a:spLocks/>
          </p:cNvSpPr>
          <p:nvPr/>
        </p:nvSpPr>
        <p:spPr>
          <a:xfrm>
            <a:off x="603680" y="2244436"/>
            <a:ext cx="11458217" cy="4170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Sub-processo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é criado por algum outro Processo, denominado 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Processo-Pai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(não existem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sub-processos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“bastardos”)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</a:t>
            </a:r>
            <a:r>
              <a:rPr lang="pt-BR" sz="2400" dirty="0" err="1">
                <a:solidFill>
                  <a:srgbClr val="002060"/>
                </a:solidFill>
                <a:latin typeface="Candara" panose="020E0502030303020204" pitchFamily="34" charset="0"/>
              </a:rPr>
              <a:t>Sub-processo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 possui, como próprio: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Seu processo ID;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Seu próprio </a:t>
            </a:r>
            <a:r>
              <a:rPr lang="pt-BR" sz="2000" b="1" i="1" u="sng" dirty="0" err="1">
                <a:solidFill>
                  <a:srgbClr val="002060"/>
                </a:solidFill>
                <a:latin typeface="Candara" panose="020E0502030303020204" pitchFamily="34" charset="0"/>
              </a:rPr>
              <a:t>Program</a:t>
            </a:r>
            <a:r>
              <a:rPr lang="pt-BR" sz="2000" b="1" i="1" u="sng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000" b="1" i="1" u="sng" dirty="0" err="1">
                <a:solidFill>
                  <a:srgbClr val="002060"/>
                </a:solidFill>
                <a:latin typeface="Candara" panose="020E0502030303020204" pitchFamily="34" charset="0"/>
              </a:rPr>
              <a:t>Counter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Seu próprio </a:t>
            </a:r>
            <a:r>
              <a:rPr lang="pt-BR" sz="2000" b="1" i="1" dirty="0">
                <a:solidFill>
                  <a:srgbClr val="002060"/>
                </a:solidFill>
                <a:latin typeface="Candara" panose="020E0502030303020204" pitchFamily="34" charset="0"/>
              </a:rPr>
              <a:t>R</a:t>
            </a:r>
            <a:r>
              <a:rPr lang="pt-BR" sz="2000" b="1" i="1" u="sng" dirty="0">
                <a:solidFill>
                  <a:srgbClr val="002060"/>
                </a:solidFill>
                <a:latin typeface="Candara" panose="020E0502030303020204" pitchFamily="34" charset="0"/>
              </a:rPr>
              <a:t>egister Set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Sua própria </a:t>
            </a:r>
            <a:r>
              <a:rPr lang="pt-BR" sz="20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stack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Sua própria </a:t>
            </a:r>
            <a:r>
              <a:rPr lang="pt-BR" sz="20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heap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Sua própria </a:t>
            </a:r>
            <a:r>
              <a:rPr lang="pt-BR" sz="20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code</a:t>
            </a:r>
            <a:r>
              <a:rPr lang="pt-BR" sz="2000" b="1" i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pt-BR" sz="20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section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 (pode ou não ser a mesma do processo-pai)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Sua própria </a:t>
            </a:r>
            <a:r>
              <a:rPr lang="pt-BR" sz="2000" b="1" i="1" dirty="0">
                <a:solidFill>
                  <a:srgbClr val="002060"/>
                </a:solidFill>
                <a:latin typeface="Candara" panose="020E0502030303020204" pitchFamily="34" charset="0"/>
              </a:rPr>
              <a:t>data </a:t>
            </a:r>
            <a:r>
              <a:rPr lang="pt-BR" sz="20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section</a:t>
            </a:r>
            <a:endParaRPr lang="pt-BR" sz="2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Seus próprios recursos do SO (</a:t>
            </a:r>
            <a:r>
              <a:rPr lang="pt-BR" sz="2000" b="1" i="1" dirty="0">
                <a:solidFill>
                  <a:srgbClr val="002060"/>
                </a:solidFill>
                <a:latin typeface="Candara" panose="020E0502030303020204" pitchFamily="34" charset="0"/>
              </a:rPr>
              <a:t>open files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 e </a:t>
            </a:r>
            <a:r>
              <a:rPr lang="pt-BR" sz="2000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signals</a:t>
            </a:r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72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603680" y="1192508"/>
            <a:ext cx="11458217" cy="1213563"/>
          </a:xfrm>
          <a:prstGeom prst="rect">
            <a:avLst/>
          </a:prstGeom>
          <a:solidFill>
            <a:srgbClr val="66FF66"/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</a:rPr>
              <a:t>Uma </a:t>
            </a:r>
            <a:r>
              <a:rPr lang="pt-BR" b="1" i="1" dirty="0">
                <a:solidFill>
                  <a:srgbClr val="002060"/>
                </a:solidFill>
                <a:latin typeface="Candara" panose="020E0502030303020204" pitchFamily="34" charset="0"/>
              </a:rPr>
              <a:t>Thread</a:t>
            </a: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</a:rPr>
              <a:t>, </a:t>
            </a:r>
            <a:r>
              <a:rPr lang="pt-BR" i="1">
                <a:solidFill>
                  <a:srgbClr val="002060"/>
                </a:solidFill>
                <a:latin typeface="Candara" panose="020E0502030303020204" pitchFamily="34" charset="0"/>
              </a:rPr>
              <a:t>ou </a:t>
            </a:r>
            <a:r>
              <a:rPr lang="pt-BR" b="1" i="1">
                <a:solidFill>
                  <a:srgbClr val="002060"/>
                </a:solidFill>
                <a:latin typeface="Candara" panose="020E0502030303020204" pitchFamily="34" charset="0"/>
              </a:rPr>
              <a:t>Lightweigth </a:t>
            </a:r>
            <a:r>
              <a:rPr lang="pt-BR" b="1" i="1" dirty="0" err="1">
                <a:solidFill>
                  <a:srgbClr val="002060"/>
                </a:solidFill>
                <a:latin typeface="Candara" panose="020E0502030303020204" pitchFamily="34" charset="0"/>
              </a:rPr>
              <a:t>Process</a:t>
            </a:r>
            <a:r>
              <a:rPr lang="pt-BR" i="1" dirty="0">
                <a:solidFill>
                  <a:srgbClr val="002060"/>
                </a:solidFill>
                <a:latin typeface="Candara" panose="020E0502030303020204" pitchFamily="34" charset="0"/>
              </a:rPr>
              <a:t> (LWP) é uma unidade básica de utilização de CPU</a:t>
            </a:r>
          </a:p>
        </p:txBody>
      </p:sp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D392AAAC-8413-4783-8DCC-2DBDFD7D2C73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C6F0D5D3-BBB2-42FC-A143-AF673A133F6D}"/>
              </a:ext>
            </a:extLst>
          </p:cNvPr>
          <p:cNvSpPr/>
          <p:nvPr/>
        </p:nvSpPr>
        <p:spPr>
          <a:xfrm>
            <a:off x="603680" y="760508"/>
            <a:ext cx="11458217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bg1"/>
                </a:solidFill>
                <a:latin typeface="Candara" panose="020E0502030303020204" pitchFamily="34" charset="0"/>
              </a:rPr>
              <a:t>4.1.3. Threads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B55D679C-6CCA-4AC6-AE6C-F9D23FD52FBE}"/>
              </a:ext>
            </a:extLst>
          </p:cNvPr>
          <p:cNvSpPr txBox="1">
            <a:spLocks/>
          </p:cNvSpPr>
          <p:nvPr/>
        </p:nvSpPr>
        <p:spPr>
          <a:xfrm>
            <a:off x="603680" y="2519083"/>
            <a:ext cx="11458217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2060"/>
                </a:solidFill>
                <a:highlight>
                  <a:srgbClr val="66FF66"/>
                </a:highlight>
                <a:latin typeface="Candara" panose="020E0502030303020204" pitchFamily="34" charset="0"/>
              </a:rPr>
              <a:t>Um processo pode possuir várias Threads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. E caso ele possua, ele pode realizar mais de uma tarefa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concorrentemente</a:t>
            </a: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 processo tradicional, com apenas um Thread é chamado </a:t>
            </a:r>
            <a:r>
              <a:rPr lang="pt-BR" sz="2400" b="1" dirty="0">
                <a:solidFill>
                  <a:srgbClr val="002060"/>
                </a:solidFill>
                <a:highlight>
                  <a:srgbClr val="66FF66"/>
                </a:highlight>
                <a:latin typeface="Candara" panose="020E0502030303020204" pitchFamily="34" charset="0"/>
              </a:rPr>
              <a:t>Heavyweight </a:t>
            </a:r>
            <a:r>
              <a:rPr lang="pt-BR" sz="2400" b="1" dirty="0" err="1">
                <a:solidFill>
                  <a:srgbClr val="002060"/>
                </a:solidFill>
                <a:highlight>
                  <a:srgbClr val="66FF66"/>
                </a:highlight>
                <a:latin typeface="Candara" panose="020E0502030303020204" pitchFamily="34" charset="0"/>
              </a:rPr>
              <a:t>Process</a:t>
            </a:r>
            <a:endParaRPr lang="pt-BR" sz="2000" b="1" dirty="0">
              <a:solidFill>
                <a:srgbClr val="002060"/>
              </a:solidFill>
              <a:highlight>
                <a:srgbClr val="66FF66"/>
              </a:highlight>
              <a:latin typeface="Candara" panose="020E0502030303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662C0D-750B-43A5-8782-961D3CD4286F}"/>
              </a:ext>
            </a:extLst>
          </p:cNvPr>
          <p:cNvSpPr/>
          <p:nvPr/>
        </p:nvSpPr>
        <p:spPr>
          <a:xfrm>
            <a:off x="3083860" y="4952591"/>
            <a:ext cx="1800000" cy="14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aio 2">
            <a:extLst>
              <a:ext uri="{FF2B5EF4-FFF2-40B4-BE49-F238E27FC236}">
                <a16:creationId xmlns:a16="http://schemas.microsoft.com/office/drawing/2014/main" id="{FDCCFC27-5767-4099-8EB8-AA4732873EC8}"/>
              </a:ext>
            </a:extLst>
          </p:cNvPr>
          <p:cNvSpPr/>
          <p:nvPr/>
        </p:nvSpPr>
        <p:spPr>
          <a:xfrm rot="1941433">
            <a:off x="3741813" y="5208494"/>
            <a:ext cx="484095" cy="645459"/>
          </a:xfrm>
          <a:prstGeom prst="lightningBol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6A22EC70-271C-464F-9011-CBED6CCC3BB2}"/>
              </a:ext>
            </a:extLst>
          </p:cNvPr>
          <p:cNvSpPr/>
          <p:nvPr/>
        </p:nvSpPr>
        <p:spPr>
          <a:xfrm>
            <a:off x="3083860" y="4232591"/>
            <a:ext cx="180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Um Processo,</a:t>
            </a:r>
            <a:endParaRPr lang="pt-BR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andara" panose="020E0502030303020204" pitchFamily="34" charset="0"/>
              </a:rPr>
              <a:t>Uma Thread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592D158-6CCA-473A-8620-2A4F54A72A06}"/>
              </a:ext>
            </a:extLst>
          </p:cNvPr>
          <p:cNvSpPr/>
          <p:nvPr/>
        </p:nvSpPr>
        <p:spPr>
          <a:xfrm>
            <a:off x="6592108" y="4952591"/>
            <a:ext cx="1800000" cy="14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aio 12">
            <a:extLst>
              <a:ext uri="{FF2B5EF4-FFF2-40B4-BE49-F238E27FC236}">
                <a16:creationId xmlns:a16="http://schemas.microsoft.com/office/drawing/2014/main" id="{FCC59F42-1514-405C-AF06-1A31D90B2537}"/>
              </a:ext>
            </a:extLst>
          </p:cNvPr>
          <p:cNvSpPr/>
          <p:nvPr/>
        </p:nvSpPr>
        <p:spPr>
          <a:xfrm rot="1941433">
            <a:off x="7274941" y="5208494"/>
            <a:ext cx="484095" cy="645459"/>
          </a:xfrm>
          <a:prstGeom prst="lightningBol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F46081A8-2B7A-4A25-A58A-F7BD83ADACF7}"/>
              </a:ext>
            </a:extLst>
          </p:cNvPr>
          <p:cNvSpPr/>
          <p:nvPr/>
        </p:nvSpPr>
        <p:spPr>
          <a:xfrm>
            <a:off x="6592108" y="4232591"/>
            <a:ext cx="180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  <a:latin typeface="Candara" panose="020E0502030303020204" pitchFamily="34" charset="0"/>
              </a:rPr>
              <a:t>Um Processo,</a:t>
            </a:r>
            <a:endParaRPr lang="pt-BR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pt-BR" b="1" dirty="0">
                <a:solidFill>
                  <a:schemeClr val="tx1"/>
                </a:solidFill>
                <a:latin typeface="Candara" panose="020E0502030303020204" pitchFamily="34" charset="0"/>
              </a:rPr>
              <a:t>Várias</a:t>
            </a:r>
            <a:r>
              <a:rPr lang="pt-BR" dirty="0">
                <a:solidFill>
                  <a:schemeClr val="tx1"/>
                </a:solidFill>
                <a:latin typeface="Candara" panose="020E0502030303020204" pitchFamily="34" charset="0"/>
              </a:rPr>
              <a:t> Thread</a:t>
            </a:r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986BD6C-F0D5-4A16-B62C-D734AF1731E8}"/>
              </a:ext>
            </a:extLst>
          </p:cNvPr>
          <p:cNvSpPr/>
          <p:nvPr/>
        </p:nvSpPr>
        <p:spPr>
          <a:xfrm rot="1941433">
            <a:off x="7711359" y="5208493"/>
            <a:ext cx="484095" cy="645459"/>
          </a:xfrm>
          <a:prstGeom prst="lightningBol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aio 15">
            <a:extLst>
              <a:ext uri="{FF2B5EF4-FFF2-40B4-BE49-F238E27FC236}">
                <a16:creationId xmlns:a16="http://schemas.microsoft.com/office/drawing/2014/main" id="{BE2F2144-FF85-4799-A0DC-6E2DF6F3EF5C}"/>
              </a:ext>
            </a:extLst>
          </p:cNvPr>
          <p:cNvSpPr/>
          <p:nvPr/>
        </p:nvSpPr>
        <p:spPr>
          <a:xfrm rot="1941433">
            <a:off x="6838522" y="5208492"/>
            <a:ext cx="484095" cy="645459"/>
          </a:xfrm>
          <a:prstGeom prst="lightningBol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7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38BD194-9C92-4522-B24E-FCCBD0E2D827}"/>
              </a:ext>
            </a:extLst>
          </p:cNvPr>
          <p:cNvSpPr/>
          <p:nvPr/>
        </p:nvSpPr>
        <p:spPr>
          <a:xfrm>
            <a:off x="7727094" y="723564"/>
            <a:ext cx="216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603680" y="1192508"/>
            <a:ext cx="5119203" cy="2596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i="1" dirty="0">
                <a:latin typeface="Candara" panose="020E0502030303020204" pitchFamily="34" charset="0"/>
              </a:rPr>
              <a:t>Uma </a:t>
            </a:r>
            <a:r>
              <a:rPr lang="pt-BR" sz="2400" b="1" i="1" dirty="0">
                <a:latin typeface="Candara" panose="020E0502030303020204" pitchFamily="34" charset="0"/>
              </a:rPr>
              <a:t>Thread ID</a:t>
            </a:r>
          </a:p>
          <a:p>
            <a:r>
              <a:rPr lang="pt-BR" sz="2400" b="1" i="1" dirty="0">
                <a:latin typeface="Candara" panose="020E0502030303020204" pitchFamily="34" charset="0"/>
              </a:rPr>
              <a:t>Seu próprio PC</a:t>
            </a:r>
          </a:p>
          <a:p>
            <a:r>
              <a:rPr lang="pt-BR" sz="2400" b="1" i="1" dirty="0">
                <a:latin typeface="Candara" panose="020E0502030303020204" pitchFamily="34" charset="0"/>
              </a:rPr>
              <a:t>Seus próprios Register Set</a:t>
            </a:r>
          </a:p>
          <a:p>
            <a:r>
              <a:rPr lang="pt-BR" sz="2400" b="1" i="1" dirty="0">
                <a:latin typeface="Candara" panose="020E0502030303020204" pitchFamily="34" charset="0"/>
              </a:rPr>
              <a:t>Sua própria </a:t>
            </a:r>
            <a:r>
              <a:rPr lang="pt-BR" sz="2400" b="1" i="1" dirty="0" err="1">
                <a:latin typeface="Candara" panose="020E0502030303020204" pitchFamily="34" charset="0"/>
              </a:rPr>
              <a:t>stack</a:t>
            </a:r>
            <a:endParaRPr lang="pt-BR" sz="2400" b="1" i="1" dirty="0">
              <a:latin typeface="Candara" panose="020E0502030303020204" pitchFamily="34" charset="0"/>
            </a:endParaRPr>
          </a:p>
          <a:p>
            <a:r>
              <a:rPr lang="pt-BR" sz="2400" b="1" i="1" dirty="0">
                <a:latin typeface="Candara" panose="020E0502030303020204" pitchFamily="34" charset="0"/>
              </a:rPr>
              <a:t>Sua própria </a:t>
            </a:r>
            <a:r>
              <a:rPr lang="pt-BR" sz="2400" b="1" i="1" dirty="0" err="1">
                <a:latin typeface="Candara" panose="020E0502030303020204" pitchFamily="34" charset="0"/>
              </a:rPr>
              <a:t>heap</a:t>
            </a:r>
            <a:endParaRPr lang="pt-BR" sz="2400" b="1" i="1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Rounded 4">
            <a:extLst>
              <a:ext uri="{FF2B5EF4-FFF2-40B4-BE49-F238E27FC236}">
                <a16:creationId xmlns:a16="http://schemas.microsoft.com/office/drawing/2014/main" id="{D392AAAC-8413-4783-8DCC-2DBDFD7D2C73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4.1. </a:t>
            </a:r>
            <a:r>
              <a:rPr lang="en-US" sz="3200" dirty="0" err="1">
                <a:latin typeface="Candara" panose="020E0502030303020204" pitchFamily="34" charset="0"/>
              </a:rPr>
              <a:t>Visão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Geral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C6F0D5D3-BBB2-42FC-A143-AF673A133F6D}"/>
              </a:ext>
            </a:extLst>
          </p:cNvPr>
          <p:cNvSpPr/>
          <p:nvPr/>
        </p:nvSpPr>
        <p:spPr>
          <a:xfrm>
            <a:off x="603680" y="760508"/>
            <a:ext cx="5119203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Uma Thread possui como próprio: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1E2BB75E-5DF3-49A2-A58B-9CCFAE3B6739}"/>
              </a:ext>
            </a:extLst>
          </p:cNvPr>
          <p:cNvSpPr/>
          <p:nvPr/>
        </p:nvSpPr>
        <p:spPr>
          <a:xfrm>
            <a:off x="603679" y="3968193"/>
            <a:ext cx="5119203" cy="908898"/>
          </a:xfrm>
          <a:prstGeom prst="round2SameRect">
            <a:avLst>
              <a:gd name="adj1" fmla="val 34389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Uma Thread </a:t>
            </a:r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compartilha</a:t>
            </a: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 com outras Threads de um mesmo Processo:</a:t>
            </a: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27A1DD25-AF8A-4464-9C21-8023E64D460A}"/>
              </a:ext>
            </a:extLst>
          </p:cNvPr>
          <p:cNvSpPr txBox="1">
            <a:spLocks/>
          </p:cNvSpPr>
          <p:nvPr/>
        </p:nvSpPr>
        <p:spPr>
          <a:xfrm>
            <a:off x="603680" y="4877091"/>
            <a:ext cx="5119201" cy="17303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i="1" dirty="0">
                <a:solidFill>
                  <a:srgbClr val="C00000"/>
                </a:solidFill>
                <a:latin typeface="Candara" panose="020E0502030303020204" pitchFamily="34" charset="0"/>
              </a:rPr>
              <a:t>Seu </a:t>
            </a:r>
            <a:r>
              <a:rPr lang="pt-BR" sz="2400" b="1" i="1" dirty="0" err="1">
                <a:solidFill>
                  <a:srgbClr val="C00000"/>
                </a:solidFill>
                <a:latin typeface="Candara" panose="020E0502030303020204" pitchFamily="34" charset="0"/>
              </a:rPr>
              <a:t>Code</a:t>
            </a:r>
            <a:r>
              <a:rPr lang="pt-BR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pt-BR" sz="2400" b="1" i="1" dirty="0" err="1">
                <a:solidFill>
                  <a:srgbClr val="C00000"/>
                </a:solidFill>
                <a:latin typeface="Candara" panose="020E0502030303020204" pitchFamily="34" charset="0"/>
              </a:rPr>
              <a:t>Section</a:t>
            </a:r>
            <a:endParaRPr lang="pt-BR" sz="2400" i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r>
              <a:rPr lang="pt-BR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Data </a:t>
            </a:r>
            <a:r>
              <a:rPr lang="pt-BR" sz="2400" b="1" i="1" dirty="0" err="1">
                <a:solidFill>
                  <a:srgbClr val="C00000"/>
                </a:solidFill>
                <a:latin typeface="Candara" panose="020E0502030303020204" pitchFamily="34" charset="0"/>
              </a:rPr>
              <a:t>Section</a:t>
            </a:r>
            <a:endParaRPr lang="pt-BR" sz="2400" b="1" i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r>
              <a:rPr lang="pt-BR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Arquivos abertos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1A77538-2793-4B74-BA4C-08A2909A76E7}"/>
              </a:ext>
            </a:extLst>
          </p:cNvPr>
          <p:cNvGrpSpPr/>
          <p:nvPr/>
        </p:nvGrpSpPr>
        <p:grpSpPr>
          <a:xfrm>
            <a:off x="7853106" y="813564"/>
            <a:ext cx="1907977" cy="360000"/>
            <a:chOff x="6469119" y="1549702"/>
            <a:chExt cx="1907977" cy="36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6B2BB46-93EA-479F-9B6D-F1A0471B37B0}"/>
                </a:ext>
              </a:extLst>
            </p:cNvPr>
            <p:cNvSpPr/>
            <p:nvPr/>
          </p:nvSpPr>
          <p:spPr>
            <a:xfrm>
              <a:off x="6469119" y="1549702"/>
              <a:ext cx="900000" cy="3600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data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111FAB3-5A46-4B21-92DE-26B5E553278C}"/>
                </a:ext>
              </a:extLst>
            </p:cNvPr>
            <p:cNvSpPr/>
            <p:nvPr/>
          </p:nvSpPr>
          <p:spPr>
            <a:xfrm>
              <a:off x="7477096" y="1549702"/>
              <a:ext cx="900000" cy="3600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files</a:t>
              </a: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D98F2BB6-6EAF-40B4-9F1B-C4409D1AF52D}"/>
              </a:ext>
            </a:extLst>
          </p:cNvPr>
          <p:cNvSpPr/>
          <p:nvPr/>
        </p:nvSpPr>
        <p:spPr>
          <a:xfrm>
            <a:off x="7727093" y="1791568"/>
            <a:ext cx="2159999" cy="14035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3BCEF2-C973-42D7-B459-B2A648B7ACDE}"/>
              </a:ext>
            </a:extLst>
          </p:cNvPr>
          <p:cNvSpPr/>
          <p:nvPr/>
        </p:nvSpPr>
        <p:spPr>
          <a:xfrm>
            <a:off x="8303106" y="1941269"/>
            <a:ext cx="90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code</a:t>
            </a:r>
            <a:endParaRPr lang="pt-BR" sz="1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0BD506D-CEE3-4809-9901-F8D79130ABC6}"/>
              </a:ext>
            </a:extLst>
          </p:cNvPr>
          <p:cNvSpPr/>
          <p:nvPr/>
        </p:nvSpPr>
        <p:spPr>
          <a:xfrm>
            <a:off x="7727094" y="1257566"/>
            <a:ext cx="216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F253D7-6088-4F07-8086-73E0AA8468BD}"/>
              </a:ext>
            </a:extLst>
          </p:cNvPr>
          <p:cNvGrpSpPr/>
          <p:nvPr/>
        </p:nvGrpSpPr>
        <p:grpSpPr>
          <a:xfrm>
            <a:off x="7853106" y="1347566"/>
            <a:ext cx="1907977" cy="360000"/>
            <a:chOff x="6469119" y="1549702"/>
            <a:chExt cx="1907977" cy="36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B1EB703-B7F6-4622-88A6-3B3853F04D1F}"/>
                </a:ext>
              </a:extLst>
            </p:cNvPr>
            <p:cNvSpPr/>
            <p:nvPr/>
          </p:nvSpPr>
          <p:spPr>
            <a:xfrm>
              <a:off x="6469119" y="1549702"/>
              <a:ext cx="900000" cy="3600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registers</a:t>
              </a:r>
              <a:endParaRPr lang="pt-BR" sz="1400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AECD4E8-EBF2-4A81-968B-7D362771DC60}"/>
                </a:ext>
              </a:extLst>
            </p:cNvPr>
            <p:cNvSpPr/>
            <p:nvPr/>
          </p:nvSpPr>
          <p:spPr>
            <a:xfrm>
              <a:off x="7477096" y="1549702"/>
              <a:ext cx="900000" cy="3600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stack</a:t>
              </a:r>
              <a:endParaRPr lang="pt-BR" sz="1400" dirty="0"/>
            </a:p>
          </p:txBody>
        </p:sp>
      </p:grpSp>
      <p:sp>
        <p:nvSpPr>
          <p:cNvPr id="27" name="Raio 26">
            <a:extLst>
              <a:ext uri="{FF2B5EF4-FFF2-40B4-BE49-F238E27FC236}">
                <a16:creationId xmlns:a16="http://schemas.microsoft.com/office/drawing/2014/main" id="{E012E13A-4177-4B0B-8E2E-F1A850FE4908}"/>
              </a:ext>
            </a:extLst>
          </p:cNvPr>
          <p:cNvSpPr/>
          <p:nvPr/>
        </p:nvSpPr>
        <p:spPr>
          <a:xfrm rot="1941433">
            <a:off x="8565044" y="2361950"/>
            <a:ext cx="484095" cy="645459"/>
          </a:xfrm>
          <a:prstGeom prst="lightningBolt">
            <a:avLst/>
          </a:prstGeom>
          <a:solidFill>
            <a:srgbClr val="66FF6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9122E97-DD12-42FF-9D51-C12C3BDA63E7}"/>
              </a:ext>
            </a:extLst>
          </p:cNvPr>
          <p:cNvSpPr/>
          <p:nvPr/>
        </p:nvSpPr>
        <p:spPr>
          <a:xfrm>
            <a:off x="6389360" y="3359089"/>
            <a:ext cx="4328865" cy="808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41DB17-C413-45F6-B2E0-63500E777D14}"/>
              </a:ext>
            </a:extLst>
          </p:cNvPr>
          <p:cNvSpPr/>
          <p:nvPr/>
        </p:nvSpPr>
        <p:spPr>
          <a:xfrm>
            <a:off x="6659359" y="3460738"/>
            <a:ext cx="3788865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rgbClr val="C00000"/>
                </a:solidFill>
              </a:rPr>
              <a:t>Data section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EC094B-C8A8-496E-9E01-96F8313E8AA4}"/>
              </a:ext>
            </a:extLst>
          </p:cNvPr>
          <p:cNvSpPr/>
          <p:nvPr/>
        </p:nvSpPr>
        <p:spPr>
          <a:xfrm>
            <a:off x="6659359" y="3811146"/>
            <a:ext cx="3788866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rgbClr val="C00000"/>
                </a:solidFill>
              </a:rPr>
              <a:t>Open files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2B7FC04-2212-4208-BD1E-2DCECF104DE3}"/>
              </a:ext>
            </a:extLst>
          </p:cNvPr>
          <p:cNvSpPr/>
          <p:nvPr/>
        </p:nvSpPr>
        <p:spPr>
          <a:xfrm>
            <a:off x="6389359" y="4161554"/>
            <a:ext cx="1440000" cy="2445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618ACCF-D133-48DD-A2F4-80177A2DF696}"/>
              </a:ext>
            </a:extLst>
          </p:cNvPr>
          <p:cNvSpPr/>
          <p:nvPr/>
        </p:nvSpPr>
        <p:spPr>
          <a:xfrm>
            <a:off x="6659359" y="4242590"/>
            <a:ext cx="900000" cy="3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registers</a:t>
            </a:r>
            <a:endParaRPr lang="pt-BR" sz="140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269CC7B-76B0-4C81-BB40-C5F13D378A5A}"/>
              </a:ext>
            </a:extLst>
          </p:cNvPr>
          <p:cNvSpPr/>
          <p:nvPr/>
        </p:nvSpPr>
        <p:spPr>
          <a:xfrm>
            <a:off x="6659359" y="4653639"/>
            <a:ext cx="900000" cy="3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stack</a:t>
            </a:r>
            <a:endParaRPr lang="pt-BR" sz="1400" dirty="0"/>
          </a:p>
        </p:txBody>
      </p:sp>
      <p:sp>
        <p:nvSpPr>
          <p:cNvPr id="38" name="Raio 37">
            <a:extLst>
              <a:ext uri="{FF2B5EF4-FFF2-40B4-BE49-F238E27FC236}">
                <a16:creationId xmlns:a16="http://schemas.microsoft.com/office/drawing/2014/main" id="{7B656750-DD12-497C-80CA-73D21A1E73C8}"/>
              </a:ext>
            </a:extLst>
          </p:cNvPr>
          <p:cNvSpPr/>
          <p:nvPr/>
        </p:nvSpPr>
        <p:spPr>
          <a:xfrm rot="1941433">
            <a:off x="6867312" y="5685396"/>
            <a:ext cx="484095" cy="623284"/>
          </a:xfrm>
          <a:prstGeom prst="lightningBolt">
            <a:avLst/>
          </a:prstGeom>
          <a:solidFill>
            <a:srgbClr val="66FF6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4E16B51-7865-4738-B0E0-07455DD1D39E}"/>
              </a:ext>
            </a:extLst>
          </p:cNvPr>
          <p:cNvSpPr/>
          <p:nvPr/>
        </p:nvSpPr>
        <p:spPr>
          <a:xfrm>
            <a:off x="7833792" y="4161554"/>
            <a:ext cx="1440000" cy="2445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FC977A7-36C6-4B84-8151-8D8A1407794F}"/>
              </a:ext>
            </a:extLst>
          </p:cNvPr>
          <p:cNvSpPr/>
          <p:nvPr/>
        </p:nvSpPr>
        <p:spPr>
          <a:xfrm>
            <a:off x="8099383" y="4251183"/>
            <a:ext cx="900000" cy="3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registers</a:t>
            </a:r>
            <a:endParaRPr lang="pt-BR" sz="1400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9A9A9C3-4C06-4E97-A91C-CECAC7B7422C}"/>
              </a:ext>
            </a:extLst>
          </p:cNvPr>
          <p:cNvSpPr/>
          <p:nvPr/>
        </p:nvSpPr>
        <p:spPr>
          <a:xfrm>
            <a:off x="8099383" y="4662232"/>
            <a:ext cx="900000" cy="3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stack</a:t>
            </a:r>
            <a:endParaRPr lang="pt-BR" sz="1400" dirty="0"/>
          </a:p>
        </p:txBody>
      </p:sp>
      <p:sp>
        <p:nvSpPr>
          <p:cNvPr id="42" name="Raio 41">
            <a:extLst>
              <a:ext uri="{FF2B5EF4-FFF2-40B4-BE49-F238E27FC236}">
                <a16:creationId xmlns:a16="http://schemas.microsoft.com/office/drawing/2014/main" id="{670D6B87-A594-41CE-8EE4-63983109C88B}"/>
              </a:ext>
            </a:extLst>
          </p:cNvPr>
          <p:cNvSpPr/>
          <p:nvPr/>
        </p:nvSpPr>
        <p:spPr>
          <a:xfrm rot="1941433">
            <a:off x="8307336" y="5693989"/>
            <a:ext cx="484095" cy="623284"/>
          </a:xfrm>
          <a:prstGeom prst="lightningBolt">
            <a:avLst/>
          </a:prstGeom>
          <a:solidFill>
            <a:srgbClr val="66FF6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2F98E29-5F84-41AC-B50A-04CD1DF22ADD}"/>
              </a:ext>
            </a:extLst>
          </p:cNvPr>
          <p:cNvSpPr/>
          <p:nvPr/>
        </p:nvSpPr>
        <p:spPr>
          <a:xfrm>
            <a:off x="9278225" y="4161554"/>
            <a:ext cx="1440000" cy="2445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625F02E-BC3D-4A12-9F3D-25574AD61206}"/>
              </a:ext>
            </a:extLst>
          </p:cNvPr>
          <p:cNvSpPr/>
          <p:nvPr/>
        </p:nvSpPr>
        <p:spPr>
          <a:xfrm>
            <a:off x="9548225" y="4242590"/>
            <a:ext cx="900000" cy="3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registers</a:t>
            </a:r>
            <a:endParaRPr lang="pt-BR" sz="14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F44DA01-9B1E-4969-A371-7DD21BB427F8}"/>
              </a:ext>
            </a:extLst>
          </p:cNvPr>
          <p:cNvSpPr/>
          <p:nvPr/>
        </p:nvSpPr>
        <p:spPr>
          <a:xfrm>
            <a:off x="9548225" y="4653639"/>
            <a:ext cx="900000" cy="36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stack</a:t>
            </a:r>
            <a:endParaRPr lang="pt-BR" sz="1400" dirty="0"/>
          </a:p>
        </p:txBody>
      </p:sp>
      <p:sp>
        <p:nvSpPr>
          <p:cNvPr id="46" name="Raio 45">
            <a:extLst>
              <a:ext uri="{FF2B5EF4-FFF2-40B4-BE49-F238E27FC236}">
                <a16:creationId xmlns:a16="http://schemas.microsoft.com/office/drawing/2014/main" id="{52419622-F78C-4514-894E-CB2EDDAB2BC3}"/>
              </a:ext>
            </a:extLst>
          </p:cNvPr>
          <p:cNvSpPr/>
          <p:nvPr/>
        </p:nvSpPr>
        <p:spPr>
          <a:xfrm rot="1941433">
            <a:off x="9756178" y="5685396"/>
            <a:ext cx="484095" cy="623284"/>
          </a:xfrm>
          <a:prstGeom prst="lightningBolt">
            <a:avLst/>
          </a:prstGeom>
          <a:solidFill>
            <a:srgbClr val="66FF6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818FA9A-1A48-4F16-98A7-43D9F738D3C9}"/>
              </a:ext>
            </a:extLst>
          </p:cNvPr>
          <p:cNvSpPr/>
          <p:nvPr/>
        </p:nvSpPr>
        <p:spPr>
          <a:xfrm>
            <a:off x="6659360" y="5220696"/>
            <a:ext cx="3788866" cy="347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rgbClr val="C00000"/>
                </a:solidFill>
              </a:rPr>
              <a:t>code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ACCD044-2164-40DE-8D89-083E2542A44D}"/>
              </a:ext>
            </a:extLst>
          </p:cNvPr>
          <p:cNvSpPr/>
          <p:nvPr/>
        </p:nvSpPr>
        <p:spPr>
          <a:xfrm>
            <a:off x="6389358" y="5126408"/>
            <a:ext cx="4328865" cy="1489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6744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4A2283AF80BA44884B8EE39351F88C" ma:contentTypeVersion="4" ma:contentTypeDescription="Crie um novo documento." ma:contentTypeScope="" ma:versionID="8ff55fa5f62b32405a8da81cc193dbee">
  <xsd:schema xmlns:xsd="http://www.w3.org/2001/XMLSchema" xmlns:xs="http://www.w3.org/2001/XMLSchema" xmlns:p="http://schemas.microsoft.com/office/2006/metadata/properties" xmlns:ns2="90a832d6-e78a-4a50-a0aa-62da95f3961d" targetNamespace="http://schemas.microsoft.com/office/2006/metadata/properties" ma:root="true" ma:fieldsID="7f959139ef25a94d3d48ab0175c9f78d" ns2:_="">
    <xsd:import namespace="90a832d6-e78a-4a50-a0aa-62da95f396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832d6-e78a-4a50-a0aa-62da95f396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EF54CB-C612-4708-9409-868E9471C266}"/>
</file>

<file path=customXml/itemProps2.xml><?xml version="1.0" encoding="utf-8"?>
<ds:datastoreItem xmlns:ds="http://schemas.openxmlformats.org/officeDocument/2006/customXml" ds:itemID="{F059D23C-177B-44FE-9D24-83DAB3CD1ADC}"/>
</file>

<file path=customXml/itemProps3.xml><?xml version="1.0" encoding="utf-8"?>
<ds:datastoreItem xmlns:ds="http://schemas.openxmlformats.org/officeDocument/2006/customXml" ds:itemID="{FA7D3DCC-4E87-4BFC-8A14-B2B2A97FDA26}"/>
</file>

<file path=docProps/app.xml><?xml version="1.0" encoding="utf-8"?>
<Properties xmlns="http://schemas.openxmlformats.org/officeDocument/2006/extended-properties" xmlns:vt="http://schemas.openxmlformats.org/officeDocument/2006/docPropsVTypes">
  <TotalTime>14959</TotalTime>
  <Words>1730</Words>
  <Application>Microsoft Office PowerPoint</Application>
  <PresentationFormat>Widescreen</PresentationFormat>
  <Paragraphs>230</Paragraphs>
  <Slides>38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52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553</cp:revision>
  <dcterms:created xsi:type="dcterms:W3CDTF">2017-03-24T14:48:15Z</dcterms:created>
  <dcterms:modified xsi:type="dcterms:W3CDTF">2023-08-29T12:53:36Z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0x010100454A2283AF80BA44884B8EE39351F88C</vt:lpwstr>
  </property>
</Properties>
</file>