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79" r:id="rId4"/>
    <p:sldId id="264" r:id="rId5"/>
    <p:sldId id="262" r:id="rId6"/>
    <p:sldId id="268" r:id="rId7"/>
    <p:sldId id="273" r:id="rId8"/>
    <p:sldId id="270" r:id="rId9"/>
    <p:sldId id="275" r:id="rId10"/>
    <p:sldId id="276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9900"/>
    <a:srgbClr val="FFFFFF"/>
    <a:srgbClr val="FF9900"/>
    <a:srgbClr val="DDDDDD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233"/>
    <p:restoredTop sz="94648"/>
  </p:normalViewPr>
  <p:slideViewPr>
    <p:cSldViewPr showGuides="1">
      <p:cViewPr varScale="1">
        <p:scale>
          <a:sx n="117" d="100"/>
          <a:sy n="117" d="100"/>
        </p:scale>
        <p:origin x="1272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AD3FD07-98AF-49B0-A422-F2E701D0FE6D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776480F-60C3-4384-87DE-34067CEDCF0D}">
      <dgm:prSet/>
      <dgm:spPr/>
      <dgm:t>
        <a:bodyPr/>
        <a:lstStyle/>
        <a:p>
          <a:pPr algn="ctr"/>
          <a:r>
            <a:rPr lang="en-US" dirty="0"/>
            <a:t>Minerva</a:t>
          </a:r>
        </a:p>
      </dgm:t>
    </dgm:pt>
    <dgm:pt modelId="{CDB0183D-106F-4A2A-8418-0046559FEB24}" type="parTrans" cxnId="{C1A56F92-AD20-4211-A873-1E4E27C8987D}">
      <dgm:prSet/>
      <dgm:spPr/>
      <dgm:t>
        <a:bodyPr/>
        <a:lstStyle/>
        <a:p>
          <a:endParaRPr lang="en-US"/>
        </a:p>
      </dgm:t>
    </dgm:pt>
    <dgm:pt modelId="{B0DB81DC-C3F0-4481-8D3E-469839B450C3}" type="sibTrans" cxnId="{C1A56F92-AD20-4211-A873-1E4E27C8987D}">
      <dgm:prSet/>
      <dgm:spPr/>
      <dgm:t>
        <a:bodyPr/>
        <a:lstStyle/>
        <a:p>
          <a:endParaRPr lang="en-US"/>
        </a:p>
      </dgm:t>
    </dgm:pt>
    <dgm:pt modelId="{F93D8194-7C00-4BC0-B9AB-07CF88E90E7A}">
      <dgm:prSet/>
      <dgm:spPr/>
      <dgm:t>
        <a:bodyPr/>
        <a:lstStyle/>
        <a:p>
          <a:pPr algn="ctr"/>
          <a:r>
            <a:rPr lang="en-US" dirty="0"/>
            <a:t>Lectures</a:t>
          </a:r>
        </a:p>
      </dgm:t>
    </dgm:pt>
    <dgm:pt modelId="{D9F090F9-A565-4ED1-8867-E272C17DC45D}" type="parTrans" cxnId="{429C85CC-7D48-4D64-AD3D-15A96E34E094}">
      <dgm:prSet/>
      <dgm:spPr/>
      <dgm:t>
        <a:bodyPr/>
        <a:lstStyle/>
        <a:p>
          <a:endParaRPr lang="en-US"/>
        </a:p>
      </dgm:t>
    </dgm:pt>
    <dgm:pt modelId="{311443DF-2922-4768-8C74-08EBB12262FD}" type="sibTrans" cxnId="{429C85CC-7D48-4D64-AD3D-15A96E34E094}">
      <dgm:prSet/>
      <dgm:spPr/>
      <dgm:t>
        <a:bodyPr/>
        <a:lstStyle/>
        <a:p>
          <a:endParaRPr lang="en-US"/>
        </a:p>
      </dgm:t>
    </dgm:pt>
    <dgm:pt modelId="{3B8FD87A-0551-4DF4-BEB3-35AF1C7F72F8}">
      <dgm:prSet/>
      <dgm:spPr/>
      <dgm:t>
        <a:bodyPr/>
        <a:lstStyle/>
        <a:p>
          <a:pPr algn="ctr"/>
          <a:r>
            <a:rPr lang="en-US" dirty="0"/>
            <a:t>Seminars</a:t>
          </a:r>
        </a:p>
      </dgm:t>
    </dgm:pt>
    <dgm:pt modelId="{EF128C77-8BC3-4525-B124-1972089A2705}" type="parTrans" cxnId="{2AA09BD1-9970-47DB-9FAA-E842B3BF3286}">
      <dgm:prSet/>
      <dgm:spPr/>
      <dgm:t>
        <a:bodyPr/>
        <a:lstStyle/>
        <a:p>
          <a:endParaRPr lang="en-US"/>
        </a:p>
      </dgm:t>
    </dgm:pt>
    <dgm:pt modelId="{8D558F9E-BC9B-4C9F-874B-664A1CF98E40}" type="sibTrans" cxnId="{2AA09BD1-9970-47DB-9FAA-E842B3BF3286}">
      <dgm:prSet/>
      <dgm:spPr/>
      <dgm:t>
        <a:bodyPr/>
        <a:lstStyle/>
        <a:p>
          <a:endParaRPr lang="en-US"/>
        </a:p>
      </dgm:t>
    </dgm:pt>
    <dgm:pt modelId="{805FB512-9FDD-C549-984B-46F31D505EBD}" type="pres">
      <dgm:prSet presAssocID="{6AD3FD07-98AF-49B0-A422-F2E701D0FE6D}" presName="vert0" presStyleCnt="0">
        <dgm:presLayoutVars>
          <dgm:dir/>
          <dgm:animOne val="branch"/>
          <dgm:animLvl val="lvl"/>
        </dgm:presLayoutVars>
      </dgm:prSet>
      <dgm:spPr/>
    </dgm:pt>
    <dgm:pt modelId="{8506C8C1-AE71-9B44-B1C6-20024D490ED6}" type="pres">
      <dgm:prSet presAssocID="{5776480F-60C3-4384-87DE-34067CEDCF0D}" presName="thickLine" presStyleLbl="alignNode1" presStyleIdx="0" presStyleCnt="3"/>
      <dgm:spPr/>
    </dgm:pt>
    <dgm:pt modelId="{2A9C96BE-78E4-9B4E-AD63-8F53D6BC5270}" type="pres">
      <dgm:prSet presAssocID="{5776480F-60C3-4384-87DE-34067CEDCF0D}" presName="horz1" presStyleCnt="0"/>
      <dgm:spPr/>
    </dgm:pt>
    <dgm:pt modelId="{1B6660C4-5B7E-A64E-B470-089FF4AA6697}" type="pres">
      <dgm:prSet presAssocID="{5776480F-60C3-4384-87DE-34067CEDCF0D}" presName="tx1" presStyleLbl="revTx" presStyleIdx="0" presStyleCnt="3"/>
      <dgm:spPr/>
    </dgm:pt>
    <dgm:pt modelId="{25BB9A22-1992-C442-87D4-68BEBB35CDF0}" type="pres">
      <dgm:prSet presAssocID="{5776480F-60C3-4384-87DE-34067CEDCF0D}" presName="vert1" presStyleCnt="0"/>
      <dgm:spPr/>
    </dgm:pt>
    <dgm:pt modelId="{DC0B2DC5-12E5-8C4D-8FCE-483E1A4ED862}" type="pres">
      <dgm:prSet presAssocID="{F93D8194-7C00-4BC0-B9AB-07CF88E90E7A}" presName="thickLine" presStyleLbl="alignNode1" presStyleIdx="1" presStyleCnt="3"/>
      <dgm:spPr/>
    </dgm:pt>
    <dgm:pt modelId="{6C1A69CC-6BE8-774C-AFB6-12477FF1C4AA}" type="pres">
      <dgm:prSet presAssocID="{F93D8194-7C00-4BC0-B9AB-07CF88E90E7A}" presName="horz1" presStyleCnt="0"/>
      <dgm:spPr/>
    </dgm:pt>
    <dgm:pt modelId="{36E18A30-E55D-5045-ABC7-60B9BF4C75D6}" type="pres">
      <dgm:prSet presAssocID="{F93D8194-7C00-4BC0-B9AB-07CF88E90E7A}" presName="tx1" presStyleLbl="revTx" presStyleIdx="1" presStyleCnt="3"/>
      <dgm:spPr/>
    </dgm:pt>
    <dgm:pt modelId="{07DC84E9-0F4D-4241-B45D-E1942C5634E2}" type="pres">
      <dgm:prSet presAssocID="{F93D8194-7C00-4BC0-B9AB-07CF88E90E7A}" presName="vert1" presStyleCnt="0"/>
      <dgm:spPr/>
    </dgm:pt>
    <dgm:pt modelId="{EDF39234-6825-2741-9779-2C41C46AC96C}" type="pres">
      <dgm:prSet presAssocID="{3B8FD87A-0551-4DF4-BEB3-35AF1C7F72F8}" presName="thickLine" presStyleLbl="alignNode1" presStyleIdx="2" presStyleCnt="3"/>
      <dgm:spPr/>
    </dgm:pt>
    <dgm:pt modelId="{19F5663B-655C-1F41-A43E-227FBDD77BCE}" type="pres">
      <dgm:prSet presAssocID="{3B8FD87A-0551-4DF4-BEB3-35AF1C7F72F8}" presName="horz1" presStyleCnt="0"/>
      <dgm:spPr/>
    </dgm:pt>
    <dgm:pt modelId="{BF942D26-39A0-1045-9730-B246077CA118}" type="pres">
      <dgm:prSet presAssocID="{3B8FD87A-0551-4DF4-BEB3-35AF1C7F72F8}" presName="tx1" presStyleLbl="revTx" presStyleIdx="2" presStyleCnt="3"/>
      <dgm:spPr/>
    </dgm:pt>
    <dgm:pt modelId="{C5B28FAF-21D3-6D48-A140-55773F99AE73}" type="pres">
      <dgm:prSet presAssocID="{3B8FD87A-0551-4DF4-BEB3-35AF1C7F72F8}" presName="vert1" presStyleCnt="0"/>
      <dgm:spPr/>
    </dgm:pt>
  </dgm:ptLst>
  <dgm:cxnLst>
    <dgm:cxn modelId="{40256024-E2CB-5F43-8727-ED216149DDCE}" type="presOf" srcId="{6AD3FD07-98AF-49B0-A422-F2E701D0FE6D}" destId="{805FB512-9FDD-C549-984B-46F31D505EBD}" srcOrd="0" destOrd="0" presId="urn:microsoft.com/office/officeart/2008/layout/LinedList"/>
    <dgm:cxn modelId="{AE8ACA5C-9C22-1C46-980B-E844353D1015}" type="presOf" srcId="{3B8FD87A-0551-4DF4-BEB3-35AF1C7F72F8}" destId="{BF942D26-39A0-1045-9730-B246077CA118}" srcOrd="0" destOrd="0" presId="urn:microsoft.com/office/officeart/2008/layout/LinedList"/>
    <dgm:cxn modelId="{C1A56F92-AD20-4211-A873-1E4E27C8987D}" srcId="{6AD3FD07-98AF-49B0-A422-F2E701D0FE6D}" destId="{5776480F-60C3-4384-87DE-34067CEDCF0D}" srcOrd="0" destOrd="0" parTransId="{CDB0183D-106F-4A2A-8418-0046559FEB24}" sibTransId="{B0DB81DC-C3F0-4481-8D3E-469839B450C3}"/>
    <dgm:cxn modelId="{CB71A292-4EAF-3A4E-9C5C-849E578738F3}" type="presOf" srcId="{5776480F-60C3-4384-87DE-34067CEDCF0D}" destId="{1B6660C4-5B7E-A64E-B470-089FF4AA6697}" srcOrd="0" destOrd="0" presId="urn:microsoft.com/office/officeart/2008/layout/LinedList"/>
    <dgm:cxn modelId="{527986A6-F4BC-9641-A293-1DB060F114B1}" type="presOf" srcId="{F93D8194-7C00-4BC0-B9AB-07CF88E90E7A}" destId="{36E18A30-E55D-5045-ABC7-60B9BF4C75D6}" srcOrd="0" destOrd="0" presId="urn:microsoft.com/office/officeart/2008/layout/LinedList"/>
    <dgm:cxn modelId="{429C85CC-7D48-4D64-AD3D-15A96E34E094}" srcId="{6AD3FD07-98AF-49B0-A422-F2E701D0FE6D}" destId="{F93D8194-7C00-4BC0-B9AB-07CF88E90E7A}" srcOrd="1" destOrd="0" parTransId="{D9F090F9-A565-4ED1-8867-E272C17DC45D}" sibTransId="{311443DF-2922-4768-8C74-08EBB12262FD}"/>
    <dgm:cxn modelId="{2AA09BD1-9970-47DB-9FAA-E842B3BF3286}" srcId="{6AD3FD07-98AF-49B0-A422-F2E701D0FE6D}" destId="{3B8FD87A-0551-4DF4-BEB3-35AF1C7F72F8}" srcOrd="2" destOrd="0" parTransId="{EF128C77-8BC3-4525-B124-1972089A2705}" sibTransId="{8D558F9E-BC9B-4C9F-874B-664A1CF98E40}"/>
    <dgm:cxn modelId="{D4C66A64-FECE-2B49-9901-7B59F8C775ED}" type="presParOf" srcId="{805FB512-9FDD-C549-984B-46F31D505EBD}" destId="{8506C8C1-AE71-9B44-B1C6-20024D490ED6}" srcOrd="0" destOrd="0" presId="urn:microsoft.com/office/officeart/2008/layout/LinedList"/>
    <dgm:cxn modelId="{DC9DDCD6-12EB-C94B-9AE6-0902C154A3C3}" type="presParOf" srcId="{805FB512-9FDD-C549-984B-46F31D505EBD}" destId="{2A9C96BE-78E4-9B4E-AD63-8F53D6BC5270}" srcOrd="1" destOrd="0" presId="urn:microsoft.com/office/officeart/2008/layout/LinedList"/>
    <dgm:cxn modelId="{0964293E-1D45-774A-A49C-D43513C1D21C}" type="presParOf" srcId="{2A9C96BE-78E4-9B4E-AD63-8F53D6BC5270}" destId="{1B6660C4-5B7E-A64E-B470-089FF4AA6697}" srcOrd="0" destOrd="0" presId="urn:microsoft.com/office/officeart/2008/layout/LinedList"/>
    <dgm:cxn modelId="{5AF14B25-9C3E-F24E-9E51-A05D5AAD59D1}" type="presParOf" srcId="{2A9C96BE-78E4-9B4E-AD63-8F53D6BC5270}" destId="{25BB9A22-1992-C442-87D4-68BEBB35CDF0}" srcOrd="1" destOrd="0" presId="urn:microsoft.com/office/officeart/2008/layout/LinedList"/>
    <dgm:cxn modelId="{42FA142D-6E0E-1346-8B1E-77A5A061C389}" type="presParOf" srcId="{805FB512-9FDD-C549-984B-46F31D505EBD}" destId="{DC0B2DC5-12E5-8C4D-8FCE-483E1A4ED862}" srcOrd="2" destOrd="0" presId="urn:microsoft.com/office/officeart/2008/layout/LinedList"/>
    <dgm:cxn modelId="{A78DE21A-A88B-2F41-8726-7C3D8940C8EF}" type="presParOf" srcId="{805FB512-9FDD-C549-984B-46F31D505EBD}" destId="{6C1A69CC-6BE8-774C-AFB6-12477FF1C4AA}" srcOrd="3" destOrd="0" presId="urn:microsoft.com/office/officeart/2008/layout/LinedList"/>
    <dgm:cxn modelId="{6EFF76F8-811E-8F46-AA56-F90F5B439EA4}" type="presParOf" srcId="{6C1A69CC-6BE8-774C-AFB6-12477FF1C4AA}" destId="{36E18A30-E55D-5045-ABC7-60B9BF4C75D6}" srcOrd="0" destOrd="0" presId="urn:microsoft.com/office/officeart/2008/layout/LinedList"/>
    <dgm:cxn modelId="{2C363C3D-B5BC-CC44-A54A-F8EFC875B4EA}" type="presParOf" srcId="{6C1A69CC-6BE8-774C-AFB6-12477FF1C4AA}" destId="{07DC84E9-0F4D-4241-B45D-E1942C5634E2}" srcOrd="1" destOrd="0" presId="urn:microsoft.com/office/officeart/2008/layout/LinedList"/>
    <dgm:cxn modelId="{72C5353A-48CF-B34F-8BD9-AA024A3E18C5}" type="presParOf" srcId="{805FB512-9FDD-C549-984B-46F31D505EBD}" destId="{EDF39234-6825-2741-9779-2C41C46AC96C}" srcOrd="4" destOrd="0" presId="urn:microsoft.com/office/officeart/2008/layout/LinedList"/>
    <dgm:cxn modelId="{7D032DD4-A4D9-8748-83CF-5138F339887F}" type="presParOf" srcId="{805FB512-9FDD-C549-984B-46F31D505EBD}" destId="{19F5663B-655C-1F41-A43E-227FBDD77BCE}" srcOrd="5" destOrd="0" presId="urn:microsoft.com/office/officeart/2008/layout/LinedList"/>
    <dgm:cxn modelId="{D2420D18-DAC5-EA41-8D45-D3461D715B87}" type="presParOf" srcId="{19F5663B-655C-1F41-A43E-227FBDD77BCE}" destId="{BF942D26-39A0-1045-9730-B246077CA118}" srcOrd="0" destOrd="0" presId="urn:microsoft.com/office/officeart/2008/layout/LinedList"/>
    <dgm:cxn modelId="{8AD46A68-CCDD-F144-B15F-9749599C4981}" type="presParOf" srcId="{19F5663B-655C-1F41-A43E-227FBDD77BCE}" destId="{C5B28FAF-21D3-6D48-A140-55773F99AE7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506C8C1-AE71-9B44-B1C6-20024D490ED6}">
      <dsp:nvSpPr>
        <dsp:cNvPr id="0" name=""/>
        <dsp:cNvSpPr/>
      </dsp:nvSpPr>
      <dsp:spPr>
        <a:xfrm>
          <a:off x="0" y="2344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6660C4-5B7E-A64E-B470-089FF4AA6697}">
      <dsp:nvSpPr>
        <dsp:cNvPr id="0" name=""/>
        <dsp:cNvSpPr/>
      </dsp:nvSpPr>
      <dsp:spPr>
        <a:xfrm>
          <a:off x="0" y="2344"/>
          <a:ext cx="8534400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Minerva</a:t>
          </a:r>
        </a:p>
      </dsp:txBody>
      <dsp:txXfrm>
        <a:off x="0" y="2344"/>
        <a:ext cx="8534400" cy="1598637"/>
      </dsp:txXfrm>
    </dsp:sp>
    <dsp:sp modelId="{DC0B2DC5-12E5-8C4D-8FCE-483E1A4ED862}">
      <dsp:nvSpPr>
        <dsp:cNvPr id="0" name=""/>
        <dsp:cNvSpPr/>
      </dsp:nvSpPr>
      <dsp:spPr>
        <a:xfrm>
          <a:off x="0" y="1600981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E18A30-E55D-5045-ABC7-60B9BF4C75D6}">
      <dsp:nvSpPr>
        <dsp:cNvPr id="0" name=""/>
        <dsp:cNvSpPr/>
      </dsp:nvSpPr>
      <dsp:spPr>
        <a:xfrm>
          <a:off x="0" y="1600981"/>
          <a:ext cx="8534400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Lectures</a:t>
          </a:r>
        </a:p>
      </dsp:txBody>
      <dsp:txXfrm>
        <a:off x="0" y="1600981"/>
        <a:ext cx="8534400" cy="1598637"/>
      </dsp:txXfrm>
    </dsp:sp>
    <dsp:sp modelId="{EDF39234-6825-2741-9779-2C41C46AC96C}">
      <dsp:nvSpPr>
        <dsp:cNvPr id="0" name=""/>
        <dsp:cNvSpPr/>
      </dsp:nvSpPr>
      <dsp:spPr>
        <a:xfrm>
          <a:off x="0" y="3199618"/>
          <a:ext cx="853440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942D26-39A0-1045-9730-B246077CA118}">
      <dsp:nvSpPr>
        <dsp:cNvPr id="0" name=""/>
        <dsp:cNvSpPr/>
      </dsp:nvSpPr>
      <dsp:spPr>
        <a:xfrm>
          <a:off x="0" y="3199618"/>
          <a:ext cx="8534400" cy="159863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7650" tIns="247650" rIns="247650" bIns="247650" numCol="1" spcCol="1270" anchor="t" anchorCtr="0">
          <a:noAutofit/>
        </a:bodyPr>
        <a:lstStyle/>
        <a:p>
          <a:pPr marL="0" lvl="0" indent="0" algn="ctr" defTabSz="2889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500" kern="1200" dirty="0"/>
            <a:t>Seminars</a:t>
          </a:r>
        </a:p>
      </dsp:txBody>
      <dsp:txXfrm>
        <a:off x="0" y="3199618"/>
        <a:ext cx="8534400" cy="159863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 flipV="1">
            <a:off x="228600" y="4724400"/>
            <a:ext cx="8686800" cy="18288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419600"/>
          </a:xfrm>
          <a:prstGeom prst="round2SameRect">
            <a:avLst>
              <a:gd name="adj1" fmla="val 2821"/>
              <a:gd name="adj2" fmla="val 0"/>
            </a:avLst>
          </a:prstGeom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ctrTitle"/>
          </p:nvPr>
        </p:nvSpPr>
        <p:spPr>
          <a:xfrm>
            <a:off x="609600" y="533400"/>
            <a:ext cx="7924800" cy="3886201"/>
          </a:xfrm>
        </p:spPr>
        <p:txBody>
          <a:bodyPr>
            <a:norm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04800" y="4800600"/>
            <a:ext cx="8534400" cy="16002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chemeClr val="bg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>
          <a:xfrm>
            <a:off x="228600" y="6553200"/>
            <a:ext cx="2133600" cy="287782"/>
          </a:xfrm>
        </p:spPr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>
          <a:xfrm>
            <a:off x="2895600" y="6553200"/>
            <a:ext cx="3429000" cy="287782"/>
          </a:xfrm>
        </p:spPr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>
          <a:xfrm>
            <a:off x="6858000" y="6553200"/>
            <a:ext cx="2057400" cy="287782"/>
          </a:xfrm>
        </p:spPr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400800" cy="60499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rot="5400000">
            <a:off x="4862513" y="2300287"/>
            <a:ext cx="6096000" cy="1952625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 orient="vert"/>
          </p:nvPr>
        </p:nvSpPr>
        <p:spPr>
          <a:xfrm>
            <a:off x="7029450" y="274638"/>
            <a:ext cx="1752600" cy="5973762"/>
          </a:xfrm>
        </p:spPr>
        <p:txBody>
          <a:bodyPr vert="eaVert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228600"/>
            <a:ext cx="8686800" cy="4953000"/>
          </a:xfrm>
          <a:prstGeom prst="round2SameRect">
            <a:avLst>
              <a:gd name="adj1" fmla="val 2821"/>
              <a:gd name="adj2" fmla="val 0"/>
            </a:avLst>
          </a:prstGeom>
          <a:solidFill>
            <a:schemeClr val="tx2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ound Same Side Corner Rectangle 6"/>
          <p:cNvSpPr/>
          <p:nvPr/>
        </p:nvSpPr>
        <p:spPr>
          <a:xfrm flipV="1">
            <a:off x="228600" y="5257800"/>
            <a:ext cx="8686800" cy="1295400"/>
          </a:xfrm>
          <a:prstGeom prst="round2SameRect">
            <a:avLst>
              <a:gd name="adj1" fmla="val 10784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191000"/>
          </a:xfrm>
        </p:spPr>
        <p:txBody>
          <a:bodyPr anchor="ctr"/>
          <a:lstStyle>
            <a:lvl1pPr algn="ctr">
              <a:defRPr sz="4800" b="0" cap="none" baseline="0">
                <a:solidFill>
                  <a:schemeClr val="bg2"/>
                </a:solidFill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722313" y="5410200"/>
            <a:ext cx="7772400" cy="10429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8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sz="half" idx="1"/>
          </p:nvPr>
        </p:nvSpPr>
        <p:spPr>
          <a:xfrm>
            <a:off x="301752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60520" cy="475488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301752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/>
          </p:cNvSpPr>
          <p:nvPr>
            <p:ph sz="half" idx="2"/>
          </p:nvPr>
        </p:nvSpPr>
        <p:spPr>
          <a:xfrm>
            <a:off x="301752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4645024" y="1535112"/>
            <a:ext cx="4160520" cy="827087"/>
          </a:xfrm>
        </p:spPr>
        <p:txBody>
          <a:bodyPr anchor="ctr">
            <a:normAutofit/>
            <a:scene3d>
              <a:camera prst="orthographicFront"/>
              <a:lightRig rig="flat" dir="tl">
                <a:rot lat="0" lon="0" rev="6600000"/>
              </a:lightRig>
            </a:scene3d>
            <a:sp3d>
              <a:contourClr>
                <a:schemeClr val="accent2">
                  <a:shade val="75000"/>
                </a:schemeClr>
              </a:contourClr>
            </a:sp3d>
          </a:bodyPr>
          <a:lstStyle>
            <a:lvl1pPr marL="0" indent="0" algn="ctr">
              <a:buNone/>
              <a:defRPr lang="en-US" sz="2400" b="0" dirty="0" smtClean="0">
                <a:ln w="11430"/>
                <a:solidFill>
                  <a:schemeClr val="tx2"/>
                </a:solidFill>
                <a:effectLst/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Rectangle 5"/>
          <p:cNvSpPr>
            <a:spLocks noGrp="1"/>
          </p:cNvSpPr>
          <p:nvPr>
            <p:ph sz="quarter" idx="4"/>
          </p:nvPr>
        </p:nvSpPr>
        <p:spPr>
          <a:xfrm>
            <a:off x="4645024" y="2373312"/>
            <a:ext cx="416052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8" name="Rectangl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Rectangl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Rectangle 2"/>
          <p:cNvSpPr>
            <a:spLocks noGrp="1"/>
          </p:cNvSpPr>
          <p:nvPr>
            <p:ph idx="1"/>
          </p:nvPr>
        </p:nvSpPr>
        <p:spPr>
          <a:xfrm>
            <a:off x="228600" y="1600200"/>
            <a:ext cx="8686800" cy="47244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10" name="Rectangle 9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ound Same Side Corner Rectangle 7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>
            <a:spLocks noGrp="1"/>
          </p:cNvSpPr>
          <p:nvPr>
            <p:ph type="pic" idx="1"/>
          </p:nvPr>
        </p:nvSpPr>
        <p:spPr>
          <a:xfrm>
            <a:off x="228600" y="1524000"/>
            <a:ext cx="8686800" cy="4910328"/>
          </a:xfrm>
          <a:solidFill>
            <a:schemeClr val="bg2"/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5" name="Rectangl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6" name="Rectangl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4876800" y="152400"/>
            <a:ext cx="3581400" cy="1295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967288" y="152400"/>
            <a:ext cx="3400425" cy="12954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4495800" cy="1143000"/>
          </a:xfrm>
        </p:spPr>
        <p:txBody>
          <a:bodyPr anchor="ctr"/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Rectangle 3"/>
          <p:cNvSpPr>
            <a:spLocks noGrp="1"/>
          </p:cNvSpPr>
          <p:nvPr>
            <p:ph type="body" sz="half" idx="2"/>
          </p:nvPr>
        </p:nvSpPr>
        <p:spPr>
          <a:xfrm>
            <a:off x="5105400" y="228600"/>
            <a:ext cx="3200400" cy="1143000"/>
          </a:xfrm>
        </p:spPr>
        <p:txBody>
          <a:bodyPr anchor="ctr">
            <a:normAutofit/>
          </a:bodyPr>
          <a:lstStyle>
            <a:lvl1pPr marL="0" indent="0">
              <a:buNone/>
              <a:defRPr sz="1600">
                <a:solidFill>
                  <a:schemeClr val="bg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 Same Side Corner Rectangle 6"/>
          <p:cNvSpPr/>
          <p:nvPr/>
        </p:nvSpPr>
        <p:spPr>
          <a:xfrm>
            <a:off x="228600" y="152400"/>
            <a:ext cx="8686800" cy="1295400"/>
          </a:xfrm>
          <a:prstGeom prst="round2SameRect">
            <a:avLst>
              <a:gd name="adj1" fmla="val 4902"/>
              <a:gd name="adj2" fmla="val 0"/>
            </a:avLst>
          </a:prstGeom>
          <a:solidFill>
            <a:schemeClr val="accent1"/>
          </a:solidFill>
          <a:ln w="25400" cap="rnd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600200"/>
            <a:ext cx="85344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86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2"/>
                </a:solidFill>
              </a:defRPr>
            </a:lvl1pPr>
          </a:lstStyle>
          <a:p>
            <a:fld id="{E5E29FB3-B5EA-4E57-93D6-FD7078AB6951}" type="datetimeFigureOut">
              <a:rPr lang="en-US" smtClean="0"/>
              <a:pPr/>
              <a:t>10/2/23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6520942"/>
            <a:ext cx="34290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1800" y="6520942"/>
            <a:ext cx="2133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2"/>
                </a:solidFill>
              </a:defRPr>
            </a:lvl1pPr>
          </a:lstStyle>
          <a:p>
            <a:fld id="{8368B45C-9DAE-4193-9586-2BBC66A96B2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rgbClr val="FFFFFF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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28600" algn="l" defTabSz="914400" rtl="0" eaLnBrk="1" latinLnBrk="0" hangingPunct="1">
        <a:spcBef>
          <a:spcPct val="20000"/>
        </a:spcBef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spcBef>
          <a:spcPct val="20000"/>
        </a:spcBef>
        <a:buClr>
          <a:schemeClr val="accent2"/>
        </a:buClr>
        <a:buSzPct val="100000"/>
        <a:buFont typeface="Arial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630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6pPr>
      <a:lvl7pPr marL="173736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194560" indent="-182880" algn="l" defTabSz="914400" rtl="0" eaLnBrk="1" latinLnBrk="0" hangingPunct="1">
        <a:spcBef>
          <a:spcPts val="310"/>
        </a:spcBef>
        <a:buClr>
          <a:schemeClr val="accent2"/>
        </a:buClr>
        <a:buFont typeface="Arial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image" Target="../media/image4.jpeg"/><Relationship Id="rId7" Type="http://schemas.openxmlformats.org/officeDocument/2006/relationships/image" Target="../media/image8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10" Type="http://schemas.openxmlformats.org/officeDocument/2006/relationships/image" Target="../media/image11.png"/><Relationship Id="rId4" Type="http://schemas.openxmlformats.org/officeDocument/2006/relationships/image" Target="../media/image5.jpeg"/><Relationship Id="rId9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500" b="1"/>
              <a:t>Welcome and Introduction to the Module</a:t>
            </a:r>
          </a:p>
          <a:p>
            <a:pPr>
              <a:lnSpc>
                <a:spcPct val="90000"/>
              </a:lnSpc>
            </a:pPr>
            <a:endParaRPr lang="en-GB" sz="2500" b="1"/>
          </a:p>
          <a:p>
            <a:pPr>
              <a:lnSpc>
                <a:spcPct val="90000"/>
              </a:lnSpc>
            </a:pPr>
            <a:r>
              <a:rPr lang="en-GB" sz="2500" b="1"/>
              <a:t>Jonathan Dean</a:t>
            </a:r>
            <a:endParaRPr lang="en-US" sz="2500" b="1"/>
          </a:p>
        </p:txBody>
      </p:sp>
      <p:pic>
        <p:nvPicPr>
          <p:cNvPr id="5" name="Picture 4" descr="A collage of several men and women&#10;&#10;Description automatically generated">
            <a:extLst>
              <a:ext uri="{FF2B5EF4-FFF2-40B4-BE49-F238E27FC236}">
                <a16:creationId xmlns:a16="http://schemas.microsoft.com/office/drawing/2014/main" id="{9418FD6E-5991-1930-029B-38A663B6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3540"/>
            <a:ext cx="8534400" cy="469391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Help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5112568" cy="4536504"/>
          </a:xfr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2400" dirty="0"/>
              <a:t>Please consult the module Minerva pages!</a:t>
            </a:r>
          </a:p>
          <a:p>
            <a:endParaRPr lang="en-US" sz="2400" dirty="0"/>
          </a:p>
          <a:p>
            <a:r>
              <a:rPr lang="en-US" sz="2400" dirty="0"/>
              <a:t>Email me as module leader, your seminar tutor, or the person giving the lecture on the topic about which you have a question</a:t>
            </a:r>
          </a:p>
          <a:p>
            <a:endParaRPr lang="en-US" sz="2400" dirty="0"/>
          </a:p>
          <a:p>
            <a:r>
              <a:rPr lang="en-US" sz="2400" dirty="0"/>
              <a:t>Make use of student support hours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endParaRPr lang="en-US" sz="14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1027" name="Picture 3" descr="C:\Documents and Settings\Owner\Local Settings\Temporary Internet Files\Content.IE5\4OJ49R8X\MP900341496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23528" y="1772816"/>
            <a:ext cx="324036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336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ounded Rectangle 9"/>
          <p:cNvSpPr/>
          <p:nvPr/>
        </p:nvSpPr>
        <p:spPr>
          <a:xfrm>
            <a:off x="287524" y="3429000"/>
            <a:ext cx="8604956" cy="144016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unded Rectangle 8"/>
          <p:cNvSpPr/>
          <p:nvPr/>
        </p:nvSpPr>
        <p:spPr>
          <a:xfrm>
            <a:off x="287524" y="5157192"/>
            <a:ext cx="8604956" cy="1440160"/>
          </a:xfrm>
          <a:prstGeom prst="roundRect">
            <a:avLst/>
          </a:prstGeom>
          <a:solidFill>
            <a:srgbClr val="92D050"/>
          </a:solidFill>
          <a:ln>
            <a:solidFill>
              <a:srgbClr val="6699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251520" y="1700808"/>
            <a:ext cx="8640960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PIED2601: The Basics</a:t>
            </a:r>
            <a:endParaRPr lang="en-US" dirty="0"/>
          </a:p>
        </p:txBody>
      </p:sp>
      <p:sp>
        <p:nvSpPr>
          <p:cNvPr id="5" name="Pentagon 4"/>
          <p:cNvSpPr/>
          <p:nvPr/>
        </p:nvSpPr>
        <p:spPr>
          <a:xfrm>
            <a:off x="251520" y="1700808"/>
            <a:ext cx="3384376" cy="1440160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this module about?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6" name="Pentagon 5"/>
          <p:cNvSpPr/>
          <p:nvPr/>
        </p:nvSpPr>
        <p:spPr>
          <a:xfrm>
            <a:off x="251520" y="3429000"/>
            <a:ext cx="3384376" cy="1440160"/>
          </a:xfrm>
          <a:prstGeom prst="homePlate">
            <a:avLst/>
          </a:prstGeom>
          <a:solidFill>
            <a:schemeClr val="tx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Why is this important or worthwhile?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7" name="Pentagon 6"/>
          <p:cNvSpPr/>
          <p:nvPr/>
        </p:nvSpPr>
        <p:spPr>
          <a:xfrm>
            <a:off x="251520" y="5157192"/>
            <a:ext cx="3384376" cy="1440160"/>
          </a:xfrm>
          <a:prstGeom prst="homePlate">
            <a:avLst/>
          </a:prstGeom>
          <a:solidFill>
            <a:srgbClr val="66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rgbClr val="FFFFFF"/>
                </a:solidFill>
              </a:rPr>
              <a:t>Why have we chosen the thinkers we have chosen?</a:t>
            </a:r>
            <a:endParaRPr lang="en-US" sz="2400" dirty="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63888" y="5229200"/>
            <a:ext cx="54726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GB" sz="1600" dirty="0"/>
          </a:p>
          <a:p>
            <a:r>
              <a:rPr lang="en-GB" sz="1600" dirty="0"/>
              <a:t>They reflect a </a:t>
            </a:r>
            <a:r>
              <a:rPr lang="en-GB" sz="1600" b="1" dirty="0"/>
              <a:t>diversity</a:t>
            </a:r>
            <a:r>
              <a:rPr lang="en-GB" sz="1600" dirty="0"/>
              <a:t> of voices</a:t>
            </a:r>
          </a:p>
          <a:p>
            <a:r>
              <a:rPr lang="en-GB" sz="1600" dirty="0"/>
              <a:t>They engage with the key </a:t>
            </a:r>
            <a:r>
              <a:rPr lang="en-GB" sz="1600" b="1" dirty="0"/>
              <a:t>ideologies</a:t>
            </a:r>
            <a:r>
              <a:rPr lang="en-GB" sz="1600" dirty="0"/>
              <a:t> of the 20th century</a:t>
            </a:r>
          </a:p>
          <a:p>
            <a:r>
              <a:rPr lang="en-GB" sz="1600" dirty="0"/>
              <a:t>Their work responds to key </a:t>
            </a:r>
            <a:r>
              <a:rPr lang="en-GB" sz="1600" b="1" dirty="0"/>
              <a:t>events</a:t>
            </a:r>
            <a:r>
              <a:rPr lang="en-GB" sz="1600" dirty="0"/>
              <a:t> of the 20</a:t>
            </a:r>
            <a:r>
              <a:rPr lang="en-GB" sz="1600" baseline="30000" dirty="0"/>
              <a:t>th</a:t>
            </a:r>
            <a:r>
              <a:rPr lang="en-GB" sz="1600" dirty="0"/>
              <a:t> century</a:t>
            </a:r>
          </a:p>
          <a:p>
            <a:r>
              <a:rPr lang="en-GB" sz="1600" dirty="0"/>
              <a:t>Their work engages with fundamental political </a:t>
            </a:r>
            <a:r>
              <a:rPr lang="en-GB" sz="1600" b="1" dirty="0"/>
              <a:t>questions</a:t>
            </a:r>
          </a:p>
          <a:p>
            <a:pPr marL="457200" indent="-457200">
              <a:buAutoNum type="arabicParenR"/>
            </a:pPr>
            <a:endParaRPr lang="en-GB" sz="2000" b="1" dirty="0"/>
          </a:p>
        </p:txBody>
      </p:sp>
      <p:sp>
        <p:nvSpPr>
          <p:cNvPr id="12" name="TextBox 11"/>
          <p:cNvSpPr txBox="1"/>
          <p:nvPr/>
        </p:nvSpPr>
        <p:spPr>
          <a:xfrm>
            <a:off x="3707904" y="1772816"/>
            <a:ext cx="496855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dirty="0"/>
              <a:t>An exploration of the relationship between some of the </a:t>
            </a:r>
            <a:r>
              <a:rPr lang="en-GB" sz="2000" b="1" dirty="0"/>
              <a:t>key</a:t>
            </a:r>
            <a:r>
              <a:rPr lang="en-GB" sz="2000" dirty="0"/>
              <a:t> ideas that have </a:t>
            </a:r>
            <a:r>
              <a:rPr lang="en-GB" sz="2000" b="1" dirty="0"/>
              <a:t>shaped</a:t>
            </a:r>
            <a:r>
              <a:rPr lang="en-GB" sz="2000" dirty="0"/>
              <a:t> and </a:t>
            </a:r>
            <a:r>
              <a:rPr lang="en-GB" sz="2000" b="1" dirty="0"/>
              <a:t>responded</a:t>
            </a:r>
            <a:r>
              <a:rPr lang="en-GB" sz="2000" dirty="0"/>
              <a:t> to the events of the 20</a:t>
            </a:r>
            <a:r>
              <a:rPr lang="en-GB" sz="2000" baseline="30000" dirty="0"/>
              <a:t>th</a:t>
            </a:r>
            <a:r>
              <a:rPr lang="en-GB" sz="2000" dirty="0"/>
              <a:t> century.</a:t>
            </a:r>
            <a:endParaRPr lang="en-US" sz="2000" dirty="0"/>
          </a:p>
        </p:txBody>
      </p:sp>
      <p:sp>
        <p:nvSpPr>
          <p:cNvPr id="13" name="TextBox 12"/>
          <p:cNvSpPr txBox="1"/>
          <p:nvPr/>
        </p:nvSpPr>
        <p:spPr>
          <a:xfrm>
            <a:off x="3707904" y="342900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We are arguably still living in the shadow of the Twentieth Century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3707904" y="4149080"/>
            <a:ext cx="49685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C20 political history makes no sense without an understanding of the role of ideas</a:t>
            </a:r>
            <a:endParaRPr lang="en-GB" dirty="0">
              <a:latin typeface="Cooper Black" pitchFamily="18" charset="0"/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251520" y="1700808"/>
            <a:ext cx="8640960" cy="144016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entagon 15"/>
          <p:cNvSpPr/>
          <p:nvPr/>
        </p:nvSpPr>
        <p:spPr>
          <a:xfrm>
            <a:off x="251520" y="1700808"/>
            <a:ext cx="3384376" cy="1440160"/>
          </a:xfrm>
          <a:prstGeom prst="homePlat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So why “revolution” and “reaction”?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3707904" y="1772816"/>
            <a:ext cx="504056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000" b="1" dirty="0"/>
              <a:t>Revolution</a:t>
            </a:r>
            <a:r>
              <a:rPr lang="en-GB" sz="2000" dirty="0"/>
              <a:t> = profound socio-political change and upheaval</a:t>
            </a:r>
          </a:p>
          <a:p>
            <a:r>
              <a:rPr lang="en-GB" sz="2000" b="1" dirty="0"/>
              <a:t>Reaction</a:t>
            </a:r>
            <a:r>
              <a:rPr lang="en-GB" sz="2000" dirty="0"/>
              <a:t> = reaction as “response” to revolution and as </a:t>
            </a:r>
            <a:r>
              <a:rPr lang="en-GB" sz="2000" i="1" dirty="0"/>
              <a:t>reactionary </a:t>
            </a:r>
            <a:r>
              <a:rPr lang="en-GB" sz="2000" dirty="0"/>
              <a:t>politics</a:t>
            </a:r>
            <a:endParaRPr lang="en-US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28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 prLst="gradientSize: 0.1">
                                      <p:cBhvr>
                                        <p:cTn id="8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  <p:bldP spid="8" grpId="0" animBg="1"/>
      <p:bldP spid="5" grpId="0" animBg="1"/>
      <p:bldP spid="6" grpId="0" animBg="1"/>
      <p:bldP spid="7" grpId="0" animBg="1"/>
      <p:bldP spid="11" grpId="0"/>
      <p:bldP spid="12" grpId="0" build="p"/>
      <p:bldP spid="13" grpId="0"/>
      <p:bldP spid="14" grpId="0"/>
      <p:bldP spid="15" grpId="0" animBg="1"/>
      <p:bldP spid="16" grpId="0" animBg="1"/>
      <p:bldP spid="17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GB" sz="2800" b="1" dirty="0"/>
              <a:t>Our Ten Key Thinkers</a:t>
            </a:r>
            <a:endParaRPr lang="en-US" sz="2800" b="1" dirty="0"/>
          </a:p>
        </p:txBody>
      </p:sp>
      <p:pic>
        <p:nvPicPr>
          <p:cNvPr id="5" name="Picture 4" descr="A collage of several men and women&#10;&#10;Description automatically generated">
            <a:extLst>
              <a:ext uri="{FF2B5EF4-FFF2-40B4-BE49-F238E27FC236}">
                <a16:creationId xmlns:a16="http://schemas.microsoft.com/office/drawing/2014/main" id="{9418FD6E-5991-1930-029B-38A663B672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653540"/>
            <a:ext cx="8534400" cy="469391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15674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7680960" cy="1032387"/>
          </a:xfrm>
        </p:spPr>
        <p:txBody>
          <a:bodyPr/>
          <a:lstStyle/>
          <a:p>
            <a:r>
              <a:rPr lang="en-GB" dirty="0"/>
              <a:t>Political events</a:t>
            </a:r>
            <a:endParaRPr lang="en-US" dirty="0"/>
          </a:p>
        </p:txBody>
      </p:sp>
      <p:sp>
        <p:nvSpPr>
          <p:cNvPr id="11" name="Hexagon 10"/>
          <p:cNvSpPr/>
          <p:nvPr/>
        </p:nvSpPr>
        <p:spPr>
          <a:xfrm>
            <a:off x="1763688" y="2384884"/>
            <a:ext cx="2016224" cy="2088232"/>
          </a:xfrm>
          <a:prstGeom prst="hexagon">
            <a:avLst/>
          </a:prstGeom>
          <a:blipFill>
            <a:blip r:embed="rId2" cstate="print">
              <a:duotone>
                <a:prstClr val="black"/>
                <a:schemeClr val="accent1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Hexagon 11"/>
          <p:cNvSpPr/>
          <p:nvPr/>
        </p:nvSpPr>
        <p:spPr>
          <a:xfrm>
            <a:off x="6516216" y="1196752"/>
            <a:ext cx="2088232" cy="2160240"/>
          </a:xfrm>
          <a:prstGeom prst="hexagon">
            <a:avLst>
              <a:gd name="adj" fmla="val 25627"/>
              <a:gd name="vf" fmla="val 115470"/>
            </a:avLst>
          </a:prstGeom>
          <a:blipFill>
            <a:blip r:embed="rId3" cstate="print">
              <a:duotone>
                <a:prstClr val="black"/>
                <a:srgbClr val="CC9900">
                  <a:tint val="45000"/>
                  <a:satMod val="400000"/>
                </a:srgb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0000"/>
              </a:solidFill>
            </a:endParaRPr>
          </a:p>
        </p:txBody>
      </p:sp>
      <p:sp>
        <p:nvSpPr>
          <p:cNvPr id="13" name="Hexagon 12"/>
          <p:cNvSpPr/>
          <p:nvPr/>
        </p:nvSpPr>
        <p:spPr>
          <a:xfrm>
            <a:off x="4932040" y="2384884"/>
            <a:ext cx="2016224" cy="2088232"/>
          </a:xfrm>
          <a:prstGeom prst="hexagon">
            <a:avLst/>
          </a:prstGeom>
          <a:blipFill>
            <a:blip r:embed="rId4" cstate="print">
              <a:duotone>
                <a:prstClr val="black"/>
                <a:schemeClr val="accent2">
                  <a:lumMod val="20000"/>
                  <a:lumOff val="80000"/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Hexagon 13"/>
          <p:cNvSpPr/>
          <p:nvPr/>
        </p:nvSpPr>
        <p:spPr>
          <a:xfrm>
            <a:off x="3347864" y="3429000"/>
            <a:ext cx="2016224" cy="2088232"/>
          </a:xfrm>
          <a:prstGeom prst="hexagon">
            <a:avLst/>
          </a:prstGeom>
          <a:blipFill>
            <a:blip r:embed="rId5" cstate="print">
              <a:duotone>
                <a:prstClr val="black"/>
                <a:srgbClr val="669900">
                  <a:tint val="45000"/>
                  <a:satMod val="400000"/>
                </a:srgb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Hexagon 14"/>
          <p:cNvSpPr/>
          <p:nvPr/>
        </p:nvSpPr>
        <p:spPr>
          <a:xfrm>
            <a:off x="6516216" y="3429000"/>
            <a:ext cx="2016224" cy="2088232"/>
          </a:xfrm>
          <a:prstGeom prst="hexagon">
            <a:avLst/>
          </a:prstGeom>
          <a:blipFill>
            <a:blip r:embed="rId6" cstate="print">
              <a:duotone>
                <a:prstClr val="black"/>
                <a:srgbClr val="FF9900">
                  <a:tint val="45000"/>
                  <a:satMod val="400000"/>
                </a:srgb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Hexagon 15"/>
          <p:cNvSpPr/>
          <p:nvPr/>
        </p:nvSpPr>
        <p:spPr>
          <a:xfrm>
            <a:off x="1763688" y="4581128"/>
            <a:ext cx="2016224" cy="2088232"/>
          </a:xfrm>
          <a:prstGeom prst="hexagon">
            <a:avLst/>
          </a:prstGeom>
          <a:blipFill>
            <a:blip r:embed="rId7" cstate="print">
              <a:duotone>
                <a:prstClr val="black"/>
                <a:schemeClr val="tx2">
                  <a:tint val="45000"/>
                  <a:satMod val="400000"/>
                </a:scheme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Hexagon 16"/>
          <p:cNvSpPr/>
          <p:nvPr/>
        </p:nvSpPr>
        <p:spPr>
          <a:xfrm>
            <a:off x="4932040" y="4581128"/>
            <a:ext cx="2016224" cy="2088232"/>
          </a:xfrm>
          <a:prstGeom prst="hexagon">
            <a:avLst/>
          </a:prstGeom>
          <a:blipFill>
            <a:blip r:embed="rId8" cstate="print">
              <a:duotone>
                <a:prstClr val="black"/>
                <a:srgbClr val="7030A0">
                  <a:tint val="45000"/>
                  <a:satMod val="400000"/>
                </a:srgb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Hexagon 17"/>
          <p:cNvSpPr/>
          <p:nvPr/>
        </p:nvSpPr>
        <p:spPr>
          <a:xfrm>
            <a:off x="179512" y="3429000"/>
            <a:ext cx="2016224" cy="2088232"/>
          </a:xfrm>
          <a:prstGeom prst="hexagon">
            <a:avLst/>
          </a:prstGeom>
          <a:blipFill>
            <a:blip r:embed="rId9" cstate="print">
              <a:duotone>
                <a:prstClr val="black"/>
                <a:srgbClr val="D9C3A5">
                  <a:tint val="50000"/>
                  <a:satMod val="180000"/>
                </a:srgbClr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Hexagon 21"/>
          <p:cNvSpPr/>
          <p:nvPr/>
        </p:nvSpPr>
        <p:spPr>
          <a:xfrm>
            <a:off x="3347864" y="1268760"/>
            <a:ext cx="2016224" cy="2088232"/>
          </a:xfrm>
          <a:prstGeom prst="hexagon">
            <a:avLst/>
          </a:prstGeom>
          <a:blipFill>
            <a:blip r:embed="rId10" cstate="print">
              <a:duotone>
                <a:schemeClr val="accent4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a:blip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3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 questions</a:t>
            </a:r>
            <a:endParaRPr lang="en-US" dirty="0"/>
          </a:p>
        </p:txBody>
      </p:sp>
      <p:sp>
        <p:nvSpPr>
          <p:cNvPr id="8" name="Rounded Rectangle 7"/>
          <p:cNvSpPr/>
          <p:nvPr/>
        </p:nvSpPr>
        <p:spPr>
          <a:xfrm>
            <a:off x="323528" y="5157192"/>
            <a:ext cx="3888432" cy="1196752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the role of </a:t>
            </a:r>
          </a:p>
          <a:p>
            <a:pPr algn="ctr"/>
            <a:r>
              <a:rPr lang="en-GB" sz="2800" dirty="0">
                <a:solidFill>
                  <a:srgbClr val="FFFFFF"/>
                </a:solidFill>
              </a:rPr>
              <a:t>the </a:t>
            </a:r>
            <a:r>
              <a:rPr lang="en-GB" sz="2800" b="1" dirty="0">
                <a:solidFill>
                  <a:srgbClr val="FFFFFF"/>
                </a:solidFill>
              </a:rPr>
              <a:t>state</a:t>
            </a:r>
            <a:r>
              <a:rPr lang="en-GB" sz="2800" dirty="0">
                <a:solidFill>
                  <a:srgbClr val="FFFFFF"/>
                </a:solidFill>
              </a:rPr>
              <a:t>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 rot="1380000">
            <a:off x="4075184" y="4717162"/>
            <a:ext cx="3888432" cy="1196752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</a:t>
            </a:r>
            <a:r>
              <a:rPr lang="en-GB" sz="2800" b="1" dirty="0">
                <a:solidFill>
                  <a:srgbClr val="FFFFFF"/>
                </a:solidFill>
              </a:rPr>
              <a:t>power</a:t>
            </a:r>
            <a:r>
              <a:rPr lang="en-GB" sz="2800" dirty="0">
                <a:solidFill>
                  <a:srgbClr val="FFFFFF"/>
                </a:solidFill>
              </a:rPr>
              <a:t> and how does it work?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 rot="-780000">
            <a:off x="598793" y="2338849"/>
            <a:ext cx="3888432" cy="1196752"/>
          </a:xfrm>
          <a:prstGeom prst="roundRect">
            <a:avLst/>
          </a:prstGeom>
          <a:solidFill>
            <a:srgbClr val="FF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</a:t>
            </a:r>
            <a:r>
              <a:rPr lang="en-GB" sz="2800" b="1" dirty="0">
                <a:solidFill>
                  <a:srgbClr val="FFFFFF"/>
                </a:solidFill>
              </a:rPr>
              <a:t>freedom</a:t>
            </a:r>
            <a:r>
              <a:rPr lang="en-GB" sz="2800" dirty="0">
                <a:solidFill>
                  <a:srgbClr val="FFFFFF"/>
                </a:solidFill>
              </a:rPr>
              <a:t> and how is it achieved?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1" name="Rounded Rectangle 10"/>
          <p:cNvSpPr/>
          <p:nvPr/>
        </p:nvSpPr>
        <p:spPr>
          <a:xfrm rot="-720000">
            <a:off x="405452" y="3604124"/>
            <a:ext cx="3888432" cy="1196752"/>
          </a:xfrm>
          <a:prstGeom prst="roundRect">
            <a:avLst/>
          </a:prstGeom>
          <a:solidFill>
            <a:srgbClr val="6699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Who should </a:t>
            </a:r>
            <a:r>
              <a:rPr lang="en-GB" sz="2800" b="1" dirty="0">
                <a:solidFill>
                  <a:srgbClr val="FFFFFF"/>
                </a:solidFill>
              </a:rPr>
              <a:t>rule </a:t>
            </a:r>
          </a:p>
          <a:p>
            <a:pPr algn="ctr"/>
            <a:r>
              <a:rPr lang="en-GB" sz="2800" dirty="0">
                <a:solidFill>
                  <a:srgbClr val="FFFFFF"/>
                </a:solidFill>
              </a:rPr>
              <a:t>and why?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2" name="Rounded Rectangle 11"/>
          <p:cNvSpPr/>
          <p:nvPr/>
        </p:nvSpPr>
        <p:spPr>
          <a:xfrm rot="1680000">
            <a:off x="3779973" y="1365246"/>
            <a:ext cx="3780209" cy="1249535"/>
          </a:xfrm>
          <a:prstGeom prst="round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</a:t>
            </a:r>
            <a:r>
              <a:rPr lang="en-GB" sz="2800" b="1" dirty="0">
                <a:solidFill>
                  <a:srgbClr val="FFFFFF"/>
                </a:solidFill>
              </a:rPr>
              <a:t>meaning</a:t>
            </a:r>
            <a:r>
              <a:rPr lang="en-GB" sz="2800" dirty="0">
                <a:solidFill>
                  <a:srgbClr val="FFFFFF"/>
                </a:solidFill>
              </a:rPr>
              <a:t> and </a:t>
            </a:r>
            <a:r>
              <a:rPr lang="en-GB" sz="2800" b="1" dirty="0">
                <a:solidFill>
                  <a:srgbClr val="FFFFFF"/>
                </a:solidFill>
              </a:rPr>
              <a:t>purpose</a:t>
            </a:r>
            <a:r>
              <a:rPr lang="en-GB" sz="2800" dirty="0">
                <a:solidFill>
                  <a:srgbClr val="FFFFFF"/>
                </a:solidFill>
              </a:rPr>
              <a:t> of politics?</a:t>
            </a:r>
            <a:endParaRPr lang="en-US" sz="2800" dirty="0">
              <a:solidFill>
                <a:srgbClr val="FFFFFF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 rot="780000" flipH="1">
            <a:off x="4368743" y="3274954"/>
            <a:ext cx="3888432" cy="1196752"/>
          </a:xfrm>
          <a:prstGeom prst="roundRect">
            <a:avLst/>
          </a:prstGeom>
          <a:solidFill>
            <a:srgbClr val="7030A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rgbClr val="FFFFFF"/>
                </a:solidFill>
              </a:rPr>
              <a:t>What is </a:t>
            </a:r>
            <a:r>
              <a:rPr lang="en-GB" sz="2800" b="1" dirty="0">
                <a:solidFill>
                  <a:srgbClr val="FFFFFF"/>
                </a:solidFill>
              </a:rPr>
              <a:t>equality</a:t>
            </a:r>
            <a:r>
              <a:rPr lang="en-GB" sz="2800" dirty="0">
                <a:solidFill>
                  <a:srgbClr val="FFFFFF"/>
                </a:solidFill>
              </a:rPr>
              <a:t> and how is it achieved?</a:t>
            </a:r>
            <a:endParaRPr lang="en-US" sz="2800" dirty="0">
              <a:solidFill>
                <a:srgbClr val="FFFF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29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911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332" tmFilter="0, 0; 0.125,0.2665; 0.25,0.4; 0.375,0.465; 0.5,0.5;  0.625,0.535; 0.75,0.6; 0.875,0.7335; 1,1">
                                          <p:stCondLst>
                                            <p:cond delay="33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66" tmFilter="0, 0; 0.125,0.2665; 0.25,0.4; 0.375,0.465; 0.5,0.5;  0.625,0.535; 0.75,0.6; 0.875,0.7335; 1,1">
                                          <p:stCondLst>
                                            <p:cond delay="66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82" tmFilter="0, 0; 0.125,0.2665; 0.25,0.4; 0.375,0.465; 0.5,0.5;  0.625,0.535; 0.75,0.6; 0.875,0.7335; 1,1">
                                          <p:stCondLst>
                                            <p:cond delay="82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31" dur="13">
                                          <p:stCondLst>
                                            <p:cond delay="325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2" dur="83" decel="50000">
                                          <p:stCondLst>
                                            <p:cond delay="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13">
                                          <p:stCondLst>
                                            <p:cond delay="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4" dur="83" decel="50000">
                                          <p:stCondLst>
                                            <p:cond delay="66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13">
                                          <p:stCondLst>
                                            <p:cond delay="821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6" dur="83" decel="50000">
                                          <p:stCondLst>
                                            <p:cond delay="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7" dur="13">
                                          <p:stCondLst>
                                            <p:cond delay="90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8" dur="83" decel="50000">
                                          <p:stCondLst>
                                            <p:cond delay="917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8" presetClass="entr" presetSubtype="0" ac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set>
                                      <p:cBhvr>
                                        <p:cTn id="49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o>
                                        <p:strVal val="-45.0"/>
                                      </p:to>
                                    </p:set>
                                    <p:anim calcmode="lin" valueType="num">
                                      <p:cBhvr>
                                        <p:cTn id="50" dur="455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45"/>
                                          </p:val>
                                        </p:tav>
                                        <p:tav tm="69900">
                                          <p:val>
                                            <p:fltVal val="45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455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56" decel="50000" autoRev="1" fill="hold">
                                          <p:stCondLst>
                                            <p:cond delay="455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-(0.354*#ppt_w-0.172*#ppt_h)-#ppt_h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36" fill="hold">
                                          <p:stCondLst>
                                            <p:cond delay="864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(0.354*#ppt_w-0.172*#ppt_h)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64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65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6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67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68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69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70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71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6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7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0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82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83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4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85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6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87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88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89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A870A2-10AF-A3CA-707B-C5EEA9B5C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Practicalities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C31500D-6FE8-EDA2-4BE6-CB244FB57B2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52301909"/>
              </p:ext>
            </p:extLst>
          </p:nvPr>
        </p:nvGraphicFramePr>
        <p:xfrm>
          <a:off x="304800" y="1600200"/>
          <a:ext cx="8534400" cy="48006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62970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Assessment: How it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5112568" cy="4536504"/>
          </a:xfr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lvl="0"/>
            <a:r>
              <a:rPr lang="en-US" sz="1800" dirty="0"/>
              <a:t>TWO ESSAYS, EACH WORTH 50% OF FINAL GRADE</a:t>
            </a:r>
          </a:p>
          <a:p>
            <a:pPr lvl="0"/>
            <a:endParaRPr lang="en-US" sz="1800" dirty="0"/>
          </a:p>
          <a:p>
            <a:pPr lvl="0"/>
            <a:r>
              <a:rPr lang="en-US" sz="1800" dirty="0"/>
              <a:t>1500 WORDS EACH</a:t>
            </a:r>
          </a:p>
          <a:p>
            <a:pPr lvl="0"/>
            <a:endParaRPr lang="en-US" sz="1800" dirty="0"/>
          </a:p>
          <a:p>
            <a:r>
              <a:rPr lang="en-US" sz="1800" dirty="0"/>
              <a:t>YOU WILL BE ASKED TO ANSWER A QUESTION ABOUT </a:t>
            </a:r>
            <a:r>
              <a:rPr lang="en-US" sz="1800" b="1" dirty="0"/>
              <a:t>TWO THINKERS</a:t>
            </a:r>
            <a:r>
              <a:rPr lang="en-US" sz="1800" dirty="0"/>
              <a:t> FOR </a:t>
            </a:r>
            <a:r>
              <a:rPr lang="en-US" sz="1800" b="1" dirty="0"/>
              <a:t>EACH ESSAY</a:t>
            </a:r>
            <a:r>
              <a:rPr lang="en-US" sz="1800" dirty="0"/>
              <a:t> = YOU WILL BE ASSESSED ON FOUR OUT OF THE TEN THINKERS</a:t>
            </a:r>
          </a:p>
          <a:p>
            <a:endParaRPr lang="en-US" sz="1800" dirty="0"/>
          </a:p>
          <a:p>
            <a:r>
              <a:rPr lang="en-US" sz="1800" dirty="0"/>
              <a:t>THE ESSAYS ARE PARTIALLY UNSEEN, SO SOMEWHAT AKIN TO AN EXAM</a:t>
            </a:r>
          </a:p>
          <a:p>
            <a:endParaRPr lang="en-US" sz="14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1027" name="Picture 3" descr="C:\Documents and Settings\Owner\Local Settings\Temporary Internet Files\Content.IE5\4OJ49R8X\MP900341496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23528" y="1772816"/>
            <a:ext cx="324036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10763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EA73B-FE95-1EDB-5850-F5407C3965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 anchor="ctr">
            <a:normAutofit/>
          </a:bodyPr>
          <a:lstStyle/>
          <a:p>
            <a:r>
              <a:rPr lang="en-US" dirty="0"/>
              <a:t>Module Assessment: Timings</a:t>
            </a:r>
          </a:p>
        </p:txBody>
      </p:sp>
      <p:pic>
        <p:nvPicPr>
          <p:cNvPr id="9" name="Content Placeholder 8" descr="A white sheet with black text&#10;&#10;Description automatically generated">
            <a:extLst>
              <a:ext uri="{FF2B5EF4-FFF2-40B4-BE49-F238E27FC236}">
                <a16:creationId xmlns:a16="http://schemas.microsoft.com/office/drawing/2014/main" id="{0645DCFF-0974-E25A-C192-FB9333FE81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3796" y="1600200"/>
            <a:ext cx="3276408" cy="4800600"/>
          </a:xfrm>
          <a:noFill/>
        </p:spPr>
      </p:pic>
    </p:spTree>
    <p:extLst>
      <p:ext uri="{BB962C8B-B14F-4D97-AF65-F5344CB8AC3E}">
        <p14:creationId xmlns:p14="http://schemas.microsoft.com/office/powerpoint/2010/main" val="2450086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 Assessment: The Rationale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79912" y="1772816"/>
            <a:ext cx="5112568" cy="4536504"/>
          </a:xfrm>
          <a:solidFill>
            <a:srgbClr val="FFFFFF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1800" dirty="0"/>
              <a:t>Engaging with a wider range of thinkers/topics</a:t>
            </a:r>
          </a:p>
          <a:p>
            <a:endParaRPr lang="en-US" sz="1800" dirty="0"/>
          </a:p>
          <a:p>
            <a:r>
              <a:rPr lang="en-US" sz="1800" dirty="0"/>
              <a:t>Honing your ability to </a:t>
            </a:r>
            <a:r>
              <a:rPr lang="en-US" sz="1800" dirty="0" err="1"/>
              <a:t>summarise</a:t>
            </a:r>
            <a:r>
              <a:rPr lang="en-US" sz="1800" dirty="0"/>
              <a:t> complex ideas clearly and directly</a:t>
            </a:r>
          </a:p>
          <a:p>
            <a:endParaRPr lang="en-US" sz="1800" dirty="0"/>
          </a:p>
          <a:p>
            <a:r>
              <a:rPr lang="en-US" sz="1800" dirty="0"/>
              <a:t>Avoiding undue pressure on the final assessment</a:t>
            </a:r>
          </a:p>
          <a:p>
            <a:endParaRPr lang="en-US" sz="1800" dirty="0"/>
          </a:p>
          <a:p>
            <a:r>
              <a:rPr lang="en-US" sz="1800" dirty="0"/>
              <a:t>Giving time to act on feedback</a:t>
            </a:r>
          </a:p>
          <a:p>
            <a:endParaRPr lang="en-US" sz="1800" dirty="0"/>
          </a:p>
          <a:p>
            <a:r>
              <a:rPr lang="en-US" sz="1800" dirty="0" err="1"/>
              <a:t>Incentivising</a:t>
            </a:r>
            <a:r>
              <a:rPr lang="en-US" sz="1800" dirty="0"/>
              <a:t> attendance, engagement and doing the reading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pPr lvl="0"/>
            <a:endParaRPr lang="en-US" sz="1800" dirty="0"/>
          </a:p>
          <a:p>
            <a:pPr lvl="0"/>
            <a:endParaRPr lang="en-US" sz="1800" dirty="0"/>
          </a:p>
          <a:p>
            <a:endParaRPr lang="en-US" sz="1400" dirty="0"/>
          </a:p>
          <a:p>
            <a:pPr lvl="0"/>
            <a:endParaRPr lang="en-US" sz="2000" dirty="0"/>
          </a:p>
          <a:p>
            <a:pPr lvl="0"/>
            <a:endParaRPr lang="en-US" sz="2000" dirty="0"/>
          </a:p>
        </p:txBody>
      </p:sp>
      <p:pic>
        <p:nvPicPr>
          <p:cNvPr id="1027" name="Picture 3" descr="C:\Documents and Settings\Owner\Local Settings\Temporary Internet Files\Content.IE5\4OJ49R8X\MP900341496[1].jp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 bwMode="auto">
          <a:xfrm>
            <a:off x="323528" y="1772816"/>
            <a:ext cx="3240360" cy="453650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125184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fab">
  <a:themeElements>
    <a:clrScheme name="Revolution and Reaction">
      <a:dk1>
        <a:sysClr val="windowText" lastClr="000000"/>
      </a:dk1>
      <a:lt1>
        <a:srgbClr val="D8D8D8"/>
      </a:lt1>
      <a:dk2>
        <a:srgbClr val="005390"/>
      </a:dk2>
      <a:lt2>
        <a:srgbClr val="E9E5DC"/>
      </a:lt2>
      <a:accent1>
        <a:srgbClr val="9B2D1F"/>
      </a:accent1>
      <a:accent2>
        <a:srgbClr val="0070C0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Prefab">
      <a:majorFont>
        <a:latin typeface="Arial Black"/>
        <a:ea typeface=""/>
        <a:cs typeface=""/>
        <a:font script="Jpan" typeface="ＭＳ Ｐゴシック"/>
        <a:font script="Hang" typeface="HY견고딕"/>
        <a:font script="Hans" typeface="宋体"/>
        <a:font script="Hant" typeface="新細明體"/>
        <a:font script="Arab" typeface="Tahoma"/>
        <a:font script="Hebr" typeface="Tohoma"/>
        <a:font script="Thai" typeface="Tahoma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refab">
      <a:fillStyleLst>
        <a:solidFill>
          <a:schemeClr val="phClr"/>
        </a:solidFill>
        <a:gradFill rotWithShape="1">
          <a:gsLst>
            <a:gs pos="0">
              <a:schemeClr val="phClr">
                <a:tint val="30000"/>
                <a:satMod val="200000"/>
              </a:schemeClr>
            </a:gs>
            <a:gs pos="30000">
              <a:schemeClr val="phClr">
                <a:tint val="60000"/>
                <a:satMod val="250000"/>
              </a:schemeClr>
            </a:gs>
            <a:gs pos="50000">
              <a:schemeClr val="phClr">
                <a:tint val="57000"/>
                <a:satMod val="250000"/>
              </a:schemeClr>
            </a:gs>
            <a:gs pos="100000">
              <a:schemeClr val="phClr">
                <a:tint val="17000"/>
                <a:satMod val="350000"/>
              </a:schemeClr>
            </a:gs>
          </a:gsLst>
          <a:lin ang="4000000" scaled="1"/>
        </a:gra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0000" algn="ct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110000" algn="ctr" rotWithShape="0">
              <a:srgbClr val="000000">
                <a:alpha val="65000"/>
              </a:srgbClr>
            </a:outerShdw>
          </a:effectLst>
        </a:effectStyle>
        <a:effectStyle>
          <a:effectLst>
            <a:outerShdw blurRad="120000" algn="ctr" rotWithShape="0">
              <a:srgbClr val="000000">
                <a:alpha val="70000"/>
              </a:srgbClr>
            </a:outerShdw>
          </a:effectLst>
          <a:scene3d>
            <a:camera prst="orthographicFront"/>
            <a:lightRig rig="glow" dir="t">
              <a:rot lat="0" lon="0" rev="1800000"/>
            </a:lightRig>
          </a:scene3d>
          <a:sp3d contourW="12700" prstMaterial="dkEdge">
            <a:bevelT w="50800" h="44450" prst="angle"/>
            <a:contourClr>
              <a:schemeClr val="phClr">
                <a:shade val="4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5000"/>
                <a:satMod val="110000"/>
              </a:schemeClr>
            </a:gs>
            <a:gs pos="30000">
              <a:schemeClr val="phClr">
                <a:shade val="75000"/>
                <a:satMod val="130000"/>
              </a:schemeClr>
            </a:gs>
            <a:gs pos="50000">
              <a:schemeClr val="phClr">
                <a:shade val="70000"/>
                <a:satMod val="135000"/>
              </a:schemeClr>
            </a:gs>
            <a:gs pos="100000">
              <a:schemeClr val="phClr">
                <a:tint val="75000"/>
                <a:satMod val="110000"/>
              </a:schemeClr>
            </a:gs>
          </a:gsLst>
          <a:lin ang="4000000" scaled="1"/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20000"/>
              </a:schemeClr>
              <a:schemeClr val="phClr">
                <a:tint val="94000"/>
                <a:satMod val="2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Prefab</Template>
  <TotalTime>679</TotalTime>
  <Words>354</Words>
  <Application>Microsoft Macintosh PowerPoint</Application>
  <PresentationFormat>On-screen Show (4:3)</PresentationFormat>
  <Paragraphs>74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Arial Black</vt:lpstr>
      <vt:lpstr>Cooper Black</vt:lpstr>
      <vt:lpstr>Wingdings 2</vt:lpstr>
      <vt:lpstr>Prefab</vt:lpstr>
      <vt:lpstr>Welcome and Introduction to the Module  Jonathan Dean</vt:lpstr>
      <vt:lpstr>PIED2601: The Basics</vt:lpstr>
      <vt:lpstr>Our Ten Key Thinkers</vt:lpstr>
      <vt:lpstr>Political events</vt:lpstr>
      <vt:lpstr>Key questions</vt:lpstr>
      <vt:lpstr>Practicalities</vt:lpstr>
      <vt:lpstr>Module Assessment: How it Works</vt:lpstr>
      <vt:lpstr>Module Assessment: Timings</vt:lpstr>
      <vt:lpstr>Module Assessment: The Rationale</vt:lpstr>
      <vt:lpstr>Getting Help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GMS</dc:creator>
  <cp:lastModifiedBy>Jonathan Dean</cp:lastModifiedBy>
  <cp:revision>69</cp:revision>
  <dcterms:created xsi:type="dcterms:W3CDTF">2013-09-17T16:43:44Z</dcterms:created>
  <dcterms:modified xsi:type="dcterms:W3CDTF">2023-10-02T18:11:34Z</dcterms:modified>
</cp:coreProperties>
</file>