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366840"/>
            <a:ext cx="11275560" cy="442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2" name="PlaceHolder 2"/>
          <p:cNvSpPr>
            <a:spLocks noGrp="1"/>
          </p:cNvSpPr>
          <p:nvPr>
            <p:ph type="body"/>
          </p:nvPr>
        </p:nvSpPr>
        <p:spPr>
          <a:xfrm>
            <a:off x="457200" y="1527120"/>
            <a:ext cx="5498640" cy="2127600"/>
          </a:xfrm>
          <a:prstGeom prst="rect">
            <a:avLst/>
          </a:prstGeom>
        </p:spPr>
        <p:txBody>
          <a:bodyPr lIns="0" rIns="0" tIns="0" bIns="0">
            <a:normAutofit/>
          </a:bodyPr>
          <a:p>
            <a:endParaRPr b="0" lang="en-US" sz="2400" spc="-1" strike="noStrike">
              <a:solidFill>
                <a:srgbClr val="000000"/>
              </a:solidFill>
              <a:latin typeface="Arial"/>
            </a:endParaRPr>
          </a:p>
        </p:txBody>
      </p:sp>
      <p:sp>
        <p:nvSpPr>
          <p:cNvPr id="33" name="PlaceHolder 3"/>
          <p:cNvSpPr>
            <a:spLocks noGrp="1"/>
          </p:cNvSpPr>
          <p:nvPr>
            <p:ph type="body"/>
          </p:nvPr>
        </p:nvSpPr>
        <p:spPr>
          <a:xfrm>
            <a:off x="457200" y="3857400"/>
            <a:ext cx="5498640" cy="212760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366840"/>
            <a:ext cx="11275560" cy="442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5" name="PlaceHolder 2"/>
          <p:cNvSpPr>
            <a:spLocks noGrp="1"/>
          </p:cNvSpPr>
          <p:nvPr>
            <p:ph type="body"/>
          </p:nvPr>
        </p:nvSpPr>
        <p:spPr>
          <a:xfrm>
            <a:off x="457200" y="1527120"/>
            <a:ext cx="2683080" cy="2127600"/>
          </a:xfrm>
          <a:prstGeom prst="rect">
            <a:avLst/>
          </a:prstGeom>
        </p:spPr>
        <p:txBody>
          <a:bodyPr lIns="0" rIns="0" tIns="0" bIns="0">
            <a:normAutofit/>
          </a:bodyPr>
          <a:p>
            <a:endParaRPr b="0" lang="en-US" sz="2400" spc="-1" strike="noStrike">
              <a:solidFill>
                <a:srgbClr val="000000"/>
              </a:solidFill>
              <a:latin typeface="Arial"/>
            </a:endParaRPr>
          </a:p>
        </p:txBody>
      </p:sp>
      <p:sp>
        <p:nvSpPr>
          <p:cNvPr id="36" name="PlaceHolder 3"/>
          <p:cNvSpPr>
            <a:spLocks noGrp="1"/>
          </p:cNvSpPr>
          <p:nvPr>
            <p:ph type="body"/>
          </p:nvPr>
        </p:nvSpPr>
        <p:spPr>
          <a:xfrm>
            <a:off x="3274920" y="1527120"/>
            <a:ext cx="2683080" cy="2127600"/>
          </a:xfrm>
          <a:prstGeom prst="rect">
            <a:avLst/>
          </a:prstGeom>
        </p:spPr>
        <p:txBody>
          <a:bodyPr lIns="0" rIns="0" tIns="0" bIns="0">
            <a:normAutofit/>
          </a:bodyPr>
          <a:p>
            <a:endParaRPr b="0" lang="en-US" sz="2400" spc="-1" strike="noStrike">
              <a:solidFill>
                <a:srgbClr val="000000"/>
              </a:solidFill>
              <a:latin typeface="Arial"/>
            </a:endParaRPr>
          </a:p>
        </p:txBody>
      </p:sp>
      <p:sp>
        <p:nvSpPr>
          <p:cNvPr id="37" name="PlaceHolder 4"/>
          <p:cNvSpPr>
            <a:spLocks noGrp="1"/>
          </p:cNvSpPr>
          <p:nvPr>
            <p:ph type="body"/>
          </p:nvPr>
        </p:nvSpPr>
        <p:spPr>
          <a:xfrm>
            <a:off x="457200" y="3857400"/>
            <a:ext cx="2683080" cy="2127600"/>
          </a:xfrm>
          <a:prstGeom prst="rect">
            <a:avLst/>
          </a:prstGeom>
        </p:spPr>
        <p:txBody>
          <a:bodyPr lIns="0" rIns="0" tIns="0" bIns="0">
            <a:normAutofit/>
          </a:bodyPr>
          <a:p>
            <a:endParaRPr b="0" lang="en-US" sz="2400" spc="-1" strike="noStrike">
              <a:solidFill>
                <a:srgbClr val="000000"/>
              </a:solidFill>
              <a:latin typeface="Arial"/>
            </a:endParaRPr>
          </a:p>
        </p:txBody>
      </p:sp>
      <p:sp>
        <p:nvSpPr>
          <p:cNvPr id="38" name="PlaceHolder 5"/>
          <p:cNvSpPr>
            <a:spLocks noGrp="1"/>
          </p:cNvSpPr>
          <p:nvPr>
            <p:ph type="body"/>
          </p:nvPr>
        </p:nvSpPr>
        <p:spPr>
          <a:xfrm>
            <a:off x="3274920" y="3857400"/>
            <a:ext cx="2683080" cy="212760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366840"/>
            <a:ext cx="11275560" cy="442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0" name="PlaceHolder 2"/>
          <p:cNvSpPr>
            <a:spLocks noGrp="1"/>
          </p:cNvSpPr>
          <p:nvPr>
            <p:ph type="body"/>
          </p:nvPr>
        </p:nvSpPr>
        <p:spPr>
          <a:xfrm>
            <a:off x="457200" y="1527120"/>
            <a:ext cx="1770480" cy="2127600"/>
          </a:xfrm>
          <a:prstGeom prst="rect">
            <a:avLst/>
          </a:prstGeom>
        </p:spPr>
        <p:txBody>
          <a:bodyPr lIns="0" rIns="0" tIns="0" bIns="0">
            <a:normAutofit/>
          </a:bodyPr>
          <a:p>
            <a:endParaRPr b="0" lang="en-US" sz="2400" spc="-1" strike="noStrike">
              <a:solidFill>
                <a:srgbClr val="000000"/>
              </a:solidFill>
              <a:latin typeface="Arial"/>
            </a:endParaRPr>
          </a:p>
        </p:txBody>
      </p:sp>
      <p:sp>
        <p:nvSpPr>
          <p:cNvPr id="41" name="PlaceHolder 3"/>
          <p:cNvSpPr>
            <a:spLocks noGrp="1"/>
          </p:cNvSpPr>
          <p:nvPr>
            <p:ph type="body"/>
          </p:nvPr>
        </p:nvSpPr>
        <p:spPr>
          <a:xfrm>
            <a:off x="2316600" y="1527120"/>
            <a:ext cx="1770480" cy="2127600"/>
          </a:xfrm>
          <a:prstGeom prst="rect">
            <a:avLst/>
          </a:prstGeom>
        </p:spPr>
        <p:txBody>
          <a:bodyPr lIns="0" rIns="0" tIns="0" bIns="0">
            <a:normAutofit/>
          </a:bodyPr>
          <a:p>
            <a:endParaRPr b="0" lang="en-US" sz="2400" spc="-1" strike="noStrike">
              <a:solidFill>
                <a:srgbClr val="000000"/>
              </a:solidFill>
              <a:latin typeface="Arial"/>
            </a:endParaRPr>
          </a:p>
        </p:txBody>
      </p:sp>
      <p:sp>
        <p:nvSpPr>
          <p:cNvPr id="42" name="PlaceHolder 4"/>
          <p:cNvSpPr>
            <a:spLocks noGrp="1"/>
          </p:cNvSpPr>
          <p:nvPr>
            <p:ph type="body"/>
          </p:nvPr>
        </p:nvSpPr>
        <p:spPr>
          <a:xfrm>
            <a:off x="4176000" y="1527120"/>
            <a:ext cx="1770480" cy="2127600"/>
          </a:xfrm>
          <a:prstGeom prst="rect">
            <a:avLst/>
          </a:prstGeom>
        </p:spPr>
        <p:txBody>
          <a:bodyPr lIns="0" rIns="0" tIns="0" bIns="0">
            <a:normAutofit/>
          </a:bodyPr>
          <a:p>
            <a:endParaRPr b="0" lang="en-US" sz="2400" spc="-1" strike="noStrike">
              <a:solidFill>
                <a:srgbClr val="000000"/>
              </a:solidFill>
              <a:latin typeface="Arial"/>
            </a:endParaRPr>
          </a:p>
        </p:txBody>
      </p:sp>
      <p:sp>
        <p:nvSpPr>
          <p:cNvPr id="43" name="PlaceHolder 5"/>
          <p:cNvSpPr>
            <a:spLocks noGrp="1"/>
          </p:cNvSpPr>
          <p:nvPr>
            <p:ph type="body"/>
          </p:nvPr>
        </p:nvSpPr>
        <p:spPr>
          <a:xfrm>
            <a:off x="457200" y="3857400"/>
            <a:ext cx="1770480" cy="2127600"/>
          </a:xfrm>
          <a:prstGeom prst="rect">
            <a:avLst/>
          </a:prstGeom>
        </p:spPr>
        <p:txBody>
          <a:bodyPr lIns="0" rIns="0" tIns="0" bIns="0">
            <a:normAutofit/>
          </a:bodyPr>
          <a:p>
            <a:endParaRPr b="0" lang="en-US" sz="2400" spc="-1" strike="noStrike">
              <a:solidFill>
                <a:srgbClr val="000000"/>
              </a:solidFill>
              <a:latin typeface="Arial"/>
            </a:endParaRPr>
          </a:p>
        </p:txBody>
      </p:sp>
      <p:sp>
        <p:nvSpPr>
          <p:cNvPr id="44" name="PlaceHolder 6"/>
          <p:cNvSpPr>
            <a:spLocks noGrp="1"/>
          </p:cNvSpPr>
          <p:nvPr>
            <p:ph type="body"/>
          </p:nvPr>
        </p:nvSpPr>
        <p:spPr>
          <a:xfrm>
            <a:off x="2316600" y="3857400"/>
            <a:ext cx="1770480" cy="2127600"/>
          </a:xfrm>
          <a:prstGeom prst="rect">
            <a:avLst/>
          </a:prstGeom>
        </p:spPr>
        <p:txBody>
          <a:bodyPr lIns="0" rIns="0" tIns="0" bIns="0">
            <a:normAutofit/>
          </a:bodyPr>
          <a:p>
            <a:endParaRPr b="0" lang="en-US" sz="2400" spc="-1" strike="noStrike">
              <a:solidFill>
                <a:srgbClr val="000000"/>
              </a:solidFill>
              <a:latin typeface="Arial"/>
            </a:endParaRPr>
          </a:p>
        </p:txBody>
      </p:sp>
      <p:sp>
        <p:nvSpPr>
          <p:cNvPr id="45" name="PlaceHolder 7"/>
          <p:cNvSpPr>
            <a:spLocks noGrp="1"/>
          </p:cNvSpPr>
          <p:nvPr>
            <p:ph type="body"/>
          </p:nvPr>
        </p:nvSpPr>
        <p:spPr>
          <a:xfrm>
            <a:off x="4176000" y="3857400"/>
            <a:ext cx="1770480" cy="212760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366840"/>
            <a:ext cx="11275560" cy="442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3" name="PlaceHolder 2"/>
          <p:cNvSpPr>
            <a:spLocks noGrp="1"/>
          </p:cNvSpPr>
          <p:nvPr>
            <p:ph type="subTitle"/>
          </p:nvPr>
        </p:nvSpPr>
        <p:spPr>
          <a:xfrm>
            <a:off x="457200" y="1527120"/>
            <a:ext cx="5498640" cy="446040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366840"/>
            <a:ext cx="11275560" cy="442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5" name="PlaceHolder 2"/>
          <p:cNvSpPr>
            <a:spLocks noGrp="1"/>
          </p:cNvSpPr>
          <p:nvPr>
            <p:ph type="body"/>
          </p:nvPr>
        </p:nvSpPr>
        <p:spPr>
          <a:xfrm>
            <a:off x="457200" y="1527120"/>
            <a:ext cx="5498640" cy="446040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366840"/>
            <a:ext cx="11275560" cy="442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7" name="PlaceHolder 2"/>
          <p:cNvSpPr>
            <a:spLocks noGrp="1"/>
          </p:cNvSpPr>
          <p:nvPr>
            <p:ph type="body"/>
          </p:nvPr>
        </p:nvSpPr>
        <p:spPr>
          <a:xfrm>
            <a:off x="457200" y="1527120"/>
            <a:ext cx="2683080" cy="4460400"/>
          </a:xfrm>
          <a:prstGeom prst="rect">
            <a:avLst/>
          </a:prstGeom>
        </p:spPr>
        <p:txBody>
          <a:bodyPr lIns="0" rIns="0" tIns="0" bIns="0">
            <a:normAutofit/>
          </a:bodyPr>
          <a:p>
            <a:endParaRPr b="0" lang="en-US" sz="2400" spc="-1" strike="noStrike">
              <a:solidFill>
                <a:srgbClr val="000000"/>
              </a:solidFill>
              <a:latin typeface="Arial"/>
            </a:endParaRPr>
          </a:p>
        </p:txBody>
      </p:sp>
      <p:sp>
        <p:nvSpPr>
          <p:cNvPr id="58" name="PlaceHolder 3"/>
          <p:cNvSpPr>
            <a:spLocks noGrp="1"/>
          </p:cNvSpPr>
          <p:nvPr>
            <p:ph type="body"/>
          </p:nvPr>
        </p:nvSpPr>
        <p:spPr>
          <a:xfrm>
            <a:off x="3274920" y="1527120"/>
            <a:ext cx="2683080" cy="446040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366840"/>
            <a:ext cx="11275560" cy="442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457200" y="366840"/>
            <a:ext cx="11275560" cy="205380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366840"/>
            <a:ext cx="11275560" cy="442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2" name="PlaceHolder 2"/>
          <p:cNvSpPr>
            <a:spLocks noGrp="1"/>
          </p:cNvSpPr>
          <p:nvPr>
            <p:ph type="body"/>
          </p:nvPr>
        </p:nvSpPr>
        <p:spPr>
          <a:xfrm>
            <a:off x="457200" y="1527120"/>
            <a:ext cx="2683080" cy="2127600"/>
          </a:xfrm>
          <a:prstGeom prst="rect">
            <a:avLst/>
          </a:prstGeom>
        </p:spPr>
        <p:txBody>
          <a:bodyPr lIns="0" rIns="0" tIns="0" bIns="0">
            <a:normAutofit/>
          </a:bodyPr>
          <a:p>
            <a:endParaRPr b="0" lang="en-US" sz="2400" spc="-1" strike="noStrike">
              <a:solidFill>
                <a:srgbClr val="000000"/>
              </a:solidFill>
              <a:latin typeface="Arial"/>
            </a:endParaRPr>
          </a:p>
        </p:txBody>
      </p:sp>
      <p:sp>
        <p:nvSpPr>
          <p:cNvPr id="63" name="PlaceHolder 3"/>
          <p:cNvSpPr>
            <a:spLocks noGrp="1"/>
          </p:cNvSpPr>
          <p:nvPr>
            <p:ph type="body"/>
          </p:nvPr>
        </p:nvSpPr>
        <p:spPr>
          <a:xfrm>
            <a:off x="3274920" y="1527120"/>
            <a:ext cx="2683080" cy="4460400"/>
          </a:xfrm>
          <a:prstGeom prst="rect">
            <a:avLst/>
          </a:prstGeom>
        </p:spPr>
        <p:txBody>
          <a:bodyPr lIns="0" rIns="0" tIns="0" bIns="0">
            <a:normAutofit/>
          </a:bodyPr>
          <a:p>
            <a:endParaRPr b="0" lang="en-US" sz="2400" spc="-1" strike="noStrike">
              <a:solidFill>
                <a:srgbClr val="000000"/>
              </a:solidFill>
              <a:latin typeface="Arial"/>
            </a:endParaRPr>
          </a:p>
        </p:txBody>
      </p:sp>
      <p:sp>
        <p:nvSpPr>
          <p:cNvPr id="64" name="PlaceHolder 4"/>
          <p:cNvSpPr>
            <a:spLocks noGrp="1"/>
          </p:cNvSpPr>
          <p:nvPr>
            <p:ph type="body"/>
          </p:nvPr>
        </p:nvSpPr>
        <p:spPr>
          <a:xfrm>
            <a:off x="457200" y="3857400"/>
            <a:ext cx="2683080" cy="212760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366840"/>
            <a:ext cx="11275560" cy="442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 name="PlaceHolder 2"/>
          <p:cNvSpPr>
            <a:spLocks noGrp="1"/>
          </p:cNvSpPr>
          <p:nvPr>
            <p:ph type="subTitle"/>
          </p:nvPr>
        </p:nvSpPr>
        <p:spPr>
          <a:xfrm>
            <a:off x="457200" y="1527120"/>
            <a:ext cx="5498640" cy="446040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366840"/>
            <a:ext cx="11275560" cy="442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6" name="PlaceHolder 2"/>
          <p:cNvSpPr>
            <a:spLocks noGrp="1"/>
          </p:cNvSpPr>
          <p:nvPr>
            <p:ph type="body"/>
          </p:nvPr>
        </p:nvSpPr>
        <p:spPr>
          <a:xfrm>
            <a:off x="457200" y="1527120"/>
            <a:ext cx="2683080" cy="4460400"/>
          </a:xfrm>
          <a:prstGeom prst="rect">
            <a:avLst/>
          </a:prstGeom>
        </p:spPr>
        <p:txBody>
          <a:bodyPr lIns="0" rIns="0" tIns="0" bIns="0">
            <a:normAutofit/>
          </a:bodyPr>
          <a:p>
            <a:endParaRPr b="0" lang="en-US" sz="2400" spc="-1" strike="noStrike">
              <a:solidFill>
                <a:srgbClr val="000000"/>
              </a:solidFill>
              <a:latin typeface="Arial"/>
            </a:endParaRPr>
          </a:p>
        </p:txBody>
      </p:sp>
      <p:sp>
        <p:nvSpPr>
          <p:cNvPr id="67" name="PlaceHolder 3"/>
          <p:cNvSpPr>
            <a:spLocks noGrp="1"/>
          </p:cNvSpPr>
          <p:nvPr>
            <p:ph type="body"/>
          </p:nvPr>
        </p:nvSpPr>
        <p:spPr>
          <a:xfrm>
            <a:off x="3274920" y="1527120"/>
            <a:ext cx="2683080" cy="2127600"/>
          </a:xfrm>
          <a:prstGeom prst="rect">
            <a:avLst/>
          </a:prstGeom>
        </p:spPr>
        <p:txBody>
          <a:bodyPr lIns="0" rIns="0" tIns="0" bIns="0">
            <a:normAutofit/>
          </a:bodyPr>
          <a:p>
            <a:endParaRPr b="0" lang="en-US" sz="2400" spc="-1" strike="noStrike">
              <a:solidFill>
                <a:srgbClr val="000000"/>
              </a:solidFill>
              <a:latin typeface="Arial"/>
            </a:endParaRPr>
          </a:p>
        </p:txBody>
      </p:sp>
      <p:sp>
        <p:nvSpPr>
          <p:cNvPr id="68" name="PlaceHolder 4"/>
          <p:cNvSpPr>
            <a:spLocks noGrp="1"/>
          </p:cNvSpPr>
          <p:nvPr>
            <p:ph type="body"/>
          </p:nvPr>
        </p:nvSpPr>
        <p:spPr>
          <a:xfrm>
            <a:off x="3274920" y="3857400"/>
            <a:ext cx="2683080" cy="212760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366840"/>
            <a:ext cx="11275560" cy="442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0" name="PlaceHolder 2"/>
          <p:cNvSpPr>
            <a:spLocks noGrp="1"/>
          </p:cNvSpPr>
          <p:nvPr>
            <p:ph type="body"/>
          </p:nvPr>
        </p:nvSpPr>
        <p:spPr>
          <a:xfrm>
            <a:off x="457200" y="1527120"/>
            <a:ext cx="2683080" cy="2127600"/>
          </a:xfrm>
          <a:prstGeom prst="rect">
            <a:avLst/>
          </a:prstGeom>
        </p:spPr>
        <p:txBody>
          <a:bodyPr lIns="0" rIns="0" tIns="0" bIns="0">
            <a:normAutofit/>
          </a:bodyPr>
          <a:p>
            <a:endParaRPr b="0" lang="en-US" sz="2400" spc="-1" strike="noStrike">
              <a:solidFill>
                <a:srgbClr val="000000"/>
              </a:solidFill>
              <a:latin typeface="Arial"/>
            </a:endParaRPr>
          </a:p>
        </p:txBody>
      </p:sp>
      <p:sp>
        <p:nvSpPr>
          <p:cNvPr id="71" name="PlaceHolder 3"/>
          <p:cNvSpPr>
            <a:spLocks noGrp="1"/>
          </p:cNvSpPr>
          <p:nvPr>
            <p:ph type="body"/>
          </p:nvPr>
        </p:nvSpPr>
        <p:spPr>
          <a:xfrm>
            <a:off x="3274920" y="1527120"/>
            <a:ext cx="2683080" cy="2127600"/>
          </a:xfrm>
          <a:prstGeom prst="rect">
            <a:avLst/>
          </a:prstGeom>
        </p:spPr>
        <p:txBody>
          <a:bodyPr lIns="0" rIns="0" tIns="0" bIns="0">
            <a:normAutofit/>
          </a:bodyPr>
          <a:p>
            <a:endParaRPr b="0" lang="en-US" sz="2400" spc="-1" strike="noStrike">
              <a:solidFill>
                <a:srgbClr val="000000"/>
              </a:solidFill>
              <a:latin typeface="Arial"/>
            </a:endParaRPr>
          </a:p>
        </p:txBody>
      </p:sp>
      <p:sp>
        <p:nvSpPr>
          <p:cNvPr id="72" name="PlaceHolder 4"/>
          <p:cNvSpPr>
            <a:spLocks noGrp="1"/>
          </p:cNvSpPr>
          <p:nvPr>
            <p:ph type="body"/>
          </p:nvPr>
        </p:nvSpPr>
        <p:spPr>
          <a:xfrm>
            <a:off x="457200" y="3857400"/>
            <a:ext cx="5498640" cy="212760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366840"/>
            <a:ext cx="11275560" cy="442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4" name="PlaceHolder 2"/>
          <p:cNvSpPr>
            <a:spLocks noGrp="1"/>
          </p:cNvSpPr>
          <p:nvPr>
            <p:ph type="body"/>
          </p:nvPr>
        </p:nvSpPr>
        <p:spPr>
          <a:xfrm>
            <a:off x="457200" y="1527120"/>
            <a:ext cx="5498640" cy="2127600"/>
          </a:xfrm>
          <a:prstGeom prst="rect">
            <a:avLst/>
          </a:prstGeom>
        </p:spPr>
        <p:txBody>
          <a:bodyPr lIns="0" rIns="0" tIns="0" bIns="0">
            <a:normAutofit/>
          </a:bodyPr>
          <a:p>
            <a:endParaRPr b="0" lang="en-US" sz="2400" spc="-1" strike="noStrike">
              <a:solidFill>
                <a:srgbClr val="000000"/>
              </a:solidFill>
              <a:latin typeface="Arial"/>
            </a:endParaRPr>
          </a:p>
        </p:txBody>
      </p:sp>
      <p:sp>
        <p:nvSpPr>
          <p:cNvPr id="75" name="PlaceHolder 3"/>
          <p:cNvSpPr>
            <a:spLocks noGrp="1"/>
          </p:cNvSpPr>
          <p:nvPr>
            <p:ph type="body"/>
          </p:nvPr>
        </p:nvSpPr>
        <p:spPr>
          <a:xfrm>
            <a:off x="457200" y="3857400"/>
            <a:ext cx="5498640" cy="212760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366840"/>
            <a:ext cx="11275560" cy="442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7" name="PlaceHolder 2"/>
          <p:cNvSpPr>
            <a:spLocks noGrp="1"/>
          </p:cNvSpPr>
          <p:nvPr>
            <p:ph type="body"/>
          </p:nvPr>
        </p:nvSpPr>
        <p:spPr>
          <a:xfrm>
            <a:off x="457200" y="1527120"/>
            <a:ext cx="2683080" cy="2127600"/>
          </a:xfrm>
          <a:prstGeom prst="rect">
            <a:avLst/>
          </a:prstGeom>
        </p:spPr>
        <p:txBody>
          <a:bodyPr lIns="0" rIns="0" tIns="0" bIns="0">
            <a:normAutofit/>
          </a:bodyPr>
          <a:p>
            <a:endParaRPr b="0" lang="en-US" sz="2400" spc="-1" strike="noStrike">
              <a:solidFill>
                <a:srgbClr val="000000"/>
              </a:solidFill>
              <a:latin typeface="Arial"/>
            </a:endParaRPr>
          </a:p>
        </p:txBody>
      </p:sp>
      <p:sp>
        <p:nvSpPr>
          <p:cNvPr id="78" name="PlaceHolder 3"/>
          <p:cNvSpPr>
            <a:spLocks noGrp="1"/>
          </p:cNvSpPr>
          <p:nvPr>
            <p:ph type="body"/>
          </p:nvPr>
        </p:nvSpPr>
        <p:spPr>
          <a:xfrm>
            <a:off x="3274920" y="1527120"/>
            <a:ext cx="2683080" cy="2127600"/>
          </a:xfrm>
          <a:prstGeom prst="rect">
            <a:avLst/>
          </a:prstGeom>
        </p:spPr>
        <p:txBody>
          <a:bodyPr lIns="0" rIns="0" tIns="0" bIns="0">
            <a:normAutofit/>
          </a:bodyPr>
          <a:p>
            <a:endParaRPr b="0" lang="en-US" sz="2400" spc="-1" strike="noStrike">
              <a:solidFill>
                <a:srgbClr val="000000"/>
              </a:solidFill>
              <a:latin typeface="Arial"/>
            </a:endParaRPr>
          </a:p>
        </p:txBody>
      </p:sp>
      <p:sp>
        <p:nvSpPr>
          <p:cNvPr id="79" name="PlaceHolder 4"/>
          <p:cNvSpPr>
            <a:spLocks noGrp="1"/>
          </p:cNvSpPr>
          <p:nvPr>
            <p:ph type="body"/>
          </p:nvPr>
        </p:nvSpPr>
        <p:spPr>
          <a:xfrm>
            <a:off x="457200" y="3857400"/>
            <a:ext cx="2683080" cy="2127600"/>
          </a:xfrm>
          <a:prstGeom prst="rect">
            <a:avLst/>
          </a:prstGeom>
        </p:spPr>
        <p:txBody>
          <a:bodyPr lIns="0" rIns="0" tIns="0" bIns="0">
            <a:normAutofit/>
          </a:bodyPr>
          <a:p>
            <a:endParaRPr b="0" lang="en-US" sz="2400" spc="-1" strike="noStrike">
              <a:solidFill>
                <a:srgbClr val="000000"/>
              </a:solidFill>
              <a:latin typeface="Arial"/>
            </a:endParaRPr>
          </a:p>
        </p:txBody>
      </p:sp>
      <p:sp>
        <p:nvSpPr>
          <p:cNvPr id="80" name="PlaceHolder 5"/>
          <p:cNvSpPr>
            <a:spLocks noGrp="1"/>
          </p:cNvSpPr>
          <p:nvPr>
            <p:ph type="body"/>
          </p:nvPr>
        </p:nvSpPr>
        <p:spPr>
          <a:xfrm>
            <a:off x="3274920" y="3857400"/>
            <a:ext cx="2683080" cy="212760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366840"/>
            <a:ext cx="11275560" cy="442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2" name="PlaceHolder 2"/>
          <p:cNvSpPr>
            <a:spLocks noGrp="1"/>
          </p:cNvSpPr>
          <p:nvPr>
            <p:ph type="body"/>
          </p:nvPr>
        </p:nvSpPr>
        <p:spPr>
          <a:xfrm>
            <a:off x="457200" y="1527120"/>
            <a:ext cx="1770480" cy="2127600"/>
          </a:xfrm>
          <a:prstGeom prst="rect">
            <a:avLst/>
          </a:prstGeom>
        </p:spPr>
        <p:txBody>
          <a:bodyPr lIns="0" rIns="0" tIns="0" bIns="0">
            <a:normAutofit/>
          </a:bodyPr>
          <a:p>
            <a:endParaRPr b="0" lang="en-US" sz="2400" spc="-1" strike="noStrike">
              <a:solidFill>
                <a:srgbClr val="000000"/>
              </a:solidFill>
              <a:latin typeface="Arial"/>
            </a:endParaRPr>
          </a:p>
        </p:txBody>
      </p:sp>
      <p:sp>
        <p:nvSpPr>
          <p:cNvPr id="83" name="PlaceHolder 3"/>
          <p:cNvSpPr>
            <a:spLocks noGrp="1"/>
          </p:cNvSpPr>
          <p:nvPr>
            <p:ph type="body"/>
          </p:nvPr>
        </p:nvSpPr>
        <p:spPr>
          <a:xfrm>
            <a:off x="2316600" y="1527120"/>
            <a:ext cx="1770480" cy="2127600"/>
          </a:xfrm>
          <a:prstGeom prst="rect">
            <a:avLst/>
          </a:prstGeom>
        </p:spPr>
        <p:txBody>
          <a:bodyPr lIns="0" rIns="0" tIns="0" bIns="0">
            <a:normAutofit/>
          </a:bodyPr>
          <a:p>
            <a:endParaRPr b="0" lang="en-US" sz="2400" spc="-1" strike="noStrike">
              <a:solidFill>
                <a:srgbClr val="000000"/>
              </a:solidFill>
              <a:latin typeface="Arial"/>
            </a:endParaRPr>
          </a:p>
        </p:txBody>
      </p:sp>
      <p:sp>
        <p:nvSpPr>
          <p:cNvPr id="84" name="PlaceHolder 4"/>
          <p:cNvSpPr>
            <a:spLocks noGrp="1"/>
          </p:cNvSpPr>
          <p:nvPr>
            <p:ph type="body"/>
          </p:nvPr>
        </p:nvSpPr>
        <p:spPr>
          <a:xfrm>
            <a:off x="4176000" y="1527120"/>
            <a:ext cx="1770480" cy="2127600"/>
          </a:xfrm>
          <a:prstGeom prst="rect">
            <a:avLst/>
          </a:prstGeom>
        </p:spPr>
        <p:txBody>
          <a:bodyPr lIns="0" rIns="0" tIns="0" bIns="0">
            <a:normAutofit/>
          </a:bodyPr>
          <a:p>
            <a:endParaRPr b="0" lang="en-US" sz="2400" spc="-1" strike="noStrike">
              <a:solidFill>
                <a:srgbClr val="000000"/>
              </a:solidFill>
              <a:latin typeface="Arial"/>
            </a:endParaRPr>
          </a:p>
        </p:txBody>
      </p:sp>
      <p:sp>
        <p:nvSpPr>
          <p:cNvPr id="85" name="PlaceHolder 5"/>
          <p:cNvSpPr>
            <a:spLocks noGrp="1"/>
          </p:cNvSpPr>
          <p:nvPr>
            <p:ph type="body"/>
          </p:nvPr>
        </p:nvSpPr>
        <p:spPr>
          <a:xfrm>
            <a:off x="457200" y="3857400"/>
            <a:ext cx="1770480" cy="2127600"/>
          </a:xfrm>
          <a:prstGeom prst="rect">
            <a:avLst/>
          </a:prstGeom>
        </p:spPr>
        <p:txBody>
          <a:bodyPr lIns="0" rIns="0" tIns="0" bIns="0">
            <a:normAutofit/>
          </a:bodyPr>
          <a:p>
            <a:endParaRPr b="0" lang="en-US" sz="2400" spc="-1" strike="noStrike">
              <a:solidFill>
                <a:srgbClr val="000000"/>
              </a:solidFill>
              <a:latin typeface="Arial"/>
            </a:endParaRPr>
          </a:p>
        </p:txBody>
      </p:sp>
      <p:sp>
        <p:nvSpPr>
          <p:cNvPr id="86" name="PlaceHolder 6"/>
          <p:cNvSpPr>
            <a:spLocks noGrp="1"/>
          </p:cNvSpPr>
          <p:nvPr>
            <p:ph type="body"/>
          </p:nvPr>
        </p:nvSpPr>
        <p:spPr>
          <a:xfrm>
            <a:off x="2316600" y="3857400"/>
            <a:ext cx="1770480" cy="2127600"/>
          </a:xfrm>
          <a:prstGeom prst="rect">
            <a:avLst/>
          </a:prstGeom>
        </p:spPr>
        <p:txBody>
          <a:bodyPr lIns="0" rIns="0" tIns="0" bIns="0">
            <a:normAutofit/>
          </a:bodyPr>
          <a:p>
            <a:endParaRPr b="0" lang="en-US" sz="2400" spc="-1" strike="noStrike">
              <a:solidFill>
                <a:srgbClr val="000000"/>
              </a:solidFill>
              <a:latin typeface="Arial"/>
            </a:endParaRPr>
          </a:p>
        </p:txBody>
      </p:sp>
      <p:sp>
        <p:nvSpPr>
          <p:cNvPr id="87" name="PlaceHolder 7"/>
          <p:cNvSpPr>
            <a:spLocks noGrp="1"/>
          </p:cNvSpPr>
          <p:nvPr>
            <p:ph type="body"/>
          </p:nvPr>
        </p:nvSpPr>
        <p:spPr>
          <a:xfrm>
            <a:off x="4176000" y="3857400"/>
            <a:ext cx="1770480" cy="212760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366840"/>
            <a:ext cx="11275560" cy="442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7" name="PlaceHolder 2"/>
          <p:cNvSpPr>
            <a:spLocks noGrp="1"/>
          </p:cNvSpPr>
          <p:nvPr>
            <p:ph type="subTitle"/>
          </p:nvPr>
        </p:nvSpPr>
        <p:spPr>
          <a:xfrm>
            <a:off x="457200" y="1527120"/>
            <a:ext cx="5498640" cy="446040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366840"/>
            <a:ext cx="11275560" cy="442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9" name="PlaceHolder 2"/>
          <p:cNvSpPr>
            <a:spLocks noGrp="1"/>
          </p:cNvSpPr>
          <p:nvPr>
            <p:ph type="body"/>
          </p:nvPr>
        </p:nvSpPr>
        <p:spPr>
          <a:xfrm>
            <a:off x="457200" y="1527120"/>
            <a:ext cx="5498640" cy="446040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366840"/>
            <a:ext cx="11275560" cy="442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1" name="PlaceHolder 2"/>
          <p:cNvSpPr>
            <a:spLocks noGrp="1"/>
          </p:cNvSpPr>
          <p:nvPr>
            <p:ph type="body"/>
          </p:nvPr>
        </p:nvSpPr>
        <p:spPr>
          <a:xfrm>
            <a:off x="457200" y="1527120"/>
            <a:ext cx="2683080" cy="4460400"/>
          </a:xfrm>
          <a:prstGeom prst="rect">
            <a:avLst/>
          </a:prstGeom>
        </p:spPr>
        <p:txBody>
          <a:bodyPr lIns="0" rIns="0" tIns="0" bIns="0">
            <a:normAutofit/>
          </a:bodyPr>
          <a:p>
            <a:endParaRPr b="0" lang="en-US" sz="2400" spc="-1" strike="noStrike">
              <a:solidFill>
                <a:srgbClr val="000000"/>
              </a:solidFill>
              <a:latin typeface="Arial"/>
            </a:endParaRPr>
          </a:p>
        </p:txBody>
      </p:sp>
      <p:sp>
        <p:nvSpPr>
          <p:cNvPr id="102" name="PlaceHolder 3"/>
          <p:cNvSpPr>
            <a:spLocks noGrp="1"/>
          </p:cNvSpPr>
          <p:nvPr>
            <p:ph type="body"/>
          </p:nvPr>
        </p:nvSpPr>
        <p:spPr>
          <a:xfrm>
            <a:off x="3274920" y="1527120"/>
            <a:ext cx="2683080" cy="446040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366840"/>
            <a:ext cx="11275560" cy="442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366840"/>
            <a:ext cx="11275560" cy="442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3" name="PlaceHolder 2"/>
          <p:cNvSpPr>
            <a:spLocks noGrp="1"/>
          </p:cNvSpPr>
          <p:nvPr>
            <p:ph type="body"/>
          </p:nvPr>
        </p:nvSpPr>
        <p:spPr>
          <a:xfrm>
            <a:off x="457200" y="1527120"/>
            <a:ext cx="5498640" cy="446040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457200" y="366840"/>
            <a:ext cx="11275560" cy="205380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366840"/>
            <a:ext cx="11275560" cy="442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6" name="PlaceHolder 2"/>
          <p:cNvSpPr>
            <a:spLocks noGrp="1"/>
          </p:cNvSpPr>
          <p:nvPr>
            <p:ph type="body"/>
          </p:nvPr>
        </p:nvSpPr>
        <p:spPr>
          <a:xfrm>
            <a:off x="457200" y="1527120"/>
            <a:ext cx="2683080" cy="2127600"/>
          </a:xfrm>
          <a:prstGeom prst="rect">
            <a:avLst/>
          </a:prstGeom>
        </p:spPr>
        <p:txBody>
          <a:bodyPr lIns="0" rIns="0" tIns="0" bIns="0">
            <a:normAutofit/>
          </a:bodyPr>
          <a:p>
            <a:endParaRPr b="0" lang="en-US" sz="2400" spc="-1" strike="noStrike">
              <a:solidFill>
                <a:srgbClr val="000000"/>
              </a:solidFill>
              <a:latin typeface="Arial"/>
            </a:endParaRPr>
          </a:p>
        </p:txBody>
      </p:sp>
      <p:sp>
        <p:nvSpPr>
          <p:cNvPr id="107" name="PlaceHolder 3"/>
          <p:cNvSpPr>
            <a:spLocks noGrp="1"/>
          </p:cNvSpPr>
          <p:nvPr>
            <p:ph type="body"/>
          </p:nvPr>
        </p:nvSpPr>
        <p:spPr>
          <a:xfrm>
            <a:off x="3274920" y="1527120"/>
            <a:ext cx="2683080" cy="4460400"/>
          </a:xfrm>
          <a:prstGeom prst="rect">
            <a:avLst/>
          </a:prstGeom>
        </p:spPr>
        <p:txBody>
          <a:bodyPr lIns="0" rIns="0" tIns="0" bIns="0">
            <a:normAutofit/>
          </a:bodyPr>
          <a:p>
            <a:endParaRPr b="0" lang="en-US" sz="2400" spc="-1" strike="noStrike">
              <a:solidFill>
                <a:srgbClr val="000000"/>
              </a:solidFill>
              <a:latin typeface="Arial"/>
            </a:endParaRPr>
          </a:p>
        </p:txBody>
      </p:sp>
      <p:sp>
        <p:nvSpPr>
          <p:cNvPr id="108" name="PlaceHolder 4"/>
          <p:cNvSpPr>
            <a:spLocks noGrp="1"/>
          </p:cNvSpPr>
          <p:nvPr>
            <p:ph type="body"/>
          </p:nvPr>
        </p:nvSpPr>
        <p:spPr>
          <a:xfrm>
            <a:off x="457200" y="3857400"/>
            <a:ext cx="2683080" cy="212760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366840"/>
            <a:ext cx="11275560" cy="442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0" name="PlaceHolder 2"/>
          <p:cNvSpPr>
            <a:spLocks noGrp="1"/>
          </p:cNvSpPr>
          <p:nvPr>
            <p:ph type="body"/>
          </p:nvPr>
        </p:nvSpPr>
        <p:spPr>
          <a:xfrm>
            <a:off x="457200" y="1527120"/>
            <a:ext cx="2683080" cy="4460400"/>
          </a:xfrm>
          <a:prstGeom prst="rect">
            <a:avLst/>
          </a:prstGeom>
        </p:spPr>
        <p:txBody>
          <a:bodyPr lIns="0" rIns="0" tIns="0" bIns="0">
            <a:normAutofit/>
          </a:bodyPr>
          <a:p>
            <a:endParaRPr b="0" lang="en-US" sz="2400" spc="-1" strike="noStrike">
              <a:solidFill>
                <a:srgbClr val="000000"/>
              </a:solidFill>
              <a:latin typeface="Arial"/>
            </a:endParaRPr>
          </a:p>
        </p:txBody>
      </p:sp>
      <p:sp>
        <p:nvSpPr>
          <p:cNvPr id="111" name="PlaceHolder 3"/>
          <p:cNvSpPr>
            <a:spLocks noGrp="1"/>
          </p:cNvSpPr>
          <p:nvPr>
            <p:ph type="body"/>
          </p:nvPr>
        </p:nvSpPr>
        <p:spPr>
          <a:xfrm>
            <a:off x="3274920" y="1527120"/>
            <a:ext cx="2683080" cy="2127600"/>
          </a:xfrm>
          <a:prstGeom prst="rect">
            <a:avLst/>
          </a:prstGeom>
        </p:spPr>
        <p:txBody>
          <a:bodyPr lIns="0" rIns="0" tIns="0" bIns="0">
            <a:normAutofit/>
          </a:bodyPr>
          <a:p>
            <a:endParaRPr b="0" lang="en-US" sz="2400" spc="-1" strike="noStrike">
              <a:solidFill>
                <a:srgbClr val="000000"/>
              </a:solidFill>
              <a:latin typeface="Arial"/>
            </a:endParaRPr>
          </a:p>
        </p:txBody>
      </p:sp>
      <p:sp>
        <p:nvSpPr>
          <p:cNvPr id="112" name="PlaceHolder 4"/>
          <p:cNvSpPr>
            <a:spLocks noGrp="1"/>
          </p:cNvSpPr>
          <p:nvPr>
            <p:ph type="body"/>
          </p:nvPr>
        </p:nvSpPr>
        <p:spPr>
          <a:xfrm>
            <a:off x="3274920" y="3857400"/>
            <a:ext cx="2683080" cy="212760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366840"/>
            <a:ext cx="11275560" cy="442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4" name="PlaceHolder 2"/>
          <p:cNvSpPr>
            <a:spLocks noGrp="1"/>
          </p:cNvSpPr>
          <p:nvPr>
            <p:ph type="body"/>
          </p:nvPr>
        </p:nvSpPr>
        <p:spPr>
          <a:xfrm>
            <a:off x="457200" y="1527120"/>
            <a:ext cx="2683080" cy="2127600"/>
          </a:xfrm>
          <a:prstGeom prst="rect">
            <a:avLst/>
          </a:prstGeom>
        </p:spPr>
        <p:txBody>
          <a:bodyPr lIns="0" rIns="0" tIns="0" bIns="0">
            <a:normAutofit/>
          </a:bodyPr>
          <a:p>
            <a:endParaRPr b="0" lang="en-US" sz="2400" spc="-1" strike="noStrike">
              <a:solidFill>
                <a:srgbClr val="000000"/>
              </a:solidFill>
              <a:latin typeface="Arial"/>
            </a:endParaRPr>
          </a:p>
        </p:txBody>
      </p:sp>
      <p:sp>
        <p:nvSpPr>
          <p:cNvPr id="115" name="PlaceHolder 3"/>
          <p:cNvSpPr>
            <a:spLocks noGrp="1"/>
          </p:cNvSpPr>
          <p:nvPr>
            <p:ph type="body"/>
          </p:nvPr>
        </p:nvSpPr>
        <p:spPr>
          <a:xfrm>
            <a:off x="3274920" y="1527120"/>
            <a:ext cx="2683080" cy="2127600"/>
          </a:xfrm>
          <a:prstGeom prst="rect">
            <a:avLst/>
          </a:prstGeom>
        </p:spPr>
        <p:txBody>
          <a:bodyPr lIns="0" rIns="0" tIns="0" bIns="0">
            <a:normAutofit/>
          </a:bodyPr>
          <a:p>
            <a:endParaRPr b="0" lang="en-US" sz="2400" spc="-1" strike="noStrike">
              <a:solidFill>
                <a:srgbClr val="000000"/>
              </a:solidFill>
              <a:latin typeface="Arial"/>
            </a:endParaRPr>
          </a:p>
        </p:txBody>
      </p:sp>
      <p:sp>
        <p:nvSpPr>
          <p:cNvPr id="116" name="PlaceHolder 4"/>
          <p:cNvSpPr>
            <a:spLocks noGrp="1"/>
          </p:cNvSpPr>
          <p:nvPr>
            <p:ph type="body"/>
          </p:nvPr>
        </p:nvSpPr>
        <p:spPr>
          <a:xfrm>
            <a:off x="457200" y="3857400"/>
            <a:ext cx="5498640" cy="212760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366840"/>
            <a:ext cx="11275560" cy="442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8" name="PlaceHolder 2"/>
          <p:cNvSpPr>
            <a:spLocks noGrp="1"/>
          </p:cNvSpPr>
          <p:nvPr>
            <p:ph type="body"/>
          </p:nvPr>
        </p:nvSpPr>
        <p:spPr>
          <a:xfrm>
            <a:off x="457200" y="1527120"/>
            <a:ext cx="5498640" cy="2127600"/>
          </a:xfrm>
          <a:prstGeom prst="rect">
            <a:avLst/>
          </a:prstGeom>
        </p:spPr>
        <p:txBody>
          <a:bodyPr lIns="0" rIns="0" tIns="0" bIns="0">
            <a:normAutofit/>
          </a:bodyPr>
          <a:p>
            <a:endParaRPr b="0" lang="en-US" sz="2400" spc="-1" strike="noStrike">
              <a:solidFill>
                <a:srgbClr val="000000"/>
              </a:solidFill>
              <a:latin typeface="Arial"/>
            </a:endParaRPr>
          </a:p>
        </p:txBody>
      </p:sp>
      <p:sp>
        <p:nvSpPr>
          <p:cNvPr id="119" name="PlaceHolder 3"/>
          <p:cNvSpPr>
            <a:spLocks noGrp="1"/>
          </p:cNvSpPr>
          <p:nvPr>
            <p:ph type="body"/>
          </p:nvPr>
        </p:nvSpPr>
        <p:spPr>
          <a:xfrm>
            <a:off x="457200" y="3857400"/>
            <a:ext cx="5498640" cy="212760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366840"/>
            <a:ext cx="11275560" cy="442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1" name="PlaceHolder 2"/>
          <p:cNvSpPr>
            <a:spLocks noGrp="1"/>
          </p:cNvSpPr>
          <p:nvPr>
            <p:ph type="body"/>
          </p:nvPr>
        </p:nvSpPr>
        <p:spPr>
          <a:xfrm>
            <a:off x="457200" y="1527120"/>
            <a:ext cx="2683080" cy="2127600"/>
          </a:xfrm>
          <a:prstGeom prst="rect">
            <a:avLst/>
          </a:prstGeom>
        </p:spPr>
        <p:txBody>
          <a:bodyPr lIns="0" rIns="0" tIns="0" bIns="0">
            <a:normAutofit/>
          </a:bodyPr>
          <a:p>
            <a:endParaRPr b="0" lang="en-US" sz="2400" spc="-1" strike="noStrike">
              <a:solidFill>
                <a:srgbClr val="000000"/>
              </a:solidFill>
              <a:latin typeface="Arial"/>
            </a:endParaRPr>
          </a:p>
        </p:txBody>
      </p:sp>
      <p:sp>
        <p:nvSpPr>
          <p:cNvPr id="122" name="PlaceHolder 3"/>
          <p:cNvSpPr>
            <a:spLocks noGrp="1"/>
          </p:cNvSpPr>
          <p:nvPr>
            <p:ph type="body"/>
          </p:nvPr>
        </p:nvSpPr>
        <p:spPr>
          <a:xfrm>
            <a:off x="3274920" y="1527120"/>
            <a:ext cx="2683080" cy="2127600"/>
          </a:xfrm>
          <a:prstGeom prst="rect">
            <a:avLst/>
          </a:prstGeom>
        </p:spPr>
        <p:txBody>
          <a:bodyPr lIns="0" rIns="0" tIns="0" bIns="0">
            <a:normAutofit/>
          </a:bodyPr>
          <a:p>
            <a:endParaRPr b="0" lang="en-US" sz="2400" spc="-1" strike="noStrike">
              <a:solidFill>
                <a:srgbClr val="000000"/>
              </a:solidFill>
              <a:latin typeface="Arial"/>
            </a:endParaRPr>
          </a:p>
        </p:txBody>
      </p:sp>
      <p:sp>
        <p:nvSpPr>
          <p:cNvPr id="123" name="PlaceHolder 4"/>
          <p:cNvSpPr>
            <a:spLocks noGrp="1"/>
          </p:cNvSpPr>
          <p:nvPr>
            <p:ph type="body"/>
          </p:nvPr>
        </p:nvSpPr>
        <p:spPr>
          <a:xfrm>
            <a:off x="457200" y="3857400"/>
            <a:ext cx="2683080" cy="2127600"/>
          </a:xfrm>
          <a:prstGeom prst="rect">
            <a:avLst/>
          </a:prstGeom>
        </p:spPr>
        <p:txBody>
          <a:bodyPr lIns="0" rIns="0" tIns="0" bIns="0">
            <a:normAutofit/>
          </a:bodyPr>
          <a:p>
            <a:endParaRPr b="0" lang="en-US" sz="2400" spc="-1" strike="noStrike">
              <a:solidFill>
                <a:srgbClr val="000000"/>
              </a:solidFill>
              <a:latin typeface="Arial"/>
            </a:endParaRPr>
          </a:p>
        </p:txBody>
      </p:sp>
      <p:sp>
        <p:nvSpPr>
          <p:cNvPr id="124" name="PlaceHolder 5"/>
          <p:cNvSpPr>
            <a:spLocks noGrp="1"/>
          </p:cNvSpPr>
          <p:nvPr>
            <p:ph type="body"/>
          </p:nvPr>
        </p:nvSpPr>
        <p:spPr>
          <a:xfrm>
            <a:off x="3274920" y="3857400"/>
            <a:ext cx="2683080" cy="212760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366840"/>
            <a:ext cx="11275560" cy="442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6" name="PlaceHolder 2"/>
          <p:cNvSpPr>
            <a:spLocks noGrp="1"/>
          </p:cNvSpPr>
          <p:nvPr>
            <p:ph type="body"/>
          </p:nvPr>
        </p:nvSpPr>
        <p:spPr>
          <a:xfrm>
            <a:off x="457200" y="1527120"/>
            <a:ext cx="1770480" cy="2127600"/>
          </a:xfrm>
          <a:prstGeom prst="rect">
            <a:avLst/>
          </a:prstGeom>
        </p:spPr>
        <p:txBody>
          <a:bodyPr lIns="0" rIns="0" tIns="0" bIns="0">
            <a:normAutofit/>
          </a:bodyPr>
          <a:p>
            <a:endParaRPr b="0" lang="en-US" sz="2400" spc="-1" strike="noStrike">
              <a:solidFill>
                <a:srgbClr val="000000"/>
              </a:solidFill>
              <a:latin typeface="Arial"/>
            </a:endParaRPr>
          </a:p>
        </p:txBody>
      </p:sp>
      <p:sp>
        <p:nvSpPr>
          <p:cNvPr id="127" name="PlaceHolder 3"/>
          <p:cNvSpPr>
            <a:spLocks noGrp="1"/>
          </p:cNvSpPr>
          <p:nvPr>
            <p:ph type="body"/>
          </p:nvPr>
        </p:nvSpPr>
        <p:spPr>
          <a:xfrm>
            <a:off x="2316600" y="1527120"/>
            <a:ext cx="1770480" cy="2127600"/>
          </a:xfrm>
          <a:prstGeom prst="rect">
            <a:avLst/>
          </a:prstGeom>
        </p:spPr>
        <p:txBody>
          <a:bodyPr lIns="0" rIns="0" tIns="0" bIns="0">
            <a:normAutofit/>
          </a:bodyPr>
          <a:p>
            <a:endParaRPr b="0" lang="en-US" sz="2400" spc="-1" strike="noStrike">
              <a:solidFill>
                <a:srgbClr val="000000"/>
              </a:solidFill>
              <a:latin typeface="Arial"/>
            </a:endParaRPr>
          </a:p>
        </p:txBody>
      </p:sp>
      <p:sp>
        <p:nvSpPr>
          <p:cNvPr id="128" name="PlaceHolder 4"/>
          <p:cNvSpPr>
            <a:spLocks noGrp="1"/>
          </p:cNvSpPr>
          <p:nvPr>
            <p:ph type="body"/>
          </p:nvPr>
        </p:nvSpPr>
        <p:spPr>
          <a:xfrm>
            <a:off x="4176000" y="1527120"/>
            <a:ext cx="1770480" cy="2127600"/>
          </a:xfrm>
          <a:prstGeom prst="rect">
            <a:avLst/>
          </a:prstGeom>
        </p:spPr>
        <p:txBody>
          <a:bodyPr lIns="0" rIns="0" tIns="0" bIns="0">
            <a:normAutofit/>
          </a:bodyPr>
          <a:p>
            <a:endParaRPr b="0" lang="en-US" sz="2400" spc="-1" strike="noStrike">
              <a:solidFill>
                <a:srgbClr val="000000"/>
              </a:solidFill>
              <a:latin typeface="Arial"/>
            </a:endParaRPr>
          </a:p>
        </p:txBody>
      </p:sp>
      <p:sp>
        <p:nvSpPr>
          <p:cNvPr id="129" name="PlaceHolder 5"/>
          <p:cNvSpPr>
            <a:spLocks noGrp="1"/>
          </p:cNvSpPr>
          <p:nvPr>
            <p:ph type="body"/>
          </p:nvPr>
        </p:nvSpPr>
        <p:spPr>
          <a:xfrm>
            <a:off x="457200" y="3857400"/>
            <a:ext cx="1770480" cy="2127600"/>
          </a:xfrm>
          <a:prstGeom prst="rect">
            <a:avLst/>
          </a:prstGeom>
        </p:spPr>
        <p:txBody>
          <a:bodyPr lIns="0" rIns="0" tIns="0" bIns="0">
            <a:normAutofit/>
          </a:bodyPr>
          <a:p>
            <a:endParaRPr b="0" lang="en-US" sz="2400" spc="-1" strike="noStrike">
              <a:solidFill>
                <a:srgbClr val="000000"/>
              </a:solidFill>
              <a:latin typeface="Arial"/>
            </a:endParaRPr>
          </a:p>
        </p:txBody>
      </p:sp>
      <p:sp>
        <p:nvSpPr>
          <p:cNvPr id="130" name="PlaceHolder 6"/>
          <p:cNvSpPr>
            <a:spLocks noGrp="1"/>
          </p:cNvSpPr>
          <p:nvPr>
            <p:ph type="body"/>
          </p:nvPr>
        </p:nvSpPr>
        <p:spPr>
          <a:xfrm>
            <a:off x="2316600" y="3857400"/>
            <a:ext cx="1770480" cy="2127600"/>
          </a:xfrm>
          <a:prstGeom prst="rect">
            <a:avLst/>
          </a:prstGeom>
        </p:spPr>
        <p:txBody>
          <a:bodyPr lIns="0" rIns="0" tIns="0" bIns="0">
            <a:normAutofit/>
          </a:bodyPr>
          <a:p>
            <a:endParaRPr b="0" lang="en-US" sz="2400" spc="-1" strike="noStrike">
              <a:solidFill>
                <a:srgbClr val="000000"/>
              </a:solidFill>
              <a:latin typeface="Arial"/>
            </a:endParaRPr>
          </a:p>
        </p:txBody>
      </p:sp>
      <p:sp>
        <p:nvSpPr>
          <p:cNvPr id="131" name="PlaceHolder 7"/>
          <p:cNvSpPr>
            <a:spLocks noGrp="1"/>
          </p:cNvSpPr>
          <p:nvPr>
            <p:ph type="body"/>
          </p:nvPr>
        </p:nvSpPr>
        <p:spPr>
          <a:xfrm>
            <a:off x="4176000" y="3857400"/>
            <a:ext cx="1770480" cy="212760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366840"/>
            <a:ext cx="11275560" cy="442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5" name="PlaceHolder 2"/>
          <p:cNvSpPr>
            <a:spLocks noGrp="1"/>
          </p:cNvSpPr>
          <p:nvPr>
            <p:ph type="body"/>
          </p:nvPr>
        </p:nvSpPr>
        <p:spPr>
          <a:xfrm>
            <a:off x="457200" y="1527120"/>
            <a:ext cx="2683080" cy="4460400"/>
          </a:xfrm>
          <a:prstGeom prst="rect">
            <a:avLst/>
          </a:prstGeom>
        </p:spPr>
        <p:txBody>
          <a:bodyPr lIns="0" rIns="0" tIns="0" bIns="0">
            <a:normAutofit/>
          </a:bodyPr>
          <a:p>
            <a:endParaRPr b="0" lang="en-US" sz="2400" spc="-1" strike="noStrike">
              <a:solidFill>
                <a:srgbClr val="000000"/>
              </a:solidFill>
              <a:latin typeface="Arial"/>
            </a:endParaRPr>
          </a:p>
        </p:txBody>
      </p:sp>
      <p:sp>
        <p:nvSpPr>
          <p:cNvPr id="16" name="PlaceHolder 3"/>
          <p:cNvSpPr>
            <a:spLocks noGrp="1"/>
          </p:cNvSpPr>
          <p:nvPr>
            <p:ph type="body"/>
          </p:nvPr>
        </p:nvSpPr>
        <p:spPr>
          <a:xfrm>
            <a:off x="3274920" y="1527120"/>
            <a:ext cx="2683080" cy="446040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366840"/>
            <a:ext cx="11275560" cy="442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457200" y="366840"/>
            <a:ext cx="11275560" cy="205380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366840"/>
            <a:ext cx="11275560" cy="442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0" name="PlaceHolder 2"/>
          <p:cNvSpPr>
            <a:spLocks noGrp="1"/>
          </p:cNvSpPr>
          <p:nvPr>
            <p:ph type="body"/>
          </p:nvPr>
        </p:nvSpPr>
        <p:spPr>
          <a:xfrm>
            <a:off x="457200" y="1527120"/>
            <a:ext cx="2683080" cy="2127600"/>
          </a:xfrm>
          <a:prstGeom prst="rect">
            <a:avLst/>
          </a:prstGeom>
        </p:spPr>
        <p:txBody>
          <a:bodyPr lIns="0" rIns="0" tIns="0" bIns="0">
            <a:normAutofit/>
          </a:bodyPr>
          <a:p>
            <a:endParaRPr b="0" lang="en-US" sz="2400" spc="-1" strike="noStrike">
              <a:solidFill>
                <a:srgbClr val="000000"/>
              </a:solidFill>
              <a:latin typeface="Arial"/>
            </a:endParaRPr>
          </a:p>
        </p:txBody>
      </p:sp>
      <p:sp>
        <p:nvSpPr>
          <p:cNvPr id="21" name="PlaceHolder 3"/>
          <p:cNvSpPr>
            <a:spLocks noGrp="1"/>
          </p:cNvSpPr>
          <p:nvPr>
            <p:ph type="body"/>
          </p:nvPr>
        </p:nvSpPr>
        <p:spPr>
          <a:xfrm>
            <a:off x="3274920" y="1527120"/>
            <a:ext cx="2683080" cy="4460400"/>
          </a:xfrm>
          <a:prstGeom prst="rect">
            <a:avLst/>
          </a:prstGeom>
        </p:spPr>
        <p:txBody>
          <a:bodyPr lIns="0" rIns="0" tIns="0" bIns="0">
            <a:normAutofit/>
          </a:bodyPr>
          <a:p>
            <a:endParaRPr b="0" lang="en-US" sz="2400" spc="-1" strike="noStrike">
              <a:solidFill>
                <a:srgbClr val="000000"/>
              </a:solidFill>
              <a:latin typeface="Arial"/>
            </a:endParaRPr>
          </a:p>
        </p:txBody>
      </p:sp>
      <p:sp>
        <p:nvSpPr>
          <p:cNvPr id="22" name="PlaceHolder 4"/>
          <p:cNvSpPr>
            <a:spLocks noGrp="1"/>
          </p:cNvSpPr>
          <p:nvPr>
            <p:ph type="body"/>
          </p:nvPr>
        </p:nvSpPr>
        <p:spPr>
          <a:xfrm>
            <a:off x="457200" y="3857400"/>
            <a:ext cx="2683080" cy="212760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366840"/>
            <a:ext cx="11275560" cy="442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4" name="PlaceHolder 2"/>
          <p:cNvSpPr>
            <a:spLocks noGrp="1"/>
          </p:cNvSpPr>
          <p:nvPr>
            <p:ph type="body"/>
          </p:nvPr>
        </p:nvSpPr>
        <p:spPr>
          <a:xfrm>
            <a:off x="457200" y="1527120"/>
            <a:ext cx="2683080" cy="4460400"/>
          </a:xfrm>
          <a:prstGeom prst="rect">
            <a:avLst/>
          </a:prstGeom>
        </p:spPr>
        <p:txBody>
          <a:bodyPr lIns="0" rIns="0" tIns="0" bIns="0">
            <a:normAutofit/>
          </a:bodyPr>
          <a:p>
            <a:endParaRPr b="0" lang="en-US" sz="2400" spc="-1" strike="noStrike">
              <a:solidFill>
                <a:srgbClr val="000000"/>
              </a:solidFill>
              <a:latin typeface="Arial"/>
            </a:endParaRPr>
          </a:p>
        </p:txBody>
      </p:sp>
      <p:sp>
        <p:nvSpPr>
          <p:cNvPr id="25" name="PlaceHolder 3"/>
          <p:cNvSpPr>
            <a:spLocks noGrp="1"/>
          </p:cNvSpPr>
          <p:nvPr>
            <p:ph type="body"/>
          </p:nvPr>
        </p:nvSpPr>
        <p:spPr>
          <a:xfrm>
            <a:off x="3274920" y="1527120"/>
            <a:ext cx="2683080" cy="2127600"/>
          </a:xfrm>
          <a:prstGeom prst="rect">
            <a:avLst/>
          </a:prstGeom>
        </p:spPr>
        <p:txBody>
          <a:bodyPr lIns="0" rIns="0" tIns="0" bIns="0">
            <a:normAutofit/>
          </a:bodyPr>
          <a:p>
            <a:endParaRPr b="0" lang="en-US" sz="2400" spc="-1" strike="noStrike">
              <a:solidFill>
                <a:srgbClr val="000000"/>
              </a:solidFill>
              <a:latin typeface="Arial"/>
            </a:endParaRPr>
          </a:p>
        </p:txBody>
      </p:sp>
      <p:sp>
        <p:nvSpPr>
          <p:cNvPr id="26" name="PlaceHolder 4"/>
          <p:cNvSpPr>
            <a:spLocks noGrp="1"/>
          </p:cNvSpPr>
          <p:nvPr>
            <p:ph type="body"/>
          </p:nvPr>
        </p:nvSpPr>
        <p:spPr>
          <a:xfrm>
            <a:off x="3274920" y="3857400"/>
            <a:ext cx="2683080" cy="212760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366840"/>
            <a:ext cx="11275560" cy="442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8" name="PlaceHolder 2"/>
          <p:cNvSpPr>
            <a:spLocks noGrp="1"/>
          </p:cNvSpPr>
          <p:nvPr>
            <p:ph type="body"/>
          </p:nvPr>
        </p:nvSpPr>
        <p:spPr>
          <a:xfrm>
            <a:off x="457200" y="1527120"/>
            <a:ext cx="2683080" cy="2127600"/>
          </a:xfrm>
          <a:prstGeom prst="rect">
            <a:avLst/>
          </a:prstGeom>
        </p:spPr>
        <p:txBody>
          <a:bodyPr lIns="0" rIns="0" tIns="0" bIns="0">
            <a:normAutofit/>
          </a:bodyPr>
          <a:p>
            <a:endParaRPr b="0" lang="en-US" sz="2400" spc="-1" strike="noStrike">
              <a:solidFill>
                <a:srgbClr val="000000"/>
              </a:solidFill>
              <a:latin typeface="Arial"/>
            </a:endParaRPr>
          </a:p>
        </p:txBody>
      </p:sp>
      <p:sp>
        <p:nvSpPr>
          <p:cNvPr id="29" name="PlaceHolder 3"/>
          <p:cNvSpPr>
            <a:spLocks noGrp="1"/>
          </p:cNvSpPr>
          <p:nvPr>
            <p:ph type="body"/>
          </p:nvPr>
        </p:nvSpPr>
        <p:spPr>
          <a:xfrm>
            <a:off x="3274920" y="1527120"/>
            <a:ext cx="2683080" cy="2127600"/>
          </a:xfrm>
          <a:prstGeom prst="rect">
            <a:avLst/>
          </a:prstGeom>
        </p:spPr>
        <p:txBody>
          <a:bodyPr lIns="0" rIns="0" tIns="0" bIns="0">
            <a:normAutofit/>
          </a:bodyPr>
          <a:p>
            <a:endParaRPr b="0" lang="en-US" sz="2400" spc="-1" strike="noStrike">
              <a:solidFill>
                <a:srgbClr val="000000"/>
              </a:solidFill>
              <a:latin typeface="Arial"/>
            </a:endParaRPr>
          </a:p>
        </p:txBody>
      </p:sp>
      <p:sp>
        <p:nvSpPr>
          <p:cNvPr id="30" name="PlaceHolder 4"/>
          <p:cNvSpPr>
            <a:spLocks noGrp="1"/>
          </p:cNvSpPr>
          <p:nvPr>
            <p:ph type="body"/>
          </p:nvPr>
        </p:nvSpPr>
        <p:spPr>
          <a:xfrm>
            <a:off x="457200" y="3857400"/>
            <a:ext cx="5498640" cy="212760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2856"/>
        </a:solidFill>
      </p:bgPr>
    </p:bg>
    <p:spTree>
      <p:nvGrpSpPr>
        <p:cNvPr id="1" name=""/>
        <p:cNvGrpSpPr/>
        <p:nvPr/>
      </p:nvGrpSpPr>
      <p:grpSpPr>
        <a:xfrm>
          <a:off x="0" y="0"/>
          <a:ext cx="0" cy="0"/>
          <a:chOff x="0" y="0"/>
          <a:chExt cx="0" cy="0"/>
        </a:xfrm>
      </p:grpSpPr>
      <p:pic>
        <p:nvPicPr>
          <p:cNvPr id="0" name="Gartner Logo" descr=""/>
          <p:cNvPicPr/>
          <p:nvPr/>
        </p:nvPicPr>
        <p:blipFill>
          <a:blip r:embed="rId2"/>
          <a:stretch/>
        </p:blipFill>
        <p:spPr>
          <a:xfrm>
            <a:off x="10452960" y="6241320"/>
            <a:ext cx="1279800" cy="292320"/>
          </a:xfrm>
          <a:prstGeom prst="rect">
            <a:avLst/>
          </a:prstGeom>
          <a:ln>
            <a:noFill/>
          </a:ln>
        </p:spPr>
      </p:pic>
      <p:sp>
        <p:nvSpPr>
          <p:cNvPr id="1" name="CustomShape 1" hidden="1"/>
          <p:cNvSpPr/>
          <p:nvPr/>
        </p:nvSpPr>
        <p:spPr>
          <a:xfrm>
            <a:off x="457200" y="6336720"/>
            <a:ext cx="7868880" cy="213480"/>
          </a:xfrm>
          <a:prstGeom prst="rect">
            <a:avLst/>
          </a:prstGeom>
          <a:noFill/>
          <a:ln>
            <a:noFill/>
          </a:ln>
        </p:spPr>
        <p:style>
          <a:lnRef idx="0"/>
          <a:fillRef idx="0"/>
          <a:effectRef idx="0"/>
          <a:fontRef idx="minor"/>
        </p:style>
        <p:txBody>
          <a:bodyPr lIns="0" rIns="0" tIns="0" bIns="0" anchor="b">
            <a:spAutoFit/>
          </a:bodyPr>
          <a:p>
            <a:pPr marL="228600" indent="-228240">
              <a:lnSpc>
                <a:spcPct val="100000"/>
              </a:lnSpc>
              <a:tabLst>
                <a:tab algn="l" pos="0"/>
              </a:tabLst>
            </a:pPr>
            <a:fld id="{AC5EDC19-814D-4210-A3BD-772CEBB3D528}" type="slidenum">
              <a:rPr b="0" lang="en-US" sz="700" spc="-1" strike="noStrike">
                <a:solidFill>
                  <a:srgbClr val="6e7878"/>
                </a:solidFill>
                <a:latin typeface="Arial"/>
              </a:rPr>
              <a:t>&lt;number&gt;</a:t>
            </a:fld>
            <a:r>
              <a:rPr b="0" lang="en-US" sz="700" spc="-1" strike="noStrike">
                <a:solidFill>
                  <a:srgbClr val="6e7878"/>
                </a:solidFill>
                <a:latin typeface="Arial"/>
              </a:rPr>
              <a:t>	</a:t>
            </a:r>
            <a:r>
              <a:rPr b="0" lang="en-US" sz="700" spc="-1" strike="noStrike">
                <a:solidFill>
                  <a:srgbClr val="6e7878"/>
                </a:solidFill>
                <a:latin typeface="Arial"/>
              </a:rPr>
              <a:t>© 2018 Gartner, Inc. and/or its affiliates. All rights reserved. Gartner is a registered trademark of Gartner, Inc. and its affiliates. Version 8.2 Last updated 29 June 2018</a:t>
            </a:r>
            <a:endParaRPr b="0" lang="pt-BR" sz="700" spc="-1" strike="noStrike">
              <a:latin typeface="Arial"/>
            </a:endParaRPr>
          </a:p>
          <a:p>
            <a:pPr>
              <a:lnSpc>
                <a:spcPct val="100000"/>
              </a:lnSpc>
              <a:tabLst>
                <a:tab algn="l" pos="228600"/>
              </a:tabLst>
            </a:pPr>
            <a:r>
              <a:rPr b="0" lang="en-US" sz="700" spc="-1" strike="noStrike">
                <a:solidFill>
                  <a:srgbClr val="6e7878"/>
                </a:solidFill>
                <a:latin typeface="Arial"/>
              </a:rPr>
              <a:t>	</a:t>
            </a:r>
            <a:r>
              <a:rPr b="1" lang="en-US" sz="700" spc="-1" strike="noStrike">
                <a:solidFill>
                  <a:srgbClr val="6e7878"/>
                </a:solidFill>
                <a:latin typeface="Arial"/>
              </a:rPr>
              <a:t>INTERNAL — FOR INTERNAL USE ONLY</a:t>
            </a:r>
            <a:endParaRPr b="0" lang="pt-BR" sz="700" spc="-1" strike="noStrike">
              <a:latin typeface="Arial"/>
            </a:endParaRPr>
          </a:p>
        </p:txBody>
      </p:sp>
      <p:sp>
        <p:nvSpPr>
          <p:cNvPr id="2" name="CustomShape 2" hidden="1"/>
          <p:cNvSpPr/>
          <p:nvPr/>
        </p:nvSpPr>
        <p:spPr>
          <a:xfrm>
            <a:off x="457200" y="6439680"/>
            <a:ext cx="7306200" cy="106920"/>
          </a:xfrm>
          <a:prstGeom prst="rect">
            <a:avLst/>
          </a:prstGeom>
          <a:noFill/>
          <a:ln>
            <a:noFill/>
          </a:ln>
        </p:spPr>
        <p:style>
          <a:lnRef idx="0"/>
          <a:fillRef idx="0"/>
          <a:effectRef idx="0"/>
          <a:fontRef idx="minor"/>
        </p:style>
        <p:txBody>
          <a:bodyPr lIns="0" rIns="0" tIns="0" bIns="0" anchor="b">
            <a:spAutoFit/>
          </a:bodyPr>
          <a:p>
            <a:pPr marL="228600" indent="-228240">
              <a:lnSpc>
                <a:spcPct val="100000"/>
              </a:lnSpc>
              <a:tabLst>
                <a:tab algn="l" pos="0"/>
              </a:tabLst>
            </a:pPr>
            <a:fld id="{4332BF59-BBDA-41C3-9691-BACE153D0672}" type="slidenum">
              <a:rPr b="0" lang="en-US" sz="700" spc="-1" strike="noStrike">
                <a:solidFill>
                  <a:srgbClr val="979d9d"/>
                </a:solidFill>
                <a:latin typeface="Arial"/>
              </a:rPr>
              <a:t>&lt;number&gt;</a:t>
            </a:fld>
            <a:r>
              <a:rPr b="0" lang="en-US" sz="700" spc="-1" strike="noStrike">
                <a:solidFill>
                  <a:srgbClr val="979d9d"/>
                </a:solidFill>
                <a:latin typeface="Arial"/>
              </a:rPr>
              <a:t>	</a:t>
            </a:r>
            <a:r>
              <a:rPr b="0" lang="en-US" sz="700" spc="-1" strike="noStrike">
                <a:solidFill>
                  <a:srgbClr val="979d9d"/>
                </a:solidFill>
                <a:latin typeface="Arial"/>
              </a:rPr>
              <a:t>© 2021 Gartner, Inc. and/or its affiliates. All rights reserved. Gartner is a registered trademark of Gartner, Inc. and its affiliates.</a:t>
            </a:r>
            <a:endParaRPr b="0" lang="pt-BR" sz="700" spc="-1" strike="noStrike">
              <a:latin typeface="Arial"/>
            </a:endParaRPr>
          </a:p>
        </p:txBody>
      </p:sp>
      <p:sp>
        <p:nvSpPr>
          <p:cNvPr id="3" name="CustomShape 3" hidden="1"/>
          <p:cNvSpPr/>
          <p:nvPr/>
        </p:nvSpPr>
        <p:spPr>
          <a:xfrm>
            <a:off x="692640" y="6298200"/>
            <a:ext cx="2314440" cy="106920"/>
          </a:xfrm>
          <a:prstGeom prst="rect">
            <a:avLst/>
          </a:prstGeom>
          <a:noFill/>
          <a:ln>
            <a:noFill/>
          </a:ln>
        </p:spPr>
        <p:style>
          <a:lnRef idx="0"/>
          <a:fillRef idx="0"/>
          <a:effectRef idx="0"/>
          <a:fontRef idx="minor"/>
        </p:style>
        <p:txBody>
          <a:bodyPr lIns="0" rIns="0" tIns="0" bIns="0" anchor="b">
            <a:spAutoFit/>
          </a:bodyPr>
          <a:p>
            <a:pPr marL="228600" indent="-228240">
              <a:lnSpc>
                <a:spcPct val="100000"/>
              </a:lnSpc>
              <a:tabLst>
                <a:tab algn="l" pos="0"/>
              </a:tabLst>
            </a:pPr>
            <a:r>
              <a:rPr b="1" lang="en-US" sz="700" spc="-1" strike="noStrike">
                <a:solidFill>
                  <a:srgbClr val="979d9d"/>
                </a:solidFill>
                <a:latin typeface="Arial"/>
              </a:rPr>
              <a:t>RESTRICTED</a:t>
            </a:r>
            <a:endParaRPr b="0" lang="pt-BR" sz="700" spc="-1" strike="noStrike">
              <a:latin typeface="Arial"/>
            </a:endParaRPr>
          </a:p>
        </p:txBody>
      </p:sp>
      <p:sp>
        <p:nvSpPr>
          <p:cNvPr id="4" name="PlaceHolder 4"/>
          <p:cNvSpPr>
            <a:spLocks noGrp="1"/>
          </p:cNvSpPr>
          <p:nvPr>
            <p:ph type="body"/>
          </p:nvPr>
        </p:nvSpPr>
        <p:spPr>
          <a:xfrm>
            <a:off x="2166840" y="3804840"/>
            <a:ext cx="4544640" cy="3977640"/>
          </a:xfrm>
          <a:prstGeom prst="rect">
            <a:avLst/>
          </a:prstGeom>
        </p:spPr>
        <p:txBody>
          <a:bodyPr lIns="0" rIns="0" tIns="0" bIns="0">
            <a:noAutofit/>
          </a:bodyPr>
          <a:p>
            <a:pPr>
              <a:lnSpc>
                <a:spcPct val="100000"/>
              </a:lnSpc>
              <a:tabLst>
                <a:tab algn="l" pos="0"/>
              </a:tabLst>
            </a:pPr>
            <a:r>
              <a:rPr b="0" lang="en-US" sz="1800" spc="-1" strike="noStrike">
                <a:solidFill>
                  <a:srgbClr val="ffffff"/>
                </a:solidFill>
                <a:latin typeface="Arial"/>
              </a:rPr>
              <a:t>Click to add Presenter Name</a:t>
            </a:r>
            <a:br/>
            <a:r>
              <a:rPr b="0" lang="en-US" sz="1800" spc="-1" strike="noStrike">
                <a:solidFill>
                  <a:srgbClr val="ffffff"/>
                </a:solidFill>
                <a:latin typeface="Arial"/>
              </a:rPr>
              <a:t>Add date on second line</a:t>
            </a:r>
            <a:endParaRPr b="0" lang="en-US" sz="1800" spc="-1" strike="noStrike">
              <a:solidFill>
                <a:srgbClr val="ffffff"/>
              </a:solidFill>
              <a:latin typeface="Arial"/>
            </a:endParaRPr>
          </a:p>
        </p:txBody>
      </p:sp>
      <p:sp>
        <p:nvSpPr>
          <p:cNvPr id="5" name="PlaceHolder 5"/>
          <p:cNvSpPr>
            <a:spLocks noGrp="1"/>
          </p:cNvSpPr>
          <p:nvPr>
            <p:ph type="title"/>
          </p:nvPr>
        </p:nvSpPr>
        <p:spPr>
          <a:xfrm>
            <a:off x="2166840" y="1688040"/>
            <a:ext cx="4544640" cy="1994040"/>
          </a:xfrm>
          <a:prstGeom prst="rect">
            <a:avLst/>
          </a:prstGeom>
        </p:spPr>
        <p:txBody>
          <a:bodyPr lIns="0" rIns="0" tIns="0" bIns="0" anchor="ctr">
            <a:noAutofit/>
          </a:bodyPr>
          <a:p>
            <a:pPr>
              <a:lnSpc>
                <a:spcPct val="90000"/>
              </a:lnSpc>
              <a:spcAft>
                <a:spcPts val="1199"/>
              </a:spcAft>
            </a:pPr>
            <a:r>
              <a:rPr b="0" lang="en-US" sz="3600" spc="-1" strike="noStrike">
                <a:solidFill>
                  <a:srgbClr val="ffffff"/>
                </a:solidFill>
                <a:latin typeface="Arial Black"/>
              </a:rPr>
              <a:t>Click to edit Master </a:t>
            </a:r>
            <a:r>
              <a:rPr b="0" lang="en-US" sz="3600" spc="-1" strike="noStrike">
                <a:solidFill>
                  <a:srgbClr val="ffffff"/>
                </a:solidFill>
                <a:latin typeface="Arial Black"/>
              </a:rPr>
              <a:t>title style</a:t>
            </a:r>
            <a:endParaRPr b="0" lang="en-US" sz="3600" spc="-1" strike="noStrike">
              <a:solidFill>
                <a:srgbClr val="ffffff"/>
              </a:solidFill>
              <a:latin typeface="Arial"/>
            </a:endParaRPr>
          </a:p>
        </p:txBody>
      </p:sp>
      <p:sp>
        <p:nvSpPr>
          <p:cNvPr id="6" name="CustomShape 6"/>
          <p:cNvSpPr/>
          <p:nvPr/>
        </p:nvSpPr>
        <p:spPr>
          <a:xfrm>
            <a:off x="7058880" y="1343160"/>
            <a:ext cx="160200" cy="3291480"/>
          </a:xfrm>
          <a:prstGeom prst="rect">
            <a:avLst/>
          </a:prstGeom>
          <a:solidFill>
            <a:srgbClr val="009ad7"/>
          </a:solidFill>
          <a:ln w="12600">
            <a:noFill/>
          </a:ln>
        </p:spPr>
        <p:style>
          <a:lnRef idx="0"/>
          <a:fillRef idx="0"/>
          <a:effectRef idx="0"/>
          <a:fontRef idx="minor"/>
        </p:style>
      </p:sp>
      <p:sp>
        <p:nvSpPr>
          <p:cNvPr id="7" name="CustomShape 7"/>
          <p:cNvSpPr/>
          <p:nvPr/>
        </p:nvSpPr>
        <p:spPr>
          <a:xfrm>
            <a:off x="1588320" y="1343160"/>
            <a:ext cx="160200" cy="3291480"/>
          </a:xfrm>
          <a:prstGeom prst="rect">
            <a:avLst/>
          </a:prstGeom>
          <a:solidFill>
            <a:srgbClr val="009ad7"/>
          </a:solidFill>
          <a:ln w="12600">
            <a:noFill/>
          </a:ln>
        </p:spPr>
        <p:style>
          <a:lnRef idx="0"/>
          <a:fillRef idx="0"/>
          <a:effectRef idx="0"/>
          <a:fontRef idx="minor"/>
        </p:style>
      </p:sp>
      <p:pic>
        <p:nvPicPr>
          <p:cNvPr id="8" name="Picture 15" descr=""/>
          <p:cNvPicPr/>
          <p:nvPr/>
        </p:nvPicPr>
        <p:blipFill>
          <a:blip r:embed="rId3"/>
          <a:stretch/>
        </p:blipFill>
        <p:spPr>
          <a:xfrm>
            <a:off x="9686160" y="5975280"/>
            <a:ext cx="2057040" cy="468720"/>
          </a:xfrm>
          <a:prstGeom prst="rect">
            <a:avLst/>
          </a:prstGeom>
          <a:ln>
            <a:noFill/>
          </a:ln>
        </p:spPr>
      </p:pic>
      <p:sp>
        <p:nvSpPr>
          <p:cNvPr id="9" name="CustomShape 8"/>
          <p:cNvSpPr/>
          <p:nvPr/>
        </p:nvSpPr>
        <p:spPr>
          <a:xfrm>
            <a:off x="460080" y="6134040"/>
            <a:ext cx="7097760" cy="320040"/>
          </a:xfrm>
          <a:prstGeom prst="rect">
            <a:avLst/>
          </a:prstGeom>
          <a:noFill/>
          <a:ln>
            <a:noFill/>
          </a:ln>
        </p:spPr>
        <p:style>
          <a:lnRef idx="0"/>
          <a:fillRef idx="0"/>
          <a:effectRef idx="0"/>
          <a:fontRef idx="minor"/>
        </p:style>
        <p:txBody>
          <a:bodyPr lIns="0" rIns="0" tIns="0" bIns="0">
            <a:spAutoFit/>
          </a:bodyPr>
          <a:p>
            <a:pPr>
              <a:lnSpc>
                <a:spcPct val="100000"/>
              </a:lnSpc>
            </a:pPr>
            <a:r>
              <a:rPr b="0" lang="en-US" sz="700" spc="-1" strike="noStrike">
                <a:solidFill>
                  <a:srgbClr val="d3d3d3"/>
                </a:solidFill>
                <a:latin typeface="Arial"/>
                <a:ea typeface="Arial Unicode MS"/>
              </a:rPr>
              <a:t>© 2021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b="0" lang="pt-BR" sz="7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6" name="Gartner Logo" descr=""/>
          <p:cNvPicPr/>
          <p:nvPr/>
        </p:nvPicPr>
        <p:blipFill>
          <a:blip r:embed="rId2"/>
          <a:stretch/>
        </p:blipFill>
        <p:spPr>
          <a:xfrm>
            <a:off x="10452960" y="6241320"/>
            <a:ext cx="1279800" cy="292320"/>
          </a:xfrm>
          <a:prstGeom prst="rect">
            <a:avLst/>
          </a:prstGeom>
          <a:ln>
            <a:noFill/>
          </a:ln>
        </p:spPr>
      </p:pic>
      <p:sp>
        <p:nvSpPr>
          <p:cNvPr id="47" name="CustomShape 1" hidden="1"/>
          <p:cNvSpPr/>
          <p:nvPr/>
        </p:nvSpPr>
        <p:spPr>
          <a:xfrm>
            <a:off x="457200" y="6336720"/>
            <a:ext cx="7868880" cy="213480"/>
          </a:xfrm>
          <a:prstGeom prst="rect">
            <a:avLst/>
          </a:prstGeom>
          <a:noFill/>
          <a:ln>
            <a:noFill/>
          </a:ln>
        </p:spPr>
        <p:style>
          <a:lnRef idx="0"/>
          <a:fillRef idx="0"/>
          <a:effectRef idx="0"/>
          <a:fontRef idx="minor"/>
        </p:style>
        <p:txBody>
          <a:bodyPr lIns="0" rIns="0" tIns="0" bIns="0" anchor="b">
            <a:spAutoFit/>
          </a:bodyPr>
          <a:p>
            <a:pPr marL="228600" indent="-228240">
              <a:lnSpc>
                <a:spcPct val="100000"/>
              </a:lnSpc>
              <a:tabLst>
                <a:tab algn="l" pos="0"/>
              </a:tabLst>
            </a:pPr>
            <a:fld id="{3C7CBC5A-65A1-407B-AFAF-F2F27B2BDAE5}" type="slidenum">
              <a:rPr b="0" lang="en-US" sz="700" spc="-1" strike="noStrike">
                <a:solidFill>
                  <a:srgbClr val="6e7878"/>
                </a:solidFill>
                <a:latin typeface="Arial"/>
              </a:rPr>
              <a:t>&lt;number&gt;</a:t>
            </a:fld>
            <a:r>
              <a:rPr b="0" lang="en-US" sz="700" spc="-1" strike="noStrike">
                <a:solidFill>
                  <a:srgbClr val="6e7878"/>
                </a:solidFill>
                <a:latin typeface="Arial"/>
              </a:rPr>
              <a:t>	</a:t>
            </a:r>
            <a:r>
              <a:rPr b="0" lang="en-US" sz="700" spc="-1" strike="noStrike">
                <a:solidFill>
                  <a:srgbClr val="6e7878"/>
                </a:solidFill>
                <a:latin typeface="Arial"/>
              </a:rPr>
              <a:t>© 2018 Gartner, Inc. and/or its affiliates. All rights reserved. Gartner is a registered trademark of Gartner, Inc. and its affiliates. Version 8.2 Last updated 29 June 2018</a:t>
            </a:r>
            <a:endParaRPr b="0" lang="pt-BR" sz="700" spc="-1" strike="noStrike">
              <a:latin typeface="Arial"/>
            </a:endParaRPr>
          </a:p>
          <a:p>
            <a:pPr>
              <a:lnSpc>
                <a:spcPct val="100000"/>
              </a:lnSpc>
              <a:tabLst>
                <a:tab algn="l" pos="228600"/>
              </a:tabLst>
            </a:pPr>
            <a:r>
              <a:rPr b="0" lang="en-US" sz="700" spc="-1" strike="noStrike">
                <a:solidFill>
                  <a:srgbClr val="6e7878"/>
                </a:solidFill>
                <a:latin typeface="Arial"/>
              </a:rPr>
              <a:t>	</a:t>
            </a:r>
            <a:r>
              <a:rPr b="1" lang="en-US" sz="700" spc="-1" strike="noStrike">
                <a:solidFill>
                  <a:srgbClr val="6e7878"/>
                </a:solidFill>
                <a:latin typeface="Arial"/>
              </a:rPr>
              <a:t>INTERNAL — FOR INTERNAL USE ONLY</a:t>
            </a:r>
            <a:endParaRPr b="0" lang="pt-BR" sz="700" spc="-1" strike="noStrike">
              <a:latin typeface="Arial"/>
            </a:endParaRPr>
          </a:p>
        </p:txBody>
      </p:sp>
      <p:sp>
        <p:nvSpPr>
          <p:cNvPr id="48" name="CustomShape 2"/>
          <p:cNvSpPr/>
          <p:nvPr/>
        </p:nvSpPr>
        <p:spPr>
          <a:xfrm>
            <a:off x="457200" y="6439680"/>
            <a:ext cx="7306200" cy="106920"/>
          </a:xfrm>
          <a:prstGeom prst="rect">
            <a:avLst/>
          </a:prstGeom>
          <a:noFill/>
          <a:ln>
            <a:noFill/>
          </a:ln>
        </p:spPr>
        <p:style>
          <a:lnRef idx="0"/>
          <a:fillRef idx="0"/>
          <a:effectRef idx="0"/>
          <a:fontRef idx="minor"/>
        </p:style>
        <p:txBody>
          <a:bodyPr lIns="0" rIns="0" tIns="0" bIns="0" anchor="b">
            <a:spAutoFit/>
          </a:bodyPr>
          <a:p>
            <a:pPr marL="228600" indent="-228240">
              <a:lnSpc>
                <a:spcPct val="100000"/>
              </a:lnSpc>
              <a:tabLst>
                <a:tab algn="l" pos="0"/>
              </a:tabLst>
            </a:pPr>
            <a:fld id="{7CEF6BF6-7D7C-4372-A9F9-6D1515C92B6D}" type="slidenum">
              <a:rPr b="0" lang="en-US" sz="700" spc="-1" strike="noStrike">
                <a:solidFill>
                  <a:srgbClr val="979d9d"/>
                </a:solidFill>
                <a:latin typeface="Arial"/>
              </a:rPr>
              <a:t>&lt;number&gt;</a:t>
            </a:fld>
            <a:r>
              <a:rPr b="0" lang="en-US" sz="700" spc="-1" strike="noStrike">
                <a:solidFill>
                  <a:srgbClr val="979d9d"/>
                </a:solidFill>
                <a:latin typeface="Arial"/>
              </a:rPr>
              <a:t>	</a:t>
            </a:r>
            <a:r>
              <a:rPr b="0" lang="en-US" sz="700" spc="-1" strike="noStrike">
                <a:solidFill>
                  <a:srgbClr val="979d9d"/>
                </a:solidFill>
                <a:latin typeface="Arial"/>
              </a:rPr>
              <a:t>© 2021 Gartner, Inc. and/or its affiliates. All rights reserved. Gartner is a registered trademark of Gartner, Inc. and its affiliates.</a:t>
            </a:r>
            <a:endParaRPr b="0" lang="pt-BR" sz="700" spc="-1" strike="noStrike">
              <a:latin typeface="Arial"/>
            </a:endParaRPr>
          </a:p>
        </p:txBody>
      </p:sp>
      <p:sp>
        <p:nvSpPr>
          <p:cNvPr id="49" name="CustomShape 3"/>
          <p:cNvSpPr/>
          <p:nvPr/>
        </p:nvSpPr>
        <p:spPr>
          <a:xfrm>
            <a:off x="692640" y="6298200"/>
            <a:ext cx="2314440" cy="106920"/>
          </a:xfrm>
          <a:prstGeom prst="rect">
            <a:avLst/>
          </a:prstGeom>
          <a:noFill/>
          <a:ln>
            <a:noFill/>
          </a:ln>
        </p:spPr>
        <p:style>
          <a:lnRef idx="0"/>
          <a:fillRef idx="0"/>
          <a:effectRef idx="0"/>
          <a:fontRef idx="minor"/>
        </p:style>
        <p:txBody>
          <a:bodyPr lIns="0" rIns="0" tIns="0" bIns="0" anchor="b">
            <a:spAutoFit/>
          </a:bodyPr>
          <a:p>
            <a:pPr marL="228600" indent="-228240">
              <a:lnSpc>
                <a:spcPct val="100000"/>
              </a:lnSpc>
              <a:tabLst>
                <a:tab algn="l" pos="0"/>
              </a:tabLst>
            </a:pPr>
            <a:r>
              <a:rPr b="1" lang="en-US" sz="700" spc="-1" strike="noStrike">
                <a:solidFill>
                  <a:srgbClr val="979d9d"/>
                </a:solidFill>
                <a:latin typeface="Arial"/>
              </a:rPr>
              <a:t>RESTRICTED</a:t>
            </a:r>
            <a:endParaRPr b="0" lang="pt-BR" sz="700" spc="-1" strike="noStrike">
              <a:latin typeface="Arial"/>
            </a:endParaRPr>
          </a:p>
        </p:txBody>
      </p:sp>
      <p:sp>
        <p:nvSpPr>
          <p:cNvPr id="50" name="PlaceHolder 4"/>
          <p:cNvSpPr>
            <a:spLocks noGrp="1"/>
          </p:cNvSpPr>
          <p:nvPr>
            <p:ph type="title"/>
          </p:nvPr>
        </p:nvSpPr>
        <p:spPr>
          <a:xfrm>
            <a:off x="457200" y="366840"/>
            <a:ext cx="11275560" cy="442800"/>
          </a:xfrm>
          <a:prstGeom prst="rect">
            <a:avLst/>
          </a:prstGeom>
        </p:spPr>
        <p:txBody>
          <a:bodyPr lIns="0" rIns="0" tIns="0" bIns="0">
            <a:noAutofit/>
          </a:bodyPr>
          <a:p>
            <a:pPr>
              <a:lnSpc>
                <a:spcPct val="90000"/>
              </a:lnSpc>
              <a:spcAft>
                <a:spcPts val="1199"/>
              </a:spcAft>
            </a:pPr>
            <a:r>
              <a:rPr b="0" lang="en-US" sz="3200" spc="-1" strike="noStrike">
                <a:solidFill>
                  <a:srgbClr val="002856"/>
                </a:solidFill>
                <a:latin typeface="Arial Black"/>
              </a:rPr>
              <a:t>Click to </a:t>
            </a:r>
            <a:r>
              <a:rPr b="0" lang="en-US" sz="3200" spc="-1" strike="noStrike">
                <a:solidFill>
                  <a:srgbClr val="002856"/>
                </a:solidFill>
                <a:latin typeface="Arial Black"/>
              </a:rPr>
              <a:t>edit </a:t>
            </a:r>
            <a:r>
              <a:rPr b="0" lang="en-US" sz="3200" spc="-1" strike="noStrike">
                <a:solidFill>
                  <a:srgbClr val="002856"/>
                </a:solidFill>
                <a:latin typeface="Arial Black"/>
              </a:rPr>
              <a:t>Master </a:t>
            </a:r>
            <a:r>
              <a:rPr b="0" lang="en-US" sz="3200" spc="-1" strike="noStrike">
                <a:solidFill>
                  <a:srgbClr val="002856"/>
                </a:solidFill>
                <a:latin typeface="Arial Black"/>
              </a:rPr>
              <a:t>title style</a:t>
            </a:r>
            <a:endParaRPr b="0" lang="en-US" sz="3200" spc="-1" strike="noStrike">
              <a:solidFill>
                <a:srgbClr val="000000"/>
              </a:solidFill>
              <a:latin typeface="Arial"/>
            </a:endParaRPr>
          </a:p>
        </p:txBody>
      </p:sp>
      <p:sp>
        <p:nvSpPr>
          <p:cNvPr id="51" name="PlaceHolder 5"/>
          <p:cNvSpPr>
            <a:spLocks noGrp="1"/>
          </p:cNvSpPr>
          <p:nvPr>
            <p:ph type="body"/>
          </p:nvPr>
        </p:nvSpPr>
        <p:spPr>
          <a:xfrm>
            <a:off x="457200" y="1527120"/>
            <a:ext cx="5498640" cy="4460400"/>
          </a:xfrm>
          <a:prstGeom prst="rect">
            <a:avLst/>
          </a:prstGeom>
        </p:spPr>
        <p:txBody>
          <a:bodyPr lIns="0" rIns="0" tIns="0" bIns="0">
            <a:noAutofit/>
          </a:bodyPr>
          <a:p>
            <a:pPr marL="228600" indent="-228240">
              <a:lnSpc>
                <a:spcPct val="100000"/>
              </a:lnSpc>
              <a:spcAft>
                <a:spcPts val="1199"/>
              </a:spcAft>
              <a:buClr>
                <a:srgbClr val="002856"/>
              </a:buClr>
              <a:buSzPct val="90000"/>
              <a:buFont typeface="Wingdings" charset="2"/>
              <a:buChar char=""/>
            </a:pPr>
            <a:r>
              <a:rPr b="0" lang="en-US" sz="2000" spc="-1" strike="noStrike">
                <a:solidFill>
                  <a:srgbClr val="000000"/>
                </a:solidFill>
                <a:latin typeface="Arial"/>
              </a:rPr>
              <a:t>Click to edit Master text styles</a:t>
            </a:r>
            <a:endParaRPr b="0" lang="en-US" sz="2000" spc="-1" strike="noStrike">
              <a:solidFill>
                <a:srgbClr val="000000"/>
              </a:solidFill>
              <a:latin typeface="Arial"/>
            </a:endParaRPr>
          </a:p>
          <a:p>
            <a:pPr lvl="1" marL="548640" indent="-228240">
              <a:lnSpc>
                <a:spcPct val="100000"/>
              </a:lnSpc>
              <a:spcAft>
                <a:spcPts val="1199"/>
              </a:spcAft>
              <a:buClr>
                <a:srgbClr val="000000"/>
              </a:buClr>
              <a:buSzPct val="90000"/>
              <a:buFont typeface="Arial"/>
              <a:buChar char="–"/>
            </a:pPr>
            <a:r>
              <a:rPr b="0" lang="en-US" sz="2000" spc="-1" strike="noStrike">
                <a:solidFill>
                  <a:srgbClr val="000000"/>
                </a:solidFill>
                <a:latin typeface="Arial"/>
              </a:rPr>
              <a:t>Second level</a:t>
            </a:r>
            <a:endParaRPr b="0" lang="en-US" sz="2000" spc="-1" strike="noStrike">
              <a:solidFill>
                <a:srgbClr val="000000"/>
              </a:solidFill>
              <a:latin typeface="Arial"/>
            </a:endParaRPr>
          </a:p>
          <a:p>
            <a:pPr lvl="2" marL="777240" indent="-228240">
              <a:lnSpc>
                <a:spcPct val="100000"/>
              </a:lnSpc>
              <a:spcAft>
                <a:spcPts val="1199"/>
              </a:spcAft>
              <a:buClr>
                <a:srgbClr val="000000"/>
              </a:buClr>
              <a:buSzPct val="90000"/>
              <a:buFont typeface="Wingdings" charset="2"/>
              <a:buChar char=""/>
            </a:pPr>
            <a:r>
              <a:rPr b="0" lang="en-US" sz="2000" spc="-1" strike="noStrike">
                <a:solidFill>
                  <a:srgbClr val="000000"/>
                </a:solidFill>
                <a:latin typeface="Arial"/>
              </a:rPr>
              <a:t>Third level</a:t>
            </a:r>
            <a:endParaRPr b="0" lang="en-US" sz="2000" spc="-1" strike="noStrike">
              <a:solidFill>
                <a:srgbClr val="000000"/>
              </a:solidFill>
              <a:latin typeface="Arial"/>
            </a:endParaRPr>
          </a:p>
          <a:p>
            <a:pPr lvl="3" marL="1051560" indent="-228240">
              <a:lnSpc>
                <a:spcPct val="100000"/>
              </a:lnSpc>
              <a:spcAft>
                <a:spcPts val="1199"/>
              </a:spcAft>
              <a:buClr>
                <a:srgbClr val="000000"/>
              </a:buClr>
              <a:buSzPct val="90000"/>
              <a:buFont typeface="Arial"/>
              <a:buChar char="–"/>
            </a:pPr>
            <a:r>
              <a:rPr b="0" lang="en-US" sz="2000" spc="-1" strike="noStrike">
                <a:solidFill>
                  <a:srgbClr val="000000"/>
                </a:solidFill>
                <a:latin typeface="Arial"/>
              </a:rPr>
              <a:t>Fourth level</a:t>
            </a:r>
            <a:endParaRPr b="0" lang="en-US" sz="2000" spc="-1" strike="noStrike">
              <a:solidFill>
                <a:srgbClr val="000000"/>
              </a:solidFill>
              <a:latin typeface="Arial"/>
            </a:endParaRPr>
          </a:p>
          <a:p>
            <a:pPr lvl="4" marL="1280160" indent="-228240">
              <a:lnSpc>
                <a:spcPct val="100000"/>
              </a:lnSpc>
              <a:spcAft>
                <a:spcPts val="1199"/>
              </a:spcAft>
              <a:buClr>
                <a:srgbClr val="000000"/>
              </a:buClr>
              <a:buSzPct val="90000"/>
              <a:buFont typeface="Wingdings" charset="2"/>
              <a:buChar char=""/>
            </a:pPr>
            <a:r>
              <a:rPr b="0" lang="en-US" sz="2000" spc="-1" strike="noStrike">
                <a:solidFill>
                  <a:srgbClr val="000000"/>
                </a:solidFill>
                <a:latin typeface="Arial"/>
              </a:rPr>
              <a:t>Fifth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8" name="Gartner Logo" descr=""/>
          <p:cNvPicPr/>
          <p:nvPr/>
        </p:nvPicPr>
        <p:blipFill>
          <a:blip r:embed="rId2"/>
          <a:stretch/>
        </p:blipFill>
        <p:spPr>
          <a:xfrm>
            <a:off x="10452960" y="6241320"/>
            <a:ext cx="1279800" cy="292320"/>
          </a:xfrm>
          <a:prstGeom prst="rect">
            <a:avLst/>
          </a:prstGeom>
          <a:ln>
            <a:noFill/>
          </a:ln>
        </p:spPr>
      </p:pic>
      <p:sp>
        <p:nvSpPr>
          <p:cNvPr id="89" name="CustomShape 1" hidden="1"/>
          <p:cNvSpPr/>
          <p:nvPr/>
        </p:nvSpPr>
        <p:spPr>
          <a:xfrm>
            <a:off x="457200" y="6336720"/>
            <a:ext cx="7868880" cy="213480"/>
          </a:xfrm>
          <a:prstGeom prst="rect">
            <a:avLst/>
          </a:prstGeom>
          <a:noFill/>
          <a:ln>
            <a:noFill/>
          </a:ln>
        </p:spPr>
        <p:style>
          <a:lnRef idx="0"/>
          <a:fillRef idx="0"/>
          <a:effectRef idx="0"/>
          <a:fontRef idx="minor"/>
        </p:style>
        <p:txBody>
          <a:bodyPr lIns="0" rIns="0" tIns="0" bIns="0" anchor="b">
            <a:spAutoFit/>
          </a:bodyPr>
          <a:p>
            <a:pPr marL="228600" indent="-228240">
              <a:lnSpc>
                <a:spcPct val="100000"/>
              </a:lnSpc>
              <a:tabLst>
                <a:tab algn="l" pos="0"/>
              </a:tabLst>
            </a:pPr>
            <a:fld id="{6EFCED14-D1AD-4F86-8198-1BE50DAC0401}" type="slidenum">
              <a:rPr b="0" lang="en-US" sz="700" spc="-1" strike="noStrike">
                <a:solidFill>
                  <a:srgbClr val="6e7878"/>
                </a:solidFill>
                <a:latin typeface="Arial"/>
              </a:rPr>
              <a:t>&lt;number&gt;</a:t>
            </a:fld>
            <a:r>
              <a:rPr b="0" lang="en-US" sz="700" spc="-1" strike="noStrike">
                <a:solidFill>
                  <a:srgbClr val="6e7878"/>
                </a:solidFill>
                <a:latin typeface="Arial"/>
              </a:rPr>
              <a:t>	</a:t>
            </a:r>
            <a:r>
              <a:rPr b="0" lang="en-US" sz="700" spc="-1" strike="noStrike">
                <a:solidFill>
                  <a:srgbClr val="6e7878"/>
                </a:solidFill>
                <a:latin typeface="Arial"/>
              </a:rPr>
              <a:t>© 2018 Gartner, Inc. and/or its affiliates. All rights reserved. Gartner is a registered trademark of Gartner, Inc. and its affiliates. Version 8.2 Last updated 29 June 2018</a:t>
            </a:r>
            <a:endParaRPr b="0" lang="pt-BR" sz="700" spc="-1" strike="noStrike">
              <a:latin typeface="Arial"/>
            </a:endParaRPr>
          </a:p>
          <a:p>
            <a:pPr>
              <a:lnSpc>
                <a:spcPct val="100000"/>
              </a:lnSpc>
              <a:tabLst>
                <a:tab algn="l" pos="228600"/>
              </a:tabLst>
            </a:pPr>
            <a:r>
              <a:rPr b="0" lang="en-US" sz="700" spc="-1" strike="noStrike">
                <a:solidFill>
                  <a:srgbClr val="6e7878"/>
                </a:solidFill>
                <a:latin typeface="Arial"/>
              </a:rPr>
              <a:t>	</a:t>
            </a:r>
            <a:r>
              <a:rPr b="1" lang="en-US" sz="700" spc="-1" strike="noStrike">
                <a:solidFill>
                  <a:srgbClr val="6e7878"/>
                </a:solidFill>
                <a:latin typeface="Arial"/>
              </a:rPr>
              <a:t>INTERNAL — FOR INTERNAL USE ONLY</a:t>
            </a:r>
            <a:endParaRPr b="0" lang="pt-BR" sz="700" spc="-1" strike="noStrike">
              <a:latin typeface="Arial"/>
            </a:endParaRPr>
          </a:p>
        </p:txBody>
      </p:sp>
      <p:sp>
        <p:nvSpPr>
          <p:cNvPr id="90" name="CustomShape 2"/>
          <p:cNvSpPr/>
          <p:nvPr/>
        </p:nvSpPr>
        <p:spPr>
          <a:xfrm>
            <a:off x="457200" y="6439680"/>
            <a:ext cx="7306200" cy="106920"/>
          </a:xfrm>
          <a:prstGeom prst="rect">
            <a:avLst/>
          </a:prstGeom>
          <a:noFill/>
          <a:ln>
            <a:noFill/>
          </a:ln>
        </p:spPr>
        <p:style>
          <a:lnRef idx="0"/>
          <a:fillRef idx="0"/>
          <a:effectRef idx="0"/>
          <a:fontRef idx="minor"/>
        </p:style>
        <p:txBody>
          <a:bodyPr lIns="0" rIns="0" tIns="0" bIns="0" anchor="b">
            <a:spAutoFit/>
          </a:bodyPr>
          <a:p>
            <a:pPr marL="228600" indent="-228240">
              <a:lnSpc>
                <a:spcPct val="100000"/>
              </a:lnSpc>
              <a:tabLst>
                <a:tab algn="l" pos="0"/>
              </a:tabLst>
            </a:pPr>
            <a:fld id="{A0B937F3-EDD0-4921-B5BF-E45C4ACDB96E}" type="slidenum">
              <a:rPr b="0" lang="en-US" sz="700" spc="-1" strike="noStrike">
                <a:solidFill>
                  <a:srgbClr val="979d9d"/>
                </a:solidFill>
                <a:latin typeface="Arial"/>
              </a:rPr>
              <a:t>&lt;number&gt;</a:t>
            </a:fld>
            <a:r>
              <a:rPr b="0" lang="en-US" sz="700" spc="-1" strike="noStrike">
                <a:solidFill>
                  <a:srgbClr val="979d9d"/>
                </a:solidFill>
                <a:latin typeface="Arial"/>
              </a:rPr>
              <a:t>	</a:t>
            </a:r>
            <a:r>
              <a:rPr b="0" lang="en-US" sz="700" spc="-1" strike="noStrike">
                <a:solidFill>
                  <a:srgbClr val="979d9d"/>
                </a:solidFill>
                <a:latin typeface="Arial"/>
              </a:rPr>
              <a:t>© 2021 Gartner, Inc. and/or its affiliates. All rights reserved. Gartner is a registered trademark of Gartner, Inc. and its affiliates.</a:t>
            </a:r>
            <a:endParaRPr b="0" lang="pt-BR" sz="700" spc="-1" strike="noStrike">
              <a:latin typeface="Arial"/>
            </a:endParaRPr>
          </a:p>
        </p:txBody>
      </p:sp>
      <p:sp>
        <p:nvSpPr>
          <p:cNvPr id="91" name="CustomShape 3"/>
          <p:cNvSpPr/>
          <p:nvPr/>
        </p:nvSpPr>
        <p:spPr>
          <a:xfrm>
            <a:off x="692640" y="6298200"/>
            <a:ext cx="2314440" cy="106920"/>
          </a:xfrm>
          <a:prstGeom prst="rect">
            <a:avLst/>
          </a:prstGeom>
          <a:noFill/>
          <a:ln>
            <a:noFill/>
          </a:ln>
        </p:spPr>
        <p:style>
          <a:lnRef idx="0"/>
          <a:fillRef idx="0"/>
          <a:effectRef idx="0"/>
          <a:fontRef idx="minor"/>
        </p:style>
        <p:txBody>
          <a:bodyPr lIns="0" rIns="0" tIns="0" bIns="0" anchor="b">
            <a:spAutoFit/>
          </a:bodyPr>
          <a:p>
            <a:pPr marL="228600" indent="-228240">
              <a:lnSpc>
                <a:spcPct val="100000"/>
              </a:lnSpc>
              <a:tabLst>
                <a:tab algn="l" pos="0"/>
              </a:tabLst>
            </a:pPr>
            <a:r>
              <a:rPr b="1" lang="en-US" sz="700" spc="-1" strike="noStrike">
                <a:solidFill>
                  <a:srgbClr val="979d9d"/>
                </a:solidFill>
                <a:latin typeface="Arial"/>
              </a:rPr>
              <a:t>RESTRICTED</a:t>
            </a:r>
            <a:endParaRPr b="0" lang="pt-BR" sz="700" spc="-1" strike="noStrike">
              <a:latin typeface="Arial"/>
            </a:endParaRPr>
          </a:p>
        </p:txBody>
      </p:sp>
      <p:sp>
        <p:nvSpPr>
          <p:cNvPr id="92" name="CustomShape 4"/>
          <p:cNvSpPr/>
          <p:nvPr/>
        </p:nvSpPr>
        <p:spPr>
          <a:xfrm>
            <a:off x="7140960" y="1353960"/>
            <a:ext cx="5050800" cy="3286440"/>
          </a:xfrm>
          <a:prstGeom prst="rect">
            <a:avLst/>
          </a:prstGeom>
          <a:solidFill>
            <a:schemeClr val="accent4"/>
          </a:solidFill>
          <a:ln w="12600">
            <a:noFill/>
          </a:ln>
        </p:spPr>
        <p:style>
          <a:lnRef idx="0"/>
          <a:fillRef idx="0"/>
          <a:effectRef idx="0"/>
          <a:fontRef idx="minor"/>
        </p:style>
      </p:sp>
      <p:sp>
        <p:nvSpPr>
          <p:cNvPr id="93" name="CustomShape 5"/>
          <p:cNvSpPr/>
          <p:nvPr/>
        </p:nvSpPr>
        <p:spPr>
          <a:xfrm>
            <a:off x="0" y="1353960"/>
            <a:ext cx="1753560" cy="3286440"/>
          </a:xfrm>
          <a:prstGeom prst="rect">
            <a:avLst/>
          </a:prstGeom>
          <a:solidFill>
            <a:schemeClr val="accent4"/>
          </a:solidFill>
          <a:ln w="12600">
            <a:noFill/>
          </a:ln>
        </p:spPr>
        <p:style>
          <a:lnRef idx="0"/>
          <a:fillRef idx="0"/>
          <a:effectRef idx="0"/>
          <a:fontRef idx="minor"/>
        </p:style>
      </p:sp>
      <p:sp>
        <p:nvSpPr>
          <p:cNvPr id="94" name="PlaceHolder 6"/>
          <p:cNvSpPr>
            <a:spLocks noGrp="1"/>
          </p:cNvSpPr>
          <p:nvPr>
            <p:ph type="title"/>
          </p:nvPr>
        </p:nvSpPr>
        <p:spPr>
          <a:xfrm>
            <a:off x="2057400" y="1527120"/>
            <a:ext cx="4910040" cy="2934720"/>
          </a:xfrm>
          <a:prstGeom prst="rect">
            <a:avLst/>
          </a:prstGeom>
        </p:spPr>
        <p:txBody>
          <a:bodyPr lIns="0" rIns="0" tIns="0" bIns="0" anchor="ctr">
            <a:noAutofit/>
          </a:bodyPr>
          <a:p>
            <a:pPr>
              <a:lnSpc>
                <a:spcPct val="100000"/>
              </a:lnSpc>
              <a:spcAft>
                <a:spcPts val="1199"/>
              </a:spcAft>
            </a:pPr>
            <a:r>
              <a:rPr b="0" lang="en-US" sz="3200" spc="-1" strike="noStrike">
                <a:solidFill>
                  <a:srgbClr val="002856"/>
                </a:solidFill>
                <a:latin typeface="Arial Black"/>
              </a:rPr>
              <a:t>Divi</a:t>
            </a:r>
            <a:r>
              <a:rPr b="0" lang="en-US" sz="3200" spc="-1" strike="noStrike">
                <a:solidFill>
                  <a:srgbClr val="002856"/>
                </a:solidFill>
                <a:latin typeface="Arial Black"/>
              </a:rPr>
              <a:t>der </a:t>
            </a:r>
            <a:r>
              <a:rPr b="0" lang="en-US" sz="3200" spc="-1" strike="noStrike">
                <a:solidFill>
                  <a:srgbClr val="002856"/>
                </a:solidFill>
                <a:latin typeface="Arial Black"/>
              </a:rPr>
              <a:t>Slid</a:t>
            </a:r>
            <a:r>
              <a:rPr b="0" lang="en-US" sz="3200" spc="-1" strike="noStrike">
                <a:solidFill>
                  <a:srgbClr val="002856"/>
                </a:solidFill>
                <a:latin typeface="Arial Black"/>
              </a:rPr>
              <a:t>e</a:t>
            </a:r>
            <a:br/>
            <a:r>
              <a:rPr b="0" lang="en-US" sz="3200" spc="-1" strike="noStrike">
                <a:solidFill>
                  <a:srgbClr val="002856"/>
                </a:solidFill>
                <a:latin typeface="Arial Black"/>
              </a:rPr>
              <a:t>30 </a:t>
            </a:r>
            <a:r>
              <a:rPr b="0" lang="en-US" sz="3200" spc="-1" strike="noStrike">
                <a:solidFill>
                  <a:srgbClr val="002856"/>
                </a:solidFill>
                <a:latin typeface="Arial Black"/>
              </a:rPr>
              <a:t>Char</a:t>
            </a:r>
            <a:r>
              <a:rPr b="0" lang="en-US" sz="3200" spc="-1" strike="noStrike">
                <a:solidFill>
                  <a:srgbClr val="002856"/>
                </a:solidFill>
                <a:latin typeface="Arial Black"/>
              </a:rPr>
              <a:t>acte</a:t>
            </a:r>
            <a:r>
              <a:rPr b="0" lang="en-US" sz="3200" spc="-1" strike="noStrike">
                <a:solidFill>
                  <a:srgbClr val="002856"/>
                </a:solidFill>
                <a:latin typeface="Arial Black"/>
              </a:rPr>
              <a:t>rs</a:t>
            </a:r>
            <a:br/>
            <a:r>
              <a:rPr b="0" lang="en-US" sz="3200" spc="-1" strike="noStrike">
                <a:solidFill>
                  <a:srgbClr val="002856"/>
                </a:solidFill>
                <a:latin typeface="Arial Black"/>
              </a:rPr>
              <a:t>Lore</a:t>
            </a:r>
            <a:r>
              <a:rPr b="0" lang="en-US" sz="3200" spc="-1" strike="noStrike">
                <a:solidFill>
                  <a:srgbClr val="002856"/>
                </a:solidFill>
                <a:latin typeface="Arial Black"/>
              </a:rPr>
              <a:t>m </a:t>
            </a:r>
            <a:r>
              <a:rPr b="0" lang="en-US" sz="3200" spc="-1" strike="noStrike">
                <a:solidFill>
                  <a:srgbClr val="002856"/>
                </a:solidFill>
                <a:latin typeface="Arial Black"/>
              </a:rPr>
              <a:t>Ipsu</a:t>
            </a:r>
            <a:r>
              <a:rPr b="0" lang="en-US" sz="3200" spc="-1" strike="noStrike">
                <a:solidFill>
                  <a:srgbClr val="002856"/>
                </a:solidFill>
                <a:latin typeface="Arial Black"/>
              </a:rPr>
              <a:t>m</a:t>
            </a:r>
            <a:endParaRPr b="0" lang="en-US" sz="3200" spc="-1" strike="noStrike">
              <a:solidFill>
                <a:srgbClr val="000000"/>
              </a:solidFill>
              <a:latin typeface="Arial"/>
            </a:endParaRPr>
          </a:p>
        </p:txBody>
      </p:sp>
      <p:sp>
        <p:nvSpPr>
          <p:cNvPr id="95"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Arial"/>
              </a:rPr>
              <a:t>Second Outline Level</a:t>
            </a:r>
            <a:endParaRPr b="0" lang="en-US"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400" spc="-1" strike="noStrike">
                <a:solidFill>
                  <a:srgbClr val="000000"/>
                </a:solidFill>
                <a:latin typeface="Arial"/>
              </a:rPr>
              <a:t>Fourth Outline Level</a:t>
            </a:r>
            <a:endParaRPr b="0" lang="en-US" sz="2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hyperlink" Target="https://www.gartner.com/document/3988489" TargetMode="External"/><Relationship Id="rId2" Type="http://schemas.openxmlformats.org/officeDocument/2006/relationships/hyperlink" Target="https://www.gartner.com/document/3982697" TargetMode="External"/><Relationship Id="rId3" Type="http://schemas.openxmlformats.org/officeDocument/2006/relationships/hyperlink" Target="https://www.gartner.com/document/code/734804" TargetMode="External"/><Relationship Id="rId4" Type="http://schemas.openxmlformats.org/officeDocument/2006/relationships/hyperlink" Target="https://www.gartner.com/document/3947858" TargetMode="External"/><Relationship Id="rId5" Type="http://schemas.openxmlformats.org/officeDocument/2006/relationships/hyperlink" Target="https://www.gartner.com/document/3992758" TargetMode="External"/><Relationship Id="rId6" Type="http://schemas.openxmlformats.org/officeDocument/2006/relationships/hyperlink" Target="https://www.gartner.com/document/3980200" TargetMode="External"/><Relationship Id="rId7" Type="http://schemas.openxmlformats.org/officeDocument/2006/relationships/hyperlink" Target="https://www.gartner.com/document/3980200" TargetMode="External"/><Relationship Id="rId8"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hyperlink" Target="https://www.gartner.com/document/3817369" TargetMode="External"/><Relationship Id="rId2" Type="http://schemas.openxmlformats.org/officeDocument/2006/relationships/hyperlink" Target="https://www.gartner.com/document/3998653" TargetMode="External"/><Relationship Id="rId3" Type="http://schemas.openxmlformats.org/officeDocument/2006/relationships/hyperlink" Target="https://www.gartner.com/document/3990166" TargetMode="External"/><Relationship Id="rId4" Type="http://schemas.openxmlformats.org/officeDocument/2006/relationships/hyperlink" Target="https://www.gartner.com/document/3986472" TargetMode="External"/><Relationship Id="rId5" Type="http://schemas.openxmlformats.org/officeDocument/2006/relationships/hyperlink" Target="https://www.gartner.com/document/3858664" TargetMode="External"/><Relationship Id="rId6" Type="http://schemas.openxmlformats.org/officeDocument/2006/relationships/hyperlink" Target="https://www.gartner.com/document/3871949" TargetMode="External"/><Relationship Id="rId7" Type="http://schemas.openxmlformats.org/officeDocument/2006/relationships/hyperlink" Target="https://www.gartner.com/document/3991701" TargetMode="External"/><Relationship Id="rId8" Type="http://schemas.openxmlformats.org/officeDocument/2006/relationships/hyperlink" Target="https://www.gartner.com/document/3818570" TargetMode="External"/><Relationship Id="rId9" Type="http://schemas.openxmlformats.org/officeDocument/2006/relationships/hyperlink" Target="https://www.gartner.com/document/3982565" TargetMode="External"/><Relationship Id="rId10"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hyperlink" Target="https://www.gartner.com/document/3887377" TargetMode="External"/><Relationship Id="rId2" Type="http://schemas.openxmlformats.org/officeDocument/2006/relationships/hyperlink" Target="https://www.gartner.com/document/3993445" TargetMode="External"/><Relationship Id="rId3" Type="http://schemas.openxmlformats.org/officeDocument/2006/relationships/hyperlink" Target="https://www.gartner.com/document/3987724" TargetMode="External"/><Relationship Id="rId4" Type="http://schemas.openxmlformats.org/officeDocument/2006/relationships/hyperlink" Target="https://www.gartner.com/document/3987433" TargetMode="External"/><Relationship Id="rId5" Type="http://schemas.openxmlformats.org/officeDocument/2006/relationships/hyperlink" Target="https://www.gartner.com/document/3987713" TargetMode="External"/><Relationship Id="rId6" Type="http://schemas.openxmlformats.org/officeDocument/2006/relationships/hyperlink" Target="https://www.gartner.com/document/3957241" TargetMode="External"/><Relationship Id="rId7" Type="http://schemas.openxmlformats.org/officeDocument/2006/relationships/hyperlink" Target="https://www.gartner.com/document/4000052" TargetMode="External"/><Relationship Id="rId8" Type="http://schemas.openxmlformats.org/officeDocument/2006/relationships/hyperlink" Target="https://www.gartner.com/document/3955908" TargetMode="External"/><Relationship Id="rId9" Type="http://schemas.openxmlformats.org/officeDocument/2006/relationships/hyperlink" Target="https://www.gartner.com/document/3826666" TargetMode="External"/><Relationship Id="rId10"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hyperlink" Target="https://www.gartner.com/document/3941831" TargetMode="External"/><Relationship Id="rId2" Type="http://schemas.openxmlformats.org/officeDocument/2006/relationships/hyperlink" Target="https://www.gartner.com/document/3393917" TargetMode="External"/><Relationship Id="rId3" Type="http://schemas.openxmlformats.org/officeDocument/2006/relationships/hyperlink" Target="https://www.gartner.com/document/code/735133" TargetMode="External"/><Relationship Id="rId4" Type="http://schemas.openxmlformats.org/officeDocument/2006/relationships/hyperlink" Target="https://www.gartner.com/document/code/735133" TargetMode="External"/><Relationship Id="rId5" Type="http://schemas.openxmlformats.org/officeDocument/2006/relationships/hyperlink" Target="https://www.gartner.com/document/code/735133" TargetMode="External"/><Relationship Id="rId6" Type="http://schemas.openxmlformats.org/officeDocument/2006/relationships/hyperlink" Target="https://www.gartner.com/document/3901498" TargetMode="External"/><Relationship Id="rId7" Type="http://schemas.openxmlformats.org/officeDocument/2006/relationships/hyperlink" Target="https://www.gartner.com/document/3953325" TargetMode="External"/><Relationship Id="rId8" Type="http://schemas.openxmlformats.org/officeDocument/2006/relationships/hyperlink" Target="https://www.gartner.com/document/4001266" TargetMode="External"/><Relationship Id="rId9"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hyperlink" Target="https://www.gartner.com/document/3889869" TargetMode="External"/><Relationship Id="rId2" Type="http://schemas.openxmlformats.org/officeDocument/2006/relationships/hyperlink" Target="https://www.gartner.com/document/3969871" TargetMode="External"/><Relationship Id="rId3" Type="http://schemas.openxmlformats.org/officeDocument/2006/relationships/hyperlink" Target="https://www.gartner.com/document/3941831" TargetMode="External"/><Relationship Id="rId4" Type="http://schemas.openxmlformats.org/officeDocument/2006/relationships/hyperlink" Target="https://www.gartner.com/document/3949385" TargetMode="External"/><Relationship Id="rId5" Type="http://schemas.openxmlformats.org/officeDocument/2006/relationships/hyperlink" Target="https://www.gartner.com/document/3766757" TargetMode="External"/><Relationship Id="rId6" Type="http://schemas.openxmlformats.org/officeDocument/2006/relationships/hyperlink" Target="https://www.gartner.com/document/3882889" TargetMode="External"/><Relationship Id="rId7" Type="http://schemas.openxmlformats.org/officeDocument/2006/relationships/hyperlink" Target="https://www.gartner.com/document/3987685" TargetMode="External"/><Relationship Id="rId8" Type="http://schemas.openxmlformats.org/officeDocument/2006/relationships/hyperlink" Target="https://www.gartner.com/document/3979558" TargetMode="External"/><Relationship Id="rId9"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hyperlink" Target="https://www.gartner.com/document/3769263" TargetMode="External"/><Relationship Id="rId2" Type="http://schemas.openxmlformats.org/officeDocument/2006/relationships/hyperlink" Target="https://www.gartner.com/document/3891795" TargetMode="External"/><Relationship Id="rId3" Type="http://schemas.openxmlformats.org/officeDocument/2006/relationships/hyperlink" Target="https://www.gartner.com/document/3875568" TargetMode="External"/><Relationship Id="rId4" Type="http://schemas.openxmlformats.org/officeDocument/2006/relationships/hyperlink" Target="https://www.gartner.com/document/3902669" TargetMode="External"/><Relationship Id="rId5" Type="http://schemas.openxmlformats.org/officeDocument/2006/relationships/hyperlink" Target="https://www.gartner.com/document/3767908" TargetMode="External"/><Relationship Id="rId6" Type="http://schemas.openxmlformats.org/officeDocument/2006/relationships/hyperlink" Target="https://www.gartner.com/document/3817667" TargetMode="External"/><Relationship Id="rId7"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hyperlink" Target="https://www.gartner.com/document/4001980" TargetMode="External"/><Relationship Id="rId2" Type="http://schemas.openxmlformats.org/officeDocument/2006/relationships/hyperlink" Target="https://www.gartner.com/document/3988489" TargetMode="External"/><Relationship Id="rId3" Type="http://schemas.openxmlformats.org/officeDocument/2006/relationships/hyperlink" Target="https://www.gartner.com/document/code/359724" TargetMode="External"/><Relationship Id="rId4" Type="http://schemas.openxmlformats.org/officeDocument/2006/relationships/hyperlink" Target="https://www.gartner.com/document/4001566" TargetMode="External"/><Relationship Id="rId5" Type="http://schemas.openxmlformats.org/officeDocument/2006/relationships/hyperlink" Target="https://www.gartner.com/document/3995582" TargetMode="External"/><Relationship Id="rId6" Type="http://schemas.openxmlformats.org/officeDocument/2006/relationships/hyperlink" Target="https://www.gartner.com/document/3995582" TargetMode="External"/><Relationship Id="rId7" Type="http://schemas.openxmlformats.org/officeDocument/2006/relationships/hyperlink" Target="https://www.gartner.com/document/3995582" TargetMode="External"/><Relationship Id="rId8"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hyperlink" Target="https://www.gartner.com/document/3818568" TargetMode="External"/><Relationship Id="rId2" Type="http://schemas.openxmlformats.org/officeDocument/2006/relationships/hyperlink" Target="https://www.gartner.com/document/3891201" TargetMode="External"/><Relationship Id="rId3" Type="http://schemas.openxmlformats.org/officeDocument/2006/relationships/hyperlink" Target="https://www.gartner.com/document/3988489" TargetMode="External"/><Relationship Id="rId4" Type="http://schemas.openxmlformats.org/officeDocument/2006/relationships/hyperlink" Target="https://www.gartner.com/document/3980985" TargetMode="External"/><Relationship Id="rId5"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hyperlink" Target="https://www.gartner.com/document/3891795" TargetMode="External"/><Relationship Id="rId2" Type="http://schemas.openxmlformats.org/officeDocument/2006/relationships/hyperlink" Target="https://www.gartner.com/document/code/278014" TargetMode="External"/><Relationship Id="rId3" Type="http://schemas.openxmlformats.org/officeDocument/2006/relationships/hyperlink" Target="https://www.gartner.com/document/3901563" TargetMode="External"/><Relationship Id="rId4"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hyperlink" Target="https://www.gartner.com/document/3980985" TargetMode="External"/><Relationship Id="rId2" Type="http://schemas.openxmlformats.org/officeDocument/2006/relationships/hyperlink" Target="https://www.gartner.com/document/3988446" TargetMode="External"/><Relationship Id="rId3" Type="http://schemas.openxmlformats.org/officeDocument/2006/relationships/hyperlink" Target="https://www.gartner.com/document/3826668" TargetMode="External"/><Relationship Id="rId4" Type="http://schemas.openxmlformats.org/officeDocument/2006/relationships/hyperlink" Target="https://www.gartner.com/document/3981535" TargetMode="External"/><Relationship Id="rId5" Type="http://schemas.openxmlformats.org/officeDocument/2006/relationships/hyperlink" Target="https://www.gartner.com/document/3986047" TargetMode="External"/><Relationship Id="rId6" Type="http://schemas.openxmlformats.org/officeDocument/2006/relationships/hyperlink" Target="https://www.gartner.com/document/3990968" TargetMode="External"/><Relationship Id="rId7" Type="http://schemas.openxmlformats.org/officeDocument/2006/relationships/hyperlink" Target="https://www.gartner.com/document/3987713" TargetMode="External"/><Relationship Id="rId8"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hyperlink" Target="https://www.gartner.com/document/3991027" TargetMode="External"/><Relationship Id="rId2" Type="http://schemas.openxmlformats.org/officeDocument/2006/relationships/hyperlink" Target="https://www.gartner.com/document/3952590" TargetMode="External"/><Relationship Id="rId3" Type="http://schemas.openxmlformats.org/officeDocument/2006/relationships/hyperlink" Target="https://www.gartner.com/document/3988301" TargetMode="External"/><Relationship Id="rId4" Type="http://schemas.openxmlformats.org/officeDocument/2006/relationships/hyperlink" Target="https://www.gartner.com/document/3981141" TargetMode="External"/><Relationship Id="rId5" Type="http://schemas.openxmlformats.org/officeDocument/2006/relationships/hyperlink" Target="https://www.gartner.com/document/code/735133" TargetMode="External"/><Relationship Id="rId6" Type="http://schemas.openxmlformats.org/officeDocument/2006/relationships/hyperlink" Target="https://www.gartner.com/document/code/735133" TargetMode="External"/><Relationship Id="rId7" Type="http://schemas.openxmlformats.org/officeDocument/2006/relationships/hyperlink" Target="https://www.gartner.com/document/code/735133" TargetMode="External"/><Relationship Id="rId8" Type="http://schemas.openxmlformats.org/officeDocument/2006/relationships/hyperlink" Target="https://www.gartner.com/document/3999827" TargetMode="External"/><Relationship Id="rId9" Type="http://schemas.openxmlformats.org/officeDocument/2006/relationships/hyperlink" Target="https://www.gartner.com/document/3989624" TargetMode="External"/><Relationship Id="rId10" Type="http://schemas.openxmlformats.org/officeDocument/2006/relationships/hyperlink" Target="https://www.gartner.com/document/3891457" TargetMode="External"/><Relationship Id="rId11" Type="http://schemas.openxmlformats.org/officeDocument/2006/relationships/hyperlink" Target="https://www.gartner.com/document/3989813" TargetMode="External"/><Relationship Id="rId1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2166840" y="1566000"/>
            <a:ext cx="4544640" cy="1994040"/>
          </a:xfrm>
          <a:prstGeom prst="rect">
            <a:avLst/>
          </a:prstGeom>
          <a:noFill/>
          <a:ln>
            <a:noFill/>
          </a:ln>
        </p:spPr>
        <p:txBody>
          <a:bodyPr lIns="0" rIns="0" tIns="0" bIns="0" anchor="ctr">
            <a:noAutofit/>
          </a:bodyPr>
          <a:p>
            <a:pPr>
              <a:lnSpc>
                <a:spcPct val="90000"/>
              </a:lnSpc>
              <a:spcAft>
                <a:spcPts val="1199"/>
              </a:spcAft>
            </a:pPr>
            <a:r>
              <a:rPr b="0" lang="en-US" sz="3600" spc="-1" strike="noStrike">
                <a:solidFill>
                  <a:srgbClr val="ffffff"/>
                </a:solidFill>
                <a:latin typeface="Arial Black"/>
              </a:rPr>
              <a:t>Agile Transformation Roadmap</a:t>
            </a:r>
            <a:endParaRPr b="0" lang="en-US" sz="36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457200" y="366840"/>
            <a:ext cx="11275560" cy="442800"/>
          </a:xfrm>
          <a:prstGeom prst="rect">
            <a:avLst/>
          </a:prstGeom>
          <a:noFill/>
          <a:ln>
            <a:noFill/>
          </a:ln>
        </p:spPr>
        <p:txBody>
          <a:bodyPr lIns="0" rIns="0" tIns="0" bIns="0">
            <a:noAutofit/>
          </a:bodyPr>
          <a:p>
            <a:pPr>
              <a:lnSpc>
                <a:spcPct val="90000"/>
              </a:lnSpc>
              <a:spcAft>
                <a:spcPts val="1199"/>
              </a:spcAft>
            </a:pPr>
            <a:r>
              <a:rPr b="1" lang="en-US" sz="3200" spc="-1" strike="noStrike">
                <a:solidFill>
                  <a:srgbClr val="002856"/>
                </a:solidFill>
                <a:latin typeface="Arial Black"/>
              </a:rPr>
              <a:t>Promote Agile Mindset and Culture</a:t>
            </a:r>
            <a:endParaRPr b="0" lang="en-US" sz="3200" spc="-1" strike="noStrike">
              <a:solidFill>
                <a:srgbClr val="000000"/>
              </a:solidFill>
              <a:latin typeface="Arial"/>
            </a:endParaRPr>
          </a:p>
        </p:txBody>
      </p:sp>
      <p:graphicFrame>
        <p:nvGraphicFramePr>
          <p:cNvPr id="191" name="Table 2"/>
          <p:cNvGraphicFramePr/>
          <p:nvPr/>
        </p:nvGraphicFramePr>
        <p:xfrm>
          <a:off x="457200" y="2757960"/>
          <a:ext cx="11275560" cy="2617200"/>
        </p:xfrm>
        <a:graphic>
          <a:graphicData uri="http://schemas.openxmlformats.org/drawingml/2006/table">
            <a:tbl>
              <a:tblPr/>
              <a:tblGrid>
                <a:gridCol w="5637960"/>
                <a:gridCol w="5637960"/>
              </a:tblGrid>
              <a:tr h="300240">
                <a:tc>
                  <a:txBody>
                    <a:bodyPr>
                      <a:noAutofit/>
                    </a:bodyPr>
                    <a:p>
                      <a:pPr algn="ctr">
                        <a:lnSpc>
                          <a:spcPct val="100000"/>
                        </a:lnSpc>
                      </a:pPr>
                      <a:r>
                        <a:rPr b="1" lang="en-US" sz="1400" spc="-1" strike="noStrike">
                          <a:solidFill>
                            <a:srgbClr val="ffffff"/>
                          </a:solidFill>
                          <a:latin typeface="Arial"/>
                        </a:rPr>
                        <a:t>Action Steps</a:t>
                      </a:r>
                      <a:endParaRPr b="0" lang="pt-BR" sz="1400" spc="-1" strike="noStrike">
                        <a:latin typeface="Arial"/>
                      </a:endParaRPr>
                    </a:p>
                  </a:txBody>
                  <a:tcPr marL="91440" marR="91440">
                    <a:lnL w="12240">
                      <a:solidFill>
                        <a:srgbClr val="000000"/>
                      </a:solidFill>
                    </a:lnL>
                    <a:lnR w="12240">
                      <a:solidFill>
                        <a:srgbClr val="ffffff"/>
                      </a:solidFill>
                    </a:lnR>
                    <a:lnT w="12240">
                      <a:solidFill>
                        <a:srgbClr val="000000"/>
                      </a:solidFill>
                    </a:lnT>
                    <a:lnB w="12240">
                      <a:solidFill>
                        <a:srgbClr val="000000"/>
                      </a:solidFill>
                    </a:lnB>
                    <a:solidFill>
                      <a:srgbClr val="002856"/>
                    </a:solidFill>
                  </a:tcPr>
                </a:tc>
                <a:tc>
                  <a:txBody>
                    <a:bodyPr>
                      <a:noAutofit/>
                    </a:bodyPr>
                    <a:p>
                      <a:pPr algn="ctr">
                        <a:lnSpc>
                          <a:spcPct val="100000"/>
                        </a:lnSpc>
                      </a:pPr>
                      <a:r>
                        <a:rPr b="1" lang="en-US" sz="1400" spc="-1" strike="noStrike">
                          <a:solidFill>
                            <a:srgbClr val="ffffff"/>
                          </a:solidFill>
                          <a:latin typeface="Arial"/>
                        </a:rPr>
                        <a:t>Recommended Resources</a:t>
                      </a:r>
                      <a:endParaRPr b="0" lang="pt-BR" sz="1400" spc="-1" strike="noStrike">
                        <a:latin typeface="Arial"/>
                      </a:endParaRPr>
                    </a:p>
                  </a:txBody>
                  <a:tcPr marL="91440" marR="91440">
                    <a:lnL w="12240">
                      <a:solidFill>
                        <a:srgbClr val="ffffff"/>
                      </a:solidFill>
                    </a:lnL>
                    <a:lnR w="12240">
                      <a:solidFill>
                        <a:srgbClr val="000000"/>
                      </a:solidFill>
                    </a:lnR>
                    <a:lnT w="12240">
                      <a:solidFill>
                        <a:srgbClr val="000000"/>
                      </a:solidFill>
                    </a:lnT>
                    <a:lnB w="12240">
                      <a:solidFill>
                        <a:srgbClr val="000000"/>
                      </a:solidFill>
                    </a:lnB>
                    <a:solidFill>
                      <a:srgbClr val="002856"/>
                    </a:solidFill>
                  </a:tcPr>
                </a:tc>
              </a:tr>
              <a:tr h="672480">
                <a:tc>
                  <a:txBody>
                    <a:bodyPr>
                      <a:noAutofit/>
                    </a:bodyPr>
                    <a:p>
                      <a:pPr>
                        <a:lnSpc>
                          <a:spcPct val="100000"/>
                        </a:lnSpc>
                      </a:pPr>
                      <a:r>
                        <a:rPr b="1" lang="en-US" sz="1300" spc="-1" strike="noStrike">
                          <a:solidFill>
                            <a:srgbClr val="000000"/>
                          </a:solidFill>
                          <a:latin typeface="Arial"/>
                        </a:rPr>
                        <a:t>Define and communicate desired agile behaviors. </a:t>
                      </a:r>
                      <a:r>
                        <a:rPr b="0" lang="en-US" sz="1300" spc="-1" strike="noStrike">
                          <a:solidFill>
                            <a:srgbClr val="000000"/>
                          </a:solidFill>
                          <a:latin typeface="Arial"/>
                        </a:rPr>
                        <a:t>Promote adaptability, collaboration, and shared accountability for business outcomes. </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marL="285840" indent="-285480">
                        <a:lnSpc>
                          <a:spcPct val="100000"/>
                        </a:lnSpc>
                        <a:spcBef>
                          <a:spcPts val="601"/>
                        </a:spcBef>
                        <a:buClr>
                          <a:srgbClr val="000000"/>
                        </a:buClr>
                        <a:buFont typeface="Arial"/>
                        <a:buChar char="•"/>
                      </a:pPr>
                      <a:r>
                        <a:rPr b="0" lang="en-US" sz="1300" spc="-1" strike="noStrike" u="sng">
                          <a:solidFill>
                            <a:srgbClr val="0052d7"/>
                          </a:solidFill>
                          <a:uFillTx/>
                          <a:latin typeface="Arial"/>
                          <a:hlinkClick r:id="rId1"/>
                        </a:rPr>
                        <a:t>Break Through the Barriers to Scaling Agile and Product-Centric Delivery</a:t>
                      </a:r>
                      <a:r>
                        <a:rPr b="0" lang="en-US" sz="1300" spc="-1" strike="noStrike">
                          <a:solidFill>
                            <a:srgbClr val="000000"/>
                          </a:solidFill>
                          <a:latin typeface="Arial"/>
                        </a:rPr>
                        <a:t> </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797400">
                <a:tc>
                  <a:txBody>
                    <a:bodyPr>
                      <a:noAutofit/>
                    </a:bodyPr>
                    <a:p>
                      <a:pPr>
                        <a:lnSpc>
                          <a:spcPct val="100000"/>
                        </a:lnSpc>
                      </a:pPr>
                      <a:r>
                        <a:rPr b="1" lang="en-US" sz="1300" spc="-1" strike="noStrike">
                          <a:solidFill>
                            <a:srgbClr val="000000"/>
                          </a:solidFill>
                          <a:latin typeface="Arial"/>
                        </a:rPr>
                        <a:t>Involve employees in creating the desired culture.</a:t>
                      </a:r>
                      <a:r>
                        <a:rPr b="0" lang="en-US" sz="1300" spc="-1" strike="noStrike">
                          <a:solidFill>
                            <a:srgbClr val="000000"/>
                          </a:solidFill>
                          <a:latin typeface="Arial"/>
                        </a:rPr>
                        <a:t> Understand employee perceptions of organizational culture and involve them in the process of implementing culture change. </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marL="285840" indent="-285480">
                        <a:lnSpc>
                          <a:spcPct val="100000"/>
                        </a:lnSpc>
                        <a:spcBef>
                          <a:spcPts val="601"/>
                        </a:spcBef>
                        <a:buClr>
                          <a:srgbClr val="000000"/>
                        </a:buClr>
                        <a:buFont typeface="Arial"/>
                        <a:buChar char="•"/>
                      </a:pPr>
                      <a:r>
                        <a:rPr b="0" lang="en-US" sz="1300" spc="-1" strike="noStrike" u="sng">
                          <a:solidFill>
                            <a:srgbClr val="0052d7"/>
                          </a:solidFill>
                          <a:uFillTx/>
                          <a:latin typeface="Arial"/>
                          <a:hlinkClick r:id="rId2"/>
                        </a:rPr>
                        <a:t>Create Psychological Safety in IT to Boost Team Performance</a:t>
                      </a:r>
                      <a:r>
                        <a:rPr b="0" lang="en-US" sz="1300" spc="-1" strike="noStrike">
                          <a:solidFill>
                            <a:srgbClr val="000000"/>
                          </a:solidFill>
                          <a:latin typeface="Arial"/>
                        </a:rPr>
                        <a:t> </a:t>
                      </a:r>
                      <a:endParaRPr b="0" lang="pt-BR" sz="1300" spc="-1" strike="noStrike">
                        <a:latin typeface="Arial"/>
                      </a:endParaRPr>
                    </a:p>
                    <a:p>
                      <a:pPr marL="285840" indent="-285480">
                        <a:lnSpc>
                          <a:spcPct val="100000"/>
                        </a:lnSpc>
                        <a:spcBef>
                          <a:spcPts val="601"/>
                        </a:spcBef>
                        <a:buClr>
                          <a:srgbClr val="000000"/>
                        </a:buClr>
                        <a:buFont typeface="Arial"/>
                        <a:buChar char="•"/>
                      </a:pPr>
                      <a:r>
                        <a:rPr b="0" lang="en-US" sz="1300" spc="-1" strike="noStrike" u="sng">
                          <a:solidFill>
                            <a:srgbClr val="0052d7"/>
                          </a:solidFill>
                          <a:uFillTx/>
                          <a:latin typeface="Arial"/>
                          <a:hlinkClick r:id="rId3"/>
                        </a:rPr>
                        <a:t>Ignition Guide to Creating a Change Management Plan as a CIO</a:t>
                      </a:r>
                      <a:r>
                        <a:rPr b="0" lang="en-US" sz="1300" spc="-1" strike="noStrike">
                          <a:solidFill>
                            <a:srgbClr val="000000"/>
                          </a:solidFill>
                          <a:latin typeface="Arial"/>
                        </a:rPr>
                        <a:t> </a:t>
                      </a:r>
                      <a:endParaRPr b="0" lang="pt-BR" sz="1300" spc="-1" strike="noStrike">
                        <a:latin typeface="Arial"/>
                      </a:endParaRPr>
                    </a:p>
                    <a:p>
                      <a:pPr marL="285840" indent="-285480">
                        <a:lnSpc>
                          <a:spcPct val="100000"/>
                        </a:lnSpc>
                        <a:spcBef>
                          <a:spcPts val="601"/>
                        </a:spcBef>
                        <a:buClr>
                          <a:srgbClr val="000000"/>
                        </a:buClr>
                        <a:buFont typeface="Arial"/>
                        <a:buChar char="•"/>
                      </a:pPr>
                      <a:r>
                        <a:rPr b="0" lang="en-US" sz="1300" spc="-1" strike="noStrike" u="sng">
                          <a:solidFill>
                            <a:srgbClr val="0052d7"/>
                          </a:solidFill>
                          <a:uFillTx/>
                          <a:latin typeface="Arial"/>
                          <a:hlinkClick r:id="rId4"/>
                        </a:rPr>
                        <a:t>Agile Cultural Change Management (Intergraph) </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847080">
                <a:tc>
                  <a:txBody>
                    <a:bodyPr>
                      <a:noAutofit/>
                    </a:bodyPr>
                    <a:p>
                      <a:pPr>
                        <a:lnSpc>
                          <a:spcPct val="100000"/>
                        </a:lnSpc>
                      </a:pPr>
                      <a:r>
                        <a:rPr b="1" lang="en-US" sz="1300" spc="-1" strike="noStrike">
                          <a:solidFill>
                            <a:srgbClr val="000000"/>
                          </a:solidFill>
                          <a:latin typeface="Arial"/>
                        </a:rPr>
                        <a:t>Promote servant leadership. </a:t>
                      </a:r>
                      <a:r>
                        <a:rPr b="0" lang="en-US" sz="1300" spc="-1" strike="noStrike">
                          <a:solidFill>
                            <a:srgbClr val="000000"/>
                          </a:solidFill>
                          <a:latin typeface="Arial"/>
                        </a:rPr>
                        <a:t>Encourage managers to coach and support teams rather than direct team activities.</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marL="285840" indent="-285480">
                        <a:lnSpc>
                          <a:spcPct val="100000"/>
                        </a:lnSpc>
                        <a:spcBef>
                          <a:spcPts val="601"/>
                        </a:spcBef>
                        <a:buClr>
                          <a:srgbClr val="000000"/>
                        </a:buClr>
                        <a:buFont typeface="Arial"/>
                        <a:buChar char="•"/>
                      </a:pPr>
                      <a:r>
                        <a:rPr b="0" lang="en-US" sz="1300" spc="-1" strike="noStrike" u="sng">
                          <a:solidFill>
                            <a:srgbClr val="0052d7"/>
                          </a:solidFill>
                          <a:uFillTx/>
                          <a:latin typeface="Arial"/>
                          <a:hlinkClick r:id="rId5"/>
                        </a:rPr>
                        <a:t>Thawing the “Frozen Middle” to Accelerate Agile Transformation</a:t>
                      </a:r>
                      <a:r>
                        <a:rPr b="0" lang="en-US" sz="1300" spc="-1" strike="noStrike">
                          <a:solidFill>
                            <a:srgbClr val="000000"/>
                          </a:solidFill>
                          <a:latin typeface="Arial"/>
                        </a:rPr>
                        <a:t> </a:t>
                      </a:r>
                      <a:endParaRPr b="0" lang="pt-BR" sz="1300" spc="-1" strike="noStrike">
                        <a:latin typeface="Arial"/>
                      </a:endParaRPr>
                    </a:p>
                    <a:p>
                      <a:pPr marL="285840" indent="-285480">
                        <a:lnSpc>
                          <a:spcPct val="100000"/>
                        </a:lnSpc>
                        <a:spcBef>
                          <a:spcPts val="601"/>
                        </a:spcBef>
                        <a:buClr>
                          <a:srgbClr val="000000"/>
                        </a:buClr>
                        <a:buFont typeface="Arial"/>
                        <a:buChar char="•"/>
                      </a:pPr>
                      <a:r>
                        <a:rPr b="0" lang="en-US" sz="1300" spc="-1" strike="noStrike" u="sng">
                          <a:solidFill>
                            <a:srgbClr val="0052d7"/>
                          </a:solidFill>
                          <a:uFillTx/>
                          <a:latin typeface="Arial"/>
                          <a:hlinkClick r:id="rId6"/>
                        </a:rPr>
                        <a:t>Changing </a:t>
                      </a:r>
                      <a:r>
                        <a:rPr b="0" lang="en-US" sz="1300" spc="-1" strike="noStrike" u="sng">
                          <a:solidFill>
                            <a:srgbClr val="0052d7"/>
                          </a:solidFill>
                          <a:uFillTx/>
                          <a:latin typeface="Arial"/>
                          <a:hlinkClick r:id="rId7"/>
                        </a:rPr>
                        <a:t>Leadership and Motivation in a Product-Centric Development Organization</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92" name="CustomShape 3"/>
          <p:cNvSpPr/>
          <p:nvPr/>
        </p:nvSpPr>
        <p:spPr>
          <a:xfrm flipH="1">
            <a:off x="456480" y="857160"/>
            <a:ext cx="11275560" cy="1644840"/>
          </a:xfrm>
          <a:prstGeom prst="rect">
            <a:avLst/>
          </a:prstGeom>
          <a:solidFill>
            <a:schemeClr val="accent3"/>
          </a:solidFill>
          <a:ln w="9360">
            <a:noFill/>
          </a:ln>
        </p:spPr>
        <p:style>
          <a:lnRef idx="0"/>
          <a:fillRef idx="0"/>
          <a:effectRef idx="0"/>
          <a:fontRef idx="minor"/>
        </p:style>
        <p:txBody>
          <a:bodyPr tIns="91440" bIns="91440">
            <a:spAutoFit/>
          </a:bodyPr>
          <a:p>
            <a:pPr>
              <a:lnSpc>
                <a:spcPct val="100000"/>
              </a:lnSpc>
            </a:pPr>
            <a:r>
              <a:rPr b="1" lang="en-US" sz="1500" spc="-1" strike="noStrike">
                <a:solidFill>
                  <a:srgbClr val="000000"/>
                </a:solidFill>
                <a:latin typeface="Arial"/>
                <a:ea typeface="Arial Unicode MS"/>
              </a:rPr>
              <a:t>What Success Looks Like</a:t>
            </a:r>
            <a:endParaRPr b="0" lang="pt-BR" sz="1500" spc="-1" strike="noStrike">
              <a:latin typeface="Arial"/>
            </a:endParaRPr>
          </a:p>
          <a:p>
            <a:pPr>
              <a:lnSpc>
                <a:spcPct val="100000"/>
              </a:lnSpc>
            </a:pPr>
            <a:r>
              <a:rPr b="0" lang="en-US" sz="1300" spc="-1" strike="noStrike">
                <a:solidFill>
                  <a:srgbClr val="000000"/>
                </a:solidFill>
                <a:latin typeface="Arial"/>
                <a:ea typeface="Arial Unicode MS"/>
              </a:rPr>
              <a:t>Teams embrace agile ways of working - fast, flexible, and collaborative - to achieve business and customer outcomes.</a:t>
            </a:r>
            <a:endParaRPr b="0" lang="pt-BR" sz="1300" spc="-1" strike="noStrike">
              <a:latin typeface="Arial"/>
            </a:endParaRPr>
          </a:p>
          <a:p>
            <a:pPr>
              <a:lnSpc>
                <a:spcPct val="100000"/>
              </a:lnSpc>
            </a:pPr>
            <a:r>
              <a:rPr b="0" lang="en-US" sz="1400" spc="-1" strike="noStrike">
                <a:solidFill>
                  <a:srgbClr val="000000"/>
                </a:solidFill>
                <a:latin typeface="Arial"/>
                <a:ea typeface="Arial Unicode MS"/>
              </a:rPr>
              <a:t> </a:t>
            </a:r>
            <a:endParaRPr b="0" lang="pt-BR" sz="1400" spc="-1" strike="noStrike">
              <a:latin typeface="Arial"/>
            </a:endParaRPr>
          </a:p>
          <a:p>
            <a:pPr>
              <a:lnSpc>
                <a:spcPct val="100000"/>
              </a:lnSpc>
            </a:pPr>
            <a:r>
              <a:rPr b="1" lang="en-US" sz="1500" spc="-1" strike="noStrike">
                <a:solidFill>
                  <a:srgbClr val="000000"/>
                </a:solidFill>
                <a:latin typeface="Arial"/>
                <a:ea typeface="Arial Unicode MS"/>
              </a:rPr>
              <a:t>Pitfalls to Avoid</a:t>
            </a:r>
            <a:endParaRPr b="0" lang="pt-BR" sz="1500" spc="-1" strike="noStrike">
              <a:latin typeface="Arial"/>
            </a:endParaRPr>
          </a:p>
          <a:p>
            <a:pPr marL="171360" indent="-171000">
              <a:lnSpc>
                <a:spcPct val="100000"/>
              </a:lnSpc>
              <a:buClr>
                <a:srgbClr val="000000"/>
              </a:buClr>
              <a:buFont typeface="Arial"/>
              <a:buChar char="•"/>
            </a:pPr>
            <a:r>
              <a:rPr b="0" lang="en-US" sz="1300" spc="-1" strike="noStrike">
                <a:solidFill>
                  <a:srgbClr val="000000"/>
                </a:solidFill>
                <a:latin typeface="Arial"/>
                <a:ea typeface="Arial Unicode MS"/>
              </a:rPr>
              <a:t>Failing to understand and address employee perceptions and concerns, especially for key constituencies such as middle managers. </a:t>
            </a:r>
            <a:endParaRPr b="0" lang="pt-BR" sz="1300" spc="-1" strike="noStrike">
              <a:latin typeface="Arial"/>
            </a:endParaRPr>
          </a:p>
          <a:p>
            <a:pPr marL="171360" indent="-171000">
              <a:lnSpc>
                <a:spcPct val="100000"/>
              </a:lnSpc>
              <a:buClr>
                <a:srgbClr val="000000"/>
              </a:buClr>
              <a:buFont typeface="Arial"/>
              <a:buChar char="•"/>
            </a:pPr>
            <a:r>
              <a:rPr b="0" lang="en-US" sz="1300" spc="-1" strike="noStrike">
                <a:solidFill>
                  <a:srgbClr val="000000"/>
                </a:solidFill>
                <a:latin typeface="Arial"/>
                <a:ea typeface="Arial Unicode MS"/>
              </a:rPr>
              <a:t>Falling back on “command-and-control” management approaches rather than allowing teams to shape their ways of working to meet their specific needs.</a:t>
            </a:r>
            <a:endParaRPr b="0" lang="pt-BR" sz="13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457200" y="366840"/>
            <a:ext cx="11275560" cy="442800"/>
          </a:xfrm>
          <a:prstGeom prst="rect">
            <a:avLst/>
          </a:prstGeom>
          <a:noFill/>
          <a:ln>
            <a:noFill/>
          </a:ln>
        </p:spPr>
        <p:txBody>
          <a:bodyPr lIns="0" rIns="0" tIns="0" bIns="0">
            <a:noAutofit/>
          </a:bodyPr>
          <a:p>
            <a:pPr>
              <a:lnSpc>
                <a:spcPct val="90000"/>
              </a:lnSpc>
              <a:spcAft>
                <a:spcPts val="1199"/>
              </a:spcAft>
            </a:pPr>
            <a:r>
              <a:rPr b="1" lang="en-US" sz="3200" spc="-1" strike="noStrike">
                <a:solidFill>
                  <a:srgbClr val="002856"/>
                </a:solidFill>
                <a:latin typeface="Arial Black"/>
              </a:rPr>
              <a:t>Establish Agile and Product Roles</a:t>
            </a:r>
            <a:endParaRPr b="0" lang="en-US" sz="3200" spc="-1" strike="noStrike">
              <a:solidFill>
                <a:srgbClr val="000000"/>
              </a:solidFill>
              <a:latin typeface="Arial"/>
            </a:endParaRPr>
          </a:p>
        </p:txBody>
      </p:sp>
      <p:graphicFrame>
        <p:nvGraphicFramePr>
          <p:cNvPr id="194" name="Table 2"/>
          <p:cNvGraphicFramePr/>
          <p:nvPr/>
        </p:nvGraphicFramePr>
        <p:xfrm>
          <a:off x="457200" y="2580840"/>
          <a:ext cx="11275560" cy="2675880"/>
        </p:xfrm>
        <a:graphic>
          <a:graphicData uri="http://schemas.openxmlformats.org/drawingml/2006/table">
            <a:tbl>
              <a:tblPr/>
              <a:tblGrid>
                <a:gridCol w="5637960"/>
                <a:gridCol w="5637960"/>
              </a:tblGrid>
              <a:tr h="291600">
                <a:tc>
                  <a:txBody>
                    <a:bodyPr>
                      <a:noAutofit/>
                    </a:bodyPr>
                    <a:p>
                      <a:pPr algn="ctr">
                        <a:lnSpc>
                          <a:spcPct val="100000"/>
                        </a:lnSpc>
                      </a:pPr>
                      <a:r>
                        <a:rPr b="1" lang="en-US" sz="1400" spc="-1" strike="noStrike">
                          <a:solidFill>
                            <a:srgbClr val="ffffff"/>
                          </a:solidFill>
                          <a:latin typeface="Arial"/>
                        </a:rPr>
                        <a:t>Action Steps</a:t>
                      </a:r>
                      <a:endParaRPr b="0" lang="pt-BR" sz="1400" spc="-1" strike="noStrike">
                        <a:latin typeface="Arial"/>
                      </a:endParaRPr>
                    </a:p>
                  </a:txBody>
                  <a:tcPr marL="91440" marR="91440">
                    <a:lnL w="12240">
                      <a:solidFill>
                        <a:srgbClr val="000000"/>
                      </a:solidFill>
                    </a:lnL>
                    <a:lnR w="12240">
                      <a:solidFill>
                        <a:srgbClr val="ffffff"/>
                      </a:solidFill>
                    </a:lnR>
                    <a:lnT w="12240">
                      <a:solidFill>
                        <a:srgbClr val="000000"/>
                      </a:solidFill>
                    </a:lnT>
                    <a:lnB w="12240">
                      <a:solidFill>
                        <a:srgbClr val="000000"/>
                      </a:solidFill>
                    </a:lnB>
                    <a:solidFill>
                      <a:srgbClr val="002856"/>
                    </a:solidFill>
                  </a:tcPr>
                </a:tc>
                <a:tc>
                  <a:txBody>
                    <a:bodyPr>
                      <a:noAutofit/>
                    </a:bodyPr>
                    <a:p>
                      <a:pPr algn="ctr">
                        <a:lnSpc>
                          <a:spcPct val="100000"/>
                        </a:lnSpc>
                      </a:pPr>
                      <a:r>
                        <a:rPr b="1" lang="en-US" sz="1400" spc="-1" strike="noStrike">
                          <a:solidFill>
                            <a:srgbClr val="ffffff"/>
                          </a:solidFill>
                          <a:latin typeface="Arial"/>
                        </a:rPr>
                        <a:t>Recommended Resources</a:t>
                      </a:r>
                      <a:endParaRPr b="0" lang="pt-BR" sz="1400" spc="-1" strike="noStrike">
                        <a:latin typeface="Arial"/>
                      </a:endParaRPr>
                    </a:p>
                  </a:txBody>
                  <a:tcPr marL="91440" marR="91440">
                    <a:lnL w="12240">
                      <a:solidFill>
                        <a:srgbClr val="ffffff"/>
                      </a:solidFill>
                    </a:lnL>
                    <a:lnR w="12240">
                      <a:solidFill>
                        <a:srgbClr val="000000"/>
                      </a:solidFill>
                    </a:lnR>
                    <a:lnT w="12240">
                      <a:solidFill>
                        <a:srgbClr val="000000"/>
                      </a:solidFill>
                    </a:lnT>
                    <a:lnB w="12240">
                      <a:solidFill>
                        <a:srgbClr val="000000"/>
                      </a:solidFill>
                    </a:lnB>
                    <a:solidFill>
                      <a:srgbClr val="002856"/>
                    </a:solidFill>
                  </a:tcPr>
                </a:tc>
              </a:tr>
              <a:tr h="797400">
                <a:tc>
                  <a:txBody>
                    <a:bodyPr>
                      <a:noAutofit/>
                    </a:bodyPr>
                    <a:p>
                      <a:pPr>
                        <a:lnSpc>
                          <a:spcPct val="100000"/>
                        </a:lnSpc>
                      </a:pPr>
                      <a:r>
                        <a:rPr b="1" lang="en-US" sz="1300" spc="-1" strike="noStrike">
                          <a:solidFill>
                            <a:srgbClr val="000000"/>
                          </a:solidFill>
                          <a:latin typeface="Arial"/>
                        </a:rPr>
                        <a:t>Define agile and product roles. </a:t>
                      </a:r>
                      <a:r>
                        <a:rPr b="0" lang="en-US" sz="1300" spc="-1" strike="noStrike">
                          <a:solidFill>
                            <a:srgbClr val="000000"/>
                          </a:solidFill>
                          <a:latin typeface="Arial"/>
                        </a:rPr>
                        <a:t>Understand the key roles necessary for agile and product management, and redesign roles and job descriptions. </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marL="285840" indent="-285480">
                        <a:lnSpc>
                          <a:spcPct val="100000"/>
                        </a:lnSpc>
                        <a:spcBef>
                          <a:spcPts val="601"/>
                        </a:spcBef>
                        <a:buClr>
                          <a:srgbClr val="000000"/>
                        </a:buClr>
                        <a:buFont typeface="Arial"/>
                        <a:buChar char="•"/>
                      </a:pPr>
                      <a:r>
                        <a:rPr b="0" lang="en-US" sz="1300" spc="-1" strike="noStrike" u="sng">
                          <a:solidFill>
                            <a:srgbClr val="0052d7"/>
                          </a:solidFill>
                          <a:uFillTx/>
                          <a:latin typeface="Arial"/>
                          <a:hlinkClick r:id="rId1"/>
                        </a:rPr>
                        <a:t>Agile Team Leader Role Descriptions (CUNA Mutual)</a:t>
                      </a:r>
                      <a:r>
                        <a:rPr b="0" lang="en-US" sz="1300" spc="-1" strike="noStrike">
                          <a:solidFill>
                            <a:srgbClr val="000000"/>
                          </a:solidFill>
                          <a:latin typeface="Arial"/>
                        </a:rPr>
                        <a:t> </a:t>
                      </a:r>
                      <a:endParaRPr b="0" lang="pt-BR" sz="1300" spc="-1" strike="noStrike">
                        <a:latin typeface="Arial"/>
                      </a:endParaRPr>
                    </a:p>
                    <a:p>
                      <a:pPr marL="285840" indent="-285480">
                        <a:lnSpc>
                          <a:spcPct val="100000"/>
                        </a:lnSpc>
                        <a:spcBef>
                          <a:spcPts val="601"/>
                        </a:spcBef>
                        <a:buClr>
                          <a:srgbClr val="000000"/>
                        </a:buClr>
                        <a:buFont typeface="Arial"/>
                        <a:buChar char="•"/>
                      </a:pPr>
                      <a:r>
                        <a:rPr b="0" lang="en-US" sz="1300" spc="-1" strike="noStrike" u="sng">
                          <a:solidFill>
                            <a:srgbClr val="0052d7"/>
                          </a:solidFill>
                          <a:uFillTx/>
                          <a:latin typeface="Arial"/>
                          <a:hlinkClick r:id="rId2"/>
                        </a:rPr>
                        <a:t>Product Management Roles and Team Composition in Large Enterprises</a:t>
                      </a:r>
                      <a:endParaRPr b="0" lang="pt-BR" sz="1300" spc="-1" strike="noStrike">
                        <a:latin typeface="Arial"/>
                      </a:endParaRPr>
                    </a:p>
                    <a:p>
                      <a:pPr marL="285840" indent="-285480">
                        <a:lnSpc>
                          <a:spcPct val="100000"/>
                        </a:lnSpc>
                        <a:spcBef>
                          <a:spcPts val="601"/>
                        </a:spcBef>
                        <a:buClr>
                          <a:srgbClr val="000000"/>
                        </a:buClr>
                        <a:buFont typeface="Arial"/>
                        <a:buChar char="•"/>
                      </a:pPr>
                      <a:r>
                        <a:rPr b="0" lang="en-US" sz="1300" spc="-1" strike="noStrike" u="sng">
                          <a:solidFill>
                            <a:srgbClr val="0052d7"/>
                          </a:solidFill>
                          <a:uFillTx/>
                          <a:latin typeface="Arial"/>
                          <a:hlinkClick r:id="rId3"/>
                        </a:rPr>
                        <a:t>Product Management Job Descriptions and Role Overviews</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721080">
                <a:tc>
                  <a:txBody>
                    <a:bodyPr>
                      <a:noAutofit/>
                    </a:bodyPr>
                    <a:p>
                      <a:pPr>
                        <a:lnSpc>
                          <a:spcPct val="100000"/>
                        </a:lnSpc>
                      </a:pPr>
                      <a:r>
                        <a:rPr b="1" lang="en-US" sz="1300" spc="-1" strike="noStrike">
                          <a:solidFill>
                            <a:srgbClr val="000000"/>
                          </a:solidFill>
                          <a:latin typeface="Arial"/>
                        </a:rPr>
                        <a:t>Establish and support the product line manager role. </a:t>
                      </a:r>
                      <a:r>
                        <a:rPr b="0" lang="en-US" sz="1300" spc="-1" strike="noStrike">
                          <a:solidFill>
                            <a:srgbClr val="000000"/>
                          </a:solidFill>
                          <a:latin typeface="Arial"/>
                        </a:rPr>
                        <a:t>Define product line manager responsibilities and understand the competencies necessary for success.</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marL="285840" indent="-285480">
                        <a:lnSpc>
                          <a:spcPct val="100000"/>
                        </a:lnSpc>
                        <a:spcBef>
                          <a:spcPts val="601"/>
                        </a:spcBef>
                        <a:buClr>
                          <a:srgbClr val="000000"/>
                        </a:buClr>
                        <a:buFont typeface="Arial"/>
                        <a:buChar char="•"/>
                      </a:pPr>
                      <a:r>
                        <a:rPr b="0" lang="en-US" sz="1300" spc="-1" strike="noStrike" u="sng">
                          <a:solidFill>
                            <a:srgbClr val="0052d7"/>
                          </a:solidFill>
                          <a:uFillTx/>
                          <a:latin typeface="Arial"/>
                          <a:hlinkClick r:id="rId4"/>
                        </a:rPr>
                        <a:t>What's the Difference Between a Product Line Manager and a Product Owner?</a:t>
                      </a:r>
                      <a:r>
                        <a:rPr b="0" lang="en-US" sz="1300" spc="-1" strike="noStrike">
                          <a:solidFill>
                            <a:srgbClr val="000000"/>
                          </a:solidFill>
                          <a:latin typeface="Arial"/>
                        </a:rPr>
                        <a:t> </a:t>
                      </a:r>
                      <a:endParaRPr b="0" lang="pt-BR" sz="1300" spc="-1" strike="noStrike">
                        <a:latin typeface="Arial"/>
                      </a:endParaRPr>
                    </a:p>
                    <a:p>
                      <a:pPr marL="285840" indent="-285480">
                        <a:lnSpc>
                          <a:spcPct val="100000"/>
                        </a:lnSpc>
                        <a:spcBef>
                          <a:spcPts val="601"/>
                        </a:spcBef>
                        <a:buClr>
                          <a:srgbClr val="000000"/>
                        </a:buClr>
                        <a:buFont typeface="Arial"/>
                        <a:buChar char="•"/>
                      </a:pPr>
                      <a:r>
                        <a:rPr b="0" lang="en-US" sz="1300" spc="-1" strike="noStrike" u="sng">
                          <a:solidFill>
                            <a:srgbClr val="0052d7"/>
                          </a:solidFill>
                          <a:uFillTx/>
                          <a:latin typeface="Arial"/>
                          <a:hlinkClick r:id="rId5"/>
                        </a:rPr>
                        <a:t>Product Manager Role Description for Digital Business</a:t>
                      </a:r>
                      <a:r>
                        <a:rPr b="0" lang="en-US" sz="1300" spc="-1" strike="noStrike">
                          <a:solidFill>
                            <a:srgbClr val="000000"/>
                          </a:solidFill>
                          <a:latin typeface="Arial"/>
                        </a:rPr>
                        <a:t> </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1242360">
                <a:tc>
                  <a:txBody>
                    <a:bodyPr>
                      <a:noAutofit/>
                    </a:bodyPr>
                    <a:p>
                      <a:pPr>
                        <a:lnSpc>
                          <a:spcPct val="100000"/>
                        </a:lnSpc>
                      </a:pPr>
                      <a:r>
                        <a:rPr b="1" lang="en-US" sz="1300" spc="-1" strike="noStrike">
                          <a:solidFill>
                            <a:srgbClr val="000000"/>
                          </a:solidFill>
                          <a:latin typeface="Arial"/>
                        </a:rPr>
                        <a:t>Establish and support the product owner role. </a:t>
                      </a:r>
                      <a:r>
                        <a:rPr b="0" lang="en-US" sz="1300" spc="-1" strike="noStrike">
                          <a:solidFill>
                            <a:srgbClr val="000000"/>
                          </a:solidFill>
                          <a:latin typeface="Arial"/>
                        </a:rPr>
                        <a:t>Provide training and support to product owners, and enable them to make decisions independently whenever possible.</a:t>
                      </a:r>
                      <a:r>
                        <a:rPr b="1" lang="en-US" sz="1300" spc="-1" strike="noStrike">
                          <a:solidFill>
                            <a:srgbClr val="000000"/>
                          </a:solidFill>
                          <a:latin typeface="Arial"/>
                        </a:rPr>
                        <a:t> </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marL="285840" indent="-285480">
                        <a:lnSpc>
                          <a:spcPct val="100000"/>
                        </a:lnSpc>
                        <a:spcBef>
                          <a:spcPts val="601"/>
                        </a:spcBef>
                        <a:buClr>
                          <a:srgbClr val="000000"/>
                        </a:buClr>
                        <a:buFont typeface="Arial"/>
                        <a:buChar char="•"/>
                      </a:pPr>
                      <a:r>
                        <a:rPr b="0" lang="en-US" sz="1300" spc="-1" strike="noStrike" u="sng">
                          <a:solidFill>
                            <a:srgbClr val="0052d7"/>
                          </a:solidFill>
                          <a:uFillTx/>
                          <a:latin typeface="Arial"/>
                          <a:hlinkClick r:id="rId6"/>
                        </a:rPr>
                        <a:t>Strengthening Product Owner Effectiveness for Agile Delivery</a:t>
                      </a:r>
                      <a:r>
                        <a:rPr b="0" lang="en-US" sz="1300" spc="-1" strike="noStrike">
                          <a:solidFill>
                            <a:srgbClr val="000000"/>
                          </a:solidFill>
                          <a:latin typeface="Arial"/>
                        </a:rPr>
                        <a:t> </a:t>
                      </a:r>
                      <a:endParaRPr b="0" lang="pt-BR" sz="1300" spc="-1" strike="noStrike">
                        <a:latin typeface="Arial"/>
                      </a:endParaRPr>
                    </a:p>
                    <a:p>
                      <a:pPr marL="285840" indent="-285480">
                        <a:lnSpc>
                          <a:spcPct val="100000"/>
                        </a:lnSpc>
                        <a:spcBef>
                          <a:spcPts val="601"/>
                        </a:spcBef>
                        <a:buClr>
                          <a:srgbClr val="000000"/>
                        </a:buClr>
                        <a:buFont typeface="Arial"/>
                        <a:buChar char="•"/>
                      </a:pPr>
                      <a:r>
                        <a:rPr b="0" lang="en-US" sz="1300" spc="-1" strike="noStrike" u="sng">
                          <a:solidFill>
                            <a:srgbClr val="0052d7"/>
                          </a:solidFill>
                          <a:uFillTx/>
                          <a:latin typeface="Arial"/>
                          <a:hlinkClick r:id="rId7"/>
                        </a:rPr>
                        <a:t>Ignition Guide to Onboarding Agile Product Owners</a:t>
                      </a:r>
                      <a:endParaRPr b="0" lang="pt-BR" sz="1300" spc="-1" strike="noStrike">
                        <a:latin typeface="Arial"/>
                      </a:endParaRPr>
                    </a:p>
                    <a:p>
                      <a:pPr marL="285840" indent="-285480">
                        <a:lnSpc>
                          <a:spcPct val="100000"/>
                        </a:lnSpc>
                        <a:spcBef>
                          <a:spcPts val="601"/>
                        </a:spcBef>
                        <a:buClr>
                          <a:srgbClr val="000000"/>
                        </a:buClr>
                        <a:buFont typeface="Arial"/>
                        <a:buChar char="•"/>
                      </a:pPr>
                      <a:r>
                        <a:rPr b="0" lang="en-US" sz="1300" spc="-1" strike="noStrike" u="sng">
                          <a:solidFill>
                            <a:srgbClr val="0052d7"/>
                          </a:solidFill>
                          <a:uFillTx/>
                          <a:latin typeface="Arial"/>
                          <a:hlinkClick r:id="rId8"/>
                        </a:rPr>
                        <a:t>Setting Product Owners Up for Success (CUNA Mutual Group)</a:t>
                      </a:r>
                      <a:endParaRPr b="0" lang="pt-BR" sz="1300" spc="-1" strike="noStrike">
                        <a:latin typeface="Arial"/>
                      </a:endParaRPr>
                    </a:p>
                    <a:p>
                      <a:pPr marL="285840" indent="-285480">
                        <a:lnSpc>
                          <a:spcPct val="100000"/>
                        </a:lnSpc>
                        <a:spcBef>
                          <a:spcPts val="601"/>
                        </a:spcBef>
                        <a:buClr>
                          <a:srgbClr val="000000"/>
                        </a:buClr>
                        <a:buFont typeface="Arial"/>
                        <a:buChar char="•"/>
                      </a:pPr>
                      <a:r>
                        <a:rPr b="0" lang="en-US" sz="1300" spc="-1" strike="noStrike" u="sng">
                          <a:solidFill>
                            <a:srgbClr val="0052d7"/>
                          </a:solidFill>
                          <a:uFillTx/>
                          <a:latin typeface="Arial"/>
                          <a:hlinkClick r:id="rId9"/>
                        </a:rPr>
                        <a:t>3 Steps to Staff the Product Owner Role to Strengthen Agile and DevOps Teams</a:t>
                      </a:r>
                      <a:r>
                        <a:rPr b="0" lang="en-US" sz="1300" spc="-1" strike="noStrike">
                          <a:solidFill>
                            <a:srgbClr val="000000"/>
                          </a:solidFill>
                          <a:latin typeface="Arial"/>
                        </a:rPr>
                        <a:t> </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95" name="CustomShape 3"/>
          <p:cNvSpPr/>
          <p:nvPr/>
        </p:nvSpPr>
        <p:spPr>
          <a:xfrm flipH="1">
            <a:off x="456480" y="857160"/>
            <a:ext cx="11275560" cy="1446840"/>
          </a:xfrm>
          <a:prstGeom prst="rect">
            <a:avLst/>
          </a:prstGeom>
          <a:solidFill>
            <a:schemeClr val="accent3"/>
          </a:solidFill>
          <a:ln w="9360">
            <a:noFill/>
          </a:ln>
        </p:spPr>
        <p:style>
          <a:lnRef idx="0"/>
          <a:fillRef idx="0"/>
          <a:effectRef idx="0"/>
          <a:fontRef idx="minor"/>
        </p:style>
        <p:txBody>
          <a:bodyPr tIns="91440" bIns="91440">
            <a:spAutoFit/>
          </a:bodyPr>
          <a:p>
            <a:pPr>
              <a:lnSpc>
                <a:spcPct val="100000"/>
              </a:lnSpc>
            </a:pPr>
            <a:r>
              <a:rPr b="1" lang="en-US" sz="1500" spc="-1" strike="noStrike">
                <a:solidFill>
                  <a:srgbClr val="000000"/>
                </a:solidFill>
                <a:latin typeface="Arial"/>
                <a:ea typeface="Arial Unicode MS"/>
              </a:rPr>
              <a:t>What Success Looks Like</a:t>
            </a:r>
            <a:endParaRPr b="0" lang="pt-BR" sz="1500" spc="-1" strike="noStrike">
              <a:latin typeface="Arial"/>
            </a:endParaRPr>
          </a:p>
          <a:p>
            <a:pPr>
              <a:lnSpc>
                <a:spcPct val="100000"/>
              </a:lnSpc>
            </a:pPr>
            <a:r>
              <a:rPr b="0" lang="en-US" sz="1300" spc="-1" strike="noStrike">
                <a:solidFill>
                  <a:srgbClr val="000000"/>
                </a:solidFill>
                <a:latin typeface="Arial"/>
                <a:ea typeface="Arial Unicode MS"/>
              </a:rPr>
              <a:t>Agile and product roles are clearly defined, and staff in new roles have the competencies, training, and support they need to be successful. </a:t>
            </a:r>
            <a:endParaRPr b="0" lang="pt-BR" sz="1300" spc="-1" strike="noStrike">
              <a:latin typeface="Arial"/>
            </a:endParaRPr>
          </a:p>
          <a:p>
            <a:pPr>
              <a:lnSpc>
                <a:spcPct val="100000"/>
              </a:lnSpc>
            </a:pPr>
            <a:r>
              <a:rPr b="0" lang="en-US" sz="1400" spc="-1" strike="noStrike">
                <a:solidFill>
                  <a:srgbClr val="000000"/>
                </a:solidFill>
                <a:latin typeface="Arial"/>
                <a:ea typeface="Arial Unicode MS"/>
              </a:rPr>
              <a:t> </a:t>
            </a:r>
            <a:endParaRPr b="0" lang="pt-BR" sz="1400" spc="-1" strike="noStrike">
              <a:latin typeface="Arial"/>
            </a:endParaRPr>
          </a:p>
          <a:p>
            <a:pPr>
              <a:lnSpc>
                <a:spcPct val="100000"/>
              </a:lnSpc>
            </a:pPr>
            <a:r>
              <a:rPr b="1" lang="en-US" sz="1500" spc="-1" strike="noStrike">
                <a:solidFill>
                  <a:srgbClr val="000000"/>
                </a:solidFill>
                <a:latin typeface="Arial"/>
                <a:ea typeface="Arial Unicode MS"/>
              </a:rPr>
              <a:t>Pitfalls to Avoid</a:t>
            </a:r>
            <a:endParaRPr b="0" lang="pt-BR" sz="1500" spc="-1" strike="noStrike">
              <a:latin typeface="Arial"/>
            </a:endParaRPr>
          </a:p>
          <a:p>
            <a:pPr marL="171360" indent="-171000">
              <a:lnSpc>
                <a:spcPct val="100000"/>
              </a:lnSpc>
              <a:buClr>
                <a:srgbClr val="000000"/>
              </a:buClr>
              <a:buFont typeface="Arial"/>
              <a:buChar char="•"/>
            </a:pPr>
            <a:r>
              <a:rPr b="0" lang="en-US" sz="1300" spc="-1" strike="noStrike">
                <a:solidFill>
                  <a:srgbClr val="000000"/>
                </a:solidFill>
                <a:latin typeface="Arial"/>
                <a:ea typeface="Arial Unicode MS"/>
              </a:rPr>
              <a:t>Redesigning roles and responsibilities without involving team members in the change process, leading to resistance.</a:t>
            </a:r>
            <a:endParaRPr b="0" lang="pt-BR" sz="1300" spc="-1" strike="noStrike">
              <a:latin typeface="Arial"/>
            </a:endParaRPr>
          </a:p>
          <a:p>
            <a:pPr marL="171360" indent="-171000">
              <a:lnSpc>
                <a:spcPct val="100000"/>
              </a:lnSpc>
              <a:buClr>
                <a:srgbClr val="000000"/>
              </a:buClr>
              <a:buFont typeface="Arial"/>
              <a:buChar char="•"/>
            </a:pPr>
            <a:r>
              <a:rPr b="0" lang="en-US" sz="1300" spc="-1" strike="noStrike">
                <a:solidFill>
                  <a:srgbClr val="000000"/>
                </a:solidFill>
                <a:latin typeface="Arial"/>
                <a:ea typeface="Arial Unicode MS"/>
              </a:rPr>
              <a:t>Failing to provide ongoing training and support for employees in new roles. </a:t>
            </a:r>
            <a:endParaRPr b="0" lang="pt-BR" sz="13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457200" y="366840"/>
            <a:ext cx="11275560" cy="442800"/>
          </a:xfrm>
          <a:prstGeom prst="rect">
            <a:avLst/>
          </a:prstGeom>
          <a:noFill/>
          <a:ln>
            <a:noFill/>
          </a:ln>
        </p:spPr>
        <p:txBody>
          <a:bodyPr lIns="0" rIns="0" tIns="0" bIns="0">
            <a:noAutofit/>
          </a:bodyPr>
          <a:p>
            <a:pPr>
              <a:lnSpc>
                <a:spcPct val="90000"/>
              </a:lnSpc>
              <a:spcAft>
                <a:spcPts val="1199"/>
              </a:spcAft>
            </a:pPr>
            <a:r>
              <a:rPr b="1" lang="en-US" sz="3200" spc="-1" strike="noStrike">
                <a:solidFill>
                  <a:srgbClr val="002856"/>
                </a:solidFill>
                <a:latin typeface="Arial Black"/>
              </a:rPr>
              <a:t>Design Product Teams</a:t>
            </a:r>
            <a:endParaRPr b="0" lang="en-US" sz="3200" spc="-1" strike="noStrike">
              <a:solidFill>
                <a:srgbClr val="000000"/>
              </a:solidFill>
              <a:latin typeface="Arial"/>
            </a:endParaRPr>
          </a:p>
        </p:txBody>
      </p:sp>
      <p:graphicFrame>
        <p:nvGraphicFramePr>
          <p:cNvPr id="197" name="Table 2"/>
          <p:cNvGraphicFramePr/>
          <p:nvPr/>
        </p:nvGraphicFramePr>
        <p:xfrm>
          <a:off x="457200" y="2633760"/>
          <a:ext cx="11275560" cy="2142720"/>
        </p:xfrm>
        <a:graphic>
          <a:graphicData uri="http://schemas.openxmlformats.org/drawingml/2006/table">
            <a:tbl>
              <a:tblPr/>
              <a:tblGrid>
                <a:gridCol w="5637960"/>
                <a:gridCol w="5637960"/>
              </a:tblGrid>
              <a:tr h="291600">
                <a:tc>
                  <a:txBody>
                    <a:bodyPr>
                      <a:noAutofit/>
                    </a:bodyPr>
                    <a:p>
                      <a:pPr algn="ctr">
                        <a:lnSpc>
                          <a:spcPct val="100000"/>
                        </a:lnSpc>
                      </a:pPr>
                      <a:r>
                        <a:rPr b="1" lang="en-US" sz="1400" spc="-1" strike="noStrike">
                          <a:solidFill>
                            <a:srgbClr val="ffffff"/>
                          </a:solidFill>
                          <a:latin typeface="Arial"/>
                        </a:rPr>
                        <a:t>Action Steps</a:t>
                      </a:r>
                      <a:endParaRPr b="0" lang="pt-BR" sz="1400" spc="-1" strike="noStrike">
                        <a:latin typeface="Arial"/>
                      </a:endParaRPr>
                    </a:p>
                  </a:txBody>
                  <a:tcPr marL="91440" marR="91440">
                    <a:lnL w="12240">
                      <a:solidFill>
                        <a:srgbClr val="000000"/>
                      </a:solidFill>
                    </a:lnL>
                    <a:lnR w="12240">
                      <a:solidFill>
                        <a:srgbClr val="ffffff"/>
                      </a:solidFill>
                    </a:lnR>
                    <a:lnT w="12240">
                      <a:solidFill>
                        <a:srgbClr val="000000"/>
                      </a:solidFill>
                    </a:lnT>
                    <a:lnB w="12240">
                      <a:solidFill>
                        <a:srgbClr val="000000"/>
                      </a:solidFill>
                    </a:lnB>
                    <a:solidFill>
                      <a:srgbClr val="002856"/>
                    </a:solidFill>
                  </a:tcPr>
                </a:tc>
                <a:tc>
                  <a:txBody>
                    <a:bodyPr>
                      <a:noAutofit/>
                    </a:bodyPr>
                    <a:p>
                      <a:pPr algn="ctr">
                        <a:lnSpc>
                          <a:spcPct val="100000"/>
                        </a:lnSpc>
                      </a:pPr>
                      <a:r>
                        <a:rPr b="1" lang="en-US" sz="1400" spc="-1" strike="noStrike">
                          <a:solidFill>
                            <a:srgbClr val="ffffff"/>
                          </a:solidFill>
                          <a:latin typeface="Arial"/>
                        </a:rPr>
                        <a:t>Recommended Resources</a:t>
                      </a:r>
                      <a:endParaRPr b="0" lang="pt-BR" sz="1400" spc="-1" strike="noStrike">
                        <a:latin typeface="Arial"/>
                      </a:endParaRPr>
                    </a:p>
                  </a:txBody>
                  <a:tcPr marL="91440" marR="91440">
                    <a:lnL w="12240">
                      <a:solidFill>
                        <a:srgbClr val="ffffff"/>
                      </a:solidFill>
                    </a:lnL>
                    <a:lnR w="12240">
                      <a:solidFill>
                        <a:srgbClr val="000000"/>
                      </a:solidFill>
                    </a:lnR>
                    <a:lnT w="12240">
                      <a:solidFill>
                        <a:srgbClr val="000000"/>
                      </a:solidFill>
                    </a:lnT>
                    <a:lnB w="12240">
                      <a:solidFill>
                        <a:srgbClr val="000000"/>
                      </a:solidFill>
                    </a:lnB>
                    <a:solidFill>
                      <a:srgbClr val="002856"/>
                    </a:solidFill>
                  </a:tcPr>
                </a:tc>
              </a:tr>
              <a:tr h="746280">
                <a:tc>
                  <a:txBody>
                    <a:bodyPr>
                      <a:noAutofit/>
                    </a:bodyPr>
                    <a:p>
                      <a:pPr>
                        <a:lnSpc>
                          <a:spcPct val="100000"/>
                        </a:lnSpc>
                      </a:pPr>
                      <a:r>
                        <a:rPr b="1" lang="en-US" sz="1300" spc="-1" strike="noStrike">
                          <a:solidFill>
                            <a:srgbClr val="000000"/>
                          </a:solidFill>
                          <a:latin typeface="Arial"/>
                        </a:rPr>
                        <a:t>Dedicate teams to products. </a:t>
                      </a:r>
                      <a:r>
                        <a:rPr b="0" lang="en-US" sz="1300" spc="-1" strike="noStrike">
                          <a:solidFill>
                            <a:srgbClr val="000000"/>
                          </a:solidFill>
                          <a:latin typeface="Arial"/>
                        </a:rPr>
                        <a:t>Establish standing teams aligned to products.</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marL="171360" indent="-171000">
                        <a:lnSpc>
                          <a:spcPct val="100000"/>
                        </a:lnSpc>
                        <a:spcBef>
                          <a:spcPts val="400"/>
                        </a:spcBef>
                        <a:buClr>
                          <a:srgbClr val="000000"/>
                        </a:buClr>
                        <a:buFont typeface="Arial"/>
                        <a:buChar char="•"/>
                      </a:pPr>
                      <a:r>
                        <a:rPr b="0" lang="en-US" sz="1300" spc="-1" strike="noStrike" u="sng">
                          <a:solidFill>
                            <a:srgbClr val="0052d7"/>
                          </a:solidFill>
                          <a:uFillTx/>
                          <a:latin typeface="Arial"/>
                          <a:hlinkClick r:id="rId1"/>
                        </a:rPr>
                        <a:t>Customer-Centric Delivery Model (Hilton)</a:t>
                      </a:r>
                      <a:r>
                        <a:rPr b="0" lang="en-US" sz="1300" spc="-1" strike="noStrike">
                          <a:solidFill>
                            <a:srgbClr val="000000"/>
                          </a:solidFill>
                          <a:latin typeface="Arial"/>
                        </a:rPr>
                        <a:t> </a:t>
                      </a:r>
                      <a:endParaRPr b="0" lang="pt-BR" sz="1300" spc="-1" strike="noStrike">
                        <a:latin typeface="Arial"/>
                      </a:endParaRPr>
                    </a:p>
                    <a:p>
                      <a:pPr marL="171360" indent="-171000">
                        <a:lnSpc>
                          <a:spcPct val="100000"/>
                        </a:lnSpc>
                        <a:spcBef>
                          <a:spcPts val="400"/>
                        </a:spcBef>
                        <a:buClr>
                          <a:srgbClr val="000000"/>
                        </a:buClr>
                        <a:buFont typeface="Arial"/>
                        <a:buChar char="•"/>
                      </a:pPr>
                      <a:r>
                        <a:rPr b="0" lang="en-US" sz="1300" spc="-1" strike="noStrike" u="sng">
                          <a:solidFill>
                            <a:srgbClr val="0052d7"/>
                          </a:solidFill>
                          <a:uFillTx/>
                          <a:latin typeface="Arial"/>
                          <a:hlinkClick r:id="rId2"/>
                        </a:rPr>
                        <a:t>4 Principles for Designing Your Product Portfolio for Product-Centric Software Delivery </a:t>
                      </a:r>
                      <a:endParaRPr b="0" lang="pt-BR" sz="1300" spc="-1" strike="noStrike">
                        <a:latin typeface="Arial"/>
                      </a:endParaRPr>
                    </a:p>
                    <a:p>
                      <a:pPr marL="171360" indent="-171000">
                        <a:lnSpc>
                          <a:spcPct val="100000"/>
                        </a:lnSpc>
                        <a:spcBef>
                          <a:spcPts val="400"/>
                        </a:spcBef>
                        <a:buClr>
                          <a:srgbClr val="000000"/>
                        </a:buClr>
                        <a:buFont typeface="Arial"/>
                        <a:buChar char="•"/>
                      </a:pPr>
                      <a:r>
                        <a:rPr b="0" lang="en-US" sz="1300" spc="-1" strike="noStrike" u="sng">
                          <a:solidFill>
                            <a:srgbClr val="0052d7"/>
                          </a:solidFill>
                          <a:uFillTx/>
                          <a:latin typeface="Arial"/>
                          <a:hlinkClick r:id="rId3"/>
                        </a:rPr>
                        <a:t>Ignition Guide to Launching a Product Line for IT</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981360">
                <a:tc>
                  <a:txBody>
                    <a:bodyPr>
                      <a:noAutofit/>
                    </a:bodyPr>
                    <a:p>
                      <a:pPr>
                        <a:lnSpc>
                          <a:spcPct val="100000"/>
                        </a:lnSpc>
                      </a:pPr>
                      <a:r>
                        <a:rPr b="1" lang="en-US" sz="1300" spc="-1" strike="noStrike">
                          <a:solidFill>
                            <a:srgbClr val="000000"/>
                          </a:solidFill>
                          <a:latin typeface="Arial"/>
                        </a:rPr>
                        <a:t>Staff product teams. </a:t>
                      </a:r>
                      <a:r>
                        <a:rPr b="0" lang="en-US" sz="1300" spc="-1" strike="noStrike">
                          <a:solidFill>
                            <a:srgbClr val="000000"/>
                          </a:solidFill>
                          <a:latin typeface="Arial"/>
                        </a:rPr>
                        <a:t>Ensure teams have access to the skills and roles necessary to achieve their objectives.</a:t>
                      </a:r>
                      <a:r>
                        <a:rPr b="1" lang="en-US" sz="1300" spc="-1" strike="noStrike">
                          <a:solidFill>
                            <a:srgbClr val="000000"/>
                          </a:solidFill>
                          <a:latin typeface="Arial"/>
                        </a:rPr>
                        <a:t> </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marL="171360" indent="-171000">
                        <a:lnSpc>
                          <a:spcPct val="100000"/>
                        </a:lnSpc>
                        <a:spcBef>
                          <a:spcPts val="400"/>
                        </a:spcBef>
                        <a:buClr>
                          <a:srgbClr val="000000"/>
                        </a:buClr>
                        <a:buFont typeface="Arial"/>
                        <a:buChar char="•"/>
                      </a:pPr>
                      <a:r>
                        <a:rPr b="0" lang="en-US" sz="1300" spc="-1" strike="noStrike" u="sng">
                          <a:solidFill>
                            <a:srgbClr val="0052d7"/>
                          </a:solidFill>
                          <a:uFillTx/>
                          <a:latin typeface="Arial"/>
                          <a:hlinkClick r:id="rId4"/>
                        </a:rPr>
                        <a:t>Building Product Management Teams in IT and Beyond, Part 1</a:t>
                      </a:r>
                      <a:endParaRPr b="0" lang="pt-BR" sz="1300" spc="-1" strike="noStrike">
                        <a:latin typeface="Arial"/>
                      </a:endParaRPr>
                    </a:p>
                    <a:p>
                      <a:pPr marL="171360" indent="-171000">
                        <a:lnSpc>
                          <a:spcPct val="100000"/>
                        </a:lnSpc>
                        <a:spcBef>
                          <a:spcPts val="400"/>
                        </a:spcBef>
                        <a:buClr>
                          <a:srgbClr val="000000"/>
                        </a:buClr>
                        <a:buFont typeface="Arial"/>
                        <a:buChar char="•"/>
                      </a:pPr>
                      <a:r>
                        <a:rPr b="0" lang="en-US" sz="1300" spc="-1" strike="noStrike" u="sng">
                          <a:solidFill>
                            <a:srgbClr val="0052d7"/>
                          </a:solidFill>
                          <a:uFillTx/>
                          <a:latin typeface="Arial"/>
                          <a:hlinkClick r:id="rId5"/>
                        </a:rPr>
                        <a:t>Responsive Delivery Resourcing and Funding in Product Lines (Autodesk)</a:t>
                      </a:r>
                      <a:endParaRPr b="0" lang="pt-BR" sz="1300" spc="-1" strike="noStrike">
                        <a:latin typeface="Arial"/>
                      </a:endParaRPr>
                    </a:p>
                    <a:p>
                      <a:pPr marL="171360" indent="-171000">
                        <a:lnSpc>
                          <a:spcPct val="100000"/>
                        </a:lnSpc>
                        <a:spcBef>
                          <a:spcPts val="400"/>
                        </a:spcBef>
                        <a:buClr>
                          <a:srgbClr val="000000"/>
                        </a:buClr>
                        <a:buFont typeface="Arial"/>
                        <a:buChar char="•"/>
                      </a:pPr>
                      <a:r>
                        <a:rPr b="0" lang="en-US" sz="1300" spc="-1" strike="noStrike" u="sng">
                          <a:solidFill>
                            <a:srgbClr val="0052d7"/>
                          </a:solidFill>
                          <a:uFillTx/>
                          <a:latin typeface="Arial"/>
                          <a:hlinkClick r:id="rId6"/>
                        </a:rPr>
                        <a:t>Flattening the Application Organization — Everyone Must Be Part of the Agile Value Stream </a:t>
                      </a:r>
                      <a:endParaRPr b="0" lang="pt-BR" sz="1300" spc="-1" strike="noStrike">
                        <a:latin typeface="Arial"/>
                      </a:endParaRPr>
                    </a:p>
                    <a:p>
                      <a:pPr marL="171360" indent="-171000">
                        <a:lnSpc>
                          <a:spcPct val="100000"/>
                        </a:lnSpc>
                        <a:spcBef>
                          <a:spcPts val="400"/>
                        </a:spcBef>
                        <a:buClr>
                          <a:srgbClr val="000000"/>
                        </a:buClr>
                        <a:buFont typeface="Arial"/>
                        <a:buChar char="•"/>
                      </a:pPr>
                      <a:r>
                        <a:rPr b="0" lang="en-US" sz="1300" spc="-1" strike="noStrike" u="sng">
                          <a:solidFill>
                            <a:srgbClr val="0052d7"/>
                          </a:solidFill>
                          <a:uFillTx/>
                          <a:latin typeface="Arial"/>
                          <a:hlinkClick r:id="rId7"/>
                        </a:rPr>
                        <a:t>Case Study: Accelerated Product Team Delivery Through Strategic Dependency Management (Ford)</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11200">
                <a:tc>
                  <a:txBody>
                    <a:bodyPr>
                      <a:noAutofit/>
                    </a:bodyPr>
                    <a:p>
                      <a:pPr>
                        <a:lnSpc>
                          <a:spcPct val="100000"/>
                        </a:lnSpc>
                      </a:pPr>
                      <a:r>
                        <a:rPr b="1" lang="en-US" sz="1300" spc="-1" strike="noStrike">
                          <a:solidFill>
                            <a:srgbClr val="000000"/>
                          </a:solidFill>
                          <a:latin typeface="Arial"/>
                        </a:rPr>
                        <a:t>Integrate IT and business expertise.</a:t>
                      </a:r>
                      <a:r>
                        <a:rPr b="0" lang="en-US" sz="1300" spc="-1" strike="noStrike">
                          <a:solidFill>
                            <a:srgbClr val="000000"/>
                          </a:solidFill>
                          <a:latin typeface="Arial"/>
                        </a:rPr>
                        <a:t> Form cross-functional fusion teams that blend technology and other types of domain expertise. </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marL="171360" indent="-171000">
                        <a:lnSpc>
                          <a:spcPct val="100000"/>
                        </a:lnSpc>
                        <a:spcBef>
                          <a:spcPts val="400"/>
                        </a:spcBef>
                        <a:buClr>
                          <a:srgbClr val="000000"/>
                        </a:buClr>
                        <a:buFont typeface="Arial"/>
                        <a:buChar char="•"/>
                      </a:pPr>
                      <a:r>
                        <a:rPr b="0" lang="en-US" sz="1300" spc="-1" strike="noStrike" u="sng">
                          <a:solidFill>
                            <a:srgbClr val="0052d7"/>
                          </a:solidFill>
                          <a:uFillTx/>
                          <a:latin typeface="Arial"/>
                          <a:hlinkClick r:id="rId8"/>
                        </a:rPr>
                        <a:t>Fusion Teams: A New Model for Digital Delivery</a:t>
                      </a:r>
                      <a:endParaRPr b="0" lang="pt-BR" sz="1300" spc="-1" strike="noStrike">
                        <a:latin typeface="Arial"/>
                      </a:endParaRPr>
                    </a:p>
                    <a:p>
                      <a:pPr marL="171360" indent="-171000">
                        <a:lnSpc>
                          <a:spcPct val="100000"/>
                        </a:lnSpc>
                        <a:spcBef>
                          <a:spcPts val="400"/>
                        </a:spcBef>
                        <a:buClr>
                          <a:srgbClr val="000000"/>
                        </a:buClr>
                        <a:buFont typeface="Arial"/>
                        <a:buChar char="•"/>
                      </a:pPr>
                      <a:r>
                        <a:rPr b="0" lang="en-US" sz="1300" spc="-1" strike="noStrike" u="sng">
                          <a:solidFill>
                            <a:srgbClr val="0052d7"/>
                          </a:solidFill>
                          <a:uFillTx/>
                          <a:latin typeface="Arial"/>
                          <a:hlinkClick r:id="rId9"/>
                        </a:rPr>
                        <a:t>Fusion Teams: Cross-Functional Collaboration for the Digital Era</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98" name="CustomShape 3"/>
          <p:cNvSpPr/>
          <p:nvPr/>
        </p:nvSpPr>
        <p:spPr>
          <a:xfrm flipH="1">
            <a:off x="456480" y="857160"/>
            <a:ext cx="11275560" cy="1644840"/>
          </a:xfrm>
          <a:prstGeom prst="rect">
            <a:avLst/>
          </a:prstGeom>
          <a:solidFill>
            <a:schemeClr val="accent3"/>
          </a:solidFill>
          <a:ln w="9360">
            <a:noFill/>
          </a:ln>
        </p:spPr>
        <p:style>
          <a:lnRef idx="0"/>
          <a:fillRef idx="0"/>
          <a:effectRef idx="0"/>
          <a:fontRef idx="minor"/>
        </p:style>
        <p:txBody>
          <a:bodyPr tIns="91440" bIns="91440">
            <a:spAutoFit/>
          </a:bodyPr>
          <a:p>
            <a:pPr>
              <a:lnSpc>
                <a:spcPct val="100000"/>
              </a:lnSpc>
            </a:pPr>
            <a:r>
              <a:rPr b="1" lang="en-US" sz="1500" spc="-1" strike="noStrike">
                <a:solidFill>
                  <a:srgbClr val="000000"/>
                </a:solidFill>
                <a:latin typeface="Arial"/>
                <a:ea typeface="Arial Unicode MS"/>
              </a:rPr>
              <a:t>What Success Looks Like</a:t>
            </a:r>
            <a:endParaRPr b="0" lang="pt-BR" sz="1500" spc="-1" strike="noStrike">
              <a:latin typeface="Arial"/>
            </a:endParaRPr>
          </a:p>
          <a:p>
            <a:pPr>
              <a:lnSpc>
                <a:spcPct val="100000"/>
              </a:lnSpc>
            </a:pPr>
            <a:r>
              <a:rPr b="0" lang="en-US" sz="1300" spc="-1" strike="noStrike">
                <a:solidFill>
                  <a:srgbClr val="000000"/>
                </a:solidFill>
                <a:latin typeface="Arial"/>
                <a:ea typeface="Arial Unicode MS"/>
              </a:rPr>
              <a:t>Standing teams are aligned to key business capabilities, and have the skills and resources to independently achieve their objectives.</a:t>
            </a:r>
            <a:endParaRPr b="0" lang="pt-BR" sz="1300" spc="-1" strike="noStrike">
              <a:latin typeface="Arial"/>
            </a:endParaRPr>
          </a:p>
          <a:p>
            <a:pPr>
              <a:lnSpc>
                <a:spcPct val="100000"/>
              </a:lnSpc>
            </a:pPr>
            <a:r>
              <a:rPr b="0" lang="en-US" sz="1400" spc="-1" strike="noStrike">
                <a:solidFill>
                  <a:srgbClr val="000000"/>
                </a:solidFill>
                <a:latin typeface="Arial"/>
                <a:ea typeface="Arial Unicode MS"/>
              </a:rPr>
              <a:t> </a:t>
            </a:r>
            <a:r>
              <a:rPr b="0" lang="en-US" sz="1400" spc="-1" strike="noStrike">
                <a:solidFill>
                  <a:srgbClr val="000000"/>
                </a:solidFill>
                <a:latin typeface="Arial"/>
                <a:ea typeface="Arial Unicode MS"/>
              </a:rPr>
              <a:t> </a:t>
            </a:r>
            <a:endParaRPr b="0" lang="pt-BR" sz="1400" spc="-1" strike="noStrike">
              <a:latin typeface="Arial"/>
            </a:endParaRPr>
          </a:p>
          <a:p>
            <a:pPr>
              <a:lnSpc>
                <a:spcPct val="100000"/>
              </a:lnSpc>
            </a:pPr>
            <a:r>
              <a:rPr b="1" lang="en-US" sz="1500" spc="-1" strike="noStrike">
                <a:solidFill>
                  <a:srgbClr val="000000"/>
                </a:solidFill>
                <a:latin typeface="Arial"/>
                <a:ea typeface="Arial Unicode MS"/>
              </a:rPr>
              <a:t>Pitfalls to Avoid</a:t>
            </a:r>
            <a:endParaRPr b="0" lang="pt-BR" sz="1500" spc="-1" strike="noStrike">
              <a:latin typeface="Arial"/>
            </a:endParaRPr>
          </a:p>
          <a:p>
            <a:pPr marL="171360" indent="-171000">
              <a:lnSpc>
                <a:spcPct val="100000"/>
              </a:lnSpc>
              <a:buClr>
                <a:srgbClr val="000000"/>
              </a:buClr>
              <a:buFont typeface="Arial"/>
              <a:buChar char="•"/>
            </a:pPr>
            <a:r>
              <a:rPr b="0" lang="en-US" sz="1300" spc="-1" strike="noStrike">
                <a:solidFill>
                  <a:srgbClr val="000000"/>
                </a:solidFill>
                <a:latin typeface="Arial"/>
                <a:ea typeface="Arial Unicode MS"/>
              </a:rPr>
              <a:t>Using a standard approach to structuring product teams, rather than taking into account the specific skills and resources needed to achieve each product’s business objectives.</a:t>
            </a:r>
            <a:endParaRPr b="0" lang="pt-BR" sz="1300" spc="-1" strike="noStrike">
              <a:latin typeface="Arial"/>
            </a:endParaRPr>
          </a:p>
          <a:p>
            <a:pPr marL="171360" indent="-171000">
              <a:lnSpc>
                <a:spcPct val="100000"/>
              </a:lnSpc>
              <a:buClr>
                <a:srgbClr val="000000"/>
              </a:buClr>
              <a:buFont typeface="Arial"/>
              <a:buChar char="•"/>
            </a:pPr>
            <a:r>
              <a:rPr b="0" lang="en-US" sz="1300" spc="-1" strike="noStrike">
                <a:solidFill>
                  <a:srgbClr val="000000"/>
                </a:solidFill>
                <a:latin typeface="Arial"/>
                <a:ea typeface="Arial Unicode MS"/>
              </a:rPr>
              <a:t>Failing to recognize and address dependencies between teams that slow product delivery. </a:t>
            </a:r>
            <a:endParaRPr b="0" lang="pt-BR" sz="13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457200" y="366840"/>
            <a:ext cx="11275560" cy="442800"/>
          </a:xfrm>
          <a:prstGeom prst="rect">
            <a:avLst/>
          </a:prstGeom>
          <a:noFill/>
          <a:ln>
            <a:noFill/>
          </a:ln>
        </p:spPr>
        <p:txBody>
          <a:bodyPr lIns="0" rIns="0" tIns="0" bIns="0">
            <a:noAutofit/>
          </a:bodyPr>
          <a:p>
            <a:pPr>
              <a:lnSpc>
                <a:spcPct val="90000"/>
              </a:lnSpc>
              <a:spcAft>
                <a:spcPts val="1199"/>
              </a:spcAft>
            </a:pPr>
            <a:r>
              <a:rPr b="1" lang="en-US" sz="3200" spc="-1" strike="noStrike">
                <a:solidFill>
                  <a:srgbClr val="002856"/>
                </a:solidFill>
                <a:latin typeface="Arial Black"/>
              </a:rPr>
              <a:t>Manage Team Performance</a:t>
            </a:r>
            <a:endParaRPr b="0" lang="en-US" sz="3200" spc="-1" strike="noStrike">
              <a:solidFill>
                <a:srgbClr val="000000"/>
              </a:solidFill>
              <a:latin typeface="Arial"/>
            </a:endParaRPr>
          </a:p>
        </p:txBody>
      </p:sp>
      <p:graphicFrame>
        <p:nvGraphicFramePr>
          <p:cNvPr id="200" name="Table 2"/>
          <p:cNvGraphicFramePr/>
          <p:nvPr/>
        </p:nvGraphicFramePr>
        <p:xfrm>
          <a:off x="457200" y="2544480"/>
          <a:ext cx="11275560" cy="1893240"/>
        </p:xfrm>
        <a:graphic>
          <a:graphicData uri="http://schemas.openxmlformats.org/drawingml/2006/table">
            <a:tbl>
              <a:tblPr/>
              <a:tblGrid>
                <a:gridCol w="5637960"/>
                <a:gridCol w="5637960"/>
              </a:tblGrid>
              <a:tr h="291600">
                <a:tc>
                  <a:txBody>
                    <a:bodyPr>
                      <a:noAutofit/>
                    </a:bodyPr>
                    <a:p>
                      <a:pPr algn="ctr">
                        <a:lnSpc>
                          <a:spcPct val="100000"/>
                        </a:lnSpc>
                      </a:pPr>
                      <a:r>
                        <a:rPr b="1" lang="en-US" sz="1400" spc="-1" strike="noStrike">
                          <a:solidFill>
                            <a:srgbClr val="ffffff"/>
                          </a:solidFill>
                          <a:latin typeface="Arial"/>
                        </a:rPr>
                        <a:t>Action Steps</a:t>
                      </a:r>
                      <a:endParaRPr b="0" lang="pt-BR" sz="1400" spc="-1" strike="noStrike">
                        <a:latin typeface="Arial"/>
                      </a:endParaRPr>
                    </a:p>
                  </a:txBody>
                  <a:tcPr marL="91440" marR="91440">
                    <a:lnL w="12240">
                      <a:solidFill>
                        <a:srgbClr val="000000"/>
                      </a:solidFill>
                    </a:lnL>
                    <a:lnR w="12240">
                      <a:solidFill>
                        <a:srgbClr val="ffffff"/>
                      </a:solidFill>
                    </a:lnR>
                    <a:lnT w="12240">
                      <a:solidFill>
                        <a:srgbClr val="000000"/>
                      </a:solidFill>
                    </a:lnT>
                    <a:lnB w="12240">
                      <a:solidFill>
                        <a:srgbClr val="000000"/>
                      </a:solidFill>
                    </a:lnB>
                    <a:solidFill>
                      <a:srgbClr val="002856"/>
                    </a:solidFill>
                  </a:tcPr>
                </a:tc>
                <a:tc>
                  <a:txBody>
                    <a:bodyPr>
                      <a:noAutofit/>
                    </a:bodyPr>
                    <a:p>
                      <a:pPr algn="ctr">
                        <a:lnSpc>
                          <a:spcPct val="100000"/>
                        </a:lnSpc>
                      </a:pPr>
                      <a:r>
                        <a:rPr b="1" lang="en-US" sz="1400" spc="-1" strike="noStrike">
                          <a:solidFill>
                            <a:srgbClr val="ffffff"/>
                          </a:solidFill>
                          <a:latin typeface="Arial"/>
                        </a:rPr>
                        <a:t>Recommended Resources</a:t>
                      </a:r>
                      <a:endParaRPr b="0" lang="pt-BR" sz="1400" spc="-1" strike="noStrike">
                        <a:latin typeface="Arial"/>
                      </a:endParaRPr>
                    </a:p>
                  </a:txBody>
                  <a:tcPr marL="91440" marR="91440">
                    <a:lnL w="12240">
                      <a:solidFill>
                        <a:srgbClr val="ffffff"/>
                      </a:solidFill>
                    </a:lnL>
                    <a:lnR w="12240">
                      <a:solidFill>
                        <a:srgbClr val="000000"/>
                      </a:solidFill>
                    </a:lnR>
                    <a:lnT w="12240">
                      <a:solidFill>
                        <a:srgbClr val="000000"/>
                      </a:solidFill>
                    </a:lnT>
                    <a:lnB w="12240">
                      <a:solidFill>
                        <a:srgbClr val="000000"/>
                      </a:solidFill>
                    </a:lnB>
                    <a:solidFill>
                      <a:srgbClr val="002856"/>
                    </a:solidFill>
                  </a:tcPr>
                </a:tc>
              </a:tr>
              <a:tr h="536760">
                <a:tc>
                  <a:txBody>
                    <a:bodyPr>
                      <a:noAutofit/>
                    </a:bodyPr>
                    <a:p>
                      <a:pPr>
                        <a:lnSpc>
                          <a:spcPct val="100000"/>
                        </a:lnSpc>
                      </a:pPr>
                      <a:r>
                        <a:rPr b="1" lang="en-US" sz="1300" spc="-1" strike="noStrike">
                          <a:solidFill>
                            <a:srgbClr val="000000"/>
                          </a:solidFill>
                          <a:latin typeface="Arial"/>
                        </a:rPr>
                        <a:t>Create shared accountability for outcomes. </a:t>
                      </a:r>
                      <a:r>
                        <a:rPr b="0" lang="en-US" sz="1300" spc="-1" strike="noStrike">
                          <a:solidFill>
                            <a:srgbClr val="000000"/>
                          </a:solidFill>
                          <a:latin typeface="Arial"/>
                        </a:rPr>
                        <a:t>Ensure cross-functional teams share common metrics.</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marL="285840" indent="-285480">
                        <a:lnSpc>
                          <a:spcPct val="100000"/>
                        </a:lnSpc>
                        <a:spcBef>
                          <a:spcPts val="601"/>
                        </a:spcBef>
                        <a:buClr>
                          <a:srgbClr val="000000"/>
                        </a:buClr>
                        <a:buFont typeface="Arial"/>
                        <a:buChar char="•"/>
                      </a:pPr>
                      <a:r>
                        <a:rPr b="0" lang="en-US" sz="1300" spc="-1" strike="noStrike" u="sng">
                          <a:solidFill>
                            <a:srgbClr val="0052d7"/>
                          </a:solidFill>
                          <a:uFillTx/>
                          <a:latin typeface="Arial"/>
                          <a:hlinkClick r:id="rId1"/>
                        </a:rPr>
                        <a:t>End-to-End Accountability for Business Outcomes (LexisNexis)</a:t>
                      </a:r>
                      <a:endParaRPr b="0" lang="pt-BR" sz="1300" spc="-1" strike="noStrike">
                        <a:latin typeface="Arial"/>
                      </a:endParaRPr>
                    </a:p>
                    <a:p>
                      <a:pPr marL="285840" indent="-285480">
                        <a:lnSpc>
                          <a:spcPct val="100000"/>
                        </a:lnSpc>
                        <a:spcBef>
                          <a:spcPts val="601"/>
                        </a:spcBef>
                        <a:buClr>
                          <a:srgbClr val="000000"/>
                        </a:buClr>
                        <a:buFont typeface="Arial"/>
                        <a:buChar char="•"/>
                      </a:pPr>
                      <a:r>
                        <a:rPr b="0" lang="en-US" sz="1300" spc="-1" strike="noStrike" u="sng">
                          <a:solidFill>
                            <a:srgbClr val="0052d7"/>
                          </a:solidFill>
                          <a:uFillTx/>
                          <a:latin typeface="Arial"/>
                          <a:hlinkClick r:id="rId2"/>
                        </a:rPr>
                        <a:t>Use the Right Metrics in the Right Way for Enterprise Agile Delivery</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460440">
                <a:tc>
                  <a:txBody>
                    <a:bodyPr>
                      <a:noAutofit/>
                    </a:bodyPr>
                    <a:p>
                      <a:pPr>
                        <a:lnSpc>
                          <a:spcPct val="100000"/>
                        </a:lnSpc>
                      </a:pPr>
                      <a:r>
                        <a:rPr b="1" lang="en-US" sz="1300" spc="-1" strike="noStrike">
                          <a:solidFill>
                            <a:srgbClr val="000000"/>
                          </a:solidFill>
                          <a:latin typeface="Arial"/>
                        </a:rPr>
                        <a:t>Customize product team metrics. </a:t>
                      </a:r>
                      <a:r>
                        <a:rPr b="0" lang="en-US" sz="1300" spc="-1" strike="noStrike">
                          <a:solidFill>
                            <a:srgbClr val="000000"/>
                          </a:solidFill>
                          <a:latin typeface="Arial"/>
                        </a:rPr>
                        <a:t>Enable teams to track the metrics that are most relevant to their product’s objectives. </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marL="285840" indent="-285480">
                        <a:lnSpc>
                          <a:spcPct val="100000"/>
                        </a:lnSpc>
                        <a:spcBef>
                          <a:spcPts val="601"/>
                        </a:spcBef>
                        <a:buClr>
                          <a:srgbClr val="000000"/>
                        </a:buClr>
                        <a:buFont typeface="Arial"/>
                        <a:buChar char="•"/>
                      </a:pPr>
                      <a:r>
                        <a:rPr b="0" lang="en-US" sz="1300" spc="-1" strike="noStrike" u="sng">
                          <a:solidFill>
                            <a:srgbClr val="0052d7"/>
                          </a:solidFill>
                          <a:uFillTx/>
                          <a:latin typeface="Arial"/>
                          <a:hlinkClick r:id="rId3"/>
                        </a:rPr>
                        <a:t>Customize Product Team Delivery Capabilities to Achieve Business Outcomes (</a:t>
                      </a:r>
                      <a:r>
                        <a:rPr b="0" lang="en-US" sz="1300" spc="-1" strike="noStrike" u="sng">
                          <a:solidFill>
                            <a:srgbClr val="0052d7"/>
                          </a:solidFill>
                          <a:uFillTx/>
                          <a:latin typeface="Arial"/>
                          <a:hlinkClick r:id="rId4"/>
                        </a:rPr>
                        <a:t>Intrado</a:t>
                      </a:r>
                      <a:r>
                        <a:rPr b="0" lang="en-US" sz="1300" spc="-1" strike="noStrike" u="sng">
                          <a:solidFill>
                            <a:srgbClr val="0052d7"/>
                          </a:solidFill>
                          <a:uFillTx/>
                          <a:latin typeface="Arial"/>
                          <a:hlinkClick r:id="rId5"/>
                        </a:rPr>
                        <a:t>)</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797400">
                <a:tc>
                  <a:txBody>
                    <a:bodyPr>
                      <a:noAutofit/>
                    </a:bodyPr>
                    <a:p>
                      <a:pPr>
                        <a:lnSpc>
                          <a:spcPct val="100000"/>
                        </a:lnSpc>
                      </a:pPr>
                      <a:r>
                        <a:rPr b="1" lang="en-US" sz="1300" spc="-1" strike="noStrike">
                          <a:solidFill>
                            <a:srgbClr val="000000"/>
                          </a:solidFill>
                          <a:latin typeface="Arial"/>
                        </a:rPr>
                        <a:t>Use metrics to guide improvement rather than identify shortcomings. </a:t>
                      </a:r>
                      <a:r>
                        <a:rPr b="0" lang="en-US" sz="1300" spc="-1" strike="noStrike">
                          <a:solidFill>
                            <a:srgbClr val="000000"/>
                          </a:solidFill>
                          <a:latin typeface="Arial"/>
                        </a:rPr>
                        <a:t>Foster a culture of learning and experimentation by using metrics to highlight successes and guide improvement rather than point out failures. </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marL="285840" indent="-285480">
                        <a:lnSpc>
                          <a:spcPct val="100000"/>
                        </a:lnSpc>
                        <a:spcBef>
                          <a:spcPts val="601"/>
                        </a:spcBef>
                        <a:buClr>
                          <a:srgbClr val="000000"/>
                        </a:buClr>
                        <a:buFont typeface="Arial"/>
                        <a:buChar char="•"/>
                      </a:pPr>
                      <a:r>
                        <a:rPr b="0" lang="en-US" sz="1300" spc="-1" strike="noStrike" u="sng">
                          <a:solidFill>
                            <a:srgbClr val="0052d7"/>
                          </a:solidFill>
                          <a:uFillTx/>
                          <a:latin typeface="Arial"/>
                          <a:hlinkClick r:id="rId6"/>
                        </a:rPr>
                        <a:t>Ignition Guide to Creating an Agile Delivery Team Dashboard</a:t>
                      </a:r>
                      <a:endParaRPr b="0" lang="pt-BR" sz="1300" spc="-1" strike="noStrike">
                        <a:latin typeface="Arial"/>
                      </a:endParaRPr>
                    </a:p>
                    <a:p>
                      <a:pPr marL="285840" indent="-285480">
                        <a:lnSpc>
                          <a:spcPct val="100000"/>
                        </a:lnSpc>
                        <a:spcBef>
                          <a:spcPts val="601"/>
                        </a:spcBef>
                        <a:buClr>
                          <a:srgbClr val="000000"/>
                        </a:buClr>
                        <a:buFont typeface="Arial"/>
                        <a:buChar char="•"/>
                      </a:pPr>
                      <a:r>
                        <a:rPr b="0" lang="en-US" sz="1300" spc="-1" strike="noStrike">
                          <a:solidFill>
                            <a:srgbClr val="0052d7"/>
                          </a:solidFill>
                          <a:latin typeface="Arial"/>
                          <a:hlinkClick r:id="rId7"/>
                        </a:rPr>
                        <a:t>“Gamified” Failure Sharing Platform (DIRECTV) </a:t>
                      </a:r>
                      <a:endParaRPr b="0" lang="pt-BR" sz="1300" spc="-1" strike="noStrike">
                        <a:latin typeface="Arial"/>
                      </a:endParaRPr>
                    </a:p>
                    <a:p>
                      <a:pPr marL="285840" indent="-285480">
                        <a:lnSpc>
                          <a:spcPct val="100000"/>
                        </a:lnSpc>
                        <a:spcBef>
                          <a:spcPts val="601"/>
                        </a:spcBef>
                        <a:buClr>
                          <a:srgbClr val="000000"/>
                        </a:buClr>
                        <a:buFont typeface="Arial"/>
                        <a:buChar char="•"/>
                      </a:pPr>
                      <a:r>
                        <a:rPr b="0" lang="en-US" sz="1300" spc="-1" strike="noStrike" u="sng">
                          <a:solidFill>
                            <a:srgbClr val="0052d7"/>
                          </a:solidFill>
                          <a:uFillTx/>
                          <a:latin typeface="Arial"/>
                          <a:hlinkClick r:id="rId8"/>
                        </a:rPr>
                        <a:t>How Software Engineering Leaders Can Use Value Stream Metrics to Improve Agile Effectiveness</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01" name="CustomShape 3"/>
          <p:cNvSpPr/>
          <p:nvPr/>
        </p:nvSpPr>
        <p:spPr>
          <a:xfrm flipH="1">
            <a:off x="456480" y="857160"/>
            <a:ext cx="11275560" cy="1446840"/>
          </a:xfrm>
          <a:prstGeom prst="rect">
            <a:avLst/>
          </a:prstGeom>
          <a:solidFill>
            <a:schemeClr val="accent3"/>
          </a:solidFill>
          <a:ln w="9360">
            <a:noFill/>
          </a:ln>
        </p:spPr>
        <p:style>
          <a:lnRef idx="0"/>
          <a:fillRef idx="0"/>
          <a:effectRef idx="0"/>
          <a:fontRef idx="minor"/>
        </p:style>
        <p:txBody>
          <a:bodyPr tIns="91440" bIns="91440">
            <a:spAutoFit/>
          </a:bodyPr>
          <a:p>
            <a:pPr>
              <a:lnSpc>
                <a:spcPct val="100000"/>
              </a:lnSpc>
            </a:pPr>
            <a:r>
              <a:rPr b="1" lang="en-US" sz="1500" spc="-1" strike="noStrike">
                <a:solidFill>
                  <a:srgbClr val="000000"/>
                </a:solidFill>
                <a:latin typeface="Arial"/>
                <a:ea typeface="Arial Unicode MS"/>
              </a:rPr>
              <a:t>What Success Looks Like</a:t>
            </a:r>
            <a:endParaRPr b="0" lang="pt-BR" sz="1500" spc="-1" strike="noStrike">
              <a:latin typeface="Arial"/>
            </a:endParaRPr>
          </a:p>
          <a:p>
            <a:pPr>
              <a:lnSpc>
                <a:spcPct val="100000"/>
              </a:lnSpc>
            </a:pPr>
            <a:r>
              <a:rPr b="0" lang="en-US" sz="1300" spc="-1" strike="noStrike">
                <a:solidFill>
                  <a:srgbClr val="000000"/>
                </a:solidFill>
                <a:latin typeface="Arial"/>
                <a:ea typeface="Arial Unicode MS"/>
              </a:rPr>
              <a:t>Product teams are accountable for end-to-end business outcomes and metrics are used to guide continuous improvement.</a:t>
            </a:r>
            <a:endParaRPr b="0" lang="pt-BR" sz="1300" spc="-1" strike="noStrike">
              <a:latin typeface="Arial"/>
            </a:endParaRPr>
          </a:p>
          <a:p>
            <a:pPr>
              <a:lnSpc>
                <a:spcPct val="100000"/>
              </a:lnSpc>
            </a:pPr>
            <a:r>
              <a:rPr b="0" lang="en-US" sz="1400" spc="-1" strike="noStrike">
                <a:solidFill>
                  <a:srgbClr val="000000"/>
                </a:solidFill>
                <a:latin typeface="Arial"/>
                <a:ea typeface="Arial Unicode MS"/>
              </a:rPr>
              <a:t> </a:t>
            </a:r>
            <a:r>
              <a:rPr b="0" lang="en-US" sz="1400" spc="-1" strike="noStrike">
                <a:solidFill>
                  <a:srgbClr val="000000"/>
                </a:solidFill>
                <a:latin typeface="Arial"/>
                <a:ea typeface="Arial Unicode MS"/>
              </a:rPr>
              <a:t> </a:t>
            </a:r>
            <a:endParaRPr b="0" lang="pt-BR" sz="1400" spc="-1" strike="noStrike">
              <a:latin typeface="Arial"/>
            </a:endParaRPr>
          </a:p>
          <a:p>
            <a:pPr>
              <a:lnSpc>
                <a:spcPct val="100000"/>
              </a:lnSpc>
            </a:pPr>
            <a:r>
              <a:rPr b="1" lang="en-US" sz="1500" spc="-1" strike="noStrike">
                <a:solidFill>
                  <a:srgbClr val="000000"/>
                </a:solidFill>
                <a:latin typeface="Arial"/>
                <a:ea typeface="Arial Unicode MS"/>
              </a:rPr>
              <a:t>Pitfalls to Avoid</a:t>
            </a:r>
            <a:endParaRPr b="0" lang="pt-BR" sz="1500" spc="-1" strike="noStrike">
              <a:latin typeface="Arial"/>
            </a:endParaRPr>
          </a:p>
          <a:p>
            <a:pPr marL="171360" indent="-171000">
              <a:lnSpc>
                <a:spcPct val="100000"/>
              </a:lnSpc>
              <a:buClr>
                <a:srgbClr val="000000"/>
              </a:buClr>
              <a:buFont typeface="Arial"/>
              <a:buChar char="•"/>
            </a:pPr>
            <a:r>
              <a:rPr b="0" lang="en-US" sz="1300" spc="-1" strike="noStrike">
                <a:solidFill>
                  <a:srgbClr val="000000"/>
                </a:solidFill>
                <a:latin typeface="Arial"/>
                <a:ea typeface="Arial Unicode MS"/>
              </a:rPr>
              <a:t>Tracking too many or too granular metrics, making reports cumbersome to create and difficult to consume.</a:t>
            </a:r>
            <a:endParaRPr b="0" lang="pt-BR" sz="1300" spc="-1" strike="noStrike">
              <a:latin typeface="Arial"/>
            </a:endParaRPr>
          </a:p>
          <a:p>
            <a:pPr marL="171360" indent="-171000">
              <a:lnSpc>
                <a:spcPct val="100000"/>
              </a:lnSpc>
              <a:buClr>
                <a:srgbClr val="000000"/>
              </a:buClr>
              <a:buFont typeface="Arial"/>
              <a:buChar char="•"/>
            </a:pPr>
            <a:r>
              <a:rPr b="0" lang="en-US" sz="1300" spc="-1" strike="noStrike">
                <a:solidFill>
                  <a:srgbClr val="000000"/>
                </a:solidFill>
                <a:latin typeface="Arial"/>
                <a:ea typeface="Arial Unicode MS"/>
              </a:rPr>
              <a:t>Focusing metrics on process adherence rather than achievement of business outcomes.</a:t>
            </a:r>
            <a:endParaRPr b="0" lang="pt-BR" sz="13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2856"/>
        </a:solidFill>
      </p:bgPr>
    </p:bg>
    <p:spTree>
      <p:nvGrpSpPr>
        <p:cNvPr id="1" name=""/>
        <p:cNvGrpSpPr/>
        <p:nvPr/>
      </p:nvGrpSpPr>
      <p:grpSpPr>
        <a:xfrm>
          <a:off x="0" y="0"/>
          <a:ext cx="0" cy="0"/>
          <a:chOff x="0" y="0"/>
          <a:chExt cx="0" cy="0"/>
        </a:xfrm>
      </p:grpSpPr>
      <p:sp>
        <p:nvSpPr>
          <p:cNvPr id="202" name="CustomShape 1"/>
          <p:cNvSpPr/>
          <p:nvPr/>
        </p:nvSpPr>
        <p:spPr>
          <a:xfrm>
            <a:off x="2166840" y="1797840"/>
            <a:ext cx="4544640" cy="1994040"/>
          </a:xfrm>
          <a:prstGeom prst="rect">
            <a:avLst/>
          </a:prstGeom>
          <a:noFill/>
          <a:ln>
            <a:noFill/>
          </a:ln>
        </p:spPr>
        <p:style>
          <a:lnRef idx="0"/>
          <a:fillRef idx="0"/>
          <a:effectRef idx="0"/>
          <a:fontRef idx="minor"/>
        </p:style>
        <p:txBody>
          <a:bodyPr lIns="0" rIns="0" tIns="0" bIns="0" anchor="ctr">
            <a:noAutofit/>
          </a:bodyPr>
          <a:p>
            <a:pPr>
              <a:lnSpc>
                <a:spcPct val="100000"/>
              </a:lnSpc>
              <a:spcAft>
                <a:spcPts val="1199"/>
              </a:spcAft>
              <a:tabLst>
                <a:tab algn="l" pos="0"/>
              </a:tabLst>
            </a:pPr>
            <a:r>
              <a:rPr b="1" lang="en-US" sz="3200" spc="-1" strike="noStrike">
                <a:solidFill>
                  <a:srgbClr val="ffffff"/>
                </a:solidFill>
                <a:latin typeface="Arial Black"/>
              </a:rPr>
              <a:t>Cross-Team Coordination</a:t>
            </a:r>
            <a:endParaRPr b="0" lang="pt-BR" sz="3200" spc="-1" strike="noStrike">
              <a:latin typeface="Arial"/>
            </a:endParaRPr>
          </a:p>
          <a:p>
            <a:pPr>
              <a:lnSpc>
                <a:spcPct val="100000"/>
              </a:lnSpc>
              <a:spcBef>
                <a:spcPts val="601"/>
              </a:spcBef>
              <a:tabLst>
                <a:tab algn="l" pos="0"/>
              </a:tabLst>
            </a:pPr>
            <a:r>
              <a:rPr b="1" lang="en-US" sz="1400" spc="-1" strike="noStrike">
                <a:solidFill>
                  <a:srgbClr val="ffffff"/>
                </a:solidFill>
                <a:latin typeface="Arial"/>
              </a:rPr>
              <a:t>Key Activities:</a:t>
            </a:r>
            <a:endParaRPr b="0" lang="pt-BR" sz="1400" spc="-1" strike="noStrike">
              <a:latin typeface="Arial"/>
            </a:endParaRPr>
          </a:p>
          <a:p>
            <a:pPr marL="166680" indent="-166320">
              <a:lnSpc>
                <a:spcPct val="100000"/>
              </a:lnSpc>
              <a:spcBef>
                <a:spcPts val="601"/>
              </a:spcBef>
              <a:buClr>
                <a:srgbClr val="ffffff"/>
              </a:buClr>
              <a:buFont typeface="Arial"/>
              <a:buChar char="•"/>
              <a:tabLst>
                <a:tab algn="l" pos="0"/>
              </a:tabLst>
            </a:pPr>
            <a:r>
              <a:rPr b="0" lang="en-US" sz="1400" spc="-1" strike="noStrike">
                <a:solidFill>
                  <a:srgbClr val="ffffff"/>
                </a:solidFill>
                <a:latin typeface="Arial"/>
              </a:rPr>
              <a:t>Implement DevOps and Continuous Delivery Capabilities</a:t>
            </a:r>
            <a:endParaRPr b="0" lang="pt-BR" sz="1400" spc="-1" strike="noStrike">
              <a:latin typeface="Arial"/>
            </a:endParaRPr>
          </a:p>
          <a:p>
            <a:pPr marL="166680" indent="-166320">
              <a:lnSpc>
                <a:spcPct val="100000"/>
              </a:lnSpc>
              <a:spcBef>
                <a:spcPts val="601"/>
              </a:spcBef>
              <a:buClr>
                <a:srgbClr val="ffffff"/>
              </a:buClr>
              <a:buFont typeface="Arial"/>
              <a:buChar char="•"/>
              <a:tabLst>
                <a:tab algn="l" pos="0"/>
              </a:tabLst>
            </a:pPr>
            <a:r>
              <a:rPr b="0" lang="en-US" sz="1400" spc="-1" strike="noStrike">
                <a:solidFill>
                  <a:srgbClr val="ffffff"/>
                </a:solidFill>
                <a:latin typeface="Arial"/>
              </a:rPr>
              <a:t>Adapt Governance for Agile</a:t>
            </a:r>
            <a:endParaRPr b="0" lang="pt-BR" sz="1400" spc="-1" strike="noStrike">
              <a:latin typeface="Arial"/>
            </a:endParaRPr>
          </a:p>
        </p:txBody>
      </p:sp>
      <p:sp>
        <p:nvSpPr>
          <p:cNvPr id="203" name="CustomShape 2"/>
          <p:cNvSpPr/>
          <p:nvPr/>
        </p:nvSpPr>
        <p:spPr>
          <a:xfrm>
            <a:off x="2166840" y="5142600"/>
            <a:ext cx="4745520" cy="405360"/>
          </a:xfrm>
          <a:prstGeom prst="rect">
            <a:avLst/>
          </a:prstGeom>
          <a:noFill/>
          <a:ln>
            <a:noFill/>
          </a:ln>
        </p:spPr>
        <p:style>
          <a:lnRef idx="0"/>
          <a:fillRef idx="0"/>
          <a:effectRef idx="0"/>
          <a:fontRef idx="minor"/>
        </p:style>
        <p:txBody>
          <a:bodyPr lIns="0" rIns="0" tIns="0" bIns="0" anchor="ctr">
            <a:noAutofit/>
          </a:bodyPr>
          <a:p>
            <a:pPr>
              <a:lnSpc>
                <a:spcPct val="100000"/>
              </a:lnSpc>
              <a:spcAft>
                <a:spcPts val="1199"/>
              </a:spcAft>
              <a:tabLst>
                <a:tab algn="l" pos="0"/>
              </a:tabLst>
            </a:pPr>
            <a:r>
              <a:rPr b="0" i="1" lang="en-US" sz="1200" spc="-1" strike="noStrike">
                <a:solidFill>
                  <a:srgbClr val="ffffff"/>
                </a:solidFill>
                <a:latin typeface="Arial"/>
              </a:rPr>
              <a:t>Note: Some recommended content may not be available as part of your current Gartner subscription.</a:t>
            </a:r>
            <a:endParaRPr b="0" lang="pt-BR" sz="1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457200" y="366840"/>
            <a:ext cx="11275560" cy="442800"/>
          </a:xfrm>
          <a:prstGeom prst="rect">
            <a:avLst/>
          </a:prstGeom>
          <a:noFill/>
          <a:ln>
            <a:noFill/>
          </a:ln>
        </p:spPr>
        <p:txBody>
          <a:bodyPr lIns="0" rIns="0" tIns="0" bIns="0">
            <a:noAutofit/>
          </a:bodyPr>
          <a:p>
            <a:pPr>
              <a:lnSpc>
                <a:spcPct val="90000"/>
              </a:lnSpc>
              <a:spcAft>
                <a:spcPts val="1199"/>
              </a:spcAft>
            </a:pPr>
            <a:r>
              <a:rPr b="1" lang="en-US" sz="2800" spc="-1" strike="noStrike">
                <a:solidFill>
                  <a:srgbClr val="002856"/>
                </a:solidFill>
                <a:latin typeface="Arial Black"/>
              </a:rPr>
              <a:t>Implement DevOps and Continuous Delivery Capabilities</a:t>
            </a:r>
            <a:endParaRPr b="0" lang="en-US" sz="2800" spc="-1" strike="noStrike">
              <a:solidFill>
                <a:srgbClr val="000000"/>
              </a:solidFill>
              <a:latin typeface="Arial"/>
            </a:endParaRPr>
          </a:p>
        </p:txBody>
      </p:sp>
      <p:graphicFrame>
        <p:nvGraphicFramePr>
          <p:cNvPr id="205" name="Table 2"/>
          <p:cNvGraphicFramePr/>
          <p:nvPr/>
        </p:nvGraphicFramePr>
        <p:xfrm>
          <a:off x="457200" y="2961000"/>
          <a:ext cx="11275560" cy="2366280"/>
        </p:xfrm>
        <a:graphic>
          <a:graphicData uri="http://schemas.openxmlformats.org/drawingml/2006/table">
            <a:tbl>
              <a:tblPr/>
              <a:tblGrid>
                <a:gridCol w="5637960"/>
                <a:gridCol w="5637960"/>
              </a:tblGrid>
              <a:tr h="291600">
                <a:tc>
                  <a:txBody>
                    <a:bodyPr>
                      <a:noAutofit/>
                    </a:bodyPr>
                    <a:p>
                      <a:pPr algn="ctr">
                        <a:lnSpc>
                          <a:spcPct val="100000"/>
                        </a:lnSpc>
                      </a:pPr>
                      <a:r>
                        <a:rPr b="1" lang="en-US" sz="1400" spc="-1" strike="noStrike">
                          <a:solidFill>
                            <a:srgbClr val="ffffff"/>
                          </a:solidFill>
                          <a:latin typeface="Arial"/>
                        </a:rPr>
                        <a:t>Action Steps</a:t>
                      </a:r>
                      <a:endParaRPr b="0" lang="pt-BR" sz="1400" spc="-1" strike="noStrike">
                        <a:latin typeface="Arial"/>
                      </a:endParaRPr>
                    </a:p>
                  </a:txBody>
                  <a:tcPr marL="91440" marR="91440">
                    <a:lnL w="12240">
                      <a:solidFill>
                        <a:srgbClr val="000000"/>
                      </a:solidFill>
                    </a:lnL>
                    <a:lnR w="12240">
                      <a:solidFill>
                        <a:srgbClr val="ffffff"/>
                      </a:solidFill>
                    </a:lnR>
                    <a:lnT w="12240">
                      <a:solidFill>
                        <a:srgbClr val="000000"/>
                      </a:solidFill>
                    </a:lnT>
                    <a:lnB w="12240">
                      <a:solidFill>
                        <a:srgbClr val="000000"/>
                      </a:solidFill>
                    </a:lnB>
                    <a:solidFill>
                      <a:srgbClr val="002856"/>
                    </a:solidFill>
                  </a:tcPr>
                </a:tc>
                <a:tc>
                  <a:txBody>
                    <a:bodyPr>
                      <a:noAutofit/>
                    </a:bodyPr>
                    <a:p>
                      <a:pPr algn="ctr">
                        <a:lnSpc>
                          <a:spcPct val="100000"/>
                        </a:lnSpc>
                      </a:pPr>
                      <a:r>
                        <a:rPr b="1" lang="en-US" sz="1400" spc="-1" strike="noStrike">
                          <a:solidFill>
                            <a:srgbClr val="ffffff"/>
                          </a:solidFill>
                          <a:latin typeface="Arial"/>
                        </a:rPr>
                        <a:t>Recommended Resources</a:t>
                      </a:r>
                      <a:endParaRPr b="0" lang="pt-BR" sz="1400" spc="-1" strike="noStrike">
                        <a:latin typeface="Arial"/>
                      </a:endParaRPr>
                    </a:p>
                  </a:txBody>
                  <a:tcPr marL="91440" marR="91440">
                    <a:lnL w="12240">
                      <a:solidFill>
                        <a:srgbClr val="ffffff"/>
                      </a:solidFill>
                    </a:lnL>
                    <a:lnR w="12240">
                      <a:solidFill>
                        <a:srgbClr val="000000"/>
                      </a:solidFill>
                    </a:lnR>
                    <a:lnT w="12240">
                      <a:solidFill>
                        <a:srgbClr val="000000"/>
                      </a:solidFill>
                    </a:lnT>
                    <a:lnB w="12240">
                      <a:solidFill>
                        <a:srgbClr val="000000"/>
                      </a:solidFill>
                    </a:lnB>
                    <a:solidFill>
                      <a:srgbClr val="002856"/>
                    </a:solidFill>
                  </a:tcPr>
                </a:tc>
              </a:tr>
              <a:tr h="644760">
                <a:tc>
                  <a:txBody>
                    <a:bodyPr>
                      <a:noAutofit/>
                    </a:bodyPr>
                    <a:p>
                      <a:pPr>
                        <a:lnSpc>
                          <a:spcPct val="100000"/>
                        </a:lnSpc>
                      </a:pPr>
                      <a:r>
                        <a:rPr b="1" lang="en-US" sz="1300" spc="-1" strike="noStrike">
                          <a:solidFill>
                            <a:srgbClr val="000000"/>
                          </a:solidFill>
                          <a:latin typeface="Arial"/>
                        </a:rPr>
                        <a:t>Create an implementation strategy.</a:t>
                      </a:r>
                      <a:r>
                        <a:rPr b="0" lang="en-US" sz="1300" spc="-1" strike="noStrike">
                          <a:solidFill>
                            <a:srgbClr val="000000"/>
                          </a:solidFill>
                          <a:latin typeface="Arial"/>
                        </a:rPr>
                        <a:t> Identify objectives for implementing DevOps and continuous delivery, and develop a plan to manage the change. </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marL="285840" indent="-285480">
                        <a:lnSpc>
                          <a:spcPct val="100000"/>
                        </a:lnSpc>
                        <a:spcBef>
                          <a:spcPts val="601"/>
                        </a:spcBef>
                        <a:buClr>
                          <a:srgbClr val="000000"/>
                        </a:buClr>
                        <a:buFont typeface="Arial"/>
                        <a:buChar char="•"/>
                      </a:pPr>
                      <a:r>
                        <a:rPr b="0" lang="en-US" sz="1300" spc="-1" strike="noStrike" u="sng">
                          <a:solidFill>
                            <a:srgbClr val="0052d7"/>
                          </a:solidFill>
                          <a:uFillTx/>
                          <a:latin typeface="Arial"/>
                          <a:hlinkClick r:id="rId1"/>
                        </a:rPr>
                        <a:t>Ignition Guide to Creating and Communicating a DevOps Strategy</a:t>
                      </a:r>
                      <a:r>
                        <a:rPr b="0" lang="en-US" sz="1300" spc="-1" strike="noStrike">
                          <a:solidFill>
                            <a:srgbClr val="000000"/>
                          </a:solidFill>
                          <a:latin typeface="Arial"/>
                        </a:rPr>
                        <a:t> </a:t>
                      </a:r>
                      <a:endParaRPr b="0" lang="pt-BR" sz="1300" spc="-1" strike="noStrike">
                        <a:latin typeface="Arial"/>
                      </a:endParaRPr>
                    </a:p>
                    <a:p>
                      <a:pPr marL="285840" indent="-285480">
                        <a:lnSpc>
                          <a:spcPct val="100000"/>
                        </a:lnSpc>
                        <a:spcBef>
                          <a:spcPts val="601"/>
                        </a:spcBef>
                        <a:buClr>
                          <a:srgbClr val="000000"/>
                        </a:buClr>
                        <a:buFont typeface="Arial"/>
                        <a:buChar char="•"/>
                      </a:pPr>
                      <a:r>
                        <a:rPr b="0" lang="en-US" sz="1300" spc="-1" strike="noStrike" u="sng">
                          <a:solidFill>
                            <a:srgbClr val="0052d7"/>
                          </a:solidFill>
                          <a:uFillTx/>
                          <a:latin typeface="Arial"/>
                          <a:hlinkClick r:id="rId2"/>
                        </a:rPr>
                        <a:t>Maximize the Success of Enterprise Agile: Utilize DevOps as the Accelerator</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797400">
                <a:tc>
                  <a:txBody>
                    <a:bodyPr>
                      <a:noAutofit/>
                    </a:bodyPr>
                    <a:p>
                      <a:pPr>
                        <a:lnSpc>
                          <a:spcPct val="100000"/>
                        </a:lnSpc>
                      </a:pPr>
                      <a:r>
                        <a:rPr b="1" lang="en-US" sz="1300" spc="-1" strike="noStrike">
                          <a:solidFill>
                            <a:srgbClr val="000000"/>
                          </a:solidFill>
                          <a:latin typeface="Arial"/>
                        </a:rPr>
                        <a:t>Promote shared accountability across development and operations teams.</a:t>
                      </a:r>
                      <a:r>
                        <a:rPr b="0" lang="en-US" sz="1300" spc="-1" strike="noStrike">
                          <a:solidFill>
                            <a:srgbClr val="000000"/>
                          </a:solidFill>
                          <a:latin typeface="Arial"/>
                        </a:rPr>
                        <a:t> Redesign teams and metrics to promote shared, end-to-end accountability for business outcomes.</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marL="285840" indent="-285480">
                        <a:lnSpc>
                          <a:spcPct val="100000"/>
                        </a:lnSpc>
                        <a:spcBef>
                          <a:spcPts val="601"/>
                        </a:spcBef>
                        <a:buClr>
                          <a:srgbClr val="000000"/>
                        </a:buClr>
                        <a:buFont typeface="Arial"/>
                        <a:buChar char="•"/>
                      </a:pPr>
                      <a:r>
                        <a:rPr b="0" lang="en-US" sz="1300" spc="-1" strike="noStrike" u="sng">
                          <a:solidFill>
                            <a:srgbClr val="0052d7"/>
                          </a:solidFill>
                          <a:uFillTx/>
                          <a:latin typeface="Arial"/>
                          <a:hlinkClick r:id="rId3"/>
                        </a:rPr>
                        <a:t>End-to-End Accountability for Business Outcomes (LexisNexis</a:t>
                      </a:r>
                      <a:r>
                        <a:rPr b="0" lang="en-US" sz="1300" spc="-1" strike="noStrike">
                          <a:solidFill>
                            <a:srgbClr val="000000"/>
                          </a:solidFill>
                          <a:latin typeface="Arial"/>
                        </a:rPr>
                        <a:t>)</a:t>
                      </a:r>
                      <a:endParaRPr b="0" lang="pt-BR" sz="1300" spc="-1" strike="noStrike">
                        <a:latin typeface="Arial"/>
                      </a:endParaRPr>
                    </a:p>
                    <a:p>
                      <a:pPr marL="285840" indent="-285480">
                        <a:lnSpc>
                          <a:spcPct val="100000"/>
                        </a:lnSpc>
                        <a:spcBef>
                          <a:spcPts val="601"/>
                        </a:spcBef>
                        <a:buClr>
                          <a:srgbClr val="000000"/>
                        </a:buClr>
                        <a:buFont typeface="Arial"/>
                        <a:buChar char="•"/>
                      </a:pPr>
                      <a:r>
                        <a:rPr b="0" lang="en-US" sz="1300" spc="-1" strike="noStrike" u="sng">
                          <a:solidFill>
                            <a:srgbClr val="0052d7"/>
                          </a:solidFill>
                          <a:uFillTx/>
                          <a:latin typeface="Arial"/>
                          <a:hlinkClick r:id="rId4"/>
                        </a:rPr>
                        <a:t>Effectively Drive and Manage Change around DevOps (Molina Healthcare)</a:t>
                      </a:r>
                      <a:endParaRPr b="0" lang="pt-BR" sz="1300" spc="-1" strike="noStrike">
                        <a:latin typeface="Arial"/>
                      </a:endParaRPr>
                    </a:p>
                    <a:p>
                      <a:pPr marL="285840" indent="-285480">
                        <a:lnSpc>
                          <a:spcPct val="100000"/>
                        </a:lnSpc>
                        <a:spcBef>
                          <a:spcPts val="601"/>
                        </a:spcBef>
                        <a:buClr>
                          <a:srgbClr val="000000"/>
                        </a:buClr>
                        <a:buFont typeface="Arial"/>
                        <a:buChar char="•"/>
                      </a:pPr>
                      <a:r>
                        <a:rPr b="0" lang="en-US" sz="1300" spc="-1" strike="noStrike" u="sng">
                          <a:solidFill>
                            <a:srgbClr val="0052d7"/>
                          </a:solidFill>
                          <a:uFillTx/>
                          <a:latin typeface="Arial"/>
                          <a:hlinkClick r:id="rId5"/>
                        </a:rPr>
                        <a:t>Best in Class Release Dashboard (Autodesk)</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797400">
                <a:tc>
                  <a:txBody>
                    <a:bodyPr>
                      <a:noAutofit/>
                    </a:bodyPr>
                    <a:p>
                      <a:pPr>
                        <a:lnSpc>
                          <a:spcPct val="100000"/>
                        </a:lnSpc>
                      </a:pPr>
                      <a:r>
                        <a:rPr b="1" lang="en-US" sz="1300" spc="-1" strike="noStrike">
                          <a:solidFill>
                            <a:srgbClr val="000000"/>
                          </a:solidFill>
                          <a:latin typeface="Arial"/>
                        </a:rPr>
                        <a:t>Mature delivery tooling and automation capabilities. </a:t>
                      </a:r>
                      <a:r>
                        <a:rPr b="0" lang="en-US" sz="1300" spc="-1" strike="noStrike">
                          <a:solidFill>
                            <a:srgbClr val="000000"/>
                          </a:solidFill>
                          <a:latin typeface="Arial"/>
                        </a:rPr>
                        <a:t>Partner with delivery teams to identify and prioritize opportunities to automate delivery activities.</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marL="285840" indent="-285480">
                        <a:lnSpc>
                          <a:spcPct val="100000"/>
                        </a:lnSpc>
                        <a:spcBef>
                          <a:spcPts val="601"/>
                        </a:spcBef>
                        <a:buClr>
                          <a:srgbClr val="000000"/>
                        </a:buClr>
                        <a:buFont typeface="Arial"/>
                        <a:buChar char="•"/>
                      </a:pPr>
                      <a:r>
                        <a:rPr b="0" lang="en-US" sz="1300" spc="-1" strike="noStrike" u="sng">
                          <a:solidFill>
                            <a:srgbClr val="0052d7"/>
                          </a:solidFill>
                          <a:uFillTx/>
                          <a:latin typeface="Arial"/>
                          <a:hlinkClick r:id="rId6"/>
                        </a:rPr>
                        <a:t>Ignition Guide to Managing a DevOps Toolchain</a:t>
                      </a:r>
                      <a:endParaRPr b="0" lang="pt-BR" sz="1300" spc="-1" strike="noStrike">
                        <a:latin typeface="Arial"/>
                      </a:endParaRPr>
                    </a:p>
                    <a:p>
                      <a:pPr marL="285840" indent="-285480">
                        <a:lnSpc>
                          <a:spcPct val="100000"/>
                        </a:lnSpc>
                        <a:spcBef>
                          <a:spcPts val="601"/>
                        </a:spcBef>
                        <a:buClr>
                          <a:srgbClr val="000000"/>
                        </a:buClr>
                        <a:buFont typeface="Arial"/>
                        <a:buChar char="•"/>
                      </a:pPr>
                      <a:r>
                        <a:rPr b="0" lang="en-US" sz="1300" spc="-1" strike="noStrike" u="sng">
                          <a:solidFill>
                            <a:srgbClr val="0052d7"/>
                          </a:solidFill>
                          <a:uFillTx/>
                          <a:latin typeface="Arial"/>
                          <a:hlinkClick r:id="rId7"/>
                        </a:rPr>
                        <a:t>Case Study: Manage the DevOps Toolchain as a Product (LexisNexis)</a:t>
                      </a:r>
                      <a:r>
                        <a:rPr b="0" lang="en-US" sz="1300" spc="-1" strike="noStrike">
                          <a:solidFill>
                            <a:srgbClr val="000000"/>
                          </a:solidFill>
                          <a:latin typeface="Arial"/>
                        </a:rPr>
                        <a:t> </a:t>
                      </a:r>
                      <a:endParaRPr b="0" lang="pt-BR" sz="1300" spc="-1" strike="noStrike">
                        <a:latin typeface="Arial"/>
                      </a:endParaRPr>
                    </a:p>
                    <a:p>
                      <a:pPr marL="285840" indent="-285480">
                        <a:lnSpc>
                          <a:spcPct val="100000"/>
                        </a:lnSpc>
                        <a:spcBef>
                          <a:spcPts val="601"/>
                        </a:spcBef>
                        <a:buClr>
                          <a:srgbClr val="000000"/>
                        </a:buClr>
                        <a:buFont typeface="Arial"/>
                        <a:buChar char="•"/>
                      </a:pPr>
                      <a:r>
                        <a:rPr b="0" lang="en-US" sz="1300" spc="-1" strike="noStrike" u="sng">
                          <a:solidFill>
                            <a:srgbClr val="0052d7"/>
                          </a:solidFill>
                          <a:uFillTx/>
                          <a:latin typeface="Arial"/>
                          <a:hlinkClick r:id="rId8"/>
                        </a:rPr>
                        <a:t>The Future of DevOps Toolchains Will Involve Maximizing Flow in IT Value Streams</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06" name="CustomShape 3"/>
          <p:cNvSpPr/>
          <p:nvPr/>
        </p:nvSpPr>
        <p:spPr>
          <a:xfrm flipH="1">
            <a:off x="456480" y="857160"/>
            <a:ext cx="11275560" cy="1842840"/>
          </a:xfrm>
          <a:prstGeom prst="rect">
            <a:avLst/>
          </a:prstGeom>
          <a:solidFill>
            <a:schemeClr val="accent3"/>
          </a:solidFill>
          <a:ln w="9360">
            <a:noFill/>
          </a:ln>
        </p:spPr>
        <p:style>
          <a:lnRef idx="0"/>
          <a:fillRef idx="0"/>
          <a:effectRef idx="0"/>
          <a:fontRef idx="minor"/>
        </p:style>
        <p:txBody>
          <a:bodyPr tIns="91440" bIns="91440">
            <a:spAutoFit/>
          </a:bodyPr>
          <a:p>
            <a:pPr>
              <a:lnSpc>
                <a:spcPct val="100000"/>
              </a:lnSpc>
            </a:pPr>
            <a:r>
              <a:rPr b="1" lang="en-US" sz="1500" spc="-1" strike="noStrike">
                <a:solidFill>
                  <a:srgbClr val="000000"/>
                </a:solidFill>
                <a:latin typeface="Arial"/>
                <a:ea typeface="Arial Unicode MS"/>
              </a:rPr>
              <a:t>What Success Looks Like</a:t>
            </a:r>
            <a:endParaRPr b="0" lang="pt-BR" sz="1500" spc="-1" strike="noStrike">
              <a:latin typeface="Arial"/>
            </a:endParaRPr>
          </a:p>
          <a:p>
            <a:pPr>
              <a:lnSpc>
                <a:spcPct val="100000"/>
              </a:lnSpc>
            </a:pPr>
            <a:r>
              <a:rPr b="0" lang="en-US" sz="1300" spc="-1" strike="noStrike">
                <a:solidFill>
                  <a:srgbClr val="000000"/>
                </a:solidFill>
                <a:latin typeface="Arial"/>
                <a:ea typeface="Arial Unicode MS"/>
              </a:rPr>
              <a:t>Organizations streamline collaboration between development and operations teams and leverage automation to accelerate delivery workflows and continuously release high-value software.</a:t>
            </a:r>
            <a:r>
              <a:rPr b="0" lang="en-US" sz="1300" spc="-1" strike="noStrike">
                <a:solidFill>
                  <a:srgbClr val="000000"/>
                </a:solidFill>
                <a:latin typeface="Arial"/>
                <a:ea typeface="Arial Unicode MS"/>
              </a:rPr>
              <a:t> </a:t>
            </a:r>
            <a:endParaRPr b="0" lang="pt-BR" sz="1300" spc="-1" strike="noStrike">
              <a:latin typeface="Arial"/>
            </a:endParaRPr>
          </a:p>
          <a:p>
            <a:pPr>
              <a:lnSpc>
                <a:spcPct val="100000"/>
              </a:lnSpc>
            </a:pPr>
            <a:r>
              <a:rPr b="0" lang="en-US" sz="1400" spc="-1" strike="noStrike">
                <a:solidFill>
                  <a:srgbClr val="000000"/>
                </a:solidFill>
                <a:latin typeface="Arial"/>
                <a:ea typeface="Arial Unicode MS"/>
              </a:rPr>
              <a:t> </a:t>
            </a:r>
            <a:r>
              <a:rPr b="0" lang="en-US" sz="1400" spc="-1" strike="noStrike">
                <a:solidFill>
                  <a:srgbClr val="000000"/>
                </a:solidFill>
                <a:latin typeface="Arial"/>
                <a:ea typeface="Arial Unicode MS"/>
              </a:rPr>
              <a:t> </a:t>
            </a:r>
            <a:endParaRPr b="0" lang="pt-BR" sz="1400" spc="-1" strike="noStrike">
              <a:latin typeface="Arial"/>
            </a:endParaRPr>
          </a:p>
          <a:p>
            <a:pPr>
              <a:lnSpc>
                <a:spcPct val="100000"/>
              </a:lnSpc>
            </a:pPr>
            <a:r>
              <a:rPr b="1" lang="en-US" sz="1500" spc="-1" strike="noStrike">
                <a:solidFill>
                  <a:srgbClr val="000000"/>
                </a:solidFill>
                <a:latin typeface="Arial"/>
                <a:ea typeface="Arial Unicode MS"/>
              </a:rPr>
              <a:t>Pitfalls to Avoid</a:t>
            </a:r>
            <a:endParaRPr b="0" lang="pt-BR" sz="1500" spc="-1" strike="noStrike">
              <a:latin typeface="Arial"/>
            </a:endParaRPr>
          </a:p>
          <a:p>
            <a:pPr marL="171360" indent="-171000">
              <a:lnSpc>
                <a:spcPct val="100000"/>
              </a:lnSpc>
              <a:buClr>
                <a:srgbClr val="000000"/>
              </a:buClr>
              <a:buFont typeface="Arial"/>
              <a:buChar char="•"/>
            </a:pPr>
            <a:r>
              <a:rPr b="0" lang="en-US" sz="1300" spc="-1" strike="noStrike">
                <a:solidFill>
                  <a:srgbClr val="000000"/>
                </a:solidFill>
                <a:latin typeface="Arial"/>
                <a:ea typeface="Arial Unicode MS"/>
              </a:rPr>
              <a:t>Implementing DevOps and continuous delivery tools and processes without first defining specific goals and objectives.</a:t>
            </a:r>
            <a:endParaRPr b="0" lang="pt-BR" sz="1300" spc="-1" strike="noStrike">
              <a:latin typeface="Arial"/>
            </a:endParaRPr>
          </a:p>
          <a:p>
            <a:pPr marL="171360" indent="-171000">
              <a:lnSpc>
                <a:spcPct val="100000"/>
              </a:lnSpc>
              <a:buClr>
                <a:srgbClr val="000000"/>
              </a:buClr>
              <a:buFont typeface="Arial"/>
              <a:buChar char="•"/>
            </a:pPr>
            <a:r>
              <a:rPr b="0" lang="en-US" sz="1300" spc="-1" strike="noStrike">
                <a:solidFill>
                  <a:srgbClr val="000000"/>
                </a:solidFill>
                <a:latin typeface="Arial"/>
                <a:ea typeface="Arial Unicode MS"/>
              </a:rPr>
              <a:t>Focusing on tools and automation without also considering necessary changes in team structures, objectives, and handoff processes.</a:t>
            </a:r>
            <a:endParaRPr b="0" lang="pt-BR" sz="1300" spc="-1" strike="noStrike">
              <a:latin typeface="Arial"/>
            </a:endParaRPr>
          </a:p>
          <a:p>
            <a:pPr marL="171360" indent="-171000">
              <a:lnSpc>
                <a:spcPct val="100000"/>
              </a:lnSpc>
              <a:buClr>
                <a:srgbClr val="000000"/>
              </a:buClr>
              <a:buFont typeface="Arial"/>
              <a:buChar char="•"/>
            </a:pPr>
            <a:r>
              <a:rPr b="0" lang="en-US" sz="1300" spc="-1" strike="noStrike">
                <a:solidFill>
                  <a:srgbClr val="000000"/>
                </a:solidFill>
                <a:latin typeface="Arial"/>
                <a:ea typeface="Arial Unicode MS"/>
              </a:rPr>
              <a:t>Implementing or requiring adoption of new tools without input from delivery teams on which tools would be most valuable.</a:t>
            </a:r>
            <a:endParaRPr b="0" lang="pt-BR" sz="13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TextShape 1"/>
          <p:cNvSpPr txBox="1"/>
          <p:nvPr/>
        </p:nvSpPr>
        <p:spPr>
          <a:xfrm>
            <a:off x="457200" y="366840"/>
            <a:ext cx="11275560" cy="442800"/>
          </a:xfrm>
          <a:prstGeom prst="rect">
            <a:avLst/>
          </a:prstGeom>
          <a:noFill/>
          <a:ln>
            <a:noFill/>
          </a:ln>
        </p:spPr>
        <p:txBody>
          <a:bodyPr lIns="0" rIns="0" tIns="0" bIns="0">
            <a:noAutofit/>
          </a:bodyPr>
          <a:p>
            <a:pPr>
              <a:lnSpc>
                <a:spcPct val="90000"/>
              </a:lnSpc>
              <a:spcAft>
                <a:spcPts val="1199"/>
              </a:spcAft>
            </a:pPr>
            <a:r>
              <a:rPr b="1" lang="en-US" sz="3200" spc="-1" strike="noStrike">
                <a:solidFill>
                  <a:srgbClr val="002856"/>
                </a:solidFill>
                <a:latin typeface="Arial Black"/>
              </a:rPr>
              <a:t>Adapt Governance for Agile</a:t>
            </a:r>
            <a:endParaRPr b="0" lang="en-US" sz="3200" spc="-1" strike="noStrike">
              <a:solidFill>
                <a:srgbClr val="000000"/>
              </a:solidFill>
              <a:latin typeface="Arial"/>
            </a:endParaRPr>
          </a:p>
        </p:txBody>
      </p:sp>
      <p:graphicFrame>
        <p:nvGraphicFramePr>
          <p:cNvPr id="208" name="Table 2"/>
          <p:cNvGraphicFramePr/>
          <p:nvPr/>
        </p:nvGraphicFramePr>
        <p:xfrm>
          <a:off x="457200" y="3218760"/>
          <a:ext cx="11275560" cy="2483640"/>
        </p:xfrm>
        <a:graphic>
          <a:graphicData uri="http://schemas.openxmlformats.org/drawingml/2006/table">
            <a:tbl>
              <a:tblPr/>
              <a:tblGrid>
                <a:gridCol w="5637960"/>
                <a:gridCol w="5637960"/>
              </a:tblGrid>
              <a:tr h="291600">
                <a:tc>
                  <a:txBody>
                    <a:bodyPr>
                      <a:noAutofit/>
                    </a:bodyPr>
                    <a:p>
                      <a:pPr algn="ctr">
                        <a:lnSpc>
                          <a:spcPct val="100000"/>
                        </a:lnSpc>
                      </a:pPr>
                      <a:r>
                        <a:rPr b="1" lang="en-US" sz="1400" spc="-1" strike="noStrike">
                          <a:solidFill>
                            <a:srgbClr val="ffffff"/>
                          </a:solidFill>
                          <a:latin typeface="Arial"/>
                        </a:rPr>
                        <a:t>Action Steps</a:t>
                      </a:r>
                      <a:endParaRPr b="0" lang="pt-BR" sz="1400" spc="-1" strike="noStrike">
                        <a:latin typeface="Arial"/>
                      </a:endParaRPr>
                    </a:p>
                  </a:txBody>
                  <a:tcPr marL="91440" marR="91440">
                    <a:lnL w="12240">
                      <a:solidFill>
                        <a:srgbClr val="000000"/>
                      </a:solidFill>
                    </a:lnL>
                    <a:lnR w="12240">
                      <a:solidFill>
                        <a:srgbClr val="ffffff"/>
                      </a:solidFill>
                    </a:lnR>
                    <a:lnT w="12240">
                      <a:solidFill>
                        <a:srgbClr val="000000"/>
                      </a:solidFill>
                    </a:lnT>
                    <a:lnB w="12240">
                      <a:solidFill>
                        <a:srgbClr val="000000"/>
                      </a:solidFill>
                    </a:lnB>
                    <a:solidFill>
                      <a:srgbClr val="002856"/>
                    </a:solidFill>
                  </a:tcPr>
                </a:tc>
                <a:tc>
                  <a:txBody>
                    <a:bodyPr>
                      <a:noAutofit/>
                    </a:bodyPr>
                    <a:p>
                      <a:pPr algn="ctr">
                        <a:lnSpc>
                          <a:spcPct val="100000"/>
                        </a:lnSpc>
                      </a:pPr>
                      <a:r>
                        <a:rPr b="1" lang="en-US" sz="1400" spc="-1" strike="noStrike">
                          <a:solidFill>
                            <a:srgbClr val="ffffff"/>
                          </a:solidFill>
                          <a:latin typeface="Arial"/>
                        </a:rPr>
                        <a:t>Recommended Resources</a:t>
                      </a:r>
                      <a:endParaRPr b="0" lang="pt-BR" sz="1400" spc="-1" strike="noStrike">
                        <a:latin typeface="Arial"/>
                      </a:endParaRPr>
                    </a:p>
                  </a:txBody>
                  <a:tcPr marL="91440" marR="91440">
                    <a:lnL w="12240">
                      <a:solidFill>
                        <a:srgbClr val="ffffff"/>
                      </a:solidFill>
                    </a:lnL>
                    <a:lnR w="12240">
                      <a:solidFill>
                        <a:srgbClr val="000000"/>
                      </a:solidFill>
                    </a:lnR>
                    <a:lnT w="12240">
                      <a:solidFill>
                        <a:srgbClr val="000000"/>
                      </a:solidFill>
                    </a:lnT>
                    <a:lnB w="12240">
                      <a:solidFill>
                        <a:srgbClr val="000000"/>
                      </a:solidFill>
                    </a:lnB>
                    <a:solidFill>
                      <a:srgbClr val="002856"/>
                    </a:solidFill>
                  </a:tcPr>
                </a:tc>
              </a:tr>
              <a:tr h="700200">
                <a:tc>
                  <a:txBody>
                    <a:bodyPr>
                      <a:noAutofit/>
                    </a:bodyPr>
                    <a:p>
                      <a:pPr>
                        <a:lnSpc>
                          <a:spcPct val="100000"/>
                        </a:lnSpc>
                      </a:pPr>
                      <a:r>
                        <a:rPr b="1" lang="en-US" sz="1300" spc="-1" strike="noStrike">
                          <a:solidFill>
                            <a:srgbClr val="000000"/>
                          </a:solidFill>
                          <a:latin typeface="Arial"/>
                        </a:rPr>
                        <a:t>Identify and address pain points in existing processes. </a:t>
                      </a:r>
                      <a:r>
                        <a:rPr b="0" lang="en-US" sz="1300" spc="-1" strike="noStrike">
                          <a:solidFill>
                            <a:srgbClr val="000000"/>
                          </a:solidFill>
                          <a:latin typeface="Arial"/>
                        </a:rPr>
                        <a:t>Partner with stakeholders to redesign governance processes to align to agile ways of working. </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marL="285840" indent="-285480">
                        <a:lnSpc>
                          <a:spcPct val="100000"/>
                        </a:lnSpc>
                        <a:spcBef>
                          <a:spcPts val="601"/>
                        </a:spcBef>
                        <a:buClr>
                          <a:srgbClr val="000000"/>
                        </a:buClr>
                        <a:buFont typeface="Arial"/>
                        <a:buChar char="•"/>
                      </a:pPr>
                      <a:r>
                        <a:rPr b="0" lang="en-US" sz="1300" spc="-1" strike="noStrike" u="sng">
                          <a:solidFill>
                            <a:srgbClr val="0052d7"/>
                          </a:solidFill>
                          <a:uFillTx/>
                          <a:latin typeface="Arial"/>
                          <a:hlinkClick r:id="rId1"/>
                        </a:rPr>
                        <a:t>Streamlined IT Handoffs (Red Hat)</a:t>
                      </a:r>
                      <a:endParaRPr b="0" lang="pt-BR" sz="1300" spc="-1" strike="noStrike">
                        <a:latin typeface="Arial"/>
                      </a:endParaRPr>
                    </a:p>
                    <a:p>
                      <a:pPr marL="285840" indent="-285480">
                        <a:lnSpc>
                          <a:spcPct val="100000"/>
                        </a:lnSpc>
                        <a:spcBef>
                          <a:spcPts val="601"/>
                        </a:spcBef>
                        <a:buClr>
                          <a:srgbClr val="000000"/>
                        </a:buClr>
                        <a:buFont typeface="Arial"/>
                        <a:buChar char="•"/>
                      </a:pPr>
                      <a:r>
                        <a:rPr b="0" lang="en-US" sz="1300" spc="-1" strike="noStrike" u="sng">
                          <a:solidFill>
                            <a:srgbClr val="0052d7"/>
                          </a:solidFill>
                          <a:uFillTx/>
                          <a:latin typeface="Arial"/>
                          <a:hlinkClick r:id="rId2"/>
                        </a:rPr>
                        <a:t>Building the Digitally Dexterous Enterprise (HEINEKEN)</a:t>
                      </a:r>
                      <a:r>
                        <a:rPr b="0" lang="en-US" sz="1300" spc="-1" strike="noStrike">
                          <a:solidFill>
                            <a:srgbClr val="000000"/>
                          </a:solidFill>
                          <a:latin typeface="Arial"/>
                        </a:rPr>
                        <a:t> </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705240">
                <a:tc>
                  <a:txBody>
                    <a:bodyPr>
                      <a:noAutofit/>
                    </a:bodyPr>
                    <a:p>
                      <a:pPr>
                        <a:lnSpc>
                          <a:spcPct val="100000"/>
                        </a:lnSpc>
                      </a:pPr>
                      <a:r>
                        <a:rPr b="1" lang="en-US" sz="1300" spc="-1" strike="noStrike">
                          <a:solidFill>
                            <a:srgbClr val="000000"/>
                          </a:solidFill>
                          <a:latin typeface="Arial"/>
                        </a:rPr>
                        <a:t>Right-size governance. </a:t>
                      </a:r>
                      <a:r>
                        <a:rPr b="0" lang="en-US" sz="1300" spc="-1" strike="noStrike">
                          <a:solidFill>
                            <a:srgbClr val="000000"/>
                          </a:solidFill>
                          <a:latin typeface="Arial"/>
                        </a:rPr>
                        <a:t>Streamline governance processes by creating</a:t>
                      </a:r>
                      <a:r>
                        <a:rPr b="1" lang="en-US" sz="1300" spc="-1" strike="noStrike">
                          <a:solidFill>
                            <a:srgbClr val="000000"/>
                          </a:solidFill>
                          <a:latin typeface="Arial"/>
                        </a:rPr>
                        <a:t> </a:t>
                      </a:r>
                      <a:r>
                        <a:rPr b="0" lang="en-US" sz="1300" spc="-1" strike="noStrike">
                          <a:solidFill>
                            <a:srgbClr val="000000"/>
                          </a:solidFill>
                          <a:latin typeface="Arial"/>
                        </a:rPr>
                        <a:t>different levels of oversight based on application criticality, compliance risk and team readiness.</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marL="285840" indent="-285480">
                        <a:lnSpc>
                          <a:spcPct val="100000"/>
                        </a:lnSpc>
                        <a:spcBef>
                          <a:spcPts val="601"/>
                        </a:spcBef>
                        <a:buClr>
                          <a:srgbClr val="000000"/>
                        </a:buClr>
                        <a:buFont typeface="Arial"/>
                        <a:buChar char="•"/>
                      </a:pPr>
                      <a:r>
                        <a:rPr b="0" lang="en-US" sz="1300" spc="-1" strike="noStrike" u="sng">
                          <a:solidFill>
                            <a:srgbClr val="0052d7"/>
                          </a:solidFill>
                          <a:uFillTx/>
                          <a:latin typeface="Arial"/>
                          <a:hlinkClick r:id="rId3"/>
                        </a:rPr>
                        <a:t>Autonomy Through End-to-End Accountability (Standard Bank)</a:t>
                      </a:r>
                      <a:r>
                        <a:rPr b="0" lang="en-US" sz="1300" spc="-1" strike="noStrike">
                          <a:solidFill>
                            <a:srgbClr val="000000"/>
                          </a:solidFill>
                          <a:latin typeface="Arial"/>
                        </a:rPr>
                        <a:t> </a:t>
                      </a:r>
                      <a:endParaRPr b="0" lang="pt-BR" sz="1300" spc="-1" strike="noStrike">
                        <a:latin typeface="Arial"/>
                      </a:endParaRPr>
                    </a:p>
                    <a:p>
                      <a:pPr marL="285840" indent="-285480">
                        <a:lnSpc>
                          <a:spcPct val="100000"/>
                        </a:lnSpc>
                        <a:spcBef>
                          <a:spcPts val="601"/>
                        </a:spcBef>
                        <a:buClr>
                          <a:srgbClr val="000000"/>
                        </a:buClr>
                        <a:buFont typeface="Arial"/>
                        <a:buChar char="•"/>
                      </a:pPr>
                      <a:r>
                        <a:rPr b="0" lang="en-US" sz="1300" spc="-1" strike="noStrike" u="sng">
                          <a:solidFill>
                            <a:srgbClr val="0052d7"/>
                          </a:solidFill>
                          <a:uFillTx/>
                          <a:latin typeface="Arial"/>
                          <a:hlinkClick r:id="rId4"/>
                        </a:rPr>
                        <a:t>Redesign Governance for Agile Teams</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786600">
                <a:tc>
                  <a:txBody>
                    <a:bodyPr>
                      <a:noAutofit/>
                    </a:bodyPr>
                    <a:p>
                      <a:pPr>
                        <a:lnSpc>
                          <a:spcPct val="100000"/>
                        </a:lnSpc>
                      </a:pPr>
                      <a:r>
                        <a:rPr b="1" lang="en-US" sz="1300" spc="-1" strike="noStrike">
                          <a:solidFill>
                            <a:srgbClr val="000000"/>
                          </a:solidFill>
                          <a:latin typeface="Arial"/>
                        </a:rPr>
                        <a:t>Build team skills to manage tasks on their own.</a:t>
                      </a:r>
                      <a:r>
                        <a:rPr b="0" lang="en-US" sz="1300" spc="-1" strike="noStrike">
                          <a:solidFill>
                            <a:srgbClr val="000000"/>
                          </a:solidFill>
                          <a:latin typeface="Arial"/>
                        </a:rPr>
                        <a:t> Build architecture, security, and engineering skills in delivery teams so they can take on expanded responsibilities and reduce handoffs. </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marL="285840" indent="-285480">
                        <a:lnSpc>
                          <a:spcPct val="100000"/>
                        </a:lnSpc>
                        <a:spcBef>
                          <a:spcPts val="601"/>
                        </a:spcBef>
                        <a:buClr>
                          <a:srgbClr val="000000"/>
                        </a:buClr>
                        <a:buFont typeface="Arial"/>
                        <a:buChar char="•"/>
                      </a:pPr>
                      <a:r>
                        <a:rPr b="0" lang="en-US" sz="1300" spc="-1" strike="noStrike" u="sng">
                          <a:solidFill>
                            <a:srgbClr val="0052d7"/>
                          </a:solidFill>
                          <a:uFillTx/>
                          <a:latin typeface="Arial"/>
                          <a:hlinkClick r:id="rId5"/>
                        </a:rPr>
                        <a:t>Expanding Architecture Accountability (Red Hat)</a:t>
                      </a:r>
                      <a:endParaRPr b="0" lang="pt-BR" sz="1300" spc="-1" strike="noStrike">
                        <a:latin typeface="Arial"/>
                      </a:endParaRPr>
                    </a:p>
                    <a:p>
                      <a:pPr marL="285840" indent="-285480">
                        <a:lnSpc>
                          <a:spcPct val="100000"/>
                        </a:lnSpc>
                        <a:spcBef>
                          <a:spcPts val="601"/>
                        </a:spcBef>
                        <a:buClr>
                          <a:srgbClr val="000000"/>
                        </a:buClr>
                        <a:buFont typeface="Arial"/>
                        <a:buChar char="•"/>
                      </a:pPr>
                      <a:r>
                        <a:rPr b="0" lang="en-US" sz="1300" spc="-1" strike="noStrike" u="sng">
                          <a:solidFill>
                            <a:srgbClr val="0052d7"/>
                          </a:solidFill>
                          <a:uFillTx/>
                          <a:latin typeface="Arial"/>
                          <a:hlinkClick r:id="rId6"/>
                        </a:rPr>
                        <a:t>Adapt Delivery of Security Requirements to Agile (Driver*)</a:t>
                      </a:r>
                      <a:r>
                        <a:rPr b="0" lang="en-US" sz="1300" spc="-1" strike="noStrike">
                          <a:solidFill>
                            <a:srgbClr val="000000"/>
                          </a:solidFill>
                          <a:latin typeface="Arial"/>
                        </a:rPr>
                        <a:t> </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09" name="CustomShape 3"/>
          <p:cNvSpPr/>
          <p:nvPr/>
        </p:nvSpPr>
        <p:spPr>
          <a:xfrm flipH="1">
            <a:off x="456480" y="857160"/>
            <a:ext cx="11275560" cy="2040840"/>
          </a:xfrm>
          <a:prstGeom prst="rect">
            <a:avLst/>
          </a:prstGeom>
          <a:solidFill>
            <a:schemeClr val="accent3"/>
          </a:solidFill>
          <a:ln w="9360">
            <a:noFill/>
          </a:ln>
        </p:spPr>
        <p:style>
          <a:lnRef idx="0"/>
          <a:fillRef idx="0"/>
          <a:effectRef idx="0"/>
          <a:fontRef idx="minor"/>
        </p:style>
        <p:txBody>
          <a:bodyPr tIns="91440" bIns="91440">
            <a:spAutoFit/>
          </a:bodyPr>
          <a:p>
            <a:pPr>
              <a:lnSpc>
                <a:spcPct val="100000"/>
              </a:lnSpc>
            </a:pPr>
            <a:r>
              <a:rPr b="1" lang="en-US" sz="1500" spc="-1" strike="noStrike">
                <a:solidFill>
                  <a:srgbClr val="000000"/>
                </a:solidFill>
                <a:latin typeface="Arial"/>
                <a:ea typeface="Arial Unicode MS"/>
              </a:rPr>
              <a:t>What Success Looks Like</a:t>
            </a:r>
            <a:endParaRPr b="0" lang="pt-BR" sz="1500" spc="-1" strike="noStrike">
              <a:latin typeface="Arial"/>
            </a:endParaRPr>
          </a:p>
          <a:p>
            <a:pPr>
              <a:lnSpc>
                <a:spcPct val="100000"/>
              </a:lnSpc>
            </a:pPr>
            <a:r>
              <a:rPr b="0" lang="en-US" sz="1300" spc="-1" strike="noStrike">
                <a:solidFill>
                  <a:srgbClr val="000000"/>
                </a:solidFill>
                <a:latin typeface="Arial"/>
                <a:ea typeface="Arial Unicode MS"/>
              </a:rPr>
              <a:t>Governance processes (such as security and architecture reviews) align with agile ways of working, and agile teams effectively partner with IT and corporate functions to achieve business outcomes. </a:t>
            </a:r>
            <a:endParaRPr b="0" lang="pt-BR" sz="1300" spc="-1" strike="noStrike">
              <a:latin typeface="Arial"/>
            </a:endParaRPr>
          </a:p>
          <a:p>
            <a:pPr>
              <a:lnSpc>
                <a:spcPct val="100000"/>
              </a:lnSpc>
            </a:pPr>
            <a:r>
              <a:rPr b="0" lang="en-US" sz="1400" spc="-1" strike="noStrike">
                <a:solidFill>
                  <a:srgbClr val="000000"/>
                </a:solidFill>
                <a:latin typeface="Arial"/>
                <a:ea typeface="Arial Unicode MS"/>
              </a:rPr>
              <a:t> </a:t>
            </a:r>
            <a:r>
              <a:rPr b="0" lang="en-US" sz="1400" spc="-1" strike="noStrike">
                <a:solidFill>
                  <a:srgbClr val="000000"/>
                </a:solidFill>
                <a:latin typeface="Arial"/>
                <a:ea typeface="Arial Unicode MS"/>
              </a:rPr>
              <a:t> </a:t>
            </a:r>
            <a:endParaRPr b="0" lang="pt-BR" sz="1400" spc="-1" strike="noStrike">
              <a:latin typeface="Arial"/>
            </a:endParaRPr>
          </a:p>
          <a:p>
            <a:pPr>
              <a:lnSpc>
                <a:spcPct val="100000"/>
              </a:lnSpc>
            </a:pPr>
            <a:r>
              <a:rPr b="1" lang="en-US" sz="1500" spc="-1" strike="noStrike">
                <a:solidFill>
                  <a:srgbClr val="000000"/>
                </a:solidFill>
                <a:latin typeface="Arial"/>
                <a:ea typeface="Arial Unicode MS"/>
              </a:rPr>
              <a:t>Pitfalls to Avoid</a:t>
            </a:r>
            <a:endParaRPr b="0" lang="pt-BR" sz="1500" spc="-1" strike="noStrike">
              <a:latin typeface="Arial"/>
            </a:endParaRPr>
          </a:p>
          <a:p>
            <a:pPr marL="171360" indent="-171000">
              <a:lnSpc>
                <a:spcPct val="100000"/>
              </a:lnSpc>
              <a:buClr>
                <a:srgbClr val="000000"/>
              </a:buClr>
              <a:buFont typeface="Arial"/>
              <a:buChar char="•"/>
            </a:pPr>
            <a:r>
              <a:rPr b="0" lang="en-US" sz="1300" spc="-1" strike="noStrike">
                <a:solidFill>
                  <a:srgbClr val="000000"/>
                </a:solidFill>
                <a:latin typeface="Arial"/>
                <a:ea typeface="Arial Unicode MS"/>
              </a:rPr>
              <a:t>Failing to consider the needs and objectives of other functions when suggesting process changes.</a:t>
            </a:r>
            <a:endParaRPr b="0" lang="pt-BR" sz="1300" spc="-1" strike="noStrike">
              <a:latin typeface="Arial"/>
            </a:endParaRPr>
          </a:p>
          <a:p>
            <a:pPr marL="171360" indent="-171000">
              <a:lnSpc>
                <a:spcPct val="100000"/>
              </a:lnSpc>
              <a:buClr>
                <a:srgbClr val="000000"/>
              </a:buClr>
              <a:buFont typeface="Arial"/>
              <a:buChar char="•"/>
            </a:pPr>
            <a:r>
              <a:rPr b="0" lang="en-US" sz="1300" spc="-1" strike="noStrike">
                <a:solidFill>
                  <a:srgbClr val="000000"/>
                </a:solidFill>
                <a:latin typeface="Arial"/>
                <a:ea typeface="Arial Unicode MS"/>
              </a:rPr>
              <a:t>Articulating the benefits of process changes only for agile teams, rather than illustrating how process changes can help the organization as a whole better achieve key objectives such as speed and responsiveness.  </a:t>
            </a:r>
            <a:endParaRPr b="0" lang="pt-BR" sz="1300" spc="-1" strike="noStrike">
              <a:latin typeface="Arial"/>
            </a:endParaRPr>
          </a:p>
          <a:p>
            <a:pPr marL="171360" indent="-171000">
              <a:lnSpc>
                <a:spcPct val="100000"/>
              </a:lnSpc>
              <a:buClr>
                <a:srgbClr val="000000"/>
              </a:buClr>
              <a:buFont typeface="Arial"/>
              <a:buChar char="•"/>
            </a:pPr>
            <a:r>
              <a:rPr b="0" lang="en-US" sz="1300" spc="-1" strike="noStrike">
                <a:solidFill>
                  <a:srgbClr val="000000"/>
                </a:solidFill>
                <a:latin typeface="Arial"/>
                <a:ea typeface="Arial Unicode MS"/>
              </a:rPr>
              <a:t>Enabling agile teams to self-govern or bypass governance reviews without also holding them accountable for end-to-end delivery outcomes. </a:t>
            </a:r>
            <a:endParaRPr b="0" lang="pt-BR" sz="13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457200" y="366840"/>
            <a:ext cx="11275560" cy="442800"/>
          </a:xfrm>
          <a:prstGeom prst="rect">
            <a:avLst/>
          </a:prstGeom>
          <a:noFill/>
          <a:ln>
            <a:noFill/>
          </a:ln>
        </p:spPr>
        <p:txBody>
          <a:bodyPr lIns="0" rIns="0" tIns="0" bIns="0">
            <a:noAutofit/>
          </a:bodyPr>
          <a:p>
            <a:pPr>
              <a:lnSpc>
                <a:spcPct val="90000"/>
              </a:lnSpc>
              <a:spcAft>
                <a:spcPts val="1199"/>
              </a:spcAft>
            </a:pPr>
            <a:r>
              <a:rPr b="0" lang="en-US" sz="3200" spc="-1" strike="noStrike">
                <a:solidFill>
                  <a:srgbClr val="002856"/>
                </a:solidFill>
                <a:latin typeface="Arial Black"/>
              </a:rPr>
              <a:t>Agile Transformation Roadmap</a:t>
            </a:r>
            <a:endParaRPr b="0" lang="en-US" sz="3200" spc="-1" strike="noStrike">
              <a:solidFill>
                <a:srgbClr val="000000"/>
              </a:solidFill>
              <a:latin typeface="Arial"/>
            </a:endParaRPr>
          </a:p>
        </p:txBody>
      </p:sp>
      <p:sp>
        <p:nvSpPr>
          <p:cNvPr id="134" name="Line 2"/>
          <p:cNvSpPr/>
          <p:nvPr/>
        </p:nvSpPr>
        <p:spPr>
          <a:xfrm flipV="1">
            <a:off x="8409240" y="1458000"/>
            <a:ext cx="0" cy="4165200"/>
          </a:xfrm>
          <a:prstGeom prst="line">
            <a:avLst/>
          </a:prstGeom>
          <a:ln w="12600">
            <a:solidFill>
              <a:srgbClr val="6f7878"/>
            </a:solidFill>
          </a:ln>
        </p:spPr>
        <p:style>
          <a:lnRef idx="1">
            <a:schemeClr val="accent1"/>
          </a:lnRef>
          <a:fillRef idx="0">
            <a:schemeClr val="accent1"/>
          </a:fillRef>
          <a:effectRef idx="0">
            <a:schemeClr val="accent1"/>
          </a:effectRef>
          <a:fontRef idx="minor"/>
        </p:style>
      </p:sp>
      <p:sp>
        <p:nvSpPr>
          <p:cNvPr id="135" name="Line 3"/>
          <p:cNvSpPr/>
          <p:nvPr/>
        </p:nvSpPr>
        <p:spPr>
          <a:xfrm flipH="1" flipV="1">
            <a:off x="5121720" y="1458000"/>
            <a:ext cx="9000" cy="4165200"/>
          </a:xfrm>
          <a:prstGeom prst="line">
            <a:avLst/>
          </a:prstGeom>
          <a:ln w="12600">
            <a:solidFill>
              <a:srgbClr val="6f7878"/>
            </a:solidFill>
          </a:ln>
        </p:spPr>
        <p:style>
          <a:lnRef idx="1">
            <a:schemeClr val="accent1"/>
          </a:lnRef>
          <a:fillRef idx="0">
            <a:schemeClr val="accent1"/>
          </a:fillRef>
          <a:effectRef idx="0">
            <a:schemeClr val="accent1"/>
          </a:effectRef>
          <a:fontRef idx="minor"/>
        </p:style>
      </p:sp>
      <p:sp>
        <p:nvSpPr>
          <p:cNvPr id="136" name="CustomShape 4"/>
          <p:cNvSpPr/>
          <p:nvPr/>
        </p:nvSpPr>
        <p:spPr>
          <a:xfrm>
            <a:off x="1990440" y="1037520"/>
            <a:ext cx="3280680" cy="421560"/>
          </a:xfrm>
          <a:prstGeom prst="homePlate">
            <a:avLst>
              <a:gd name="adj" fmla="val 50000"/>
            </a:avLst>
          </a:prstGeom>
          <a:solidFill>
            <a:srgbClr val="d3d3d3"/>
          </a:solidFill>
          <a:ln>
            <a:noFill/>
          </a:ln>
        </p:spPr>
        <p:style>
          <a:lnRef idx="2">
            <a:schemeClr val="accent1">
              <a:shade val="50000"/>
            </a:schemeClr>
          </a:lnRef>
          <a:fillRef idx="1">
            <a:schemeClr val="accent1"/>
          </a:fillRef>
          <a:effectRef idx="0">
            <a:schemeClr val="accent1"/>
          </a:effectRef>
          <a:fontRef idx="minor"/>
        </p:style>
      </p:sp>
      <p:sp>
        <p:nvSpPr>
          <p:cNvPr id="137" name="CustomShape 5"/>
          <p:cNvSpPr/>
          <p:nvPr/>
        </p:nvSpPr>
        <p:spPr>
          <a:xfrm>
            <a:off x="5177520" y="1037520"/>
            <a:ext cx="3367800" cy="421560"/>
          </a:xfrm>
          <a:prstGeom prst="chevron">
            <a:avLst>
              <a:gd name="adj" fmla="val 50000"/>
            </a:avLst>
          </a:prstGeom>
          <a:solidFill>
            <a:srgbClr val="979d9d"/>
          </a:solidFill>
          <a:ln>
            <a:noFill/>
          </a:ln>
        </p:spPr>
        <p:style>
          <a:lnRef idx="2">
            <a:schemeClr val="accent1">
              <a:shade val="50000"/>
            </a:schemeClr>
          </a:lnRef>
          <a:fillRef idx="1">
            <a:schemeClr val="accent1"/>
          </a:fillRef>
          <a:effectRef idx="0">
            <a:schemeClr val="accent1"/>
          </a:effectRef>
          <a:fontRef idx="minor"/>
        </p:style>
      </p:sp>
      <p:sp>
        <p:nvSpPr>
          <p:cNvPr id="138" name="CustomShape 6"/>
          <p:cNvSpPr/>
          <p:nvPr/>
        </p:nvSpPr>
        <p:spPr>
          <a:xfrm>
            <a:off x="8451360" y="1037520"/>
            <a:ext cx="3281400" cy="421560"/>
          </a:xfrm>
          <a:prstGeom prst="chevron">
            <a:avLst>
              <a:gd name="adj" fmla="val 50000"/>
            </a:avLst>
          </a:prstGeom>
          <a:solidFill>
            <a:srgbClr val="535a5a"/>
          </a:solidFill>
          <a:ln>
            <a:noFill/>
          </a:ln>
        </p:spPr>
        <p:style>
          <a:lnRef idx="2">
            <a:schemeClr val="accent1">
              <a:shade val="50000"/>
            </a:schemeClr>
          </a:lnRef>
          <a:fillRef idx="1">
            <a:schemeClr val="accent1"/>
          </a:fillRef>
          <a:effectRef idx="0">
            <a:schemeClr val="accent1"/>
          </a:effectRef>
          <a:fontRef idx="minor"/>
        </p:style>
      </p:sp>
      <p:sp>
        <p:nvSpPr>
          <p:cNvPr id="139" name="CustomShape 7"/>
          <p:cNvSpPr/>
          <p:nvPr/>
        </p:nvSpPr>
        <p:spPr>
          <a:xfrm>
            <a:off x="2963520" y="1105920"/>
            <a:ext cx="1258560" cy="27288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en-US" sz="1200" spc="-1" strike="noStrike">
                <a:solidFill>
                  <a:srgbClr val="000000"/>
                </a:solidFill>
                <a:latin typeface="Arial"/>
              </a:rPr>
              <a:t>Adopting Agile</a:t>
            </a:r>
            <a:endParaRPr b="0" lang="pt-BR" sz="1200" spc="-1" strike="noStrike">
              <a:latin typeface="Arial"/>
            </a:endParaRPr>
          </a:p>
        </p:txBody>
      </p:sp>
      <p:sp>
        <p:nvSpPr>
          <p:cNvPr id="140" name="CustomShape 8"/>
          <p:cNvSpPr/>
          <p:nvPr/>
        </p:nvSpPr>
        <p:spPr>
          <a:xfrm>
            <a:off x="5511600" y="1105920"/>
            <a:ext cx="2767320" cy="27288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en-US" sz="1200" spc="-1" strike="noStrike">
                <a:solidFill>
                  <a:srgbClr val="ffffff"/>
                </a:solidFill>
                <a:latin typeface="Arial"/>
              </a:rPr>
              <a:t>Implementing Product Management</a:t>
            </a:r>
            <a:endParaRPr b="0" lang="pt-BR" sz="1200" spc="-1" strike="noStrike">
              <a:latin typeface="Arial"/>
            </a:endParaRPr>
          </a:p>
        </p:txBody>
      </p:sp>
      <p:sp>
        <p:nvSpPr>
          <p:cNvPr id="141" name="CustomShape 9"/>
          <p:cNvSpPr/>
          <p:nvPr/>
        </p:nvSpPr>
        <p:spPr>
          <a:xfrm>
            <a:off x="8917200" y="1105920"/>
            <a:ext cx="2550960" cy="27288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en-US" sz="1200" spc="-1" strike="noStrike">
                <a:solidFill>
                  <a:srgbClr val="ffffff"/>
                </a:solidFill>
                <a:latin typeface="Arial"/>
              </a:rPr>
              <a:t>Scaling the Agile</a:t>
            </a:r>
            <a:r>
              <a:rPr b="1" lang="en-US" sz="1200" spc="-1" strike="noStrike">
                <a:solidFill>
                  <a:srgbClr val="ffffff"/>
                </a:solidFill>
                <a:latin typeface="Arial"/>
                <a:ea typeface="Arial"/>
              </a:rPr>
              <a:t> Product Model </a:t>
            </a:r>
            <a:endParaRPr b="0" lang="pt-BR" sz="1200" spc="-1" strike="noStrike">
              <a:latin typeface="Arial"/>
            </a:endParaRPr>
          </a:p>
        </p:txBody>
      </p:sp>
      <p:sp>
        <p:nvSpPr>
          <p:cNvPr id="142" name="CustomShape 10"/>
          <p:cNvSpPr/>
          <p:nvPr/>
        </p:nvSpPr>
        <p:spPr>
          <a:xfrm>
            <a:off x="1990800" y="1582200"/>
            <a:ext cx="3130920" cy="338040"/>
          </a:xfrm>
          <a:prstGeom prst="homePlate">
            <a:avLst>
              <a:gd name="adj" fmla="val 50000"/>
            </a:avLst>
          </a:prstGeom>
          <a:solidFill>
            <a:srgbClr val="d0deea"/>
          </a:solidFill>
          <a:ln>
            <a:noFill/>
          </a:ln>
        </p:spPr>
        <p:style>
          <a:lnRef idx="2">
            <a:schemeClr val="accent1">
              <a:shade val="50000"/>
            </a:schemeClr>
          </a:lnRef>
          <a:fillRef idx="1">
            <a:schemeClr val="accent1"/>
          </a:fillRef>
          <a:effectRef idx="0">
            <a:schemeClr val="accent1"/>
          </a:effectRef>
          <a:fontRef idx="minor"/>
        </p:style>
      </p:sp>
      <p:sp>
        <p:nvSpPr>
          <p:cNvPr id="143" name="CustomShape 11"/>
          <p:cNvSpPr/>
          <p:nvPr/>
        </p:nvSpPr>
        <p:spPr>
          <a:xfrm>
            <a:off x="1990440" y="2027160"/>
            <a:ext cx="3131280" cy="235440"/>
          </a:xfrm>
          <a:prstGeom prst="homePlate">
            <a:avLst>
              <a:gd name="adj" fmla="val 50000"/>
            </a:avLst>
          </a:prstGeom>
          <a:solidFill>
            <a:srgbClr val="d0deea"/>
          </a:solidFill>
          <a:ln>
            <a:noFill/>
          </a:ln>
        </p:spPr>
        <p:style>
          <a:lnRef idx="2">
            <a:schemeClr val="accent1">
              <a:shade val="50000"/>
            </a:schemeClr>
          </a:lnRef>
          <a:fillRef idx="1">
            <a:schemeClr val="accent1"/>
          </a:fillRef>
          <a:effectRef idx="0">
            <a:schemeClr val="accent1"/>
          </a:effectRef>
          <a:fontRef idx="minor"/>
        </p:style>
      </p:sp>
      <p:sp>
        <p:nvSpPr>
          <p:cNvPr id="144" name="CustomShape 12"/>
          <p:cNvSpPr/>
          <p:nvPr/>
        </p:nvSpPr>
        <p:spPr>
          <a:xfrm>
            <a:off x="1990440" y="2365200"/>
            <a:ext cx="6428880" cy="235440"/>
          </a:xfrm>
          <a:prstGeom prst="homePlate">
            <a:avLst>
              <a:gd name="adj" fmla="val 50000"/>
            </a:avLst>
          </a:prstGeom>
          <a:solidFill>
            <a:srgbClr val="d0deea"/>
          </a:solidFill>
          <a:ln>
            <a:noFill/>
          </a:ln>
        </p:spPr>
        <p:style>
          <a:lnRef idx="2">
            <a:schemeClr val="accent1">
              <a:shade val="50000"/>
            </a:schemeClr>
          </a:lnRef>
          <a:fillRef idx="1">
            <a:schemeClr val="accent1"/>
          </a:fillRef>
          <a:effectRef idx="0">
            <a:schemeClr val="accent1"/>
          </a:effectRef>
          <a:fontRef idx="minor"/>
        </p:style>
      </p:sp>
      <p:sp>
        <p:nvSpPr>
          <p:cNvPr id="145" name="CustomShape 13"/>
          <p:cNvSpPr/>
          <p:nvPr/>
        </p:nvSpPr>
        <p:spPr>
          <a:xfrm>
            <a:off x="2138760" y="1548720"/>
            <a:ext cx="2666160" cy="4251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1100" spc="-1" strike="noStrike">
                <a:solidFill>
                  <a:srgbClr val="000000"/>
                </a:solidFill>
                <a:latin typeface="Arial"/>
              </a:rPr>
              <a:t>Initiate the Transformation and Define Key Goals</a:t>
            </a:r>
            <a:endParaRPr b="0" lang="pt-BR" sz="1100" spc="-1" strike="noStrike">
              <a:latin typeface="Arial"/>
            </a:endParaRPr>
          </a:p>
        </p:txBody>
      </p:sp>
      <p:sp>
        <p:nvSpPr>
          <p:cNvPr id="146" name="CustomShape 14"/>
          <p:cNvSpPr/>
          <p:nvPr/>
        </p:nvSpPr>
        <p:spPr>
          <a:xfrm>
            <a:off x="1953000" y="2014920"/>
            <a:ext cx="2970720" cy="2577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1100" spc="-1" strike="noStrike">
                <a:solidFill>
                  <a:srgbClr val="000000"/>
                </a:solidFill>
                <a:latin typeface="Arial"/>
              </a:rPr>
              <a:t>Implement Agile Pilots</a:t>
            </a:r>
            <a:endParaRPr b="0" lang="pt-BR" sz="1100" spc="-1" strike="noStrike">
              <a:latin typeface="Arial"/>
            </a:endParaRPr>
          </a:p>
        </p:txBody>
      </p:sp>
      <p:sp>
        <p:nvSpPr>
          <p:cNvPr id="147" name="CustomShape 15"/>
          <p:cNvSpPr/>
          <p:nvPr/>
        </p:nvSpPr>
        <p:spPr>
          <a:xfrm>
            <a:off x="2138760" y="2352960"/>
            <a:ext cx="5506920" cy="2577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1100" spc="-1" strike="noStrike">
                <a:solidFill>
                  <a:srgbClr val="000000"/>
                </a:solidFill>
                <a:latin typeface="Arial"/>
              </a:rPr>
              <a:t>Build Stakeholder Understanding and Commitment to Agile</a:t>
            </a:r>
            <a:endParaRPr b="0" lang="pt-BR" sz="1100" spc="-1" strike="noStrike">
              <a:latin typeface="Arial"/>
            </a:endParaRPr>
          </a:p>
        </p:txBody>
      </p:sp>
      <p:sp>
        <p:nvSpPr>
          <p:cNvPr id="148" name="CustomShape 16"/>
          <p:cNvSpPr/>
          <p:nvPr/>
        </p:nvSpPr>
        <p:spPr>
          <a:xfrm>
            <a:off x="1990800" y="3123360"/>
            <a:ext cx="9738000" cy="233280"/>
          </a:xfrm>
          <a:prstGeom prst="homePlate">
            <a:avLst>
              <a:gd name="adj" fmla="val 50000"/>
            </a:avLst>
          </a:prstGeom>
          <a:solidFill>
            <a:srgbClr val="a1b3ca"/>
          </a:solidFill>
          <a:ln>
            <a:noFill/>
          </a:ln>
        </p:spPr>
        <p:style>
          <a:lnRef idx="2">
            <a:schemeClr val="accent1">
              <a:shade val="50000"/>
            </a:schemeClr>
          </a:lnRef>
          <a:fillRef idx="1">
            <a:schemeClr val="accent1"/>
          </a:fillRef>
          <a:effectRef idx="0">
            <a:schemeClr val="accent1"/>
          </a:effectRef>
          <a:fontRef idx="minor"/>
        </p:style>
      </p:sp>
      <p:sp>
        <p:nvSpPr>
          <p:cNvPr id="149" name="CustomShape 17"/>
          <p:cNvSpPr/>
          <p:nvPr/>
        </p:nvSpPr>
        <p:spPr>
          <a:xfrm>
            <a:off x="5127840" y="3113640"/>
            <a:ext cx="3109320" cy="2577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1100" spc="-1" strike="noStrike">
                <a:solidFill>
                  <a:srgbClr val="ffffff"/>
                </a:solidFill>
                <a:latin typeface="Arial"/>
              </a:rPr>
              <a:t>Build Agile Skills and Competencies</a:t>
            </a:r>
            <a:endParaRPr b="0" lang="pt-BR" sz="1100" spc="-1" strike="noStrike">
              <a:latin typeface="Arial"/>
            </a:endParaRPr>
          </a:p>
        </p:txBody>
      </p:sp>
      <p:sp>
        <p:nvSpPr>
          <p:cNvPr id="150" name="CustomShape 18"/>
          <p:cNvSpPr/>
          <p:nvPr/>
        </p:nvSpPr>
        <p:spPr>
          <a:xfrm>
            <a:off x="1986840" y="3451680"/>
            <a:ext cx="9738000" cy="232200"/>
          </a:xfrm>
          <a:prstGeom prst="homePlate">
            <a:avLst>
              <a:gd name="adj" fmla="val 50000"/>
            </a:avLst>
          </a:prstGeom>
          <a:solidFill>
            <a:srgbClr val="a1b3ca"/>
          </a:solidFill>
          <a:ln>
            <a:noFill/>
          </a:ln>
        </p:spPr>
        <p:style>
          <a:lnRef idx="2">
            <a:schemeClr val="accent1">
              <a:shade val="50000"/>
            </a:schemeClr>
          </a:lnRef>
          <a:fillRef idx="1">
            <a:schemeClr val="accent1"/>
          </a:fillRef>
          <a:effectRef idx="0">
            <a:schemeClr val="accent1"/>
          </a:effectRef>
          <a:fontRef idx="minor"/>
        </p:style>
      </p:sp>
      <p:sp>
        <p:nvSpPr>
          <p:cNvPr id="151" name="CustomShape 19"/>
          <p:cNvSpPr/>
          <p:nvPr/>
        </p:nvSpPr>
        <p:spPr>
          <a:xfrm>
            <a:off x="5074200" y="3431160"/>
            <a:ext cx="3109320" cy="2577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1100" spc="-1" strike="noStrike">
                <a:solidFill>
                  <a:srgbClr val="ffffff"/>
                </a:solidFill>
                <a:latin typeface="Arial"/>
              </a:rPr>
              <a:t>Promote Agile Mindset and Culture</a:t>
            </a:r>
            <a:endParaRPr b="0" lang="pt-BR" sz="1100" spc="-1" strike="noStrike">
              <a:latin typeface="Arial"/>
            </a:endParaRPr>
          </a:p>
        </p:txBody>
      </p:sp>
      <p:sp>
        <p:nvSpPr>
          <p:cNvPr id="152" name="CustomShape 20"/>
          <p:cNvSpPr/>
          <p:nvPr/>
        </p:nvSpPr>
        <p:spPr>
          <a:xfrm>
            <a:off x="1990440" y="3780000"/>
            <a:ext cx="6421680" cy="227160"/>
          </a:xfrm>
          <a:prstGeom prst="homePlate">
            <a:avLst>
              <a:gd name="adj" fmla="val 50000"/>
            </a:avLst>
          </a:prstGeom>
          <a:solidFill>
            <a:srgbClr val="a1b3ca"/>
          </a:solidFill>
          <a:ln>
            <a:noFill/>
          </a:ln>
        </p:spPr>
        <p:style>
          <a:lnRef idx="2">
            <a:schemeClr val="accent1">
              <a:shade val="50000"/>
            </a:schemeClr>
          </a:lnRef>
          <a:fillRef idx="1">
            <a:schemeClr val="accent1"/>
          </a:fillRef>
          <a:effectRef idx="0">
            <a:schemeClr val="accent1"/>
          </a:effectRef>
          <a:fontRef idx="minor"/>
        </p:style>
      </p:sp>
      <p:sp>
        <p:nvSpPr>
          <p:cNvPr id="153" name="CustomShape 21"/>
          <p:cNvSpPr/>
          <p:nvPr/>
        </p:nvSpPr>
        <p:spPr>
          <a:xfrm>
            <a:off x="3471840" y="3747960"/>
            <a:ext cx="3311640" cy="2577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1100" spc="-1" strike="noStrike">
                <a:solidFill>
                  <a:srgbClr val="ffffff"/>
                </a:solidFill>
                <a:latin typeface="Arial"/>
              </a:rPr>
              <a:t>Establish Agile and Product Roles</a:t>
            </a:r>
            <a:endParaRPr b="0" lang="pt-BR" sz="1100" spc="-1" strike="noStrike">
              <a:latin typeface="Arial"/>
            </a:endParaRPr>
          </a:p>
        </p:txBody>
      </p:sp>
      <p:sp>
        <p:nvSpPr>
          <p:cNvPr id="154" name="CustomShape 22"/>
          <p:cNvSpPr/>
          <p:nvPr/>
        </p:nvSpPr>
        <p:spPr>
          <a:xfrm>
            <a:off x="5138640" y="4858920"/>
            <a:ext cx="3270240" cy="334800"/>
          </a:xfrm>
          <a:prstGeom prst="homePlate">
            <a:avLst>
              <a:gd name="adj" fmla="val 50000"/>
            </a:avLst>
          </a:prstGeom>
          <a:solidFill>
            <a:srgbClr val="355578"/>
          </a:solidFill>
          <a:ln>
            <a:noFill/>
          </a:ln>
        </p:spPr>
        <p:style>
          <a:lnRef idx="2">
            <a:schemeClr val="accent1">
              <a:shade val="50000"/>
            </a:schemeClr>
          </a:lnRef>
          <a:fillRef idx="1">
            <a:schemeClr val="accent1"/>
          </a:fillRef>
          <a:effectRef idx="0">
            <a:schemeClr val="accent1"/>
          </a:effectRef>
          <a:fontRef idx="minor"/>
        </p:style>
      </p:sp>
      <p:sp>
        <p:nvSpPr>
          <p:cNvPr id="155" name="CustomShape 23"/>
          <p:cNvSpPr/>
          <p:nvPr/>
        </p:nvSpPr>
        <p:spPr>
          <a:xfrm>
            <a:off x="5454360" y="4812480"/>
            <a:ext cx="2478960" cy="4251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1100" spc="-1" strike="noStrike">
                <a:solidFill>
                  <a:srgbClr val="ffffff"/>
                </a:solidFill>
                <a:latin typeface="Arial"/>
              </a:rPr>
              <a:t>Implement DevOps and Continuous Delivery Capabilities</a:t>
            </a:r>
            <a:endParaRPr b="0" lang="pt-BR" sz="1100" spc="-1" strike="noStrike">
              <a:latin typeface="Arial"/>
            </a:endParaRPr>
          </a:p>
        </p:txBody>
      </p:sp>
      <p:sp>
        <p:nvSpPr>
          <p:cNvPr id="156" name="CustomShape 24"/>
          <p:cNvSpPr/>
          <p:nvPr/>
        </p:nvSpPr>
        <p:spPr>
          <a:xfrm>
            <a:off x="8419680" y="5274720"/>
            <a:ext cx="3273480" cy="237240"/>
          </a:xfrm>
          <a:prstGeom prst="homePlate">
            <a:avLst>
              <a:gd name="adj" fmla="val 50000"/>
            </a:avLst>
          </a:prstGeom>
          <a:solidFill>
            <a:srgbClr val="355578"/>
          </a:solidFill>
          <a:ln>
            <a:noFill/>
          </a:ln>
        </p:spPr>
        <p:style>
          <a:lnRef idx="2">
            <a:schemeClr val="accent1">
              <a:shade val="50000"/>
            </a:schemeClr>
          </a:lnRef>
          <a:fillRef idx="1">
            <a:schemeClr val="accent1"/>
          </a:fillRef>
          <a:effectRef idx="0">
            <a:schemeClr val="accent1"/>
          </a:effectRef>
          <a:fontRef idx="minor"/>
        </p:style>
      </p:sp>
      <p:sp>
        <p:nvSpPr>
          <p:cNvPr id="157" name="CustomShape 25"/>
          <p:cNvSpPr/>
          <p:nvPr/>
        </p:nvSpPr>
        <p:spPr>
          <a:xfrm>
            <a:off x="8303040" y="5262840"/>
            <a:ext cx="3432240" cy="2577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1100" spc="-1" strike="noStrike">
                <a:solidFill>
                  <a:srgbClr val="ffffff"/>
                </a:solidFill>
                <a:latin typeface="Arial"/>
              </a:rPr>
              <a:t> </a:t>
            </a:r>
            <a:r>
              <a:rPr b="1" lang="en-US" sz="1100" spc="-1" strike="noStrike">
                <a:solidFill>
                  <a:srgbClr val="ffffff"/>
                </a:solidFill>
                <a:latin typeface="Arial"/>
              </a:rPr>
              <a:t>Adapt Governance for Agile</a:t>
            </a:r>
            <a:endParaRPr b="0" lang="pt-BR" sz="1100" spc="-1" strike="noStrike">
              <a:latin typeface="Arial"/>
            </a:endParaRPr>
          </a:p>
        </p:txBody>
      </p:sp>
      <p:sp>
        <p:nvSpPr>
          <p:cNvPr id="158" name="CustomShape 26"/>
          <p:cNvSpPr/>
          <p:nvPr/>
        </p:nvSpPr>
        <p:spPr>
          <a:xfrm>
            <a:off x="309240" y="1873440"/>
            <a:ext cx="1761120" cy="637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1200" spc="-1" strike="noStrike">
                <a:solidFill>
                  <a:srgbClr val="000000"/>
                </a:solidFill>
                <a:latin typeface="Arial"/>
              </a:rPr>
              <a:t>Organizational </a:t>
            </a:r>
            <a:r>
              <a:rPr b="1" lang="en-US" sz="1200" spc="-1" strike="noStrike">
                <a:solidFill>
                  <a:srgbClr val="000000"/>
                </a:solidFill>
                <a:latin typeface="Arial"/>
                <a:ea typeface="Arial"/>
              </a:rPr>
              <a:t>Change</a:t>
            </a:r>
            <a:endParaRPr b="0" lang="pt-BR" sz="1200" spc="-1" strike="noStrike">
              <a:latin typeface="Arial"/>
            </a:endParaRPr>
          </a:p>
          <a:p>
            <a:pPr algn="ctr">
              <a:lnSpc>
                <a:spcPct val="100000"/>
              </a:lnSpc>
            </a:pPr>
            <a:r>
              <a:rPr b="1" lang="en-US" sz="1200" spc="-1" strike="noStrike">
                <a:solidFill>
                  <a:srgbClr val="000000"/>
                </a:solidFill>
                <a:latin typeface="Arial"/>
                <a:ea typeface="Arial"/>
              </a:rPr>
              <a:t>Management</a:t>
            </a:r>
            <a:endParaRPr b="0" lang="pt-BR" sz="1200" spc="-1" strike="noStrike">
              <a:latin typeface="Arial"/>
            </a:endParaRPr>
          </a:p>
        </p:txBody>
      </p:sp>
      <p:sp>
        <p:nvSpPr>
          <p:cNvPr id="159" name="CustomShape 27"/>
          <p:cNvSpPr/>
          <p:nvPr/>
        </p:nvSpPr>
        <p:spPr>
          <a:xfrm>
            <a:off x="306720" y="3717720"/>
            <a:ext cx="17661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1200" spc="-1" strike="noStrike">
                <a:solidFill>
                  <a:srgbClr val="000000"/>
                </a:solidFill>
                <a:latin typeface="Arial"/>
              </a:rPr>
              <a:t>Teams and Skills</a:t>
            </a:r>
            <a:endParaRPr b="0" lang="pt-BR" sz="1200" spc="-1" strike="noStrike">
              <a:latin typeface="Arial"/>
            </a:endParaRPr>
          </a:p>
        </p:txBody>
      </p:sp>
      <p:sp>
        <p:nvSpPr>
          <p:cNvPr id="160" name="CustomShape 28"/>
          <p:cNvSpPr/>
          <p:nvPr/>
        </p:nvSpPr>
        <p:spPr>
          <a:xfrm>
            <a:off x="306720" y="4950000"/>
            <a:ext cx="1766160" cy="4554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1200" spc="-1" strike="noStrike">
                <a:solidFill>
                  <a:srgbClr val="000000"/>
                </a:solidFill>
                <a:latin typeface="Arial"/>
              </a:rPr>
              <a:t>Cross-Team </a:t>
            </a:r>
            <a:r>
              <a:rPr b="1" lang="en-US" sz="1200" spc="-1" strike="noStrike">
                <a:solidFill>
                  <a:srgbClr val="000000"/>
                </a:solidFill>
                <a:latin typeface="Arial"/>
                <a:ea typeface="Arial"/>
              </a:rPr>
              <a:t>Coordination</a:t>
            </a:r>
            <a:endParaRPr b="0" lang="pt-BR" sz="1200" spc="-1" strike="noStrike">
              <a:latin typeface="Arial"/>
            </a:endParaRPr>
          </a:p>
        </p:txBody>
      </p:sp>
      <p:sp>
        <p:nvSpPr>
          <p:cNvPr id="161" name="Line 29"/>
          <p:cNvSpPr/>
          <p:nvPr/>
        </p:nvSpPr>
        <p:spPr>
          <a:xfrm>
            <a:off x="468720" y="3021120"/>
            <a:ext cx="11275560" cy="0"/>
          </a:xfrm>
          <a:prstGeom prst="line">
            <a:avLst/>
          </a:prstGeom>
          <a:ln w="12600">
            <a:solidFill>
              <a:srgbClr val="6f7878"/>
            </a:solidFill>
          </a:ln>
        </p:spPr>
        <p:style>
          <a:lnRef idx="1">
            <a:schemeClr val="accent1"/>
          </a:lnRef>
          <a:fillRef idx="0">
            <a:schemeClr val="accent1"/>
          </a:fillRef>
          <a:effectRef idx="0">
            <a:schemeClr val="accent1"/>
          </a:effectRef>
          <a:fontRef idx="minor"/>
        </p:style>
      </p:sp>
      <p:sp>
        <p:nvSpPr>
          <p:cNvPr id="162" name="Line 30"/>
          <p:cNvSpPr/>
          <p:nvPr/>
        </p:nvSpPr>
        <p:spPr>
          <a:xfrm>
            <a:off x="468720" y="1458000"/>
            <a:ext cx="11275560" cy="0"/>
          </a:xfrm>
          <a:prstGeom prst="line">
            <a:avLst/>
          </a:prstGeom>
          <a:ln w="12600">
            <a:solidFill>
              <a:srgbClr val="6f7878"/>
            </a:solidFill>
          </a:ln>
        </p:spPr>
        <p:style>
          <a:lnRef idx="1">
            <a:schemeClr val="accent1"/>
          </a:lnRef>
          <a:fillRef idx="0">
            <a:schemeClr val="accent1"/>
          </a:fillRef>
          <a:effectRef idx="0">
            <a:schemeClr val="accent1"/>
          </a:effectRef>
          <a:fontRef idx="minor"/>
        </p:style>
      </p:sp>
      <p:sp>
        <p:nvSpPr>
          <p:cNvPr id="163" name="Line 31"/>
          <p:cNvSpPr/>
          <p:nvPr/>
        </p:nvSpPr>
        <p:spPr>
          <a:xfrm flipV="1">
            <a:off x="1981440" y="1037160"/>
            <a:ext cx="5400" cy="4563720"/>
          </a:xfrm>
          <a:prstGeom prst="line">
            <a:avLst/>
          </a:prstGeom>
          <a:ln w="12600">
            <a:solidFill>
              <a:srgbClr val="6f7878"/>
            </a:solidFill>
          </a:ln>
        </p:spPr>
        <p:style>
          <a:lnRef idx="1">
            <a:schemeClr val="accent1"/>
          </a:lnRef>
          <a:fillRef idx="0">
            <a:schemeClr val="accent1"/>
          </a:fillRef>
          <a:effectRef idx="0">
            <a:schemeClr val="accent1"/>
          </a:effectRef>
          <a:fontRef idx="minor"/>
        </p:style>
      </p:sp>
      <p:sp>
        <p:nvSpPr>
          <p:cNvPr id="164" name="CustomShape 32"/>
          <p:cNvSpPr/>
          <p:nvPr/>
        </p:nvSpPr>
        <p:spPr>
          <a:xfrm>
            <a:off x="5122080" y="2709360"/>
            <a:ext cx="6606720" cy="235440"/>
          </a:xfrm>
          <a:prstGeom prst="homePlate">
            <a:avLst>
              <a:gd name="adj" fmla="val 50000"/>
            </a:avLst>
          </a:prstGeom>
          <a:solidFill>
            <a:srgbClr val="d0deea"/>
          </a:solidFill>
          <a:ln>
            <a:noFill/>
          </a:ln>
        </p:spPr>
        <p:style>
          <a:lnRef idx="2">
            <a:schemeClr val="accent1">
              <a:shade val="50000"/>
            </a:schemeClr>
          </a:lnRef>
          <a:fillRef idx="1">
            <a:schemeClr val="accent1"/>
          </a:fillRef>
          <a:effectRef idx="0">
            <a:schemeClr val="accent1"/>
          </a:effectRef>
          <a:fontRef idx="minor"/>
        </p:style>
      </p:sp>
      <p:sp>
        <p:nvSpPr>
          <p:cNvPr id="165" name="CustomShape 33"/>
          <p:cNvSpPr/>
          <p:nvPr/>
        </p:nvSpPr>
        <p:spPr>
          <a:xfrm>
            <a:off x="5127840" y="4100760"/>
            <a:ext cx="6562440" cy="233280"/>
          </a:xfrm>
          <a:prstGeom prst="homePlate">
            <a:avLst>
              <a:gd name="adj" fmla="val 50000"/>
            </a:avLst>
          </a:prstGeom>
          <a:solidFill>
            <a:srgbClr val="a1b3ca"/>
          </a:solidFill>
          <a:ln>
            <a:noFill/>
          </a:ln>
        </p:spPr>
        <p:style>
          <a:lnRef idx="2">
            <a:schemeClr val="accent1">
              <a:shade val="50000"/>
            </a:schemeClr>
          </a:lnRef>
          <a:fillRef idx="1">
            <a:schemeClr val="accent1"/>
          </a:fillRef>
          <a:effectRef idx="0">
            <a:schemeClr val="accent1"/>
          </a:effectRef>
          <a:fontRef idx="minor"/>
        </p:style>
      </p:sp>
      <p:sp>
        <p:nvSpPr>
          <p:cNvPr id="166" name="CustomShape 34"/>
          <p:cNvSpPr/>
          <p:nvPr/>
        </p:nvSpPr>
        <p:spPr>
          <a:xfrm>
            <a:off x="5138640" y="4431600"/>
            <a:ext cx="6552000" cy="233280"/>
          </a:xfrm>
          <a:prstGeom prst="homePlate">
            <a:avLst>
              <a:gd name="adj" fmla="val 50000"/>
            </a:avLst>
          </a:prstGeom>
          <a:solidFill>
            <a:srgbClr val="a1b3ca"/>
          </a:solidFill>
          <a:ln>
            <a:noFill/>
          </a:ln>
        </p:spPr>
        <p:style>
          <a:lnRef idx="2">
            <a:schemeClr val="accent1">
              <a:shade val="50000"/>
            </a:schemeClr>
          </a:lnRef>
          <a:fillRef idx="1">
            <a:schemeClr val="accent1"/>
          </a:fillRef>
          <a:effectRef idx="0">
            <a:schemeClr val="accent1"/>
          </a:effectRef>
          <a:fontRef idx="minor"/>
        </p:style>
      </p:sp>
      <p:sp>
        <p:nvSpPr>
          <p:cNvPr id="167" name="CustomShape 35"/>
          <p:cNvSpPr/>
          <p:nvPr/>
        </p:nvSpPr>
        <p:spPr>
          <a:xfrm>
            <a:off x="5860800" y="2697120"/>
            <a:ext cx="4560120" cy="2577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1100" spc="-1" strike="noStrike">
                <a:solidFill>
                  <a:srgbClr val="000000"/>
                </a:solidFill>
                <a:latin typeface="Arial"/>
              </a:rPr>
              <a:t>Redesign Funding and Resourcing Models</a:t>
            </a:r>
            <a:endParaRPr b="0" lang="pt-BR" sz="1100" spc="-1" strike="noStrike">
              <a:latin typeface="Arial"/>
            </a:endParaRPr>
          </a:p>
        </p:txBody>
      </p:sp>
      <p:sp>
        <p:nvSpPr>
          <p:cNvPr id="168" name="CustomShape 36"/>
          <p:cNvSpPr/>
          <p:nvPr/>
        </p:nvSpPr>
        <p:spPr>
          <a:xfrm>
            <a:off x="6726240" y="4092840"/>
            <a:ext cx="3311640" cy="2577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1100" spc="-1" strike="noStrike">
                <a:solidFill>
                  <a:srgbClr val="ffffff"/>
                </a:solidFill>
                <a:latin typeface="Arial"/>
              </a:rPr>
              <a:t>Design Product Teams</a:t>
            </a:r>
            <a:endParaRPr b="0" lang="pt-BR" sz="1100" spc="-1" strike="noStrike">
              <a:latin typeface="Arial"/>
            </a:endParaRPr>
          </a:p>
        </p:txBody>
      </p:sp>
      <p:sp>
        <p:nvSpPr>
          <p:cNvPr id="169" name="CustomShape 37"/>
          <p:cNvSpPr/>
          <p:nvPr/>
        </p:nvSpPr>
        <p:spPr>
          <a:xfrm>
            <a:off x="6735240" y="4413960"/>
            <a:ext cx="3311640" cy="2577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1100" spc="-1" strike="noStrike">
                <a:solidFill>
                  <a:srgbClr val="ffffff"/>
                </a:solidFill>
                <a:latin typeface="Arial"/>
              </a:rPr>
              <a:t>Manage Team Performance</a:t>
            </a:r>
            <a:endParaRPr b="0" lang="pt-BR" sz="1100" spc="-1" strike="noStrike">
              <a:latin typeface="Arial"/>
            </a:endParaRPr>
          </a:p>
        </p:txBody>
      </p:sp>
      <p:sp>
        <p:nvSpPr>
          <p:cNvPr id="170" name="Line 38"/>
          <p:cNvSpPr/>
          <p:nvPr/>
        </p:nvSpPr>
        <p:spPr>
          <a:xfrm>
            <a:off x="415080" y="4752720"/>
            <a:ext cx="11275560" cy="0"/>
          </a:xfrm>
          <a:prstGeom prst="line">
            <a:avLst/>
          </a:prstGeom>
          <a:ln w="12600">
            <a:solidFill>
              <a:srgbClr val="6f7878"/>
            </a:solidFill>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2856"/>
        </a:solidFill>
      </p:bgPr>
    </p:bg>
    <p:spTree>
      <p:nvGrpSpPr>
        <p:cNvPr id="1" name=""/>
        <p:cNvGrpSpPr/>
        <p:nvPr/>
      </p:nvGrpSpPr>
      <p:grpSpPr>
        <a:xfrm>
          <a:off x="0" y="0"/>
          <a:ext cx="0" cy="0"/>
          <a:chOff x="0" y="0"/>
          <a:chExt cx="0" cy="0"/>
        </a:xfrm>
      </p:grpSpPr>
      <p:sp>
        <p:nvSpPr>
          <p:cNvPr id="171" name="CustomShape 1"/>
          <p:cNvSpPr/>
          <p:nvPr/>
        </p:nvSpPr>
        <p:spPr>
          <a:xfrm>
            <a:off x="2166840" y="1957680"/>
            <a:ext cx="4544640" cy="1994040"/>
          </a:xfrm>
          <a:prstGeom prst="rect">
            <a:avLst/>
          </a:prstGeom>
          <a:noFill/>
          <a:ln>
            <a:noFill/>
          </a:ln>
        </p:spPr>
        <p:style>
          <a:lnRef idx="0"/>
          <a:fillRef idx="0"/>
          <a:effectRef idx="0"/>
          <a:fontRef idx="minor"/>
        </p:style>
        <p:txBody>
          <a:bodyPr lIns="0" rIns="0" tIns="0" bIns="0" anchor="ctr">
            <a:noAutofit/>
          </a:bodyPr>
          <a:p>
            <a:pPr>
              <a:lnSpc>
                <a:spcPct val="100000"/>
              </a:lnSpc>
              <a:spcAft>
                <a:spcPts val="1199"/>
              </a:spcAft>
              <a:tabLst>
                <a:tab algn="l" pos="0"/>
              </a:tabLst>
            </a:pPr>
            <a:r>
              <a:rPr b="1" lang="en-US" sz="3200" spc="-1" strike="noStrike">
                <a:solidFill>
                  <a:srgbClr val="ffffff"/>
                </a:solidFill>
                <a:latin typeface="Arial Black"/>
              </a:rPr>
              <a:t>Organizational Change Management</a:t>
            </a:r>
            <a:endParaRPr b="0" lang="pt-BR" sz="3200" spc="-1" strike="noStrike">
              <a:latin typeface="Arial"/>
            </a:endParaRPr>
          </a:p>
          <a:p>
            <a:pPr>
              <a:lnSpc>
                <a:spcPct val="100000"/>
              </a:lnSpc>
              <a:spcBef>
                <a:spcPts val="601"/>
              </a:spcBef>
              <a:tabLst>
                <a:tab algn="l" pos="0"/>
              </a:tabLst>
            </a:pPr>
            <a:r>
              <a:rPr b="1" lang="en-US" sz="1400" spc="-1" strike="noStrike">
                <a:solidFill>
                  <a:srgbClr val="ffffff"/>
                </a:solidFill>
                <a:latin typeface="Arial"/>
              </a:rPr>
              <a:t>Key Activities:</a:t>
            </a:r>
            <a:endParaRPr b="0" lang="pt-BR" sz="1400" spc="-1" strike="noStrike">
              <a:latin typeface="Arial"/>
            </a:endParaRPr>
          </a:p>
          <a:p>
            <a:pPr marL="166680" indent="-166320">
              <a:lnSpc>
                <a:spcPct val="100000"/>
              </a:lnSpc>
              <a:spcBef>
                <a:spcPts val="601"/>
              </a:spcBef>
              <a:buClr>
                <a:srgbClr val="ffffff"/>
              </a:buClr>
              <a:buFont typeface="Arial"/>
              <a:buChar char="•"/>
              <a:tabLst>
                <a:tab algn="l" pos="0"/>
              </a:tabLst>
            </a:pPr>
            <a:r>
              <a:rPr b="0" lang="en-US" sz="1400" spc="-1" strike="noStrike">
                <a:solidFill>
                  <a:srgbClr val="ffffff"/>
                </a:solidFill>
                <a:latin typeface="Arial"/>
              </a:rPr>
              <a:t>Initiate the Transformation and Define Key Goals</a:t>
            </a:r>
            <a:endParaRPr b="0" lang="pt-BR" sz="1400" spc="-1" strike="noStrike">
              <a:latin typeface="Arial"/>
            </a:endParaRPr>
          </a:p>
          <a:p>
            <a:pPr marL="166680" indent="-166320">
              <a:lnSpc>
                <a:spcPct val="100000"/>
              </a:lnSpc>
              <a:spcBef>
                <a:spcPts val="601"/>
              </a:spcBef>
              <a:buClr>
                <a:srgbClr val="ffffff"/>
              </a:buClr>
              <a:buFont typeface="Arial"/>
              <a:buChar char="•"/>
              <a:tabLst>
                <a:tab algn="l" pos="0"/>
              </a:tabLst>
            </a:pPr>
            <a:r>
              <a:rPr b="0" lang="en-US" sz="1400" spc="-1" strike="noStrike">
                <a:solidFill>
                  <a:srgbClr val="ffffff"/>
                </a:solidFill>
                <a:latin typeface="Arial"/>
              </a:rPr>
              <a:t>Implement Agile Pilots</a:t>
            </a:r>
            <a:endParaRPr b="0" lang="pt-BR" sz="1400" spc="-1" strike="noStrike">
              <a:latin typeface="Arial"/>
            </a:endParaRPr>
          </a:p>
          <a:p>
            <a:pPr marL="166680" indent="-166320">
              <a:lnSpc>
                <a:spcPct val="100000"/>
              </a:lnSpc>
              <a:spcBef>
                <a:spcPts val="601"/>
              </a:spcBef>
              <a:buClr>
                <a:srgbClr val="ffffff"/>
              </a:buClr>
              <a:buFont typeface="Arial"/>
              <a:buChar char="•"/>
              <a:tabLst>
                <a:tab algn="l" pos="0"/>
              </a:tabLst>
            </a:pPr>
            <a:r>
              <a:rPr b="0" lang="en-US" sz="1400" spc="-1" strike="noStrike">
                <a:solidFill>
                  <a:srgbClr val="ffffff"/>
                </a:solidFill>
                <a:latin typeface="Arial"/>
              </a:rPr>
              <a:t>Build Stakeholder Understanding and Commitment to Agile</a:t>
            </a:r>
            <a:endParaRPr b="0" lang="pt-BR" sz="1400" spc="-1" strike="noStrike">
              <a:latin typeface="Arial"/>
            </a:endParaRPr>
          </a:p>
          <a:p>
            <a:pPr marL="166680" indent="-166320">
              <a:lnSpc>
                <a:spcPct val="100000"/>
              </a:lnSpc>
              <a:spcBef>
                <a:spcPts val="601"/>
              </a:spcBef>
              <a:buClr>
                <a:srgbClr val="ffffff"/>
              </a:buClr>
              <a:buFont typeface="Arial"/>
              <a:buChar char="•"/>
              <a:tabLst>
                <a:tab algn="l" pos="0"/>
              </a:tabLst>
            </a:pPr>
            <a:r>
              <a:rPr b="0" lang="en-US" sz="1400" spc="-1" strike="noStrike">
                <a:solidFill>
                  <a:srgbClr val="ffffff"/>
                </a:solidFill>
                <a:latin typeface="Arial"/>
              </a:rPr>
              <a:t>Redesign Funding and Resourcing Models</a:t>
            </a:r>
            <a:endParaRPr b="0" lang="pt-BR" sz="1400" spc="-1" strike="noStrike">
              <a:latin typeface="Arial"/>
            </a:endParaRPr>
          </a:p>
        </p:txBody>
      </p:sp>
      <p:sp>
        <p:nvSpPr>
          <p:cNvPr id="172" name="CustomShape 2"/>
          <p:cNvSpPr/>
          <p:nvPr/>
        </p:nvSpPr>
        <p:spPr>
          <a:xfrm>
            <a:off x="2166840" y="5142600"/>
            <a:ext cx="4745520" cy="405360"/>
          </a:xfrm>
          <a:prstGeom prst="rect">
            <a:avLst/>
          </a:prstGeom>
          <a:noFill/>
          <a:ln>
            <a:noFill/>
          </a:ln>
        </p:spPr>
        <p:style>
          <a:lnRef idx="0"/>
          <a:fillRef idx="0"/>
          <a:effectRef idx="0"/>
          <a:fontRef idx="minor"/>
        </p:style>
        <p:txBody>
          <a:bodyPr lIns="0" rIns="0" tIns="0" bIns="0" anchor="ctr">
            <a:noAutofit/>
          </a:bodyPr>
          <a:p>
            <a:pPr>
              <a:lnSpc>
                <a:spcPct val="100000"/>
              </a:lnSpc>
              <a:spcAft>
                <a:spcPts val="1199"/>
              </a:spcAft>
              <a:tabLst>
                <a:tab algn="l" pos="0"/>
              </a:tabLst>
            </a:pPr>
            <a:r>
              <a:rPr b="0" i="1" lang="en-US" sz="1200" spc="-1" strike="noStrike">
                <a:solidFill>
                  <a:srgbClr val="ffffff"/>
                </a:solidFill>
                <a:latin typeface="Arial"/>
              </a:rPr>
              <a:t>Note: Some recommended content may not be available as part of your current Gartner subscription.</a:t>
            </a:r>
            <a:endParaRPr b="0" lang="pt-BR"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457200" y="366840"/>
            <a:ext cx="11275560" cy="442800"/>
          </a:xfrm>
          <a:prstGeom prst="rect">
            <a:avLst/>
          </a:prstGeom>
          <a:noFill/>
          <a:ln>
            <a:noFill/>
          </a:ln>
        </p:spPr>
        <p:txBody>
          <a:bodyPr lIns="0" rIns="0" tIns="0" bIns="0">
            <a:noAutofit/>
          </a:bodyPr>
          <a:p>
            <a:pPr>
              <a:lnSpc>
                <a:spcPct val="90000"/>
              </a:lnSpc>
              <a:spcAft>
                <a:spcPts val="1199"/>
              </a:spcAft>
            </a:pPr>
            <a:r>
              <a:rPr b="1" lang="en-US" sz="3200" spc="-1" strike="noStrike">
                <a:solidFill>
                  <a:srgbClr val="002856"/>
                </a:solidFill>
                <a:latin typeface="Arial Black"/>
              </a:rPr>
              <a:t>Initiate the Transformation and Define Key Goals</a:t>
            </a:r>
            <a:endParaRPr b="0" lang="en-US" sz="3200" spc="-1" strike="noStrike">
              <a:solidFill>
                <a:srgbClr val="000000"/>
              </a:solidFill>
              <a:latin typeface="Arial"/>
            </a:endParaRPr>
          </a:p>
        </p:txBody>
      </p:sp>
      <p:graphicFrame>
        <p:nvGraphicFramePr>
          <p:cNvPr id="174" name="Table 2"/>
          <p:cNvGraphicFramePr/>
          <p:nvPr/>
        </p:nvGraphicFramePr>
        <p:xfrm>
          <a:off x="457200" y="2554560"/>
          <a:ext cx="11275560" cy="2064960"/>
        </p:xfrm>
        <a:graphic>
          <a:graphicData uri="http://schemas.openxmlformats.org/drawingml/2006/table">
            <a:tbl>
              <a:tblPr/>
              <a:tblGrid>
                <a:gridCol w="5637960"/>
                <a:gridCol w="5637960"/>
              </a:tblGrid>
              <a:tr h="291600">
                <a:tc>
                  <a:txBody>
                    <a:bodyPr>
                      <a:noAutofit/>
                    </a:bodyPr>
                    <a:p>
                      <a:pPr algn="ctr">
                        <a:lnSpc>
                          <a:spcPct val="100000"/>
                        </a:lnSpc>
                      </a:pPr>
                      <a:r>
                        <a:rPr b="1" lang="en-US" sz="1400" spc="-1" strike="noStrike">
                          <a:solidFill>
                            <a:srgbClr val="ffffff"/>
                          </a:solidFill>
                          <a:latin typeface="Arial"/>
                        </a:rPr>
                        <a:t>Action Steps</a:t>
                      </a:r>
                      <a:endParaRPr b="0" lang="pt-BR" sz="1400" spc="-1" strike="noStrike">
                        <a:latin typeface="Arial"/>
                      </a:endParaRPr>
                    </a:p>
                  </a:txBody>
                  <a:tcPr marL="91440" marR="91440">
                    <a:lnL w="12240">
                      <a:solidFill>
                        <a:srgbClr val="000000"/>
                      </a:solidFill>
                    </a:lnL>
                    <a:lnR w="12240">
                      <a:solidFill>
                        <a:srgbClr val="ffffff"/>
                      </a:solidFill>
                    </a:lnR>
                    <a:lnT w="12240">
                      <a:solidFill>
                        <a:srgbClr val="000000"/>
                      </a:solidFill>
                    </a:lnT>
                    <a:lnB w="12240">
                      <a:solidFill>
                        <a:srgbClr val="000000"/>
                      </a:solidFill>
                    </a:lnB>
                    <a:solidFill>
                      <a:srgbClr val="002856"/>
                    </a:solidFill>
                  </a:tcPr>
                </a:tc>
                <a:tc>
                  <a:txBody>
                    <a:bodyPr>
                      <a:noAutofit/>
                    </a:bodyPr>
                    <a:p>
                      <a:pPr algn="ctr">
                        <a:lnSpc>
                          <a:spcPct val="100000"/>
                        </a:lnSpc>
                      </a:pPr>
                      <a:r>
                        <a:rPr b="1" lang="en-US" sz="1400" spc="-1" strike="noStrike">
                          <a:solidFill>
                            <a:srgbClr val="ffffff"/>
                          </a:solidFill>
                          <a:latin typeface="Arial"/>
                        </a:rPr>
                        <a:t>Recommended Resources</a:t>
                      </a:r>
                      <a:endParaRPr b="0" lang="pt-BR" sz="1400" spc="-1" strike="noStrike">
                        <a:latin typeface="Arial"/>
                      </a:endParaRPr>
                    </a:p>
                  </a:txBody>
                  <a:tcPr marL="91440" marR="91440">
                    <a:lnL w="12240">
                      <a:solidFill>
                        <a:srgbClr val="ffffff"/>
                      </a:solidFill>
                    </a:lnL>
                    <a:lnR w="12240">
                      <a:solidFill>
                        <a:srgbClr val="000000"/>
                      </a:solidFill>
                    </a:lnR>
                    <a:lnT w="12240">
                      <a:solidFill>
                        <a:srgbClr val="000000"/>
                      </a:solidFill>
                    </a:lnT>
                    <a:lnB w="12240">
                      <a:solidFill>
                        <a:srgbClr val="000000"/>
                      </a:solidFill>
                    </a:lnB>
                    <a:solidFill>
                      <a:srgbClr val="002856"/>
                    </a:solidFill>
                  </a:tcPr>
                </a:tc>
              </a:tr>
              <a:tr h="1166040">
                <a:tc>
                  <a:txBody>
                    <a:bodyPr>
                      <a:noAutofit/>
                    </a:bodyPr>
                    <a:p>
                      <a:pPr>
                        <a:lnSpc>
                          <a:spcPct val="100000"/>
                        </a:lnSpc>
                      </a:pPr>
                      <a:r>
                        <a:rPr b="1" lang="en-US" sz="1300" spc="-1" strike="noStrike">
                          <a:solidFill>
                            <a:srgbClr val="000000"/>
                          </a:solidFill>
                          <a:latin typeface="Arial"/>
                        </a:rPr>
                        <a:t>Define goals for the agile transformation. </a:t>
                      </a:r>
                      <a:r>
                        <a:rPr b="0" lang="en-US" sz="1300" spc="-1" strike="noStrike">
                          <a:solidFill>
                            <a:srgbClr val="000000"/>
                          </a:solidFill>
                          <a:latin typeface="Arial"/>
                        </a:rPr>
                        <a:t>Articulate the objectives of the transformation and define what success will look like.</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marL="285840" indent="-285480">
                        <a:lnSpc>
                          <a:spcPct val="100000"/>
                        </a:lnSpc>
                        <a:spcBef>
                          <a:spcPts val="601"/>
                        </a:spcBef>
                        <a:buClr>
                          <a:srgbClr val="000000"/>
                        </a:buClr>
                        <a:buFont typeface="Arial"/>
                        <a:buChar char="•"/>
                      </a:pPr>
                      <a:r>
                        <a:rPr b="0" lang="en-US" sz="1300" spc="-1" strike="noStrike" u="sng">
                          <a:solidFill>
                            <a:srgbClr val="0052d7"/>
                          </a:solidFill>
                          <a:uFillTx/>
                          <a:latin typeface="Arial"/>
                          <a:hlinkClick r:id="rId1"/>
                        </a:rPr>
                        <a:t>Client Question Video: How Do I Get Started With Agile?</a:t>
                      </a:r>
                      <a:endParaRPr b="0" lang="pt-BR" sz="1300" spc="-1" strike="noStrike">
                        <a:latin typeface="Arial"/>
                      </a:endParaRPr>
                    </a:p>
                    <a:p>
                      <a:pPr marL="285840" indent="-285480">
                        <a:lnSpc>
                          <a:spcPct val="100000"/>
                        </a:lnSpc>
                        <a:spcBef>
                          <a:spcPts val="601"/>
                        </a:spcBef>
                        <a:buClr>
                          <a:srgbClr val="000000"/>
                        </a:buClr>
                        <a:buFont typeface="Arial"/>
                        <a:buChar char="•"/>
                      </a:pPr>
                      <a:r>
                        <a:rPr b="0" lang="en-US" sz="1300" spc="-1" strike="noStrike" u="sng">
                          <a:solidFill>
                            <a:srgbClr val="0052d7"/>
                          </a:solidFill>
                          <a:uFillTx/>
                          <a:latin typeface="Arial"/>
                          <a:hlinkClick r:id="rId2"/>
                        </a:rPr>
                        <a:t>Break Through the Barriers to Scaling Agile and Product-Centric Delivery</a:t>
                      </a:r>
                      <a:r>
                        <a:rPr b="0" lang="en-US" sz="1300" spc="-1" strike="noStrike" u="sng">
                          <a:solidFill>
                            <a:srgbClr val="000000"/>
                          </a:solidFill>
                          <a:uFillTx/>
                          <a:latin typeface="Arial"/>
                        </a:rPr>
                        <a:t> </a:t>
                      </a:r>
                      <a:endParaRPr b="0" lang="pt-BR" sz="1300" spc="-1" strike="noStrike">
                        <a:latin typeface="Arial"/>
                      </a:endParaRPr>
                    </a:p>
                    <a:p>
                      <a:pPr marL="285840" indent="-285480">
                        <a:lnSpc>
                          <a:spcPct val="100000"/>
                        </a:lnSpc>
                        <a:spcBef>
                          <a:spcPts val="601"/>
                        </a:spcBef>
                        <a:buClr>
                          <a:srgbClr val="000000"/>
                        </a:buClr>
                        <a:buFont typeface="Arial"/>
                        <a:buChar char="•"/>
                      </a:pPr>
                      <a:r>
                        <a:rPr b="0" lang="en-US" sz="1300" spc="-1" strike="noStrike" u="sng">
                          <a:solidFill>
                            <a:srgbClr val="0052d7"/>
                          </a:solidFill>
                          <a:uFillTx/>
                          <a:latin typeface="Arial"/>
                          <a:hlinkClick r:id="rId3"/>
                        </a:rPr>
                        <a:t>Becoming Product-Centric Should Be an Evolution, Not a Top-Down Transformation</a:t>
                      </a:r>
                      <a:r>
                        <a:rPr b="0" lang="en-US" sz="1300" spc="-1" strike="noStrike" u="sng">
                          <a:solidFill>
                            <a:srgbClr val="000000"/>
                          </a:solidFill>
                          <a:uFillTx/>
                          <a:latin typeface="Arial"/>
                        </a:rPr>
                        <a:t> </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721080">
                <a:tc>
                  <a:txBody>
                    <a:bodyPr>
                      <a:noAutofit/>
                    </a:bodyPr>
                    <a:p>
                      <a:pPr>
                        <a:lnSpc>
                          <a:spcPct val="100000"/>
                        </a:lnSpc>
                      </a:pPr>
                      <a:r>
                        <a:rPr b="1" lang="en-US" sz="1300" spc="-1" strike="noStrike">
                          <a:solidFill>
                            <a:srgbClr val="000000"/>
                          </a:solidFill>
                          <a:latin typeface="Arial"/>
                        </a:rPr>
                        <a:t>Develop a plan to implement the transformation. </a:t>
                      </a:r>
                      <a:r>
                        <a:rPr b="0" lang="en-US" sz="1300" spc="-1" strike="noStrike">
                          <a:solidFill>
                            <a:srgbClr val="000000"/>
                          </a:solidFill>
                          <a:latin typeface="Arial"/>
                        </a:rPr>
                        <a:t>Define key action steps and milestones, and establish a team to guide the transformation. </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marL="285840" indent="-285480">
                        <a:lnSpc>
                          <a:spcPct val="100000"/>
                        </a:lnSpc>
                        <a:spcBef>
                          <a:spcPts val="601"/>
                        </a:spcBef>
                        <a:buClr>
                          <a:srgbClr val="000000"/>
                        </a:buClr>
                        <a:buFont typeface="Arial"/>
                        <a:buChar char="•"/>
                      </a:pPr>
                      <a:r>
                        <a:rPr b="0" lang="en-US" sz="1300" spc="-1" strike="noStrike" u="sng">
                          <a:solidFill>
                            <a:srgbClr val="0052d7"/>
                          </a:solidFill>
                          <a:uFillTx/>
                          <a:latin typeface="Arial"/>
                          <a:hlinkClick r:id="rId4"/>
                        </a:rPr>
                        <a:t>Client Question Video: What Are the Four Keys to a Successful Agile Transformation?</a:t>
                      </a:r>
                      <a:endParaRPr b="0" lang="pt-BR" sz="1300" spc="-1" strike="noStrike">
                        <a:latin typeface="Arial"/>
                      </a:endParaRPr>
                    </a:p>
                    <a:p>
                      <a:pPr marL="285840" indent="-285480">
                        <a:lnSpc>
                          <a:spcPct val="100000"/>
                        </a:lnSpc>
                        <a:spcBef>
                          <a:spcPts val="601"/>
                        </a:spcBef>
                        <a:buClr>
                          <a:srgbClr val="000000"/>
                        </a:buClr>
                        <a:buFont typeface="Arial"/>
                        <a:buChar char="•"/>
                      </a:pPr>
                      <a:r>
                        <a:rPr b="0" lang="en-US" sz="1300" spc="-1" strike="noStrike" u="sng">
                          <a:solidFill>
                            <a:srgbClr val="0052d7"/>
                          </a:solidFill>
                          <a:uFillTx/>
                          <a:latin typeface="Arial"/>
                          <a:hlinkClick r:id="rId5"/>
                        </a:rPr>
                        <a:t>10 Essential Practices for Success in Implementing the Scaled Agile Framework (</a:t>
                      </a:r>
                      <a:r>
                        <a:rPr b="0" lang="en-US" sz="1300" spc="-1" strike="noStrike" u="sng">
                          <a:solidFill>
                            <a:srgbClr val="0052d7"/>
                          </a:solidFill>
                          <a:uFillTx/>
                          <a:latin typeface="Arial"/>
                          <a:hlinkClick r:id="rId6"/>
                        </a:rPr>
                        <a:t>SAFe</a:t>
                      </a:r>
                      <a:r>
                        <a:rPr b="0" lang="en-US" sz="1300" spc="-1" strike="noStrike" u="sng">
                          <a:solidFill>
                            <a:srgbClr val="0052d7"/>
                          </a:solidFill>
                          <a:uFillTx/>
                          <a:latin typeface="Arial"/>
                          <a:hlinkClick r:id="rId7"/>
                        </a:rPr>
                        <a:t>)</a:t>
                      </a:r>
                      <a:r>
                        <a:rPr b="0" lang="en-US" sz="1300" spc="-1" strike="noStrike" u="sng">
                          <a:solidFill>
                            <a:srgbClr val="000000"/>
                          </a:solidFill>
                          <a:uFillTx/>
                          <a:latin typeface="Arial"/>
                        </a:rPr>
                        <a:t> </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75" name="CustomShape 3"/>
          <p:cNvSpPr/>
          <p:nvPr/>
        </p:nvSpPr>
        <p:spPr>
          <a:xfrm flipH="1">
            <a:off x="456480" y="857160"/>
            <a:ext cx="11275560" cy="1446840"/>
          </a:xfrm>
          <a:prstGeom prst="rect">
            <a:avLst/>
          </a:prstGeom>
          <a:solidFill>
            <a:schemeClr val="accent3"/>
          </a:solidFill>
          <a:ln w="9360">
            <a:noFill/>
          </a:ln>
        </p:spPr>
        <p:style>
          <a:lnRef idx="0"/>
          <a:fillRef idx="0"/>
          <a:effectRef idx="0"/>
          <a:fontRef idx="minor"/>
        </p:style>
        <p:txBody>
          <a:bodyPr tIns="91440" bIns="91440">
            <a:spAutoFit/>
          </a:bodyPr>
          <a:p>
            <a:pPr>
              <a:lnSpc>
                <a:spcPct val="100000"/>
              </a:lnSpc>
            </a:pPr>
            <a:r>
              <a:rPr b="1" lang="en-US" sz="1500" spc="-1" strike="noStrike">
                <a:solidFill>
                  <a:srgbClr val="000000"/>
                </a:solidFill>
                <a:latin typeface="Arial"/>
                <a:ea typeface="Arial Unicode MS"/>
              </a:rPr>
              <a:t>What Success Looks Like</a:t>
            </a:r>
            <a:endParaRPr b="0" lang="pt-BR" sz="1500" spc="-1" strike="noStrike">
              <a:latin typeface="Arial"/>
            </a:endParaRPr>
          </a:p>
          <a:p>
            <a:pPr>
              <a:lnSpc>
                <a:spcPct val="100000"/>
              </a:lnSpc>
            </a:pPr>
            <a:r>
              <a:rPr b="0" lang="en-US" sz="1300" spc="-1" strike="noStrike">
                <a:solidFill>
                  <a:srgbClr val="000000"/>
                </a:solidFill>
                <a:latin typeface="Arial"/>
                <a:ea typeface="Arial Unicode MS"/>
              </a:rPr>
              <a:t>Organizations have a defined set of objectives and a clear plan for implementing the agile transformation.</a:t>
            </a:r>
            <a:endParaRPr b="0" lang="pt-BR" sz="1300" spc="-1" strike="noStrike">
              <a:latin typeface="Arial"/>
            </a:endParaRPr>
          </a:p>
          <a:p>
            <a:pPr>
              <a:lnSpc>
                <a:spcPct val="100000"/>
              </a:lnSpc>
            </a:pPr>
            <a:endParaRPr b="0" lang="pt-BR" sz="1300" spc="-1" strike="noStrike">
              <a:latin typeface="Arial"/>
            </a:endParaRPr>
          </a:p>
          <a:p>
            <a:pPr>
              <a:lnSpc>
                <a:spcPct val="100000"/>
              </a:lnSpc>
            </a:pPr>
            <a:r>
              <a:rPr b="1" lang="en-US" sz="1500" spc="-1" strike="noStrike">
                <a:solidFill>
                  <a:srgbClr val="000000"/>
                </a:solidFill>
                <a:latin typeface="Arial"/>
                <a:ea typeface="Arial Unicode MS"/>
              </a:rPr>
              <a:t>Pitfalls to Avoid</a:t>
            </a:r>
            <a:endParaRPr b="0" lang="pt-BR" sz="1500" spc="-1" strike="noStrike">
              <a:latin typeface="Arial"/>
            </a:endParaRPr>
          </a:p>
          <a:p>
            <a:pPr marL="171360" indent="-171000">
              <a:lnSpc>
                <a:spcPct val="100000"/>
              </a:lnSpc>
              <a:buClr>
                <a:srgbClr val="000000"/>
              </a:buClr>
              <a:buFont typeface="Arial"/>
              <a:buChar char="•"/>
            </a:pPr>
            <a:r>
              <a:rPr b="0" lang="en-US" sz="1300" spc="-1" strike="noStrike">
                <a:solidFill>
                  <a:srgbClr val="000000"/>
                </a:solidFill>
                <a:latin typeface="Arial"/>
                <a:ea typeface="Arial Unicode MS"/>
              </a:rPr>
              <a:t>Rolling out agile before establishing clear goals for the transformation.</a:t>
            </a:r>
            <a:endParaRPr b="0" lang="pt-BR" sz="1300" spc="-1" strike="noStrike">
              <a:latin typeface="Arial"/>
            </a:endParaRPr>
          </a:p>
          <a:p>
            <a:pPr marL="171360" indent="-171000">
              <a:lnSpc>
                <a:spcPct val="100000"/>
              </a:lnSpc>
              <a:buClr>
                <a:srgbClr val="000000"/>
              </a:buClr>
              <a:buFont typeface="Arial"/>
              <a:buChar char="•"/>
            </a:pPr>
            <a:r>
              <a:rPr b="0" lang="en-US" sz="1300" spc="-1" strike="noStrike">
                <a:solidFill>
                  <a:srgbClr val="000000"/>
                </a:solidFill>
                <a:latin typeface="Arial"/>
                <a:ea typeface="Arial Unicode MS"/>
              </a:rPr>
              <a:t>Failing to track and communicate progress against objectives on an ongoing basis.</a:t>
            </a:r>
            <a:endParaRPr b="0" lang="pt-BR" sz="13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457200" y="366840"/>
            <a:ext cx="11275560" cy="442800"/>
          </a:xfrm>
          <a:prstGeom prst="rect">
            <a:avLst/>
          </a:prstGeom>
          <a:noFill/>
          <a:ln>
            <a:noFill/>
          </a:ln>
        </p:spPr>
        <p:txBody>
          <a:bodyPr lIns="0" rIns="0" tIns="0" bIns="0">
            <a:noAutofit/>
          </a:bodyPr>
          <a:p>
            <a:pPr>
              <a:lnSpc>
                <a:spcPct val="90000"/>
              </a:lnSpc>
              <a:spcAft>
                <a:spcPts val="1199"/>
              </a:spcAft>
            </a:pPr>
            <a:r>
              <a:rPr b="1" lang="en-US" sz="3200" spc="-1" strike="noStrike">
                <a:solidFill>
                  <a:srgbClr val="002856"/>
                </a:solidFill>
                <a:latin typeface="Arial Black"/>
              </a:rPr>
              <a:t>Implement Agile Pilots</a:t>
            </a:r>
            <a:endParaRPr b="0" lang="en-US" sz="3200" spc="-1" strike="noStrike">
              <a:solidFill>
                <a:srgbClr val="000000"/>
              </a:solidFill>
              <a:latin typeface="Arial"/>
            </a:endParaRPr>
          </a:p>
        </p:txBody>
      </p:sp>
      <p:graphicFrame>
        <p:nvGraphicFramePr>
          <p:cNvPr id="177" name="Table 2"/>
          <p:cNvGraphicFramePr/>
          <p:nvPr/>
        </p:nvGraphicFramePr>
        <p:xfrm>
          <a:off x="457200" y="2754720"/>
          <a:ext cx="11275560" cy="2359080"/>
        </p:xfrm>
        <a:graphic>
          <a:graphicData uri="http://schemas.openxmlformats.org/drawingml/2006/table">
            <a:tbl>
              <a:tblPr/>
              <a:tblGrid>
                <a:gridCol w="5637960"/>
                <a:gridCol w="5637960"/>
              </a:tblGrid>
              <a:tr h="392040">
                <a:tc>
                  <a:txBody>
                    <a:bodyPr>
                      <a:noAutofit/>
                    </a:bodyPr>
                    <a:p>
                      <a:pPr algn="ctr">
                        <a:lnSpc>
                          <a:spcPct val="100000"/>
                        </a:lnSpc>
                      </a:pPr>
                      <a:r>
                        <a:rPr b="1" lang="en-US" sz="1400" spc="-1" strike="noStrike">
                          <a:solidFill>
                            <a:srgbClr val="ffffff"/>
                          </a:solidFill>
                          <a:latin typeface="Arial"/>
                        </a:rPr>
                        <a:t>Action Steps</a:t>
                      </a:r>
                      <a:endParaRPr b="0" lang="pt-BR" sz="1400" spc="-1" strike="noStrike">
                        <a:latin typeface="Arial"/>
                      </a:endParaRPr>
                    </a:p>
                  </a:txBody>
                  <a:tcPr marL="91440" marR="91440">
                    <a:lnL w="12240">
                      <a:solidFill>
                        <a:srgbClr val="000000"/>
                      </a:solidFill>
                    </a:lnL>
                    <a:lnR w="12240">
                      <a:solidFill>
                        <a:srgbClr val="ffffff"/>
                      </a:solidFill>
                    </a:lnR>
                    <a:lnT w="12240">
                      <a:solidFill>
                        <a:srgbClr val="000000"/>
                      </a:solidFill>
                    </a:lnT>
                    <a:lnB w="12240">
                      <a:solidFill>
                        <a:srgbClr val="000000"/>
                      </a:solidFill>
                    </a:lnB>
                    <a:solidFill>
                      <a:srgbClr val="002856"/>
                    </a:solidFill>
                  </a:tcPr>
                </a:tc>
                <a:tc>
                  <a:txBody>
                    <a:bodyPr>
                      <a:noAutofit/>
                    </a:bodyPr>
                    <a:p>
                      <a:pPr algn="ctr">
                        <a:lnSpc>
                          <a:spcPct val="100000"/>
                        </a:lnSpc>
                      </a:pPr>
                      <a:r>
                        <a:rPr b="1" lang="en-US" sz="1400" spc="-1" strike="noStrike">
                          <a:solidFill>
                            <a:srgbClr val="ffffff"/>
                          </a:solidFill>
                          <a:latin typeface="Arial"/>
                        </a:rPr>
                        <a:t>Recommended Resources</a:t>
                      </a:r>
                      <a:endParaRPr b="0" lang="pt-BR" sz="1400" spc="-1" strike="noStrike">
                        <a:latin typeface="Arial"/>
                      </a:endParaRPr>
                    </a:p>
                  </a:txBody>
                  <a:tcPr marL="91440" marR="91440">
                    <a:lnL w="12240">
                      <a:solidFill>
                        <a:srgbClr val="ffffff"/>
                      </a:solidFill>
                    </a:lnL>
                    <a:lnR w="12240">
                      <a:solidFill>
                        <a:srgbClr val="000000"/>
                      </a:solidFill>
                    </a:lnR>
                    <a:lnT w="12240">
                      <a:solidFill>
                        <a:srgbClr val="000000"/>
                      </a:solidFill>
                    </a:lnT>
                    <a:lnB w="12240">
                      <a:solidFill>
                        <a:srgbClr val="000000"/>
                      </a:solidFill>
                    </a:lnB>
                    <a:solidFill>
                      <a:srgbClr val="002856"/>
                    </a:solidFill>
                  </a:tcPr>
                </a:tc>
              </a:tr>
              <a:tr h="500760">
                <a:tc>
                  <a:txBody>
                    <a:bodyPr>
                      <a:noAutofit/>
                    </a:bodyPr>
                    <a:p>
                      <a:pPr>
                        <a:lnSpc>
                          <a:spcPct val="100000"/>
                        </a:lnSpc>
                      </a:pPr>
                      <a:r>
                        <a:rPr b="1" lang="en-US" sz="1300" spc="-1" strike="noStrike">
                          <a:solidFill>
                            <a:srgbClr val="000000"/>
                          </a:solidFill>
                          <a:latin typeface="Arial"/>
                        </a:rPr>
                        <a:t>Select teams and initiatives for agile pilot. </a:t>
                      </a:r>
                      <a:r>
                        <a:rPr b="0" lang="en-US" sz="1300" spc="-1" strike="noStrike">
                          <a:solidFill>
                            <a:srgbClr val="000000"/>
                          </a:solidFill>
                          <a:latin typeface="Arial"/>
                        </a:rPr>
                        <a:t>Select candidates for agile pilots based on the readiness of the initiative, team, and stakeholders.</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marL="285840" indent="-285480">
                        <a:lnSpc>
                          <a:spcPct val="100000"/>
                        </a:lnSpc>
                        <a:spcBef>
                          <a:spcPts val="601"/>
                        </a:spcBef>
                        <a:buClr>
                          <a:srgbClr val="000000"/>
                        </a:buClr>
                        <a:buFont typeface="Arial"/>
                        <a:buChar char="•"/>
                      </a:pPr>
                      <a:r>
                        <a:rPr b="0" lang="en-US" sz="1300" spc="-1" strike="noStrike" u="sng">
                          <a:solidFill>
                            <a:srgbClr val="0052d7"/>
                          </a:solidFill>
                          <a:uFillTx/>
                          <a:latin typeface="Arial"/>
                          <a:hlinkClick r:id="rId1"/>
                        </a:rPr>
                        <a:t>Agile Readiness Scorecard</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88960">
                <a:tc>
                  <a:txBody>
                    <a:bodyPr>
                      <a:noAutofit/>
                    </a:bodyPr>
                    <a:p>
                      <a:pPr>
                        <a:lnSpc>
                          <a:spcPct val="100000"/>
                        </a:lnSpc>
                      </a:pPr>
                      <a:r>
                        <a:rPr b="1" lang="en-US" sz="1300" spc="-1" strike="noStrike">
                          <a:solidFill>
                            <a:srgbClr val="000000"/>
                          </a:solidFill>
                          <a:latin typeface="Arial"/>
                        </a:rPr>
                        <a:t>Learn from and communicate the pilot teams’ experiences.</a:t>
                      </a:r>
                      <a:r>
                        <a:rPr b="0" lang="en-US" sz="1300" spc="-1" strike="noStrike">
                          <a:solidFill>
                            <a:srgbClr val="000000"/>
                          </a:solidFill>
                          <a:latin typeface="Arial"/>
                        </a:rPr>
                        <a:t> Build trust by openly communicating pilot teams’ successes and challenges. </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marL="285840" indent="-285480">
                        <a:lnSpc>
                          <a:spcPct val="100000"/>
                        </a:lnSpc>
                        <a:spcBef>
                          <a:spcPts val="601"/>
                        </a:spcBef>
                        <a:buClr>
                          <a:srgbClr val="000000"/>
                        </a:buClr>
                        <a:buFont typeface="Arial"/>
                        <a:buChar char="•"/>
                      </a:pPr>
                      <a:r>
                        <a:rPr b="0" lang="en-US" sz="1300" spc="-1" strike="noStrike" u="sng">
                          <a:solidFill>
                            <a:srgbClr val="0052d7"/>
                          </a:solidFill>
                          <a:uFillTx/>
                          <a:latin typeface="Arial"/>
                          <a:hlinkClick r:id="rId2"/>
                        </a:rPr>
                        <a:t>How to Run a Pilot When Moving to Agile Application Development for Digital Business</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877320">
                <a:tc>
                  <a:txBody>
                    <a:bodyPr>
                      <a:noAutofit/>
                    </a:bodyPr>
                    <a:p>
                      <a:pPr>
                        <a:lnSpc>
                          <a:spcPct val="100000"/>
                        </a:lnSpc>
                      </a:pPr>
                      <a:r>
                        <a:rPr b="1" lang="en-US" sz="1300" spc="-1" strike="noStrike">
                          <a:solidFill>
                            <a:srgbClr val="000000"/>
                          </a:solidFill>
                          <a:latin typeface="Arial"/>
                        </a:rPr>
                        <a:t>Use pilots to build confidence in agile with key stakeholders.</a:t>
                      </a:r>
                      <a:r>
                        <a:rPr b="0" lang="en-US" sz="1300" spc="-1" strike="noStrike">
                          <a:solidFill>
                            <a:srgbClr val="000000"/>
                          </a:solidFill>
                          <a:latin typeface="Arial"/>
                        </a:rPr>
                        <a:t> Run pilots in multiple business areas and technology stacks to demonstrate results broadly. </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marL="285840" indent="-285480">
                        <a:lnSpc>
                          <a:spcPct val="100000"/>
                        </a:lnSpc>
                        <a:spcBef>
                          <a:spcPts val="601"/>
                        </a:spcBef>
                        <a:buClr>
                          <a:srgbClr val="000000"/>
                        </a:buClr>
                        <a:buFont typeface="Arial"/>
                        <a:buChar char="•"/>
                      </a:pPr>
                      <a:r>
                        <a:rPr b="0" lang="en-US" sz="1300" spc="-1" strike="noStrike" u="sng">
                          <a:solidFill>
                            <a:srgbClr val="0052d7"/>
                          </a:solidFill>
                          <a:uFillTx/>
                          <a:latin typeface="Arial"/>
                          <a:hlinkClick r:id="rId3"/>
                        </a:rPr>
                        <a:t>Break Through the Barriers to Scaling Agile and Product-Centric Delivery</a:t>
                      </a:r>
                      <a:endParaRPr b="0" lang="pt-BR" sz="1300" spc="-1" strike="noStrike">
                        <a:latin typeface="Arial"/>
                      </a:endParaRPr>
                    </a:p>
                    <a:p>
                      <a:pPr marL="285840" indent="-285480">
                        <a:lnSpc>
                          <a:spcPct val="100000"/>
                        </a:lnSpc>
                        <a:spcBef>
                          <a:spcPts val="601"/>
                        </a:spcBef>
                        <a:buClr>
                          <a:srgbClr val="000000"/>
                        </a:buClr>
                        <a:buFont typeface="Arial"/>
                        <a:buChar char="•"/>
                      </a:pPr>
                      <a:r>
                        <a:rPr b="0" lang="en-US" sz="1300" spc="-1" strike="noStrike" u="sng">
                          <a:solidFill>
                            <a:srgbClr val="0052d7"/>
                          </a:solidFill>
                          <a:uFillTx/>
                          <a:latin typeface="Arial"/>
                          <a:hlinkClick r:id="rId4"/>
                        </a:rPr>
                        <a:t>Case Study: Building Blocks for Product Funding (TD Bank)</a:t>
                      </a:r>
                      <a:r>
                        <a:rPr b="0" lang="en-US" sz="1300" spc="-1" strike="noStrike">
                          <a:solidFill>
                            <a:srgbClr val="000000"/>
                          </a:solidFill>
                          <a:latin typeface="Arial"/>
                        </a:rPr>
                        <a:t> </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78" name="CustomShape 3"/>
          <p:cNvSpPr/>
          <p:nvPr/>
        </p:nvSpPr>
        <p:spPr>
          <a:xfrm flipH="1">
            <a:off x="456480" y="857160"/>
            <a:ext cx="11275560" cy="1644840"/>
          </a:xfrm>
          <a:prstGeom prst="rect">
            <a:avLst/>
          </a:prstGeom>
          <a:solidFill>
            <a:schemeClr val="accent3"/>
          </a:solidFill>
          <a:ln w="9360">
            <a:noFill/>
          </a:ln>
        </p:spPr>
        <p:style>
          <a:lnRef idx="0"/>
          <a:fillRef idx="0"/>
          <a:effectRef idx="0"/>
          <a:fontRef idx="minor"/>
        </p:style>
        <p:txBody>
          <a:bodyPr tIns="91440" bIns="91440">
            <a:spAutoFit/>
          </a:bodyPr>
          <a:p>
            <a:pPr>
              <a:lnSpc>
                <a:spcPct val="100000"/>
              </a:lnSpc>
            </a:pPr>
            <a:r>
              <a:rPr b="1" lang="en-US" sz="1500" spc="-1" strike="noStrike">
                <a:solidFill>
                  <a:srgbClr val="000000"/>
                </a:solidFill>
                <a:latin typeface="Arial"/>
                <a:ea typeface="Arial Unicode MS"/>
              </a:rPr>
              <a:t>What Success Looks Like</a:t>
            </a:r>
            <a:endParaRPr b="0" lang="pt-BR" sz="1500" spc="-1" strike="noStrike">
              <a:latin typeface="Arial"/>
            </a:endParaRPr>
          </a:p>
          <a:p>
            <a:pPr>
              <a:lnSpc>
                <a:spcPct val="100000"/>
              </a:lnSpc>
            </a:pPr>
            <a:r>
              <a:rPr b="0" lang="en-US" sz="1300" spc="-1" strike="noStrike">
                <a:solidFill>
                  <a:srgbClr val="000000"/>
                </a:solidFill>
                <a:latin typeface="Arial"/>
                <a:ea typeface="Arial Unicode MS"/>
              </a:rPr>
              <a:t>Organizations gain experience with agile approaches, learn from failures, and use successes to earn buy-in from business and cross-functional stakeholders.</a:t>
            </a:r>
            <a:endParaRPr b="0" lang="pt-BR" sz="1300" spc="-1" strike="noStrike">
              <a:latin typeface="Arial"/>
            </a:endParaRPr>
          </a:p>
          <a:p>
            <a:pPr>
              <a:lnSpc>
                <a:spcPct val="100000"/>
              </a:lnSpc>
            </a:pPr>
            <a:r>
              <a:rPr b="0" lang="en-US" sz="1400" spc="-1" strike="noStrike">
                <a:solidFill>
                  <a:srgbClr val="000000"/>
                </a:solidFill>
                <a:latin typeface="Arial"/>
                <a:ea typeface="Arial Unicode MS"/>
              </a:rPr>
              <a:t> </a:t>
            </a:r>
            <a:endParaRPr b="0" lang="pt-BR" sz="1400" spc="-1" strike="noStrike">
              <a:latin typeface="Arial"/>
            </a:endParaRPr>
          </a:p>
          <a:p>
            <a:pPr>
              <a:lnSpc>
                <a:spcPct val="100000"/>
              </a:lnSpc>
            </a:pPr>
            <a:r>
              <a:rPr b="1" lang="en-US" sz="1500" spc="-1" strike="noStrike">
                <a:solidFill>
                  <a:srgbClr val="000000"/>
                </a:solidFill>
                <a:latin typeface="Arial"/>
                <a:ea typeface="Arial Unicode MS"/>
              </a:rPr>
              <a:t>Pitfalls to Avoid</a:t>
            </a:r>
            <a:endParaRPr b="0" lang="pt-BR" sz="1500" spc="-1" strike="noStrike">
              <a:latin typeface="Arial"/>
            </a:endParaRPr>
          </a:p>
          <a:p>
            <a:pPr marL="171360" indent="-171000">
              <a:lnSpc>
                <a:spcPct val="100000"/>
              </a:lnSpc>
              <a:buClr>
                <a:srgbClr val="000000"/>
              </a:buClr>
              <a:buFont typeface="Arial"/>
              <a:buChar char="•"/>
            </a:pPr>
            <a:r>
              <a:rPr b="0" lang="en-US" sz="1300" spc="-1" strike="noStrike">
                <a:solidFill>
                  <a:srgbClr val="000000"/>
                </a:solidFill>
                <a:latin typeface="Arial"/>
                <a:ea typeface="Arial Unicode MS"/>
              </a:rPr>
              <a:t>Selecting teams or projects that aren’t well suited for agile, making it more difficult for pilots to achieve their objectives. </a:t>
            </a:r>
            <a:endParaRPr b="0" lang="pt-BR" sz="1300" spc="-1" strike="noStrike">
              <a:latin typeface="Arial"/>
            </a:endParaRPr>
          </a:p>
          <a:p>
            <a:pPr marL="171360" indent="-171000">
              <a:lnSpc>
                <a:spcPct val="100000"/>
              </a:lnSpc>
              <a:buClr>
                <a:srgbClr val="000000"/>
              </a:buClr>
              <a:buFont typeface="Arial"/>
              <a:buChar char="•"/>
            </a:pPr>
            <a:r>
              <a:rPr b="0" lang="en-US" sz="1300" spc="-1" strike="noStrike">
                <a:solidFill>
                  <a:srgbClr val="000000"/>
                </a:solidFill>
                <a:latin typeface="Arial"/>
                <a:ea typeface="Arial Unicode MS"/>
              </a:rPr>
              <a:t>Promoting successes without also openly communicating challenges, leading to erosion of trust among stakeholders.</a:t>
            </a:r>
            <a:endParaRPr b="0" lang="pt-BR" sz="13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457200" y="366840"/>
            <a:ext cx="11275560" cy="442800"/>
          </a:xfrm>
          <a:prstGeom prst="rect">
            <a:avLst/>
          </a:prstGeom>
          <a:noFill/>
          <a:ln>
            <a:noFill/>
          </a:ln>
        </p:spPr>
        <p:txBody>
          <a:bodyPr lIns="0" rIns="0" tIns="0" bIns="0">
            <a:noAutofit/>
          </a:bodyPr>
          <a:p>
            <a:pPr>
              <a:lnSpc>
                <a:spcPct val="90000"/>
              </a:lnSpc>
              <a:spcAft>
                <a:spcPts val="1199"/>
              </a:spcAft>
            </a:pPr>
            <a:r>
              <a:rPr b="1" lang="en-US" sz="2700" spc="-1" strike="noStrike">
                <a:solidFill>
                  <a:srgbClr val="002856"/>
                </a:solidFill>
                <a:latin typeface="Arial Black"/>
              </a:rPr>
              <a:t>Build Stakeholder Understanding and Commitment to Agile</a:t>
            </a:r>
            <a:endParaRPr b="0" lang="en-US" sz="2700" spc="-1" strike="noStrike">
              <a:solidFill>
                <a:srgbClr val="000000"/>
              </a:solidFill>
              <a:latin typeface="Arial"/>
            </a:endParaRPr>
          </a:p>
        </p:txBody>
      </p:sp>
      <p:graphicFrame>
        <p:nvGraphicFramePr>
          <p:cNvPr id="180" name="Table 2"/>
          <p:cNvGraphicFramePr/>
          <p:nvPr/>
        </p:nvGraphicFramePr>
        <p:xfrm>
          <a:off x="457200" y="2773800"/>
          <a:ext cx="11275560" cy="2515680"/>
        </p:xfrm>
        <a:graphic>
          <a:graphicData uri="http://schemas.openxmlformats.org/drawingml/2006/table">
            <a:tbl>
              <a:tblPr/>
              <a:tblGrid>
                <a:gridCol w="5637960"/>
                <a:gridCol w="5637960"/>
              </a:tblGrid>
              <a:tr h="357480">
                <a:tc>
                  <a:txBody>
                    <a:bodyPr>
                      <a:noAutofit/>
                    </a:bodyPr>
                    <a:p>
                      <a:pPr algn="ctr">
                        <a:lnSpc>
                          <a:spcPct val="100000"/>
                        </a:lnSpc>
                      </a:pPr>
                      <a:r>
                        <a:rPr b="1" lang="en-US" sz="1400" spc="-1" strike="noStrike">
                          <a:solidFill>
                            <a:srgbClr val="ffffff"/>
                          </a:solidFill>
                          <a:latin typeface="Arial"/>
                        </a:rPr>
                        <a:t>Action Steps</a:t>
                      </a:r>
                      <a:endParaRPr b="0" lang="pt-BR" sz="1400" spc="-1" strike="noStrike">
                        <a:latin typeface="Arial"/>
                      </a:endParaRPr>
                    </a:p>
                  </a:txBody>
                  <a:tcPr marL="91440" marR="91440">
                    <a:lnL w="12240">
                      <a:solidFill>
                        <a:srgbClr val="000000"/>
                      </a:solidFill>
                    </a:lnL>
                    <a:lnR w="12240">
                      <a:solidFill>
                        <a:srgbClr val="ffffff"/>
                      </a:solidFill>
                    </a:lnR>
                    <a:lnT w="12240">
                      <a:solidFill>
                        <a:srgbClr val="000000"/>
                      </a:solidFill>
                    </a:lnT>
                    <a:lnB w="12240">
                      <a:solidFill>
                        <a:srgbClr val="000000"/>
                      </a:solidFill>
                    </a:lnB>
                    <a:solidFill>
                      <a:srgbClr val="002856"/>
                    </a:solidFill>
                  </a:tcPr>
                </a:tc>
                <a:tc>
                  <a:txBody>
                    <a:bodyPr>
                      <a:noAutofit/>
                    </a:bodyPr>
                    <a:p>
                      <a:pPr algn="ctr">
                        <a:lnSpc>
                          <a:spcPct val="100000"/>
                        </a:lnSpc>
                      </a:pPr>
                      <a:r>
                        <a:rPr b="1" lang="en-US" sz="1400" spc="-1" strike="noStrike">
                          <a:solidFill>
                            <a:srgbClr val="ffffff"/>
                          </a:solidFill>
                          <a:latin typeface="Arial"/>
                        </a:rPr>
                        <a:t>Recommended Resources</a:t>
                      </a:r>
                      <a:endParaRPr b="0" lang="pt-BR" sz="1400" spc="-1" strike="noStrike">
                        <a:latin typeface="Arial"/>
                      </a:endParaRPr>
                    </a:p>
                  </a:txBody>
                  <a:tcPr marL="91440" marR="91440">
                    <a:lnL w="12240">
                      <a:solidFill>
                        <a:srgbClr val="ffffff"/>
                      </a:solidFill>
                    </a:lnL>
                    <a:lnR w="12240">
                      <a:solidFill>
                        <a:srgbClr val="000000"/>
                      </a:solidFill>
                    </a:lnR>
                    <a:lnT w="12240">
                      <a:solidFill>
                        <a:srgbClr val="000000"/>
                      </a:solidFill>
                    </a:lnT>
                    <a:lnB w="12240">
                      <a:solidFill>
                        <a:srgbClr val="000000"/>
                      </a:solidFill>
                    </a:lnB>
                    <a:solidFill>
                      <a:srgbClr val="002856"/>
                    </a:solidFill>
                  </a:tcPr>
                </a:tc>
              </a:tr>
              <a:tr h="645120">
                <a:tc>
                  <a:txBody>
                    <a:bodyPr>
                      <a:noAutofit/>
                    </a:bodyPr>
                    <a:p>
                      <a:pPr>
                        <a:lnSpc>
                          <a:spcPct val="100000"/>
                        </a:lnSpc>
                      </a:pPr>
                      <a:r>
                        <a:rPr b="1" lang="en-US" sz="1300" spc="-1" strike="noStrike">
                          <a:solidFill>
                            <a:srgbClr val="000000"/>
                          </a:solidFill>
                          <a:latin typeface="Arial"/>
                        </a:rPr>
                        <a:t>Educate stakeholders about agile.</a:t>
                      </a:r>
                      <a:r>
                        <a:rPr b="0" lang="en-US" sz="1300" spc="-1" strike="noStrike">
                          <a:solidFill>
                            <a:srgbClr val="000000"/>
                          </a:solidFill>
                          <a:latin typeface="Arial"/>
                        </a:rPr>
                        <a:t> Explain agile principles to cross-functional stakeholders and illustrate how agile helps organizations achieve key objectives.</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marL="285840" indent="-285480">
                        <a:lnSpc>
                          <a:spcPct val="100000"/>
                        </a:lnSpc>
                        <a:buClr>
                          <a:srgbClr val="000000"/>
                        </a:buClr>
                        <a:buFont typeface="Arial"/>
                        <a:buChar char="•"/>
                      </a:pPr>
                      <a:r>
                        <a:rPr b="0" lang="en-US" sz="1300" spc="-1" strike="noStrike" u="sng">
                          <a:solidFill>
                            <a:srgbClr val="0052d7"/>
                          </a:solidFill>
                          <a:uFillTx/>
                          <a:latin typeface="Arial"/>
                          <a:hlinkClick r:id="rId1"/>
                        </a:rPr>
                        <a:t>Building the Digitally Dexterous Enterprise (HEINEKEN)</a:t>
                      </a:r>
                      <a:r>
                        <a:rPr b="0" lang="en-US" sz="1300" spc="-1" strike="noStrike">
                          <a:solidFill>
                            <a:srgbClr val="000000"/>
                          </a:solidFill>
                          <a:latin typeface="Arial"/>
                        </a:rPr>
                        <a:t> </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713160">
                <a:tc>
                  <a:txBody>
                    <a:bodyPr>
                      <a:noAutofit/>
                    </a:bodyPr>
                    <a:p>
                      <a:pPr>
                        <a:lnSpc>
                          <a:spcPct val="100000"/>
                        </a:lnSpc>
                      </a:pPr>
                      <a:r>
                        <a:rPr b="1" lang="en-US" sz="1300" spc="-1" strike="noStrike">
                          <a:solidFill>
                            <a:srgbClr val="000000"/>
                          </a:solidFill>
                          <a:latin typeface="Arial"/>
                        </a:rPr>
                        <a:t>Tailor communications to each stakeholder group. </a:t>
                      </a:r>
                      <a:r>
                        <a:rPr b="0" lang="en-US" sz="1300" spc="-1" strike="noStrike">
                          <a:solidFill>
                            <a:srgbClr val="000000"/>
                          </a:solidFill>
                          <a:latin typeface="Arial"/>
                        </a:rPr>
                        <a:t>Understand each stakeholder’s objectives and priorities, and customize communications accordingly.</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marL="285840" indent="-285480">
                        <a:lnSpc>
                          <a:spcPct val="100000"/>
                        </a:lnSpc>
                        <a:buClr>
                          <a:srgbClr val="000000"/>
                        </a:buClr>
                        <a:buFont typeface="Arial"/>
                        <a:buChar char="•"/>
                      </a:pPr>
                      <a:r>
                        <a:rPr b="0" lang="en-US" sz="1300" spc="-1" strike="noStrike" u="sng">
                          <a:solidFill>
                            <a:srgbClr val="0052d7"/>
                          </a:solidFill>
                          <a:uFillTx/>
                          <a:latin typeface="Arial"/>
                          <a:hlinkClick r:id="rId2"/>
                        </a:rPr>
                        <a:t>How to Lead Organizational Change in an Application Organization </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799920">
                <a:tc>
                  <a:txBody>
                    <a:bodyPr>
                      <a:noAutofit/>
                    </a:bodyPr>
                    <a:p>
                      <a:pPr>
                        <a:lnSpc>
                          <a:spcPct val="100000"/>
                        </a:lnSpc>
                      </a:pPr>
                      <a:r>
                        <a:rPr b="1" lang="en-US" sz="1300" spc="-1" strike="noStrike">
                          <a:solidFill>
                            <a:srgbClr val="000000"/>
                          </a:solidFill>
                          <a:latin typeface="Arial"/>
                        </a:rPr>
                        <a:t>Address stakeholder concerns about agile delivery. </a:t>
                      </a:r>
                      <a:r>
                        <a:rPr b="0" lang="en-US" sz="1300" spc="-1" strike="noStrike">
                          <a:solidFill>
                            <a:srgbClr val="000000"/>
                          </a:solidFill>
                          <a:latin typeface="Arial"/>
                        </a:rPr>
                        <a:t>Identify and address areas of resistance. </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marL="285840" indent="-285480">
                        <a:lnSpc>
                          <a:spcPct val="100000"/>
                        </a:lnSpc>
                        <a:buClr>
                          <a:srgbClr val="000000"/>
                        </a:buClr>
                        <a:buFont typeface="Arial"/>
                        <a:buChar char="•"/>
                      </a:pPr>
                      <a:r>
                        <a:rPr b="0" lang="en-US" sz="1300" spc="-1" strike="noStrike" u="sng">
                          <a:solidFill>
                            <a:srgbClr val="0052d7"/>
                          </a:solidFill>
                          <a:uFillTx/>
                          <a:latin typeface="Arial"/>
                          <a:hlinkClick r:id="rId3"/>
                        </a:rPr>
                        <a:t>Overcome Objections and Sell the Benefits of Moving From Projects to Products and Agile</a:t>
                      </a:r>
                      <a:r>
                        <a:rPr b="0" lang="en-US" sz="1300" spc="-1" strike="noStrike">
                          <a:solidFill>
                            <a:srgbClr val="000000"/>
                          </a:solidFill>
                          <a:latin typeface="Arial"/>
                        </a:rPr>
                        <a:t> </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81" name="CustomShape 3"/>
          <p:cNvSpPr/>
          <p:nvPr/>
        </p:nvSpPr>
        <p:spPr>
          <a:xfrm flipH="1">
            <a:off x="456480" y="857160"/>
            <a:ext cx="11275560" cy="1644840"/>
          </a:xfrm>
          <a:prstGeom prst="rect">
            <a:avLst/>
          </a:prstGeom>
          <a:solidFill>
            <a:schemeClr val="accent3"/>
          </a:solidFill>
          <a:ln w="9360">
            <a:noFill/>
          </a:ln>
        </p:spPr>
        <p:style>
          <a:lnRef idx="0"/>
          <a:fillRef idx="0"/>
          <a:effectRef idx="0"/>
          <a:fontRef idx="minor"/>
        </p:style>
        <p:txBody>
          <a:bodyPr tIns="91440" bIns="91440">
            <a:spAutoFit/>
          </a:bodyPr>
          <a:p>
            <a:pPr>
              <a:lnSpc>
                <a:spcPct val="100000"/>
              </a:lnSpc>
            </a:pPr>
            <a:r>
              <a:rPr b="1" lang="en-US" sz="1500" spc="-1" strike="noStrike">
                <a:solidFill>
                  <a:srgbClr val="000000"/>
                </a:solidFill>
                <a:latin typeface="Arial"/>
                <a:ea typeface="Arial Unicode MS"/>
              </a:rPr>
              <a:t>What Success Looks Like</a:t>
            </a:r>
            <a:endParaRPr b="0" lang="pt-BR" sz="1500" spc="-1" strike="noStrike">
              <a:latin typeface="Arial"/>
            </a:endParaRPr>
          </a:p>
          <a:p>
            <a:pPr>
              <a:lnSpc>
                <a:spcPct val="100000"/>
              </a:lnSpc>
            </a:pPr>
            <a:r>
              <a:rPr b="0" lang="en-US" sz="1300" spc="-1" strike="noStrike">
                <a:solidFill>
                  <a:srgbClr val="000000"/>
                </a:solidFill>
                <a:latin typeface="Arial"/>
                <a:ea typeface="Arial Unicode MS"/>
              </a:rPr>
              <a:t>Business and cross-functional stakeholders understand the value of agile and fully support the resources and new ways of working required for agile delivery.</a:t>
            </a:r>
            <a:endParaRPr b="0" lang="pt-BR" sz="1300" spc="-1" strike="noStrike">
              <a:latin typeface="Arial"/>
            </a:endParaRPr>
          </a:p>
          <a:p>
            <a:pPr>
              <a:lnSpc>
                <a:spcPct val="100000"/>
              </a:lnSpc>
            </a:pPr>
            <a:r>
              <a:rPr b="0" lang="en-US" sz="1400" spc="-1" strike="noStrike">
                <a:solidFill>
                  <a:srgbClr val="000000"/>
                </a:solidFill>
                <a:latin typeface="Arial"/>
                <a:ea typeface="Arial Unicode MS"/>
              </a:rPr>
              <a:t> </a:t>
            </a:r>
            <a:endParaRPr b="0" lang="pt-BR" sz="1400" spc="-1" strike="noStrike">
              <a:latin typeface="Arial"/>
            </a:endParaRPr>
          </a:p>
          <a:p>
            <a:pPr>
              <a:lnSpc>
                <a:spcPct val="100000"/>
              </a:lnSpc>
            </a:pPr>
            <a:r>
              <a:rPr b="1" lang="en-US" sz="1500" spc="-1" strike="noStrike">
                <a:solidFill>
                  <a:srgbClr val="000000"/>
                </a:solidFill>
                <a:latin typeface="Arial"/>
                <a:ea typeface="Arial Unicode MS"/>
              </a:rPr>
              <a:t>Pitfalls to Avoid</a:t>
            </a:r>
            <a:endParaRPr b="0" lang="pt-BR" sz="1500" spc="-1" strike="noStrike">
              <a:latin typeface="Arial"/>
            </a:endParaRPr>
          </a:p>
          <a:p>
            <a:pPr marL="171360" indent="-171000">
              <a:lnSpc>
                <a:spcPct val="100000"/>
              </a:lnSpc>
              <a:buClr>
                <a:srgbClr val="000000"/>
              </a:buClr>
              <a:buFont typeface="Arial"/>
              <a:buChar char="•"/>
            </a:pPr>
            <a:r>
              <a:rPr b="0" lang="en-US" sz="1300" spc="-1" strike="noStrike">
                <a:solidFill>
                  <a:srgbClr val="000000"/>
                </a:solidFill>
                <a:latin typeface="Arial"/>
                <a:ea typeface="Arial Unicode MS"/>
              </a:rPr>
              <a:t>Focusing stakeholder education primarily on the mechanics of agile approaches rather than the value it provides.</a:t>
            </a:r>
            <a:endParaRPr b="0" lang="pt-BR" sz="1300" spc="-1" strike="noStrike">
              <a:latin typeface="Arial"/>
            </a:endParaRPr>
          </a:p>
          <a:p>
            <a:pPr marL="171360" indent="-171000">
              <a:lnSpc>
                <a:spcPct val="100000"/>
              </a:lnSpc>
              <a:buClr>
                <a:srgbClr val="000000"/>
              </a:buClr>
              <a:buFont typeface="Arial"/>
              <a:buChar char="•"/>
            </a:pPr>
            <a:r>
              <a:rPr b="0" lang="en-US" sz="1300" spc="-1" strike="noStrike">
                <a:solidFill>
                  <a:srgbClr val="000000"/>
                </a:solidFill>
                <a:latin typeface="Arial"/>
                <a:ea typeface="Arial Unicode MS"/>
              </a:rPr>
              <a:t>Failing to identify and address stakeholder concerns about agile ways of working. </a:t>
            </a:r>
            <a:endParaRPr b="0" lang="pt-BR" sz="13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457200" y="366840"/>
            <a:ext cx="11275560" cy="442800"/>
          </a:xfrm>
          <a:prstGeom prst="rect">
            <a:avLst/>
          </a:prstGeom>
          <a:noFill/>
          <a:ln>
            <a:noFill/>
          </a:ln>
        </p:spPr>
        <p:txBody>
          <a:bodyPr lIns="0" rIns="0" tIns="0" bIns="0">
            <a:noAutofit/>
          </a:bodyPr>
          <a:p>
            <a:pPr>
              <a:lnSpc>
                <a:spcPct val="90000"/>
              </a:lnSpc>
              <a:spcAft>
                <a:spcPts val="1199"/>
              </a:spcAft>
            </a:pPr>
            <a:r>
              <a:rPr b="1" lang="en-US" sz="3200" spc="-1" strike="noStrike">
                <a:solidFill>
                  <a:srgbClr val="002856"/>
                </a:solidFill>
                <a:latin typeface="Arial Black"/>
              </a:rPr>
              <a:t>Redesign Funding and Resourcing Models</a:t>
            </a:r>
            <a:endParaRPr b="0" lang="en-US" sz="3200" spc="-1" strike="noStrike">
              <a:solidFill>
                <a:srgbClr val="000000"/>
              </a:solidFill>
              <a:latin typeface="Arial"/>
            </a:endParaRPr>
          </a:p>
        </p:txBody>
      </p:sp>
      <p:graphicFrame>
        <p:nvGraphicFramePr>
          <p:cNvPr id="183" name="Table 2"/>
          <p:cNvGraphicFramePr/>
          <p:nvPr/>
        </p:nvGraphicFramePr>
        <p:xfrm>
          <a:off x="457200" y="2757960"/>
          <a:ext cx="11275560" cy="2964240"/>
        </p:xfrm>
        <a:graphic>
          <a:graphicData uri="http://schemas.openxmlformats.org/drawingml/2006/table">
            <a:tbl>
              <a:tblPr/>
              <a:tblGrid>
                <a:gridCol w="5637960"/>
                <a:gridCol w="5637960"/>
              </a:tblGrid>
              <a:tr h="291600">
                <a:tc>
                  <a:txBody>
                    <a:bodyPr>
                      <a:noAutofit/>
                    </a:bodyPr>
                    <a:p>
                      <a:pPr algn="ctr">
                        <a:lnSpc>
                          <a:spcPct val="100000"/>
                        </a:lnSpc>
                      </a:pPr>
                      <a:r>
                        <a:rPr b="1" lang="en-US" sz="1400" spc="-1" strike="noStrike">
                          <a:solidFill>
                            <a:srgbClr val="ffffff"/>
                          </a:solidFill>
                          <a:latin typeface="Arial"/>
                        </a:rPr>
                        <a:t>Action Steps</a:t>
                      </a:r>
                      <a:endParaRPr b="0" lang="pt-BR" sz="1400" spc="-1" strike="noStrike">
                        <a:latin typeface="Arial"/>
                      </a:endParaRPr>
                    </a:p>
                  </a:txBody>
                  <a:tcPr marL="91440" marR="91440">
                    <a:lnL w="12240">
                      <a:solidFill>
                        <a:srgbClr val="000000"/>
                      </a:solidFill>
                    </a:lnL>
                    <a:lnR w="12240">
                      <a:solidFill>
                        <a:srgbClr val="ffffff"/>
                      </a:solidFill>
                    </a:lnR>
                    <a:lnT w="12240">
                      <a:solidFill>
                        <a:srgbClr val="000000"/>
                      </a:solidFill>
                    </a:lnT>
                    <a:lnB w="12240">
                      <a:solidFill>
                        <a:srgbClr val="000000"/>
                      </a:solidFill>
                    </a:lnB>
                    <a:solidFill>
                      <a:srgbClr val="002856"/>
                    </a:solidFill>
                  </a:tcPr>
                </a:tc>
                <a:tc>
                  <a:txBody>
                    <a:bodyPr>
                      <a:noAutofit/>
                    </a:bodyPr>
                    <a:p>
                      <a:pPr algn="ctr">
                        <a:lnSpc>
                          <a:spcPct val="100000"/>
                        </a:lnSpc>
                      </a:pPr>
                      <a:r>
                        <a:rPr b="1" lang="en-US" sz="1400" spc="-1" strike="noStrike">
                          <a:solidFill>
                            <a:srgbClr val="ffffff"/>
                          </a:solidFill>
                          <a:latin typeface="Arial"/>
                        </a:rPr>
                        <a:t>Recommended Resources</a:t>
                      </a:r>
                      <a:endParaRPr b="0" lang="pt-BR" sz="1400" spc="-1" strike="noStrike">
                        <a:latin typeface="Arial"/>
                      </a:endParaRPr>
                    </a:p>
                  </a:txBody>
                  <a:tcPr marL="91440" marR="91440">
                    <a:lnL w="12240">
                      <a:solidFill>
                        <a:srgbClr val="ffffff"/>
                      </a:solidFill>
                    </a:lnL>
                    <a:lnR w="12240">
                      <a:solidFill>
                        <a:srgbClr val="000000"/>
                      </a:solidFill>
                    </a:lnR>
                    <a:lnT w="12240">
                      <a:solidFill>
                        <a:srgbClr val="000000"/>
                      </a:solidFill>
                    </a:lnT>
                    <a:lnB w="12240">
                      <a:solidFill>
                        <a:srgbClr val="000000"/>
                      </a:solidFill>
                    </a:lnB>
                    <a:solidFill>
                      <a:srgbClr val="002856"/>
                    </a:solidFill>
                  </a:tcPr>
                </a:tc>
              </a:tr>
              <a:tr h="981720">
                <a:tc>
                  <a:txBody>
                    <a:bodyPr>
                      <a:noAutofit/>
                    </a:bodyPr>
                    <a:p>
                      <a:pPr>
                        <a:lnSpc>
                          <a:spcPct val="100000"/>
                        </a:lnSpc>
                      </a:pPr>
                      <a:r>
                        <a:rPr b="1" lang="en-US" sz="1300" spc="-1" strike="noStrike">
                          <a:solidFill>
                            <a:srgbClr val="000000"/>
                          </a:solidFill>
                          <a:latin typeface="Arial"/>
                        </a:rPr>
                        <a:t>Align funding to product teams. </a:t>
                      </a:r>
                      <a:r>
                        <a:rPr b="0" lang="en-US" sz="1300" spc="-1" strike="noStrike">
                          <a:solidFill>
                            <a:srgbClr val="000000"/>
                          </a:solidFill>
                          <a:latin typeface="Arial"/>
                        </a:rPr>
                        <a:t>Allocate funds to products based on the importance of the business capabilities they support, the business outcomes that will be achieved, and customer demand.</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marL="285840" indent="-285480">
                        <a:lnSpc>
                          <a:spcPct val="100000"/>
                        </a:lnSpc>
                        <a:spcBef>
                          <a:spcPts val="601"/>
                        </a:spcBef>
                        <a:buClr>
                          <a:srgbClr val="000000"/>
                        </a:buClr>
                        <a:buFont typeface="Arial"/>
                        <a:buChar char="•"/>
                      </a:pPr>
                      <a:r>
                        <a:rPr b="0" lang="en-US" sz="1300" spc="-1" strike="noStrike" u="sng">
                          <a:solidFill>
                            <a:srgbClr val="0052d7"/>
                          </a:solidFill>
                          <a:uFillTx/>
                          <a:latin typeface="Arial"/>
                          <a:hlinkClick r:id="rId1"/>
                        </a:rPr>
                        <a:t>Case Study: Building Blocks for Product Funding (TD Bank)</a:t>
                      </a:r>
                      <a:r>
                        <a:rPr b="0" lang="en-US" sz="1300" spc="-1" strike="noStrike">
                          <a:solidFill>
                            <a:srgbClr val="000000"/>
                          </a:solidFill>
                          <a:latin typeface="Arial"/>
                        </a:rPr>
                        <a:t> </a:t>
                      </a:r>
                      <a:endParaRPr b="0" lang="pt-BR" sz="1300" spc="-1" strike="noStrike">
                        <a:latin typeface="Arial"/>
                      </a:endParaRPr>
                    </a:p>
                    <a:p>
                      <a:pPr marL="285840" indent="-285480">
                        <a:lnSpc>
                          <a:spcPct val="100000"/>
                        </a:lnSpc>
                        <a:spcBef>
                          <a:spcPts val="601"/>
                        </a:spcBef>
                        <a:buClr>
                          <a:srgbClr val="000000"/>
                        </a:buClr>
                        <a:buFont typeface="Arial"/>
                        <a:buChar char="•"/>
                      </a:pPr>
                      <a:r>
                        <a:rPr b="0" lang="en-US" sz="1300" spc="-1" strike="noStrike" u="sng">
                          <a:solidFill>
                            <a:srgbClr val="0052d7"/>
                          </a:solidFill>
                          <a:uFillTx/>
                          <a:latin typeface="Arial"/>
                          <a:hlinkClick r:id="rId2"/>
                        </a:rPr>
                        <a:t>Toolkit: Move the Funding Model From Project to Product Starting Today</a:t>
                      </a:r>
                      <a:r>
                        <a:rPr b="0" lang="en-US" sz="1300" spc="-1" strike="noStrike">
                          <a:solidFill>
                            <a:srgbClr val="000000"/>
                          </a:solidFill>
                          <a:latin typeface="Arial"/>
                        </a:rPr>
                        <a:t> </a:t>
                      </a:r>
                      <a:endParaRPr b="0" lang="pt-BR" sz="1300" spc="-1" strike="noStrike">
                        <a:latin typeface="Arial"/>
                      </a:endParaRPr>
                    </a:p>
                    <a:p>
                      <a:pPr marL="285840" indent="-285480">
                        <a:lnSpc>
                          <a:spcPct val="100000"/>
                        </a:lnSpc>
                        <a:spcBef>
                          <a:spcPts val="601"/>
                        </a:spcBef>
                        <a:buClr>
                          <a:srgbClr val="000000"/>
                        </a:buClr>
                        <a:buFont typeface="Arial"/>
                        <a:buChar char="•"/>
                      </a:pPr>
                      <a:r>
                        <a:rPr b="0" lang="en-US" sz="1300" spc="-1" strike="noStrike" u="sng">
                          <a:solidFill>
                            <a:srgbClr val="0052d7"/>
                          </a:solidFill>
                          <a:uFillTx/>
                          <a:latin typeface="Arial"/>
                          <a:hlinkClick r:id="rId3"/>
                        </a:rPr>
                        <a:t>Funding IT Product Lines</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981720">
                <a:tc>
                  <a:txBody>
                    <a:bodyPr>
                      <a:noAutofit/>
                    </a:bodyPr>
                    <a:p>
                      <a:pPr>
                        <a:lnSpc>
                          <a:spcPct val="100000"/>
                        </a:lnSpc>
                      </a:pPr>
                      <a:r>
                        <a:rPr b="1" lang="en-US" sz="1300" spc="-1" strike="noStrike">
                          <a:solidFill>
                            <a:srgbClr val="000000"/>
                          </a:solidFill>
                          <a:latin typeface="Arial"/>
                        </a:rPr>
                        <a:t>Adapt funding governance processes. </a:t>
                      </a:r>
                      <a:r>
                        <a:rPr b="0" lang="en-US" sz="1300" spc="-1" strike="noStrike">
                          <a:solidFill>
                            <a:srgbClr val="000000"/>
                          </a:solidFill>
                          <a:latin typeface="Arial"/>
                        </a:rPr>
                        <a:t>Create flexible funding governance processes that enable reallocation of funds as priorities change. </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marL="285840" indent="-285480">
                        <a:lnSpc>
                          <a:spcPct val="100000"/>
                        </a:lnSpc>
                        <a:spcBef>
                          <a:spcPts val="601"/>
                        </a:spcBef>
                        <a:buClr>
                          <a:srgbClr val="000000"/>
                        </a:buClr>
                        <a:buFont typeface="Arial"/>
                        <a:buChar char="•"/>
                      </a:pPr>
                      <a:r>
                        <a:rPr b="0" lang="en-US" sz="1300" spc="-1" strike="noStrike" u="sng">
                          <a:solidFill>
                            <a:srgbClr val="0052d7"/>
                          </a:solidFill>
                          <a:uFillTx/>
                          <a:latin typeface="Arial"/>
                          <a:hlinkClick r:id="rId4"/>
                        </a:rPr>
                        <a:t>Case Study: Product Management and Funding at Scale (Northwestern Mutual) </a:t>
                      </a:r>
                      <a:endParaRPr b="0" lang="pt-BR" sz="1300" spc="-1" strike="noStrike">
                        <a:latin typeface="Arial"/>
                      </a:endParaRPr>
                    </a:p>
                    <a:p>
                      <a:pPr marL="285840" indent="-285480">
                        <a:lnSpc>
                          <a:spcPct val="100000"/>
                        </a:lnSpc>
                        <a:spcBef>
                          <a:spcPts val="601"/>
                        </a:spcBef>
                        <a:buClr>
                          <a:srgbClr val="000000"/>
                        </a:buClr>
                        <a:buFont typeface="Arial"/>
                        <a:buChar char="•"/>
                      </a:pPr>
                      <a:r>
                        <a:rPr b="0" lang="en-US" sz="1300" spc="-1" strike="noStrike" u="sng">
                          <a:solidFill>
                            <a:srgbClr val="0052d7"/>
                          </a:solidFill>
                          <a:uFillTx/>
                          <a:latin typeface="Arial"/>
                          <a:hlinkClick r:id="rId5"/>
                        </a:rPr>
                        <a:t>3 Keys to Persuading Your CFO to Use Product-Based Budgeting </a:t>
                      </a:r>
                      <a:endParaRPr b="0" lang="pt-BR" sz="1300" spc="-1" strike="noStrike">
                        <a:latin typeface="Arial"/>
                      </a:endParaRPr>
                    </a:p>
                    <a:p>
                      <a:pPr marL="285840" indent="-285480">
                        <a:lnSpc>
                          <a:spcPct val="100000"/>
                        </a:lnSpc>
                        <a:spcBef>
                          <a:spcPts val="601"/>
                        </a:spcBef>
                        <a:buClr>
                          <a:srgbClr val="000000"/>
                        </a:buClr>
                        <a:buFont typeface="Arial"/>
                        <a:buChar char="•"/>
                      </a:pPr>
                      <a:r>
                        <a:rPr b="0" lang="en-US" sz="1300" spc="-1" strike="noStrike" u="sng">
                          <a:solidFill>
                            <a:srgbClr val="0052d7"/>
                          </a:solidFill>
                          <a:uFillTx/>
                          <a:latin typeface="Arial"/>
                          <a:hlinkClick r:id="rId6"/>
                        </a:rPr>
                        <a:t>How to Use Product Roadmaps for Funding and Governance of Agile Product Delivery Teams</a:t>
                      </a:r>
                      <a:r>
                        <a:rPr b="0" lang="en-US" sz="1300" spc="-1" strike="noStrike">
                          <a:solidFill>
                            <a:srgbClr val="000000"/>
                          </a:solidFill>
                          <a:latin typeface="Arial"/>
                        </a:rPr>
                        <a:t> </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644760">
                <a:tc>
                  <a:txBody>
                    <a:bodyPr>
                      <a:noAutofit/>
                    </a:bodyPr>
                    <a:p>
                      <a:pPr>
                        <a:lnSpc>
                          <a:spcPct val="100000"/>
                        </a:lnSpc>
                      </a:pPr>
                      <a:r>
                        <a:rPr b="1" lang="en-US" sz="1300" spc="-1" strike="noStrike">
                          <a:solidFill>
                            <a:srgbClr val="000000"/>
                          </a:solidFill>
                          <a:latin typeface="Arial"/>
                        </a:rPr>
                        <a:t>Embed flexibility in resource allocation models. </a:t>
                      </a:r>
                      <a:r>
                        <a:rPr b="0" lang="en-US" sz="1300" spc="-1" strike="noStrike">
                          <a:solidFill>
                            <a:srgbClr val="000000"/>
                          </a:solidFill>
                          <a:latin typeface="Arial"/>
                        </a:rPr>
                        <a:t>Supplement dedicated product teams with flexible resources that can be reallocated to meet changing business needs. </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marL="285840" indent="-285480">
                        <a:lnSpc>
                          <a:spcPct val="100000"/>
                        </a:lnSpc>
                        <a:spcBef>
                          <a:spcPts val="601"/>
                        </a:spcBef>
                        <a:buClr>
                          <a:srgbClr val="000000"/>
                        </a:buClr>
                        <a:buFont typeface="Arial"/>
                        <a:buChar char="•"/>
                      </a:pPr>
                      <a:r>
                        <a:rPr b="0" lang="en-US" sz="1300" spc="-1" strike="noStrike" u="sng">
                          <a:solidFill>
                            <a:srgbClr val="0052d7"/>
                          </a:solidFill>
                          <a:uFillTx/>
                          <a:latin typeface="Arial"/>
                          <a:hlinkClick r:id="rId7"/>
                        </a:rPr>
                        <a:t>Case Study: Responsive Delivery Resourcing and Funding in Product Lines (Autodesk)</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84" name="CustomShape 3"/>
          <p:cNvSpPr/>
          <p:nvPr/>
        </p:nvSpPr>
        <p:spPr>
          <a:xfrm flipH="1">
            <a:off x="456480" y="857160"/>
            <a:ext cx="11275560" cy="1644840"/>
          </a:xfrm>
          <a:prstGeom prst="rect">
            <a:avLst/>
          </a:prstGeom>
          <a:solidFill>
            <a:schemeClr val="accent3"/>
          </a:solidFill>
          <a:ln w="9360">
            <a:noFill/>
          </a:ln>
        </p:spPr>
        <p:style>
          <a:lnRef idx="0"/>
          <a:fillRef idx="0"/>
          <a:effectRef idx="0"/>
          <a:fontRef idx="minor"/>
        </p:style>
        <p:txBody>
          <a:bodyPr tIns="91440" bIns="91440">
            <a:spAutoFit/>
          </a:bodyPr>
          <a:p>
            <a:pPr>
              <a:lnSpc>
                <a:spcPct val="100000"/>
              </a:lnSpc>
            </a:pPr>
            <a:r>
              <a:rPr b="1" lang="en-US" sz="1500" spc="-1" strike="noStrike">
                <a:solidFill>
                  <a:srgbClr val="000000"/>
                </a:solidFill>
                <a:latin typeface="Arial"/>
                <a:ea typeface="Arial Unicode MS"/>
              </a:rPr>
              <a:t>What Success Looks Like</a:t>
            </a:r>
            <a:endParaRPr b="0" lang="pt-BR" sz="1500" spc="-1" strike="noStrike">
              <a:latin typeface="Arial"/>
            </a:endParaRPr>
          </a:p>
          <a:p>
            <a:pPr>
              <a:lnSpc>
                <a:spcPct val="100000"/>
              </a:lnSpc>
            </a:pPr>
            <a:r>
              <a:rPr b="0" lang="en-US" sz="1300" spc="-1" strike="noStrike">
                <a:solidFill>
                  <a:srgbClr val="000000"/>
                </a:solidFill>
                <a:latin typeface="Arial"/>
                <a:ea typeface="Arial Unicode MS"/>
              </a:rPr>
              <a:t>Funding and staff are aligned to standing product teams, and organizations have the flexibility to reallocate resources as priorities change. </a:t>
            </a:r>
            <a:endParaRPr b="0" lang="pt-BR" sz="1300" spc="-1" strike="noStrike">
              <a:latin typeface="Arial"/>
            </a:endParaRPr>
          </a:p>
          <a:p>
            <a:pPr>
              <a:lnSpc>
                <a:spcPct val="100000"/>
              </a:lnSpc>
            </a:pPr>
            <a:r>
              <a:rPr b="0" lang="en-US" sz="1400" spc="-1" strike="noStrike">
                <a:solidFill>
                  <a:srgbClr val="000000"/>
                </a:solidFill>
                <a:latin typeface="Arial"/>
                <a:ea typeface="Arial Unicode MS"/>
              </a:rPr>
              <a:t> </a:t>
            </a:r>
            <a:endParaRPr b="0" lang="pt-BR" sz="1400" spc="-1" strike="noStrike">
              <a:latin typeface="Arial"/>
            </a:endParaRPr>
          </a:p>
          <a:p>
            <a:pPr>
              <a:lnSpc>
                <a:spcPct val="100000"/>
              </a:lnSpc>
            </a:pPr>
            <a:r>
              <a:rPr b="1" lang="en-US" sz="1500" spc="-1" strike="noStrike">
                <a:solidFill>
                  <a:srgbClr val="000000"/>
                </a:solidFill>
                <a:latin typeface="Arial"/>
                <a:ea typeface="Arial Unicode MS"/>
              </a:rPr>
              <a:t>Pitfalls to Avoid</a:t>
            </a:r>
            <a:endParaRPr b="0" lang="pt-BR" sz="1500" spc="-1" strike="noStrike">
              <a:latin typeface="Arial"/>
            </a:endParaRPr>
          </a:p>
          <a:p>
            <a:pPr marL="171360" indent="-171000">
              <a:lnSpc>
                <a:spcPct val="100000"/>
              </a:lnSpc>
              <a:buClr>
                <a:srgbClr val="000000"/>
              </a:buClr>
              <a:buFont typeface="Arial"/>
              <a:buChar char="•"/>
            </a:pPr>
            <a:r>
              <a:rPr b="0" lang="en-US" sz="1300" spc="-1" strike="noStrike">
                <a:solidFill>
                  <a:srgbClr val="000000"/>
                </a:solidFill>
                <a:latin typeface="Arial"/>
                <a:ea typeface="Arial Unicode MS"/>
              </a:rPr>
              <a:t>Failing to surface and address stakeholder objections when proposing changes to the funding model. </a:t>
            </a:r>
            <a:endParaRPr b="0" lang="pt-BR" sz="1300" spc="-1" strike="noStrike">
              <a:latin typeface="Arial"/>
            </a:endParaRPr>
          </a:p>
          <a:p>
            <a:pPr marL="171360" indent="-171000">
              <a:lnSpc>
                <a:spcPct val="100000"/>
              </a:lnSpc>
              <a:buClr>
                <a:srgbClr val="000000"/>
              </a:buClr>
              <a:buFont typeface="Arial"/>
              <a:buChar char="•"/>
            </a:pPr>
            <a:r>
              <a:rPr b="0" lang="en-US" sz="1300" spc="-1" strike="noStrike">
                <a:solidFill>
                  <a:srgbClr val="000000"/>
                </a:solidFill>
                <a:latin typeface="Arial"/>
                <a:ea typeface="Arial Unicode MS"/>
              </a:rPr>
              <a:t>Proposing large-scale changes to the funding model without first running small-scale pilots to demonstrate feasibility. </a:t>
            </a:r>
            <a:endParaRPr b="0" lang="pt-BR" sz="1300" spc="-1" strike="noStrike">
              <a:latin typeface="Arial"/>
            </a:endParaRPr>
          </a:p>
          <a:p>
            <a:pPr marL="171360" indent="-171000">
              <a:lnSpc>
                <a:spcPct val="100000"/>
              </a:lnSpc>
              <a:buClr>
                <a:srgbClr val="000000"/>
              </a:buClr>
              <a:buFont typeface="Arial"/>
              <a:buChar char="•"/>
            </a:pPr>
            <a:r>
              <a:rPr b="0" lang="en-US" sz="1300" spc="-1" strike="noStrike">
                <a:solidFill>
                  <a:srgbClr val="000000"/>
                </a:solidFill>
                <a:latin typeface="Arial"/>
                <a:ea typeface="Arial Unicode MS"/>
              </a:rPr>
              <a:t>Neglecting to build flexibility into team resourcing plans to enable resource reallocation when necessary. </a:t>
            </a:r>
            <a:endParaRPr b="0" lang="pt-BR" sz="13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2856"/>
        </a:solidFill>
      </p:bgPr>
    </p:bg>
    <p:spTree>
      <p:nvGrpSpPr>
        <p:cNvPr id="1" name=""/>
        <p:cNvGrpSpPr/>
        <p:nvPr/>
      </p:nvGrpSpPr>
      <p:grpSpPr>
        <a:xfrm>
          <a:off x="0" y="0"/>
          <a:ext cx="0" cy="0"/>
          <a:chOff x="0" y="0"/>
          <a:chExt cx="0" cy="0"/>
        </a:xfrm>
      </p:grpSpPr>
      <p:sp>
        <p:nvSpPr>
          <p:cNvPr id="185" name="CustomShape 1"/>
          <p:cNvSpPr/>
          <p:nvPr/>
        </p:nvSpPr>
        <p:spPr>
          <a:xfrm>
            <a:off x="2166840" y="1797840"/>
            <a:ext cx="4544640" cy="1994040"/>
          </a:xfrm>
          <a:prstGeom prst="rect">
            <a:avLst/>
          </a:prstGeom>
          <a:noFill/>
          <a:ln>
            <a:noFill/>
          </a:ln>
        </p:spPr>
        <p:style>
          <a:lnRef idx="0"/>
          <a:fillRef idx="0"/>
          <a:effectRef idx="0"/>
          <a:fontRef idx="minor"/>
        </p:style>
        <p:txBody>
          <a:bodyPr lIns="0" rIns="0" tIns="0" bIns="0" anchor="ctr">
            <a:noAutofit/>
          </a:bodyPr>
          <a:p>
            <a:pPr>
              <a:lnSpc>
                <a:spcPct val="100000"/>
              </a:lnSpc>
              <a:spcAft>
                <a:spcPts val="1199"/>
              </a:spcAft>
              <a:tabLst>
                <a:tab algn="l" pos="0"/>
              </a:tabLst>
            </a:pPr>
            <a:r>
              <a:rPr b="1" lang="en-US" sz="3200" spc="-1" strike="noStrike">
                <a:solidFill>
                  <a:srgbClr val="ffffff"/>
                </a:solidFill>
                <a:latin typeface="Arial Black"/>
              </a:rPr>
              <a:t>Teams and Skills</a:t>
            </a:r>
            <a:endParaRPr b="0" lang="pt-BR" sz="3200" spc="-1" strike="noStrike">
              <a:latin typeface="Arial"/>
            </a:endParaRPr>
          </a:p>
          <a:p>
            <a:pPr>
              <a:lnSpc>
                <a:spcPct val="100000"/>
              </a:lnSpc>
              <a:spcBef>
                <a:spcPts val="601"/>
              </a:spcBef>
              <a:tabLst>
                <a:tab algn="l" pos="0"/>
              </a:tabLst>
            </a:pPr>
            <a:r>
              <a:rPr b="1" lang="en-US" sz="1400" spc="-1" strike="noStrike">
                <a:solidFill>
                  <a:srgbClr val="ffffff"/>
                </a:solidFill>
                <a:latin typeface="Arial"/>
              </a:rPr>
              <a:t>Key Activities:</a:t>
            </a:r>
            <a:endParaRPr b="0" lang="pt-BR" sz="1400" spc="-1" strike="noStrike">
              <a:latin typeface="Arial"/>
            </a:endParaRPr>
          </a:p>
          <a:p>
            <a:pPr marL="166680" indent="-166320">
              <a:lnSpc>
                <a:spcPct val="100000"/>
              </a:lnSpc>
              <a:spcBef>
                <a:spcPts val="601"/>
              </a:spcBef>
              <a:buClr>
                <a:srgbClr val="ffffff"/>
              </a:buClr>
              <a:buFont typeface="Arial"/>
              <a:buChar char="•"/>
              <a:tabLst>
                <a:tab algn="l" pos="0"/>
              </a:tabLst>
            </a:pPr>
            <a:r>
              <a:rPr b="0" lang="en-US" sz="1400" spc="-1" strike="noStrike">
                <a:solidFill>
                  <a:srgbClr val="ffffff"/>
                </a:solidFill>
                <a:latin typeface="Arial"/>
              </a:rPr>
              <a:t>Build Agile Skills and Competencies</a:t>
            </a:r>
            <a:endParaRPr b="0" lang="pt-BR" sz="1400" spc="-1" strike="noStrike">
              <a:latin typeface="Arial"/>
            </a:endParaRPr>
          </a:p>
          <a:p>
            <a:pPr marL="166680" indent="-166320">
              <a:lnSpc>
                <a:spcPct val="100000"/>
              </a:lnSpc>
              <a:spcBef>
                <a:spcPts val="601"/>
              </a:spcBef>
              <a:buClr>
                <a:srgbClr val="ffffff"/>
              </a:buClr>
              <a:buFont typeface="Arial"/>
              <a:buChar char="•"/>
              <a:tabLst>
                <a:tab algn="l" pos="0"/>
              </a:tabLst>
            </a:pPr>
            <a:r>
              <a:rPr b="0" lang="en-US" sz="1400" spc="-1" strike="noStrike">
                <a:solidFill>
                  <a:srgbClr val="ffffff"/>
                </a:solidFill>
                <a:latin typeface="Arial"/>
              </a:rPr>
              <a:t>Promote Agile Mindset and Culture</a:t>
            </a:r>
            <a:endParaRPr b="0" lang="pt-BR" sz="1400" spc="-1" strike="noStrike">
              <a:latin typeface="Arial"/>
            </a:endParaRPr>
          </a:p>
          <a:p>
            <a:pPr marL="166680" indent="-166320">
              <a:lnSpc>
                <a:spcPct val="100000"/>
              </a:lnSpc>
              <a:spcBef>
                <a:spcPts val="601"/>
              </a:spcBef>
              <a:buClr>
                <a:srgbClr val="ffffff"/>
              </a:buClr>
              <a:buFont typeface="Arial"/>
              <a:buChar char="•"/>
              <a:tabLst>
                <a:tab algn="l" pos="0"/>
              </a:tabLst>
            </a:pPr>
            <a:r>
              <a:rPr b="0" lang="en-US" sz="1400" spc="-1" strike="noStrike">
                <a:solidFill>
                  <a:srgbClr val="ffffff"/>
                </a:solidFill>
                <a:latin typeface="Arial"/>
              </a:rPr>
              <a:t>Establish Agile and Product Roles</a:t>
            </a:r>
            <a:endParaRPr b="0" lang="pt-BR" sz="1400" spc="-1" strike="noStrike">
              <a:latin typeface="Arial"/>
            </a:endParaRPr>
          </a:p>
          <a:p>
            <a:pPr marL="166680" indent="-166320">
              <a:lnSpc>
                <a:spcPct val="100000"/>
              </a:lnSpc>
              <a:spcBef>
                <a:spcPts val="601"/>
              </a:spcBef>
              <a:buClr>
                <a:srgbClr val="ffffff"/>
              </a:buClr>
              <a:buFont typeface="Arial"/>
              <a:buChar char="•"/>
              <a:tabLst>
                <a:tab algn="l" pos="0"/>
              </a:tabLst>
            </a:pPr>
            <a:r>
              <a:rPr b="0" lang="en-US" sz="1400" spc="-1" strike="noStrike">
                <a:solidFill>
                  <a:srgbClr val="ffffff"/>
                </a:solidFill>
                <a:latin typeface="Arial"/>
              </a:rPr>
              <a:t>Design Product Teams</a:t>
            </a:r>
            <a:endParaRPr b="0" lang="pt-BR" sz="1400" spc="-1" strike="noStrike">
              <a:latin typeface="Arial"/>
            </a:endParaRPr>
          </a:p>
          <a:p>
            <a:pPr marL="166680" indent="-166320">
              <a:lnSpc>
                <a:spcPct val="100000"/>
              </a:lnSpc>
              <a:spcBef>
                <a:spcPts val="601"/>
              </a:spcBef>
              <a:buClr>
                <a:srgbClr val="ffffff"/>
              </a:buClr>
              <a:buFont typeface="Arial"/>
              <a:buChar char="•"/>
              <a:tabLst>
                <a:tab algn="l" pos="0"/>
              </a:tabLst>
            </a:pPr>
            <a:r>
              <a:rPr b="0" lang="en-US" sz="1400" spc="-1" strike="noStrike">
                <a:solidFill>
                  <a:srgbClr val="ffffff"/>
                </a:solidFill>
                <a:latin typeface="Arial"/>
              </a:rPr>
              <a:t>Manage Team Performance</a:t>
            </a:r>
            <a:endParaRPr b="0" lang="pt-BR" sz="1400" spc="-1" strike="noStrike">
              <a:latin typeface="Arial"/>
            </a:endParaRPr>
          </a:p>
        </p:txBody>
      </p:sp>
      <p:sp>
        <p:nvSpPr>
          <p:cNvPr id="186" name="CustomShape 2"/>
          <p:cNvSpPr/>
          <p:nvPr/>
        </p:nvSpPr>
        <p:spPr>
          <a:xfrm>
            <a:off x="2166840" y="5142600"/>
            <a:ext cx="4745520" cy="405360"/>
          </a:xfrm>
          <a:prstGeom prst="rect">
            <a:avLst/>
          </a:prstGeom>
          <a:noFill/>
          <a:ln>
            <a:noFill/>
          </a:ln>
        </p:spPr>
        <p:style>
          <a:lnRef idx="0"/>
          <a:fillRef idx="0"/>
          <a:effectRef idx="0"/>
          <a:fontRef idx="minor"/>
        </p:style>
        <p:txBody>
          <a:bodyPr lIns="0" rIns="0" tIns="0" bIns="0" anchor="ctr">
            <a:noAutofit/>
          </a:bodyPr>
          <a:p>
            <a:pPr>
              <a:lnSpc>
                <a:spcPct val="100000"/>
              </a:lnSpc>
              <a:spcAft>
                <a:spcPts val="1199"/>
              </a:spcAft>
              <a:tabLst>
                <a:tab algn="l" pos="0"/>
              </a:tabLst>
            </a:pPr>
            <a:r>
              <a:rPr b="0" i="1" lang="en-US" sz="1200" spc="-1" strike="noStrike">
                <a:solidFill>
                  <a:srgbClr val="ffffff"/>
                </a:solidFill>
                <a:latin typeface="Arial"/>
              </a:rPr>
              <a:t>Note: Some recommended content may not be available as part of your current Gartner subscription.</a:t>
            </a:r>
            <a:endParaRPr b="0" lang="pt-BR" sz="1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457200" y="366840"/>
            <a:ext cx="11275560" cy="442800"/>
          </a:xfrm>
          <a:prstGeom prst="rect">
            <a:avLst/>
          </a:prstGeom>
          <a:noFill/>
          <a:ln>
            <a:noFill/>
          </a:ln>
        </p:spPr>
        <p:txBody>
          <a:bodyPr lIns="0" rIns="0" tIns="0" bIns="0">
            <a:noAutofit/>
          </a:bodyPr>
          <a:p>
            <a:pPr>
              <a:lnSpc>
                <a:spcPct val="90000"/>
              </a:lnSpc>
              <a:spcAft>
                <a:spcPts val="1199"/>
              </a:spcAft>
            </a:pPr>
            <a:r>
              <a:rPr b="1" lang="en-US" sz="3200" spc="-1" strike="noStrike">
                <a:solidFill>
                  <a:srgbClr val="002856"/>
                </a:solidFill>
                <a:latin typeface="Arial Black"/>
              </a:rPr>
              <a:t>Build Agile Skills and Competencies</a:t>
            </a:r>
            <a:endParaRPr b="0" lang="en-US" sz="3200" spc="-1" strike="noStrike">
              <a:solidFill>
                <a:srgbClr val="000000"/>
              </a:solidFill>
              <a:latin typeface="Arial"/>
            </a:endParaRPr>
          </a:p>
        </p:txBody>
      </p:sp>
      <p:graphicFrame>
        <p:nvGraphicFramePr>
          <p:cNvPr id="188" name="Table 2"/>
          <p:cNvGraphicFramePr/>
          <p:nvPr/>
        </p:nvGraphicFramePr>
        <p:xfrm>
          <a:off x="457200" y="2747880"/>
          <a:ext cx="11275560" cy="1594800"/>
        </p:xfrm>
        <a:graphic>
          <a:graphicData uri="http://schemas.openxmlformats.org/drawingml/2006/table">
            <a:tbl>
              <a:tblPr/>
              <a:tblGrid>
                <a:gridCol w="5637960"/>
                <a:gridCol w="5637960"/>
              </a:tblGrid>
              <a:tr h="291600">
                <a:tc>
                  <a:txBody>
                    <a:bodyPr>
                      <a:noAutofit/>
                    </a:bodyPr>
                    <a:p>
                      <a:pPr algn="ctr">
                        <a:lnSpc>
                          <a:spcPct val="100000"/>
                        </a:lnSpc>
                      </a:pPr>
                      <a:r>
                        <a:rPr b="1" lang="en-US" sz="1400" spc="-1" strike="noStrike">
                          <a:solidFill>
                            <a:srgbClr val="ffffff"/>
                          </a:solidFill>
                          <a:latin typeface="Arial"/>
                        </a:rPr>
                        <a:t>Action Steps</a:t>
                      </a:r>
                      <a:endParaRPr b="0" lang="pt-BR" sz="1400" spc="-1" strike="noStrike">
                        <a:latin typeface="Arial"/>
                      </a:endParaRPr>
                    </a:p>
                  </a:txBody>
                  <a:tcPr marL="91440" marR="91440">
                    <a:lnL w="12240">
                      <a:solidFill>
                        <a:srgbClr val="000000"/>
                      </a:solidFill>
                    </a:lnL>
                    <a:lnR w="12240">
                      <a:solidFill>
                        <a:srgbClr val="ffffff"/>
                      </a:solidFill>
                    </a:lnR>
                    <a:lnT w="12240">
                      <a:solidFill>
                        <a:srgbClr val="000000"/>
                      </a:solidFill>
                    </a:lnT>
                    <a:lnB w="12240">
                      <a:solidFill>
                        <a:srgbClr val="000000"/>
                      </a:solidFill>
                    </a:lnB>
                    <a:solidFill>
                      <a:srgbClr val="002856"/>
                    </a:solidFill>
                  </a:tcPr>
                </a:tc>
                <a:tc>
                  <a:txBody>
                    <a:bodyPr>
                      <a:noAutofit/>
                    </a:bodyPr>
                    <a:p>
                      <a:pPr algn="ctr">
                        <a:lnSpc>
                          <a:spcPct val="100000"/>
                        </a:lnSpc>
                      </a:pPr>
                      <a:r>
                        <a:rPr b="1" lang="en-US" sz="1400" spc="-1" strike="noStrike">
                          <a:solidFill>
                            <a:srgbClr val="ffffff"/>
                          </a:solidFill>
                          <a:latin typeface="Arial"/>
                        </a:rPr>
                        <a:t>Recommended Resources</a:t>
                      </a:r>
                      <a:endParaRPr b="0" lang="pt-BR" sz="1400" spc="-1" strike="noStrike">
                        <a:latin typeface="Arial"/>
                      </a:endParaRPr>
                    </a:p>
                  </a:txBody>
                  <a:tcPr marL="91440" marR="91440">
                    <a:lnL w="12240">
                      <a:solidFill>
                        <a:srgbClr val="ffffff"/>
                      </a:solidFill>
                    </a:lnL>
                    <a:lnR w="12240">
                      <a:solidFill>
                        <a:srgbClr val="000000"/>
                      </a:solidFill>
                    </a:lnR>
                    <a:lnT w="12240">
                      <a:solidFill>
                        <a:srgbClr val="000000"/>
                      </a:solidFill>
                    </a:lnT>
                    <a:lnB w="12240">
                      <a:solidFill>
                        <a:srgbClr val="000000"/>
                      </a:solidFill>
                    </a:lnB>
                    <a:solidFill>
                      <a:srgbClr val="002856"/>
                    </a:solidFill>
                  </a:tcPr>
                </a:tc>
              </a:tr>
              <a:tr h="1058040">
                <a:tc>
                  <a:txBody>
                    <a:bodyPr>
                      <a:noAutofit/>
                    </a:bodyPr>
                    <a:p>
                      <a:pPr>
                        <a:lnSpc>
                          <a:spcPct val="100000"/>
                        </a:lnSpc>
                      </a:pPr>
                      <a:r>
                        <a:rPr b="1" lang="en-US" sz="1300" spc="-1" strike="noStrike">
                          <a:solidFill>
                            <a:srgbClr val="000000"/>
                          </a:solidFill>
                          <a:latin typeface="Arial"/>
                        </a:rPr>
                        <a:t>Develop agile skills and competencies. </a:t>
                      </a:r>
                      <a:r>
                        <a:rPr b="0" lang="en-US" sz="1300" spc="-1" strike="noStrike">
                          <a:solidFill>
                            <a:srgbClr val="000000"/>
                          </a:solidFill>
                          <a:latin typeface="Arial"/>
                        </a:rPr>
                        <a:t>Promote development of key agile skills and competencies. </a:t>
                      </a:r>
                      <a:endParaRPr b="0" lang="pt-BR" sz="1300" spc="-1" strike="noStrike">
                        <a:latin typeface="Arial"/>
                      </a:endParaRPr>
                    </a:p>
                    <a:p>
                      <a:pPr>
                        <a:lnSpc>
                          <a:spcPct val="100000"/>
                        </a:lnSpc>
                      </a:pP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marL="285840" indent="-285480">
                        <a:lnSpc>
                          <a:spcPct val="100000"/>
                        </a:lnSpc>
                        <a:spcBef>
                          <a:spcPts val="601"/>
                        </a:spcBef>
                        <a:buClr>
                          <a:srgbClr val="000000"/>
                        </a:buClr>
                        <a:buFont typeface="Arial"/>
                        <a:buChar char="•"/>
                      </a:pPr>
                      <a:r>
                        <a:rPr b="0" lang="en-US" sz="1300" spc="-1" strike="noStrike" u="sng">
                          <a:solidFill>
                            <a:srgbClr val="0052d7"/>
                          </a:solidFill>
                          <a:uFillTx/>
                          <a:latin typeface="Arial"/>
                          <a:hlinkClick r:id="rId1"/>
                        </a:rPr>
                        <a:t>Ignition Guide to Writing and Managing User Stories</a:t>
                      </a:r>
                      <a:r>
                        <a:rPr b="0" lang="en-US" sz="1300" spc="-1" strike="noStrike">
                          <a:solidFill>
                            <a:srgbClr val="000000"/>
                          </a:solidFill>
                          <a:latin typeface="Arial"/>
                        </a:rPr>
                        <a:t> </a:t>
                      </a:r>
                      <a:endParaRPr b="0" lang="pt-BR" sz="1300" spc="-1" strike="noStrike">
                        <a:latin typeface="Arial"/>
                      </a:endParaRPr>
                    </a:p>
                    <a:p>
                      <a:pPr marL="285840" indent="-285480">
                        <a:lnSpc>
                          <a:spcPct val="100000"/>
                        </a:lnSpc>
                        <a:spcBef>
                          <a:spcPts val="601"/>
                        </a:spcBef>
                        <a:buClr>
                          <a:srgbClr val="000000"/>
                        </a:buClr>
                        <a:buFont typeface="Arial"/>
                        <a:buChar char="•"/>
                      </a:pPr>
                      <a:r>
                        <a:rPr b="0" lang="en-US" sz="1300" spc="-1" strike="noStrike" u="sng">
                          <a:solidFill>
                            <a:srgbClr val="0052d7"/>
                          </a:solidFill>
                          <a:uFillTx/>
                          <a:latin typeface="Arial"/>
                          <a:hlinkClick r:id="rId2"/>
                        </a:rPr>
                        <a:t>Standardizing Agile Flexibility (British Airways)</a:t>
                      </a:r>
                      <a:r>
                        <a:rPr b="0" lang="en-US" sz="1300" spc="-1" strike="noStrike">
                          <a:solidFill>
                            <a:srgbClr val="000000"/>
                          </a:solidFill>
                          <a:latin typeface="Arial"/>
                        </a:rPr>
                        <a:t> </a:t>
                      </a:r>
                      <a:endParaRPr b="0" lang="pt-BR" sz="1300" spc="-1" strike="noStrike">
                        <a:latin typeface="Arial"/>
                      </a:endParaRPr>
                    </a:p>
                    <a:p>
                      <a:pPr marL="285840" indent="-285480">
                        <a:lnSpc>
                          <a:spcPct val="100000"/>
                        </a:lnSpc>
                        <a:spcBef>
                          <a:spcPts val="601"/>
                        </a:spcBef>
                        <a:buClr>
                          <a:srgbClr val="000000"/>
                        </a:buClr>
                        <a:buFont typeface="Arial"/>
                        <a:buChar char="•"/>
                      </a:pPr>
                      <a:r>
                        <a:rPr b="0" lang="en-US" sz="1300" spc="-1" strike="noStrike" u="sng">
                          <a:solidFill>
                            <a:srgbClr val="0052d7"/>
                          </a:solidFill>
                          <a:uFillTx/>
                          <a:latin typeface="Arial"/>
                          <a:hlinkClick r:id="rId3"/>
                        </a:rPr>
                        <a:t>Ignition Guide to Creating a Competency Development Plan for Agile Teams </a:t>
                      </a:r>
                      <a:endParaRPr b="0" lang="pt-BR" sz="1300" spc="-1" strike="noStrike">
                        <a:latin typeface="Arial"/>
                      </a:endParaRPr>
                    </a:p>
                    <a:p>
                      <a:pPr marL="285840" indent="-285480">
                        <a:lnSpc>
                          <a:spcPct val="100000"/>
                        </a:lnSpc>
                        <a:spcBef>
                          <a:spcPts val="601"/>
                        </a:spcBef>
                        <a:buClr>
                          <a:srgbClr val="000000"/>
                        </a:buClr>
                        <a:buFont typeface="Arial"/>
                        <a:buChar char="•"/>
                      </a:pPr>
                      <a:r>
                        <a:rPr b="0" lang="en-US" sz="1300" spc="-1" strike="noStrike" u="sng">
                          <a:solidFill>
                            <a:srgbClr val="0052d7"/>
                          </a:solidFill>
                          <a:uFillTx/>
                          <a:latin typeface="Arial"/>
                          <a:hlinkClick r:id="rId4"/>
                        </a:rPr>
                        <a:t>Avoid Agile Transformation Failure by Using Agile Coaches</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460440">
                <a:tc>
                  <a:txBody>
                    <a:bodyPr>
                      <a:noAutofit/>
                    </a:bodyPr>
                    <a:p>
                      <a:pPr>
                        <a:lnSpc>
                          <a:spcPct val="100000"/>
                        </a:lnSpc>
                      </a:pPr>
                      <a:r>
                        <a:rPr b="1" lang="en-US" sz="1300" spc="-1" strike="noStrike">
                          <a:solidFill>
                            <a:srgbClr val="000000"/>
                          </a:solidFill>
                          <a:latin typeface="Arial"/>
                        </a:rPr>
                        <a:t>Customize development plans. </a:t>
                      </a:r>
                      <a:r>
                        <a:rPr b="0" lang="en-US" sz="1300" spc="-1" strike="noStrike">
                          <a:solidFill>
                            <a:srgbClr val="000000"/>
                          </a:solidFill>
                          <a:latin typeface="Arial"/>
                        </a:rPr>
                        <a:t>Tailor learning and development focus areas based on each team’s needs and objectives.</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marL="285840" indent="-285480">
                        <a:lnSpc>
                          <a:spcPct val="100000"/>
                        </a:lnSpc>
                        <a:spcBef>
                          <a:spcPts val="601"/>
                        </a:spcBef>
                        <a:buClr>
                          <a:srgbClr val="000000"/>
                        </a:buClr>
                        <a:buFont typeface="Arial"/>
                        <a:buChar char="•"/>
                      </a:pPr>
                      <a:r>
                        <a:rPr b="0" lang="en-US" sz="1300" spc="-1" strike="noStrike" u="sng">
                          <a:solidFill>
                            <a:srgbClr val="0052d7"/>
                          </a:solidFill>
                          <a:uFillTx/>
                          <a:latin typeface="Arial"/>
                          <a:hlinkClick r:id="rId5"/>
                        </a:rPr>
                        <a:t>Customize Product Team Delivery Capabilities to Achieve Business Outcomes (</a:t>
                      </a:r>
                      <a:r>
                        <a:rPr b="0" lang="en-US" sz="1300" spc="-1" strike="noStrike" u="sng">
                          <a:solidFill>
                            <a:srgbClr val="0052d7"/>
                          </a:solidFill>
                          <a:uFillTx/>
                          <a:latin typeface="Arial"/>
                          <a:hlinkClick r:id="rId6"/>
                        </a:rPr>
                        <a:t>Intrado</a:t>
                      </a:r>
                      <a:r>
                        <a:rPr b="0" lang="en-US" sz="1300" spc="-1" strike="noStrike" u="sng">
                          <a:solidFill>
                            <a:srgbClr val="0052d7"/>
                          </a:solidFill>
                          <a:uFillTx/>
                          <a:latin typeface="Arial"/>
                          <a:hlinkClick r:id="rId7"/>
                        </a:rPr>
                        <a:t>)</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1058040">
                <a:tc>
                  <a:txBody>
                    <a:bodyPr>
                      <a:noAutofit/>
                    </a:bodyPr>
                    <a:p>
                      <a:pPr>
                        <a:lnSpc>
                          <a:spcPct val="100000"/>
                        </a:lnSpc>
                      </a:pPr>
                      <a:r>
                        <a:rPr b="1" lang="en-US" sz="1300" spc="-1" strike="noStrike">
                          <a:solidFill>
                            <a:srgbClr val="000000"/>
                          </a:solidFill>
                          <a:latin typeface="Arial"/>
                        </a:rPr>
                        <a:t>Promote continuous learning. </a:t>
                      </a:r>
                      <a:r>
                        <a:rPr b="0" lang="en-US" sz="1300" spc="-1" strike="noStrike">
                          <a:solidFill>
                            <a:srgbClr val="000000"/>
                          </a:solidFill>
                          <a:latin typeface="Arial"/>
                        </a:rPr>
                        <a:t>Provide opportunities for staff to continually learn and develop their skills.</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marL="285840" indent="-285480">
                        <a:lnSpc>
                          <a:spcPct val="100000"/>
                        </a:lnSpc>
                        <a:spcBef>
                          <a:spcPts val="601"/>
                        </a:spcBef>
                        <a:buClr>
                          <a:srgbClr val="000000"/>
                        </a:buClr>
                        <a:buFont typeface="Arial"/>
                        <a:buChar char="•"/>
                      </a:pPr>
                      <a:r>
                        <a:rPr b="0" lang="en-US" sz="1300" spc="-1" strike="noStrike" u="sng">
                          <a:solidFill>
                            <a:srgbClr val="0052d7"/>
                          </a:solidFill>
                          <a:uFillTx/>
                          <a:latin typeface="Arial"/>
                          <a:hlinkClick r:id="rId8"/>
                        </a:rPr>
                        <a:t>How To Establish a Reskilling/Upskilling Talent Development Program for Software Engineering</a:t>
                      </a:r>
                      <a:endParaRPr b="0" lang="pt-BR" sz="1300" spc="-1" strike="noStrike">
                        <a:latin typeface="Arial"/>
                      </a:endParaRPr>
                    </a:p>
                    <a:p>
                      <a:pPr marL="285840" indent="-285480">
                        <a:lnSpc>
                          <a:spcPct val="100000"/>
                        </a:lnSpc>
                        <a:spcBef>
                          <a:spcPts val="601"/>
                        </a:spcBef>
                        <a:buClr>
                          <a:srgbClr val="000000"/>
                        </a:buClr>
                        <a:buFont typeface="Arial"/>
                        <a:buChar char="•"/>
                      </a:pPr>
                      <a:r>
                        <a:rPr b="0" lang="en-US" sz="1300" spc="-1" strike="noStrike">
                          <a:solidFill>
                            <a:srgbClr val="0052d7"/>
                          </a:solidFill>
                          <a:latin typeface="Arial"/>
                          <a:hlinkClick r:id="rId9"/>
                        </a:rPr>
                        <a:t>Ignition Guide to Creating Agile Communities of Practice </a:t>
                      </a:r>
                      <a:endParaRPr b="0" lang="pt-BR" sz="1300" spc="-1" strike="noStrike">
                        <a:latin typeface="Arial"/>
                      </a:endParaRPr>
                    </a:p>
                    <a:p>
                      <a:pPr marL="285840" indent="-285480">
                        <a:lnSpc>
                          <a:spcPct val="100000"/>
                        </a:lnSpc>
                        <a:spcBef>
                          <a:spcPts val="601"/>
                        </a:spcBef>
                        <a:buClr>
                          <a:srgbClr val="000000"/>
                        </a:buClr>
                        <a:buFont typeface="Arial"/>
                        <a:buChar char="•"/>
                      </a:pPr>
                      <a:r>
                        <a:rPr b="0" lang="en-US" sz="1300" spc="-1" strike="noStrike">
                          <a:solidFill>
                            <a:srgbClr val="0052d7"/>
                          </a:solidFill>
                          <a:latin typeface="Arial"/>
                          <a:hlinkClick r:id="rId10"/>
                        </a:rPr>
                        <a:t>Career Lattices for IT Workforce Versatility (Intel)</a:t>
                      </a:r>
                      <a:endParaRPr b="0" lang="pt-BR" sz="1300" spc="-1" strike="noStrike">
                        <a:latin typeface="Arial"/>
                      </a:endParaRPr>
                    </a:p>
                    <a:p>
                      <a:pPr marL="285840" indent="-285480">
                        <a:lnSpc>
                          <a:spcPct val="100000"/>
                        </a:lnSpc>
                        <a:spcBef>
                          <a:spcPts val="601"/>
                        </a:spcBef>
                        <a:buClr>
                          <a:srgbClr val="000000"/>
                        </a:buClr>
                        <a:buFont typeface="Arial"/>
                        <a:buChar char="•"/>
                      </a:pPr>
                      <a:r>
                        <a:rPr b="0" lang="en-US" sz="1300" spc="-1" strike="noStrike">
                          <a:solidFill>
                            <a:srgbClr val="0052d7"/>
                          </a:solidFill>
                          <a:latin typeface="Arial"/>
                          <a:hlinkClick r:id="rId11"/>
                        </a:rPr>
                        <a:t>Agile Learning Manifesto</a:t>
                      </a:r>
                      <a:endParaRPr b="0" lang="pt-BR" sz="1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89" name="CustomShape 3"/>
          <p:cNvSpPr/>
          <p:nvPr/>
        </p:nvSpPr>
        <p:spPr>
          <a:xfrm flipH="1">
            <a:off x="456480" y="857160"/>
            <a:ext cx="11275560" cy="1644840"/>
          </a:xfrm>
          <a:prstGeom prst="rect">
            <a:avLst/>
          </a:prstGeom>
          <a:solidFill>
            <a:schemeClr val="accent3"/>
          </a:solidFill>
          <a:ln w="9360">
            <a:noFill/>
          </a:ln>
        </p:spPr>
        <p:style>
          <a:lnRef idx="0"/>
          <a:fillRef idx="0"/>
          <a:effectRef idx="0"/>
          <a:fontRef idx="minor"/>
        </p:style>
        <p:txBody>
          <a:bodyPr tIns="91440" bIns="91440">
            <a:spAutoFit/>
          </a:bodyPr>
          <a:p>
            <a:pPr>
              <a:lnSpc>
                <a:spcPct val="100000"/>
              </a:lnSpc>
            </a:pPr>
            <a:r>
              <a:rPr b="1" lang="en-US" sz="1500" spc="-1" strike="noStrike">
                <a:solidFill>
                  <a:srgbClr val="000000"/>
                </a:solidFill>
                <a:latin typeface="Arial"/>
                <a:ea typeface="Arial Unicode MS"/>
              </a:rPr>
              <a:t>What Success Looks Like</a:t>
            </a:r>
            <a:endParaRPr b="0" lang="pt-BR" sz="1500" spc="-1" strike="noStrike">
              <a:latin typeface="Arial"/>
            </a:endParaRPr>
          </a:p>
          <a:p>
            <a:pPr>
              <a:lnSpc>
                <a:spcPct val="100000"/>
              </a:lnSpc>
            </a:pPr>
            <a:r>
              <a:rPr b="0" lang="en-US" sz="1300" spc="-1" strike="noStrike">
                <a:solidFill>
                  <a:srgbClr val="000000"/>
                </a:solidFill>
                <a:latin typeface="Arial"/>
                <a:ea typeface="Arial Unicode MS"/>
              </a:rPr>
              <a:t>Agile teams possess the skills and competencies needed for end-to-end delivery to achieve business outcomes.</a:t>
            </a:r>
            <a:endParaRPr b="0" lang="pt-BR" sz="1300" spc="-1" strike="noStrike">
              <a:latin typeface="Arial"/>
            </a:endParaRPr>
          </a:p>
          <a:p>
            <a:pPr>
              <a:lnSpc>
                <a:spcPct val="100000"/>
              </a:lnSpc>
            </a:pPr>
            <a:r>
              <a:rPr b="0" lang="en-US" sz="1400" spc="-1" strike="noStrike">
                <a:solidFill>
                  <a:srgbClr val="000000"/>
                </a:solidFill>
                <a:latin typeface="Arial"/>
                <a:ea typeface="Arial Unicode MS"/>
              </a:rPr>
              <a:t> </a:t>
            </a:r>
            <a:endParaRPr b="0" lang="pt-BR" sz="1400" spc="-1" strike="noStrike">
              <a:latin typeface="Arial"/>
            </a:endParaRPr>
          </a:p>
          <a:p>
            <a:pPr>
              <a:lnSpc>
                <a:spcPct val="100000"/>
              </a:lnSpc>
            </a:pPr>
            <a:r>
              <a:rPr b="1" lang="en-US" sz="1500" spc="-1" strike="noStrike">
                <a:solidFill>
                  <a:srgbClr val="000000"/>
                </a:solidFill>
                <a:latin typeface="Arial"/>
                <a:ea typeface="Arial Unicode MS"/>
              </a:rPr>
              <a:t>Pitfalls to Avoid</a:t>
            </a:r>
            <a:endParaRPr b="0" lang="pt-BR" sz="1500" spc="-1" strike="noStrike">
              <a:latin typeface="Arial"/>
            </a:endParaRPr>
          </a:p>
          <a:p>
            <a:pPr marL="171360" indent="-171000">
              <a:lnSpc>
                <a:spcPct val="100000"/>
              </a:lnSpc>
              <a:buClr>
                <a:srgbClr val="000000"/>
              </a:buClr>
              <a:buFont typeface="Arial"/>
              <a:buChar char="•"/>
            </a:pPr>
            <a:r>
              <a:rPr b="0" lang="en-US" sz="1300" spc="-1" strike="noStrike">
                <a:solidFill>
                  <a:srgbClr val="000000"/>
                </a:solidFill>
                <a:latin typeface="Arial"/>
                <a:ea typeface="Arial Unicode MS"/>
              </a:rPr>
              <a:t>Providing one-size-fits-all development plans that fail to take into account the most important competencies and skills for each product’s goals and environment.</a:t>
            </a:r>
            <a:endParaRPr b="0" lang="pt-BR" sz="1300" spc="-1" strike="noStrike">
              <a:latin typeface="Arial"/>
            </a:endParaRPr>
          </a:p>
          <a:p>
            <a:pPr marL="171360" indent="-171000">
              <a:lnSpc>
                <a:spcPct val="100000"/>
              </a:lnSpc>
              <a:buClr>
                <a:srgbClr val="000000"/>
              </a:buClr>
              <a:buFont typeface="Arial"/>
              <a:buChar char="•"/>
            </a:pPr>
            <a:r>
              <a:rPr b="0" lang="en-US" sz="1300" spc="-1" strike="noStrike">
                <a:solidFill>
                  <a:srgbClr val="000000"/>
                </a:solidFill>
                <a:latin typeface="Arial"/>
                <a:ea typeface="Arial Unicode MS"/>
              </a:rPr>
              <a:t>Relying on formal classroom training without providing ongoing coaching and support.</a:t>
            </a:r>
            <a:endParaRPr b="0" lang="pt-BR" sz="13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LibreOffice/6.4.7.2$Linux_X86_64 LibreOffice_project/40$Build-2</Application>
  <Words>2448</Words>
  <Paragraphs>246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2021-01-30T02:02:05Z</dcterms:created>
  <dc:creator/>
  <dc:description/>
  <dc:language>pt-BR</dc:language>
  <cp:lastModifiedBy/>
  <dcterms:modified xsi:type="dcterms:W3CDTF">2022-03-29T12:15:16Z</dcterms:modified>
  <cp:revision>1</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16</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16</vt:i4>
  </property>
</Properties>
</file>