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375" r:id="rId25"/>
    <p:sldId id="377" r:id="rId26"/>
    <p:sldId id="378" r:id="rId27"/>
    <p:sldId id="379" r:id="rId28"/>
    <p:sldId id="380" r:id="rId29"/>
    <p:sldId id="381" r:id="rId30"/>
    <p:sldId id="382" r:id="rId31"/>
    <p:sldId id="383" r:id="rId32"/>
    <p:sldId id="384" r:id="rId33"/>
    <p:sldId id="385" r:id="rId34"/>
    <p:sldId id="386" r:id="rId35"/>
    <p:sldId id="387"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6" d="100"/>
          <a:sy n="76" d="100"/>
        </p:scale>
        <p:origin x="6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93FA84-53A8-426E-83F5-55E712FBA96C}" type="doc">
      <dgm:prSet loTypeId="urn:microsoft.com/office/officeart/2005/8/layout/bProcess3" loCatId="process" qsTypeId="urn:microsoft.com/office/officeart/2005/8/quickstyle/simple1" qsCatId="simple" csTypeId="urn:microsoft.com/office/officeart/2005/8/colors/accent0_3" csCatId="mainScheme" phldr="1"/>
      <dgm:spPr/>
      <dgm:t>
        <a:bodyPr/>
        <a:lstStyle/>
        <a:p>
          <a:endParaRPr lang="en-US"/>
        </a:p>
      </dgm:t>
    </dgm:pt>
    <dgm:pt modelId="{E2E8A2C1-6D08-4923-80DE-AAAC6B0FFEA9}">
      <dgm:prSet phldrT="[Text]"/>
      <dgm:spPr/>
      <dgm:t>
        <a:bodyPr/>
        <a:lstStyle/>
        <a:p>
          <a:r>
            <a:rPr lang="en-US" dirty="0"/>
            <a:t>Material Preparation</a:t>
          </a:r>
        </a:p>
        <a:p>
          <a:r>
            <a:rPr lang="en-US" dirty="0"/>
            <a:t>PP+FGQ</a:t>
          </a:r>
        </a:p>
      </dgm:t>
    </dgm:pt>
    <dgm:pt modelId="{D10FCCCE-CBD3-4EE9-9A22-BC4C2CD9BE0E}" type="parTrans" cxnId="{01432196-1757-4047-8902-FA632468263E}">
      <dgm:prSet/>
      <dgm:spPr/>
      <dgm:t>
        <a:bodyPr/>
        <a:lstStyle/>
        <a:p>
          <a:endParaRPr lang="en-US"/>
        </a:p>
      </dgm:t>
    </dgm:pt>
    <dgm:pt modelId="{F405A92B-13D4-4D28-A362-D9465C5880E5}" type="sibTrans" cxnId="{01432196-1757-4047-8902-FA632468263E}">
      <dgm:prSet/>
      <dgm:spPr/>
      <dgm:t>
        <a:bodyPr/>
        <a:lstStyle/>
        <a:p>
          <a:endParaRPr lang="en-US"/>
        </a:p>
      </dgm:t>
    </dgm:pt>
    <dgm:pt modelId="{3FD79642-3043-4769-B8FA-84CE9AC89159}">
      <dgm:prSet phldrT="[Text]"/>
      <dgm:spPr>
        <a:solidFill>
          <a:schemeClr val="accent1"/>
        </a:solidFill>
      </dgm:spPr>
      <dgm:t>
        <a:bodyPr/>
        <a:lstStyle/>
        <a:p>
          <a:r>
            <a:rPr lang="en-US" dirty="0"/>
            <a:t>+2 months:</a:t>
          </a:r>
        </a:p>
        <a:p>
          <a:r>
            <a:rPr lang="en-US" dirty="0"/>
            <a:t>1</a:t>
          </a:r>
          <a:r>
            <a:rPr lang="en-US" baseline="30000" dirty="0"/>
            <a:t>st</a:t>
          </a:r>
          <a:r>
            <a:rPr lang="en-US" dirty="0"/>
            <a:t> evaluation by DG comp</a:t>
          </a:r>
        </a:p>
      </dgm:t>
    </dgm:pt>
    <dgm:pt modelId="{05E0E979-A174-4F59-9080-D88E3BEA32FA}" type="parTrans" cxnId="{9E56CD94-4E8E-48BF-B0DE-39E1F445E30B}">
      <dgm:prSet/>
      <dgm:spPr/>
      <dgm:t>
        <a:bodyPr/>
        <a:lstStyle/>
        <a:p>
          <a:endParaRPr lang="en-US"/>
        </a:p>
      </dgm:t>
    </dgm:pt>
    <dgm:pt modelId="{FA264DEB-BD2E-420B-999C-E3D85AA1CD98}" type="sibTrans" cxnId="{9E56CD94-4E8E-48BF-B0DE-39E1F445E30B}">
      <dgm:prSet/>
      <dgm:spPr/>
      <dgm:t>
        <a:bodyPr/>
        <a:lstStyle/>
        <a:p>
          <a:endParaRPr lang="en-US"/>
        </a:p>
      </dgm:t>
    </dgm:pt>
    <dgm:pt modelId="{491D5CC0-1B0F-4EA0-8F96-4C7B3468C437}">
      <dgm:prSet phldrT="[Text]"/>
      <dgm:spPr/>
      <dgm:t>
        <a:bodyPr/>
        <a:lstStyle/>
        <a:p>
          <a:r>
            <a:rPr lang="en-US" dirty="0"/>
            <a:t>+2 weeks:</a:t>
          </a:r>
        </a:p>
        <a:p>
          <a:r>
            <a:rPr lang="en-US" dirty="0"/>
            <a:t>1</a:t>
          </a:r>
          <a:r>
            <a:rPr lang="en-US" baseline="30000" dirty="0"/>
            <a:t>st</a:t>
          </a:r>
          <a:r>
            <a:rPr lang="en-US" dirty="0"/>
            <a:t> answers, preparation</a:t>
          </a:r>
        </a:p>
      </dgm:t>
    </dgm:pt>
    <dgm:pt modelId="{7118A74A-CE6A-4D33-BE64-633E28BE5BDF}" type="parTrans" cxnId="{81832EE4-749F-4FFE-93B6-F28273B71285}">
      <dgm:prSet/>
      <dgm:spPr/>
      <dgm:t>
        <a:bodyPr/>
        <a:lstStyle/>
        <a:p>
          <a:endParaRPr lang="en-US"/>
        </a:p>
      </dgm:t>
    </dgm:pt>
    <dgm:pt modelId="{4A961976-627B-4D6A-878B-119C854C4306}" type="sibTrans" cxnId="{81832EE4-749F-4FFE-93B6-F28273B71285}">
      <dgm:prSet/>
      <dgm:spPr/>
      <dgm:t>
        <a:bodyPr/>
        <a:lstStyle/>
        <a:p>
          <a:endParaRPr lang="en-US"/>
        </a:p>
      </dgm:t>
    </dgm:pt>
    <dgm:pt modelId="{218A02A7-CC30-4D37-BA25-148E34CA7872}">
      <dgm:prSet phldrT="[Text]"/>
      <dgm:spPr>
        <a:solidFill>
          <a:schemeClr val="accent1"/>
        </a:solidFill>
      </dgm:spPr>
      <dgm:t>
        <a:bodyPr/>
        <a:lstStyle/>
        <a:p>
          <a:r>
            <a:rPr lang="en-US" dirty="0"/>
            <a:t>+2 weeks:</a:t>
          </a:r>
        </a:p>
        <a:p>
          <a:r>
            <a:rPr lang="en-US" dirty="0"/>
            <a:t>Meeting Brussels</a:t>
          </a:r>
        </a:p>
      </dgm:t>
    </dgm:pt>
    <dgm:pt modelId="{52A23E11-F575-4B03-B7A7-D4CC7FD04CC5}" type="parTrans" cxnId="{68A9DFA8-8091-4813-8113-0949A4B304BC}">
      <dgm:prSet/>
      <dgm:spPr/>
      <dgm:t>
        <a:bodyPr/>
        <a:lstStyle/>
        <a:p>
          <a:endParaRPr lang="en-US"/>
        </a:p>
      </dgm:t>
    </dgm:pt>
    <dgm:pt modelId="{876574F2-EE9C-46EE-B5FB-D3F664ED93F0}" type="sibTrans" cxnId="{68A9DFA8-8091-4813-8113-0949A4B304BC}">
      <dgm:prSet/>
      <dgm:spPr/>
      <dgm:t>
        <a:bodyPr/>
        <a:lstStyle/>
        <a:p>
          <a:endParaRPr lang="en-US"/>
        </a:p>
      </dgm:t>
    </dgm:pt>
    <dgm:pt modelId="{F2417CBE-96C3-447A-9076-3F54BCD86CD2}">
      <dgm:prSet phldrT="[Text]"/>
      <dgm:spPr/>
      <dgm:t>
        <a:bodyPr/>
        <a:lstStyle/>
        <a:p>
          <a:r>
            <a:rPr lang="en-US" dirty="0"/>
            <a:t>+2 weeks*2</a:t>
          </a:r>
        </a:p>
        <a:p>
          <a:r>
            <a:rPr lang="en-US" dirty="0"/>
            <a:t>Final Answers preparations</a:t>
          </a:r>
        </a:p>
      </dgm:t>
    </dgm:pt>
    <dgm:pt modelId="{B8E74928-5C8B-481E-A5B7-1F97D146B6AE}" type="parTrans" cxnId="{2F591D8B-B974-46DB-8629-9A95F033CE56}">
      <dgm:prSet/>
      <dgm:spPr/>
      <dgm:t>
        <a:bodyPr/>
        <a:lstStyle/>
        <a:p>
          <a:endParaRPr lang="en-US"/>
        </a:p>
      </dgm:t>
    </dgm:pt>
    <dgm:pt modelId="{AF63EB67-FE66-4B12-8F98-2BEC45D15E64}" type="sibTrans" cxnId="{2F591D8B-B974-46DB-8629-9A95F033CE56}">
      <dgm:prSet/>
      <dgm:spPr/>
      <dgm:t>
        <a:bodyPr/>
        <a:lstStyle/>
        <a:p>
          <a:endParaRPr lang="en-US"/>
        </a:p>
      </dgm:t>
    </dgm:pt>
    <dgm:pt modelId="{235F20B5-832F-43F4-9493-F22C35380851}">
      <dgm:prSet/>
      <dgm:spPr>
        <a:solidFill>
          <a:schemeClr val="accent1"/>
        </a:solidFill>
      </dgm:spPr>
      <dgm:t>
        <a:bodyPr/>
        <a:lstStyle/>
        <a:p>
          <a:r>
            <a:rPr lang="en-US" dirty="0"/>
            <a:t>+2 months</a:t>
          </a:r>
        </a:p>
        <a:p>
          <a:r>
            <a:rPr lang="en-US" dirty="0"/>
            <a:t>Drafting circulating and EC decision</a:t>
          </a:r>
        </a:p>
      </dgm:t>
    </dgm:pt>
    <dgm:pt modelId="{C13E985B-1662-4408-B4F8-3A09934500F7}" type="parTrans" cxnId="{88A1BA83-CE9B-4432-9849-87C28283FA4B}">
      <dgm:prSet/>
      <dgm:spPr/>
      <dgm:t>
        <a:bodyPr/>
        <a:lstStyle/>
        <a:p>
          <a:endParaRPr lang="en-US"/>
        </a:p>
      </dgm:t>
    </dgm:pt>
    <dgm:pt modelId="{5158AFE3-76D0-48EC-95DE-4E1E46EAD5BA}" type="sibTrans" cxnId="{88A1BA83-CE9B-4432-9849-87C28283FA4B}">
      <dgm:prSet/>
      <dgm:spPr/>
      <dgm:t>
        <a:bodyPr/>
        <a:lstStyle/>
        <a:p>
          <a:endParaRPr lang="en-US"/>
        </a:p>
      </dgm:t>
    </dgm:pt>
    <dgm:pt modelId="{A17F28D0-88F6-4228-93D8-B314236EF2BF}" type="pres">
      <dgm:prSet presAssocID="{2193FA84-53A8-426E-83F5-55E712FBA96C}" presName="Name0" presStyleCnt="0">
        <dgm:presLayoutVars>
          <dgm:dir/>
          <dgm:resizeHandles val="exact"/>
        </dgm:presLayoutVars>
      </dgm:prSet>
      <dgm:spPr/>
    </dgm:pt>
    <dgm:pt modelId="{5BFC4157-FB3D-4D29-98D6-DE31C5F7FB69}" type="pres">
      <dgm:prSet presAssocID="{E2E8A2C1-6D08-4923-80DE-AAAC6B0FFEA9}" presName="node" presStyleLbl="node1" presStyleIdx="0" presStyleCnt="6">
        <dgm:presLayoutVars>
          <dgm:bulletEnabled val="1"/>
        </dgm:presLayoutVars>
      </dgm:prSet>
      <dgm:spPr/>
    </dgm:pt>
    <dgm:pt modelId="{8328681A-D7B1-4E37-85D8-F7B9BD137AE0}" type="pres">
      <dgm:prSet presAssocID="{F405A92B-13D4-4D28-A362-D9465C5880E5}" presName="sibTrans" presStyleLbl="sibTrans1D1" presStyleIdx="0" presStyleCnt="5"/>
      <dgm:spPr/>
    </dgm:pt>
    <dgm:pt modelId="{45FBBC44-3CFA-40E7-A2BA-07256D22C85D}" type="pres">
      <dgm:prSet presAssocID="{F405A92B-13D4-4D28-A362-D9465C5880E5}" presName="connectorText" presStyleLbl="sibTrans1D1" presStyleIdx="0" presStyleCnt="5"/>
      <dgm:spPr/>
    </dgm:pt>
    <dgm:pt modelId="{D4DFD52A-CE74-4799-B924-1F90F80BBC23}" type="pres">
      <dgm:prSet presAssocID="{3FD79642-3043-4769-B8FA-84CE9AC89159}" presName="node" presStyleLbl="node1" presStyleIdx="1" presStyleCnt="6">
        <dgm:presLayoutVars>
          <dgm:bulletEnabled val="1"/>
        </dgm:presLayoutVars>
      </dgm:prSet>
      <dgm:spPr/>
    </dgm:pt>
    <dgm:pt modelId="{237E0521-76AC-4F17-81A3-75CDDA76D0AA}" type="pres">
      <dgm:prSet presAssocID="{FA264DEB-BD2E-420B-999C-E3D85AA1CD98}" presName="sibTrans" presStyleLbl="sibTrans1D1" presStyleIdx="1" presStyleCnt="5"/>
      <dgm:spPr/>
    </dgm:pt>
    <dgm:pt modelId="{D94FB3A1-0D06-4E96-A2E0-138B0029A22D}" type="pres">
      <dgm:prSet presAssocID="{FA264DEB-BD2E-420B-999C-E3D85AA1CD98}" presName="connectorText" presStyleLbl="sibTrans1D1" presStyleIdx="1" presStyleCnt="5"/>
      <dgm:spPr/>
    </dgm:pt>
    <dgm:pt modelId="{571CB678-A6A0-4723-901D-AC3AEEC50DA5}" type="pres">
      <dgm:prSet presAssocID="{491D5CC0-1B0F-4EA0-8F96-4C7B3468C437}" presName="node" presStyleLbl="node1" presStyleIdx="2" presStyleCnt="6">
        <dgm:presLayoutVars>
          <dgm:bulletEnabled val="1"/>
        </dgm:presLayoutVars>
      </dgm:prSet>
      <dgm:spPr/>
    </dgm:pt>
    <dgm:pt modelId="{091BE018-06D4-4A26-A162-D03188E2932F}" type="pres">
      <dgm:prSet presAssocID="{4A961976-627B-4D6A-878B-119C854C4306}" presName="sibTrans" presStyleLbl="sibTrans1D1" presStyleIdx="2" presStyleCnt="5"/>
      <dgm:spPr/>
    </dgm:pt>
    <dgm:pt modelId="{8A99B670-C051-4BFA-B462-A2268082792A}" type="pres">
      <dgm:prSet presAssocID="{4A961976-627B-4D6A-878B-119C854C4306}" presName="connectorText" presStyleLbl="sibTrans1D1" presStyleIdx="2" presStyleCnt="5"/>
      <dgm:spPr/>
    </dgm:pt>
    <dgm:pt modelId="{51A44142-2609-4388-9388-D80E993FF93A}" type="pres">
      <dgm:prSet presAssocID="{218A02A7-CC30-4D37-BA25-148E34CA7872}" presName="node" presStyleLbl="node1" presStyleIdx="3" presStyleCnt="6">
        <dgm:presLayoutVars>
          <dgm:bulletEnabled val="1"/>
        </dgm:presLayoutVars>
      </dgm:prSet>
      <dgm:spPr/>
    </dgm:pt>
    <dgm:pt modelId="{05004625-5644-418C-9BBF-960E369A43D0}" type="pres">
      <dgm:prSet presAssocID="{876574F2-EE9C-46EE-B5FB-D3F664ED93F0}" presName="sibTrans" presStyleLbl="sibTrans1D1" presStyleIdx="3" presStyleCnt="5"/>
      <dgm:spPr/>
    </dgm:pt>
    <dgm:pt modelId="{2278956D-8139-4139-A4A3-6CF7A6487EDD}" type="pres">
      <dgm:prSet presAssocID="{876574F2-EE9C-46EE-B5FB-D3F664ED93F0}" presName="connectorText" presStyleLbl="sibTrans1D1" presStyleIdx="3" presStyleCnt="5"/>
      <dgm:spPr/>
    </dgm:pt>
    <dgm:pt modelId="{4BFBF099-A3BF-434C-B7D7-5723F64A8C03}" type="pres">
      <dgm:prSet presAssocID="{F2417CBE-96C3-447A-9076-3F54BCD86CD2}" presName="node" presStyleLbl="node1" presStyleIdx="4" presStyleCnt="6">
        <dgm:presLayoutVars>
          <dgm:bulletEnabled val="1"/>
        </dgm:presLayoutVars>
      </dgm:prSet>
      <dgm:spPr/>
    </dgm:pt>
    <dgm:pt modelId="{9C4D209C-310C-4232-B6AC-3266CA6B3833}" type="pres">
      <dgm:prSet presAssocID="{AF63EB67-FE66-4B12-8F98-2BEC45D15E64}" presName="sibTrans" presStyleLbl="sibTrans1D1" presStyleIdx="4" presStyleCnt="5"/>
      <dgm:spPr/>
    </dgm:pt>
    <dgm:pt modelId="{52431B4C-3EB3-4CDD-BB01-7C19B474CA2B}" type="pres">
      <dgm:prSet presAssocID="{AF63EB67-FE66-4B12-8F98-2BEC45D15E64}" presName="connectorText" presStyleLbl="sibTrans1D1" presStyleIdx="4" presStyleCnt="5"/>
      <dgm:spPr/>
    </dgm:pt>
    <dgm:pt modelId="{CF8F80F3-ABE7-442D-8DA6-D03FC12C63A4}" type="pres">
      <dgm:prSet presAssocID="{235F20B5-832F-43F4-9493-F22C35380851}" presName="node" presStyleLbl="node1" presStyleIdx="5" presStyleCnt="6">
        <dgm:presLayoutVars>
          <dgm:bulletEnabled val="1"/>
        </dgm:presLayoutVars>
      </dgm:prSet>
      <dgm:spPr/>
    </dgm:pt>
  </dgm:ptLst>
  <dgm:cxnLst>
    <dgm:cxn modelId="{975FC000-74E2-4A26-A497-B7092C784C4E}" type="presOf" srcId="{218A02A7-CC30-4D37-BA25-148E34CA7872}" destId="{51A44142-2609-4388-9388-D80E993FF93A}" srcOrd="0" destOrd="0" presId="urn:microsoft.com/office/officeart/2005/8/layout/bProcess3"/>
    <dgm:cxn modelId="{0B4C6801-590A-4C8A-B0A8-21814012661C}" type="presOf" srcId="{E2E8A2C1-6D08-4923-80DE-AAAC6B0FFEA9}" destId="{5BFC4157-FB3D-4D29-98D6-DE31C5F7FB69}" srcOrd="0" destOrd="0" presId="urn:microsoft.com/office/officeart/2005/8/layout/bProcess3"/>
    <dgm:cxn modelId="{2AD9010C-EDFD-47DA-8D52-2BE8684230F2}" type="presOf" srcId="{3FD79642-3043-4769-B8FA-84CE9AC89159}" destId="{D4DFD52A-CE74-4799-B924-1F90F80BBC23}" srcOrd="0" destOrd="0" presId="urn:microsoft.com/office/officeart/2005/8/layout/bProcess3"/>
    <dgm:cxn modelId="{0FAFA00D-FBDF-410D-B127-3305F127A4BB}" type="presOf" srcId="{FA264DEB-BD2E-420B-999C-E3D85AA1CD98}" destId="{237E0521-76AC-4F17-81A3-75CDDA76D0AA}" srcOrd="0" destOrd="0" presId="urn:microsoft.com/office/officeart/2005/8/layout/bProcess3"/>
    <dgm:cxn modelId="{0B3D5115-00AB-4ABD-A1B2-AD3E05E87E72}" type="presOf" srcId="{2193FA84-53A8-426E-83F5-55E712FBA96C}" destId="{A17F28D0-88F6-4228-93D8-B314236EF2BF}" srcOrd="0" destOrd="0" presId="urn:microsoft.com/office/officeart/2005/8/layout/bProcess3"/>
    <dgm:cxn modelId="{FD58F518-5B19-4990-9E1C-AAAFC11FA565}" type="presOf" srcId="{876574F2-EE9C-46EE-B5FB-D3F664ED93F0}" destId="{2278956D-8139-4139-A4A3-6CF7A6487EDD}" srcOrd="1" destOrd="0" presId="urn:microsoft.com/office/officeart/2005/8/layout/bProcess3"/>
    <dgm:cxn modelId="{0075BB21-1B38-4DC8-8707-886B15836AFE}" type="presOf" srcId="{4A961976-627B-4D6A-878B-119C854C4306}" destId="{8A99B670-C051-4BFA-B462-A2268082792A}" srcOrd="1" destOrd="0" presId="urn:microsoft.com/office/officeart/2005/8/layout/bProcess3"/>
    <dgm:cxn modelId="{5DD26240-DDA4-4C48-81DC-254D6E17357F}" type="presOf" srcId="{491D5CC0-1B0F-4EA0-8F96-4C7B3468C437}" destId="{571CB678-A6A0-4723-901D-AC3AEEC50DA5}" srcOrd="0" destOrd="0" presId="urn:microsoft.com/office/officeart/2005/8/layout/bProcess3"/>
    <dgm:cxn modelId="{2158EE67-739E-4558-85FB-3B213975367C}" type="presOf" srcId="{4A961976-627B-4D6A-878B-119C854C4306}" destId="{091BE018-06D4-4A26-A162-D03188E2932F}" srcOrd="0" destOrd="0" presId="urn:microsoft.com/office/officeart/2005/8/layout/bProcess3"/>
    <dgm:cxn modelId="{45013F4C-0E7D-433D-A747-1CB89817852F}" type="presOf" srcId="{AF63EB67-FE66-4B12-8F98-2BEC45D15E64}" destId="{9C4D209C-310C-4232-B6AC-3266CA6B3833}" srcOrd="0" destOrd="0" presId="urn:microsoft.com/office/officeart/2005/8/layout/bProcess3"/>
    <dgm:cxn modelId="{E985816C-00AA-40F2-A44D-5A0108E3598E}" type="presOf" srcId="{AF63EB67-FE66-4B12-8F98-2BEC45D15E64}" destId="{52431B4C-3EB3-4CDD-BB01-7C19B474CA2B}" srcOrd="1" destOrd="0" presId="urn:microsoft.com/office/officeart/2005/8/layout/bProcess3"/>
    <dgm:cxn modelId="{B7A38659-39DF-470C-A4B1-2C644DB3C7A0}" type="presOf" srcId="{235F20B5-832F-43F4-9493-F22C35380851}" destId="{CF8F80F3-ABE7-442D-8DA6-D03FC12C63A4}" srcOrd="0" destOrd="0" presId="urn:microsoft.com/office/officeart/2005/8/layout/bProcess3"/>
    <dgm:cxn modelId="{88A1BA83-CE9B-4432-9849-87C28283FA4B}" srcId="{2193FA84-53A8-426E-83F5-55E712FBA96C}" destId="{235F20B5-832F-43F4-9493-F22C35380851}" srcOrd="5" destOrd="0" parTransId="{C13E985B-1662-4408-B4F8-3A09934500F7}" sibTransId="{5158AFE3-76D0-48EC-95DE-4E1E46EAD5BA}"/>
    <dgm:cxn modelId="{787E7785-F14B-42B8-92C7-72BAA7DA7829}" type="presOf" srcId="{F405A92B-13D4-4D28-A362-D9465C5880E5}" destId="{8328681A-D7B1-4E37-85D8-F7B9BD137AE0}" srcOrd="0" destOrd="0" presId="urn:microsoft.com/office/officeart/2005/8/layout/bProcess3"/>
    <dgm:cxn modelId="{6DC2F087-1BD4-4B6C-8B54-26CEA37C5170}" type="presOf" srcId="{FA264DEB-BD2E-420B-999C-E3D85AA1CD98}" destId="{D94FB3A1-0D06-4E96-A2E0-138B0029A22D}" srcOrd="1" destOrd="0" presId="urn:microsoft.com/office/officeart/2005/8/layout/bProcess3"/>
    <dgm:cxn modelId="{2F591D8B-B974-46DB-8629-9A95F033CE56}" srcId="{2193FA84-53A8-426E-83F5-55E712FBA96C}" destId="{F2417CBE-96C3-447A-9076-3F54BCD86CD2}" srcOrd="4" destOrd="0" parTransId="{B8E74928-5C8B-481E-A5B7-1F97D146B6AE}" sibTransId="{AF63EB67-FE66-4B12-8F98-2BEC45D15E64}"/>
    <dgm:cxn modelId="{9E56CD94-4E8E-48BF-B0DE-39E1F445E30B}" srcId="{2193FA84-53A8-426E-83F5-55E712FBA96C}" destId="{3FD79642-3043-4769-B8FA-84CE9AC89159}" srcOrd="1" destOrd="0" parTransId="{05E0E979-A174-4F59-9080-D88E3BEA32FA}" sibTransId="{FA264DEB-BD2E-420B-999C-E3D85AA1CD98}"/>
    <dgm:cxn modelId="{01432196-1757-4047-8902-FA632468263E}" srcId="{2193FA84-53A8-426E-83F5-55E712FBA96C}" destId="{E2E8A2C1-6D08-4923-80DE-AAAC6B0FFEA9}" srcOrd="0" destOrd="0" parTransId="{D10FCCCE-CBD3-4EE9-9A22-BC4C2CD9BE0E}" sibTransId="{F405A92B-13D4-4D28-A362-D9465C5880E5}"/>
    <dgm:cxn modelId="{68A9DFA8-8091-4813-8113-0949A4B304BC}" srcId="{2193FA84-53A8-426E-83F5-55E712FBA96C}" destId="{218A02A7-CC30-4D37-BA25-148E34CA7872}" srcOrd="3" destOrd="0" parTransId="{52A23E11-F575-4B03-B7A7-D4CC7FD04CC5}" sibTransId="{876574F2-EE9C-46EE-B5FB-D3F664ED93F0}"/>
    <dgm:cxn modelId="{77D0E4E1-9AF1-42AB-99F3-54D5D71E90D5}" type="presOf" srcId="{F2417CBE-96C3-447A-9076-3F54BCD86CD2}" destId="{4BFBF099-A3BF-434C-B7D7-5723F64A8C03}" srcOrd="0" destOrd="0" presId="urn:microsoft.com/office/officeart/2005/8/layout/bProcess3"/>
    <dgm:cxn modelId="{81832EE4-749F-4FFE-93B6-F28273B71285}" srcId="{2193FA84-53A8-426E-83F5-55E712FBA96C}" destId="{491D5CC0-1B0F-4EA0-8F96-4C7B3468C437}" srcOrd="2" destOrd="0" parTransId="{7118A74A-CE6A-4D33-BE64-633E28BE5BDF}" sibTransId="{4A961976-627B-4D6A-878B-119C854C4306}"/>
    <dgm:cxn modelId="{C8F4EAF3-F9F0-4C75-8F01-01E7F0297EBB}" type="presOf" srcId="{876574F2-EE9C-46EE-B5FB-D3F664ED93F0}" destId="{05004625-5644-418C-9BBF-960E369A43D0}" srcOrd="0" destOrd="0" presId="urn:microsoft.com/office/officeart/2005/8/layout/bProcess3"/>
    <dgm:cxn modelId="{5A928DF4-35BC-483B-9E03-5C28AEAFF06C}" type="presOf" srcId="{F405A92B-13D4-4D28-A362-D9465C5880E5}" destId="{45FBBC44-3CFA-40E7-A2BA-07256D22C85D}" srcOrd="1" destOrd="0" presId="urn:microsoft.com/office/officeart/2005/8/layout/bProcess3"/>
    <dgm:cxn modelId="{8A5B2342-554F-4A12-85D1-2CD462DEDC8B}" type="presParOf" srcId="{A17F28D0-88F6-4228-93D8-B314236EF2BF}" destId="{5BFC4157-FB3D-4D29-98D6-DE31C5F7FB69}" srcOrd="0" destOrd="0" presId="urn:microsoft.com/office/officeart/2005/8/layout/bProcess3"/>
    <dgm:cxn modelId="{2D272042-5315-460B-B219-DD74F7AA784A}" type="presParOf" srcId="{A17F28D0-88F6-4228-93D8-B314236EF2BF}" destId="{8328681A-D7B1-4E37-85D8-F7B9BD137AE0}" srcOrd="1" destOrd="0" presId="urn:microsoft.com/office/officeart/2005/8/layout/bProcess3"/>
    <dgm:cxn modelId="{CBC6F392-FCD5-4357-9BC3-C843D6EEBBDC}" type="presParOf" srcId="{8328681A-D7B1-4E37-85D8-F7B9BD137AE0}" destId="{45FBBC44-3CFA-40E7-A2BA-07256D22C85D}" srcOrd="0" destOrd="0" presId="urn:microsoft.com/office/officeart/2005/8/layout/bProcess3"/>
    <dgm:cxn modelId="{4FC7C51A-0FEC-463F-BCFD-EC21BE78D145}" type="presParOf" srcId="{A17F28D0-88F6-4228-93D8-B314236EF2BF}" destId="{D4DFD52A-CE74-4799-B924-1F90F80BBC23}" srcOrd="2" destOrd="0" presId="urn:microsoft.com/office/officeart/2005/8/layout/bProcess3"/>
    <dgm:cxn modelId="{2CB99559-A528-42FE-B7EE-DCC1A8BCE96C}" type="presParOf" srcId="{A17F28D0-88F6-4228-93D8-B314236EF2BF}" destId="{237E0521-76AC-4F17-81A3-75CDDA76D0AA}" srcOrd="3" destOrd="0" presId="urn:microsoft.com/office/officeart/2005/8/layout/bProcess3"/>
    <dgm:cxn modelId="{44209ED3-4CCD-4624-B69D-5FB1962C620B}" type="presParOf" srcId="{237E0521-76AC-4F17-81A3-75CDDA76D0AA}" destId="{D94FB3A1-0D06-4E96-A2E0-138B0029A22D}" srcOrd="0" destOrd="0" presId="urn:microsoft.com/office/officeart/2005/8/layout/bProcess3"/>
    <dgm:cxn modelId="{D1775315-8B1C-40C2-B14B-4AF6BB6969F7}" type="presParOf" srcId="{A17F28D0-88F6-4228-93D8-B314236EF2BF}" destId="{571CB678-A6A0-4723-901D-AC3AEEC50DA5}" srcOrd="4" destOrd="0" presId="urn:microsoft.com/office/officeart/2005/8/layout/bProcess3"/>
    <dgm:cxn modelId="{1C79FA7A-2CB8-4DA8-BFE6-0048FAE40B47}" type="presParOf" srcId="{A17F28D0-88F6-4228-93D8-B314236EF2BF}" destId="{091BE018-06D4-4A26-A162-D03188E2932F}" srcOrd="5" destOrd="0" presId="urn:microsoft.com/office/officeart/2005/8/layout/bProcess3"/>
    <dgm:cxn modelId="{7B09A99E-B07A-4794-BCC3-A93248339D73}" type="presParOf" srcId="{091BE018-06D4-4A26-A162-D03188E2932F}" destId="{8A99B670-C051-4BFA-B462-A2268082792A}" srcOrd="0" destOrd="0" presId="urn:microsoft.com/office/officeart/2005/8/layout/bProcess3"/>
    <dgm:cxn modelId="{8E120D0C-DFBE-4A97-8378-F164F73A89E6}" type="presParOf" srcId="{A17F28D0-88F6-4228-93D8-B314236EF2BF}" destId="{51A44142-2609-4388-9388-D80E993FF93A}" srcOrd="6" destOrd="0" presId="urn:microsoft.com/office/officeart/2005/8/layout/bProcess3"/>
    <dgm:cxn modelId="{A1020405-BA28-4F09-9071-EC9264B4AFCF}" type="presParOf" srcId="{A17F28D0-88F6-4228-93D8-B314236EF2BF}" destId="{05004625-5644-418C-9BBF-960E369A43D0}" srcOrd="7" destOrd="0" presId="urn:microsoft.com/office/officeart/2005/8/layout/bProcess3"/>
    <dgm:cxn modelId="{487D70A9-E04A-4D80-9936-62E409D8054D}" type="presParOf" srcId="{05004625-5644-418C-9BBF-960E369A43D0}" destId="{2278956D-8139-4139-A4A3-6CF7A6487EDD}" srcOrd="0" destOrd="0" presId="urn:microsoft.com/office/officeart/2005/8/layout/bProcess3"/>
    <dgm:cxn modelId="{AAF23738-682E-46A8-8C11-0B1BDEEDBE8F}" type="presParOf" srcId="{A17F28D0-88F6-4228-93D8-B314236EF2BF}" destId="{4BFBF099-A3BF-434C-B7D7-5723F64A8C03}" srcOrd="8" destOrd="0" presId="urn:microsoft.com/office/officeart/2005/8/layout/bProcess3"/>
    <dgm:cxn modelId="{B294A19D-EE0B-4DCE-A3F8-8F2CF055E293}" type="presParOf" srcId="{A17F28D0-88F6-4228-93D8-B314236EF2BF}" destId="{9C4D209C-310C-4232-B6AC-3266CA6B3833}" srcOrd="9" destOrd="0" presId="urn:microsoft.com/office/officeart/2005/8/layout/bProcess3"/>
    <dgm:cxn modelId="{0765A5FF-87E9-4CE4-81DC-ABEF6987A896}" type="presParOf" srcId="{9C4D209C-310C-4232-B6AC-3266CA6B3833}" destId="{52431B4C-3EB3-4CDD-BB01-7C19B474CA2B}" srcOrd="0" destOrd="0" presId="urn:microsoft.com/office/officeart/2005/8/layout/bProcess3"/>
    <dgm:cxn modelId="{7B144944-005A-4FC0-9A05-16F7561DB442}" type="presParOf" srcId="{A17F28D0-88F6-4228-93D8-B314236EF2BF}" destId="{CF8F80F3-ABE7-442D-8DA6-D03FC12C63A4}"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28681A-D7B1-4E37-85D8-F7B9BD137AE0}">
      <dsp:nvSpPr>
        <dsp:cNvPr id="0" name=""/>
        <dsp:cNvSpPr/>
      </dsp:nvSpPr>
      <dsp:spPr>
        <a:xfrm>
          <a:off x="3357874" y="732749"/>
          <a:ext cx="564846" cy="91440"/>
        </a:xfrm>
        <a:custGeom>
          <a:avLst/>
          <a:gdLst/>
          <a:ahLst/>
          <a:cxnLst/>
          <a:rect l="0" t="0" r="0" b="0"/>
          <a:pathLst>
            <a:path>
              <a:moveTo>
                <a:pt x="0" y="45720"/>
              </a:moveTo>
              <a:lnTo>
                <a:pt x="564846" y="45720"/>
              </a:lnTo>
            </a:path>
          </a:pathLst>
        </a:custGeom>
        <a:noFill/>
        <a:ln w="9525"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25411" y="775492"/>
        <a:ext cx="29772" cy="5954"/>
      </dsp:txXfrm>
    </dsp:sp>
    <dsp:sp modelId="{5BFC4157-FB3D-4D29-98D6-DE31C5F7FB69}">
      <dsp:nvSpPr>
        <dsp:cNvPr id="0" name=""/>
        <dsp:cNvSpPr/>
      </dsp:nvSpPr>
      <dsp:spPr>
        <a:xfrm>
          <a:off x="770774" y="1799"/>
          <a:ext cx="2588899" cy="1553339"/>
        </a:xfrm>
        <a:prstGeom prst="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Material Preparation</a:t>
          </a:r>
        </a:p>
        <a:p>
          <a:pPr marL="0" lvl="0" indent="0" algn="ctr" defTabSz="977900">
            <a:lnSpc>
              <a:spcPct val="90000"/>
            </a:lnSpc>
            <a:spcBef>
              <a:spcPct val="0"/>
            </a:spcBef>
            <a:spcAft>
              <a:spcPct val="35000"/>
            </a:spcAft>
            <a:buNone/>
          </a:pPr>
          <a:r>
            <a:rPr lang="en-US" sz="2200" kern="1200" dirty="0"/>
            <a:t>PP+FGQ</a:t>
          </a:r>
        </a:p>
      </dsp:txBody>
      <dsp:txXfrm>
        <a:off x="770774" y="1799"/>
        <a:ext cx="2588899" cy="1553339"/>
      </dsp:txXfrm>
    </dsp:sp>
    <dsp:sp modelId="{237E0521-76AC-4F17-81A3-75CDDA76D0AA}">
      <dsp:nvSpPr>
        <dsp:cNvPr id="0" name=""/>
        <dsp:cNvSpPr/>
      </dsp:nvSpPr>
      <dsp:spPr>
        <a:xfrm>
          <a:off x="6542220" y="732749"/>
          <a:ext cx="564846" cy="91440"/>
        </a:xfrm>
        <a:custGeom>
          <a:avLst/>
          <a:gdLst/>
          <a:ahLst/>
          <a:cxnLst/>
          <a:rect l="0" t="0" r="0" b="0"/>
          <a:pathLst>
            <a:path>
              <a:moveTo>
                <a:pt x="0" y="45720"/>
              </a:moveTo>
              <a:lnTo>
                <a:pt x="564846" y="45720"/>
              </a:lnTo>
            </a:path>
          </a:pathLst>
        </a:custGeom>
        <a:noFill/>
        <a:ln w="9525"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809758" y="775492"/>
        <a:ext cx="29772" cy="5954"/>
      </dsp:txXfrm>
    </dsp:sp>
    <dsp:sp modelId="{D4DFD52A-CE74-4799-B924-1F90F80BBC23}">
      <dsp:nvSpPr>
        <dsp:cNvPr id="0" name=""/>
        <dsp:cNvSpPr/>
      </dsp:nvSpPr>
      <dsp:spPr>
        <a:xfrm>
          <a:off x="3955121" y="1799"/>
          <a:ext cx="2588899" cy="1553339"/>
        </a:xfrm>
        <a:prstGeom prst="rect">
          <a:avLst/>
        </a:prstGeom>
        <a:solidFill>
          <a:schemeClr val="accent1"/>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+2 months:</a:t>
          </a:r>
        </a:p>
        <a:p>
          <a:pPr marL="0" lvl="0" indent="0" algn="ctr" defTabSz="977900">
            <a:lnSpc>
              <a:spcPct val="90000"/>
            </a:lnSpc>
            <a:spcBef>
              <a:spcPct val="0"/>
            </a:spcBef>
            <a:spcAft>
              <a:spcPct val="35000"/>
            </a:spcAft>
            <a:buNone/>
          </a:pPr>
          <a:r>
            <a:rPr lang="en-US" sz="2200" kern="1200" dirty="0"/>
            <a:t>1</a:t>
          </a:r>
          <a:r>
            <a:rPr lang="en-US" sz="2200" kern="1200" baseline="30000" dirty="0"/>
            <a:t>st</a:t>
          </a:r>
          <a:r>
            <a:rPr lang="en-US" sz="2200" kern="1200" dirty="0"/>
            <a:t> evaluation by DG comp</a:t>
          </a:r>
        </a:p>
      </dsp:txBody>
      <dsp:txXfrm>
        <a:off x="3955121" y="1799"/>
        <a:ext cx="2588899" cy="1553339"/>
      </dsp:txXfrm>
    </dsp:sp>
    <dsp:sp modelId="{091BE018-06D4-4A26-A162-D03188E2932F}">
      <dsp:nvSpPr>
        <dsp:cNvPr id="0" name=""/>
        <dsp:cNvSpPr/>
      </dsp:nvSpPr>
      <dsp:spPr>
        <a:xfrm>
          <a:off x="2065224" y="1553339"/>
          <a:ext cx="6368693" cy="564846"/>
        </a:xfrm>
        <a:custGeom>
          <a:avLst/>
          <a:gdLst/>
          <a:ahLst/>
          <a:cxnLst/>
          <a:rect l="0" t="0" r="0" b="0"/>
          <a:pathLst>
            <a:path>
              <a:moveTo>
                <a:pt x="6368693" y="0"/>
              </a:moveTo>
              <a:lnTo>
                <a:pt x="6368693" y="299523"/>
              </a:lnTo>
              <a:lnTo>
                <a:pt x="0" y="299523"/>
              </a:lnTo>
              <a:lnTo>
                <a:pt x="0" y="564846"/>
              </a:lnTo>
            </a:path>
          </a:pathLst>
        </a:custGeom>
        <a:noFill/>
        <a:ln w="9525"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9659" y="1832785"/>
        <a:ext cx="319823" cy="5954"/>
      </dsp:txXfrm>
    </dsp:sp>
    <dsp:sp modelId="{571CB678-A6A0-4723-901D-AC3AEEC50DA5}">
      <dsp:nvSpPr>
        <dsp:cNvPr id="0" name=""/>
        <dsp:cNvSpPr/>
      </dsp:nvSpPr>
      <dsp:spPr>
        <a:xfrm>
          <a:off x="7139467" y="1799"/>
          <a:ext cx="2588899" cy="1553339"/>
        </a:xfrm>
        <a:prstGeom prst="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+2 weeks:</a:t>
          </a:r>
        </a:p>
        <a:p>
          <a:pPr marL="0" lvl="0" indent="0" algn="ctr" defTabSz="977900">
            <a:lnSpc>
              <a:spcPct val="90000"/>
            </a:lnSpc>
            <a:spcBef>
              <a:spcPct val="0"/>
            </a:spcBef>
            <a:spcAft>
              <a:spcPct val="35000"/>
            </a:spcAft>
            <a:buNone/>
          </a:pPr>
          <a:r>
            <a:rPr lang="en-US" sz="2200" kern="1200" dirty="0"/>
            <a:t>1</a:t>
          </a:r>
          <a:r>
            <a:rPr lang="en-US" sz="2200" kern="1200" baseline="30000" dirty="0"/>
            <a:t>st</a:t>
          </a:r>
          <a:r>
            <a:rPr lang="en-US" sz="2200" kern="1200" dirty="0"/>
            <a:t> answers, preparation</a:t>
          </a:r>
        </a:p>
      </dsp:txBody>
      <dsp:txXfrm>
        <a:off x="7139467" y="1799"/>
        <a:ext cx="2588899" cy="1553339"/>
      </dsp:txXfrm>
    </dsp:sp>
    <dsp:sp modelId="{05004625-5644-418C-9BBF-960E369A43D0}">
      <dsp:nvSpPr>
        <dsp:cNvPr id="0" name=""/>
        <dsp:cNvSpPr/>
      </dsp:nvSpPr>
      <dsp:spPr>
        <a:xfrm>
          <a:off x="3357874" y="2881536"/>
          <a:ext cx="564846" cy="91440"/>
        </a:xfrm>
        <a:custGeom>
          <a:avLst/>
          <a:gdLst/>
          <a:ahLst/>
          <a:cxnLst/>
          <a:rect l="0" t="0" r="0" b="0"/>
          <a:pathLst>
            <a:path>
              <a:moveTo>
                <a:pt x="0" y="45720"/>
              </a:moveTo>
              <a:lnTo>
                <a:pt x="564846" y="45720"/>
              </a:lnTo>
            </a:path>
          </a:pathLst>
        </a:custGeom>
        <a:noFill/>
        <a:ln w="9525"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25411" y="2924279"/>
        <a:ext cx="29772" cy="5954"/>
      </dsp:txXfrm>
    </dsp:sp>
    <dsp:sp modelId="{51A44142-2609-4388-9388-D80E993FF93A}">
      <dsp:nvSpPr>
        <dsp:cNvPr id="0" name=""/>
        <dsp:cNvSpPr/>
      </dsp:nvSpPr>
      <dsp:spPr>
        <a:xfrm>
          <a:off x="770774" y="2150586"/>
          <a:ext cx="2588899" cy="1553339"/>
        </a:xfrm>
        <a:prstGeom prst="rect">
          <a:avLst/>
        </a:prstGeom>
        <a:solidFill>
          <a:schemeClr val="accent1"/>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+2 weeks:</a:t>
          </a:r>
        </a:p>
        <a:p>
          <a:pPr marL="0" lvl="0" indent="0" algn="ctr" defTabSz="977900">
            <a:lnSpc>
              <a:spcPct val="90000"/>
            </a:lnSpc>
            <a:spcBef>
              <a:spcPct val="0"/>
            </a:spcBef>
            <a:spcAft>
              <a:spcPct val="35000"/>
            </a:spcAft>
            <a:buNone/>
          </a:pPr>
          <a:r>
            <a:rPr lang="en-US" sz="2200" kern="1200" dirty="0"/>
            <a:t>Meeting Brussels</a:t>
          </a:r>
        </a:p>
      </dsp:txBody>
      <dsp:txXfrm>
        <a:off x="770774" y="2150586"/>
        <a:ext cx="2588899" cy="1553339"/>
      </dsp:txXfrm>
    </dsp:sp>
    <dsp:sp modelId="{9C4D209C-310C-4232-B6AC-3266CA6B3833}">
      <dsp:nvSpPr>
        <dsp:cNvPr id="0" name=""/>
        <dsp:cNvSpPr/>
      </dsp:nvSpPr>
      <dsp:spPr>
        <a:xfrm>
          <a:off x="6542220" y="2881536"/>
          <a:ext cx="564846" cy="91440"/>
        </a:xfrm>
        <a:custGeom>
          <a:avLst/>
          <a:gdLst/>
          <a:ahLst/>
          <a:cxnLst/>
          <a:rect l="0" t="0" r="0" b="0"/>
          <a:pathLst>
            <a:path>
              <a:moveTo>
                <a:pt x="0" y="45720"/>
              </a:moveTo>
              <a:lnTo>
                <a:pt x="564846" y="45720"/>
              </a:lnTo>
            </a:path>
          </a:pathLst>
        </a:custGeom>
        <a:noFill/>
        <a:ln w="9525" cap="rnd"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809758" y="2924279"/>
        <a:ext cx="29772" cy="5954"/>
      </dsp:txXfrm>
    </dsp:sp>
    <dsp:sp modelId="{4BFBF099-A3BF-434C-B7D7-5723F64A8C03}">
      <dsp:nvSpPr>
        <dsp:cNvPr id="0" name=""/>
        <dsp:cNvSpPr/>
      </dsp:nvSpPr>
      <dsp:spPr>
        <a:xfrm>
          <a:off x="3955121" y="2150586"/>
          <a:ext cx="2588899" cy="1553339"/>
        </a:xfrm>
        <a:prstGeom prst="rect">
          <a:avLst/>
        </a:prstGeom>
        <a:solidFill>
          <a:schemeClr val="dk2">
            <a:hueOff val="0"/>
            <a:satOff val="0"/>
            <a:lumOff val="0"/>
            <a:alphaOff val="0"/>
          </a:schemeClr>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+2 weeks*2</a:t>
          </a:r>
        </a:p>
        <a:p>
          <a:pPr marL="0" lvl="0" indent="0" algn="ctr" defTabSz="977900">
            <a:lnSpc>
              <a:spcPct val="90000"/>
            </a:lnSpc>
            <a:spcBef>
              <a:spcPct val="0"/>
            </a:spcBef>
            <a:spcAft>
              <a:spcPct val="35000"/>
            </a:spcAft>
            <a:buNone/>
          </a:pPr>
          <a:r>
            <a:rPr lang="en-US" sz="2200" kern="1200" dirty="0"/>
            <a:t>Final Answers preparations</a:t>
          </a:r>
        </a:p>
      </dsp:txBody>
      <dsp:txXfrm>
        <a:off x="3955121" y="2150586"/>
        <a:ext cx="2588899" cy="1553339"/>
      </dsp:txXfrm>
    </dsp:sp>
    <dsp:sp modelId="{CF8F80F3-ABE7-442D-8DA6-D03FC12C63A4}">
      <dsp:nvSpPr>
        <dsp:cNvPr id="0" name=""/>
        <dsp:cNvSpPr/>
      </dsp:nvSpPr>
      <dsp:spPr>
        <a:xfrm>
          <a:off x="7139467" y="2150586"/>
          <a:ext cx="2588899" cy="1553339"/>
        </a:xfrm>
        <a:prstGeom prst="rect">
          <a:avLst/>
        </a:prstGeom>
        <a:solidFill>
          <a:schemeClr val="accent1"/>
        </a:solidFill>
        <a:ln w="15875"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+2 months</a:t>
          </a:r>
        </a:p>
        <a:p>
          <a:pPr marL="0" lvl="0" indent="0" algn="ctr" defTabSz="977900">
            <a:lnSpc>
              <a:spcPct val="90000"/>
            </a:lnSpc>
            <a:spcBef>
              <a:spcPct val="0"/>
            </a:spcBef>
            <a:spcAft>
              <a:spcPct val="35000"/>
            </a:spcAft>
            <a:buNone/>
          </a:pPr>
          <a:r>
            <a:rPr lang="en-US" sz="2200" kern="1200" dirty="0"/>
            <a:t>Drafting circulating and EC decision</a:t>
          </a:r>
        </a:p>
      </dsp:txBody>
      <dsp:txXfrm>
        <a:off x="7139467" y="2150586"/>
        <a:ext cx="2588899" cy="155333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C063A9-67D2-4CC8-8805-D556D943A343}" type="datetimeFigureOut">
              <a:rPr lang="en-US" smtClean="0"/>
              <a:t>3/26/2021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B3AAE0B-61F9-4E3E-BBA1-14F6EEAA2228}" type="slidenum">
              <a:rPr lang="en-US" smtClean="0"/>
              <a:t>‹#›</a:t>
            </a:fld>
            <a:endParaRPr lang="en-US"/>
          </a:p>
        </p:txBody>
      </p:sp>
    </p:spTree>
    <p:extLst>
      <p:ext uri="{BB962C8B-B14F-4D97-AF65-F5344CB8AC3E}">
        <p14:creationId xmlns:p14="http://schemas.microsoft.com/office/powerpoint/2010/main" val="4144616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C063A9-67D2-4CC8-8805-D556D943A343}"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3AAE0B-61F9-4E3E-BBA1-14F6EEAA2228}" type="slidenum">
              <a:rPr lang="en-US" smtClean="0"/>
              <a:t>‹#›</a:t>
            </a:fld>
            <a:endParaRPr lang="en-US"/>
          </a:p>
        </p:txBody>
      </p:sp>
    </p:spTree>
    <p:extLst>
      <p:ext uri="{BB962C8B-B14F-4D97-AF65-F5344CB8AC3E}">
        <p14:creationId xmlns:p14="http://schemas.microsoft.com/office/powerpoint/2010/main" val="2177467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C063A9-67D2-4CC8-8805-D556D943A343}"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AAE0B-61F9-4E3E-BBA1-14F6EEAA2228}" type="slidenum">
              <a:rPr lang="en-US" smtClean="0"/>
              <a:t>‹#›</a:t>
            </a:fld>
            <a:endParaRPr lang="en-US"/>
          </a:p>
        </p:txBody>
      </p:sp>
    </p:spTree>
    <p:extLst>
      <p:ext uri="{BB962C8B-B14F-4D97-AF65-F5344CB8AC3E}">
        <p14:creationId xmlns:p14="http://schemas.microsoft.com/office/powerpoint/2010/main" val="114056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C063A9-67D2-4CC8-8805-D556D943A343}"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AAE0B-61F9-4E3E-BBA1-14F6EEAA2228}" type="slidenum">
              <a:rPr lang="en-US" smtClean="0"/>
              <a:t>‹#›</a:t>
            </a:fld>
            <a:endParaRPr lang="en-US"/>
          </a:p>
        </p:txBody>
      </p:sp>
    </p:spTree>
    <p:extLst>
      <p:ext uri="{BB962C8B-B14F-4D97-AF65-F5344CB8AC3E}">
        <p14:creationId xmlns:p14="http://schemas.microsoft.com/office/powerpoint/2010/main" val="3872976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C063A9-67D2-4CC8-8805-D556D943A343}"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AAE0B-61F9-4E3E-BBA1-14F6EEAA2228}" type="slidenum">
              <a:rPr lang="en-US" smtClean="0"/>
              <a:t>‹#›</a:t>
            </a:fld>
            <a:endParaRPr lang="en-US"/>
          </a:p>
        </p:txBody>
      </p:sp>
    </p:spTree>
    <p:extLst>
      <p:ext uri="{BB962C8B-B14F-4D97-AF65-F5344CB8AC3E}">
        <p14:creationId xmlns:p14="http://schemas.microsoft.com/office/powerpoint/2010/main" val="1549162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C063A9-67D2-4CC8-8805-D556D943A343}"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AAE0B-61F9-4E3E-BBA1-14F6EEAA2228}" type="slidenum">
              <a:rPr lang="en-US" smtClean="0"/>
              <a:t>‹#›</a:t>
            </a:fld>
            <a:endParaRPr lang="en-US"/>
          </a:p>
        </p:txBody>
      </p:sp>
    </p:spTree>
    <p:extLst>
      <p:ext uri="{BB962C8B-B14F-4D97-AF65-F5344CB8AC3E}">
        <p14:creationId xmlns:p14="http://schemas.microsoft.com/office/powerpoint/2010/main" val="3519913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C063A9-67D2-4CC8-8805-D556D943A343}"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AAE0B-61F9-4E3E-BBA1-14F6EEAA2228}" type="slidenum">
              <a:rPr lang="en-US" smtClean="0"/>
              <a:t>‹#›</a:t>
            </a:fld>
            <a:endParaRPr lang="en-US"/>
          </a:p>
        </p:txBody>
      </p:sp>
    </p:spTree>
    <p:extLst>
      <p:ext uri="{BB962C8B-B14F-4D97-AF65-F5344CB8AC3E}">
        <p14:creationId xmlns:p14="http://schemas.microsoft.com/office/powerpoint/2010/main" val="3955485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063A9-67D2-4CC8-8805-D556D943A343}"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AAE0B-61F9-4E3E-BBA1-14F6EEAA2228}" type="slidenum">
              <a:rPr lang="en-US" smtClean="0"/>
              <a:t>‹#›</a:t>
            </a:fld>
            <a:endParaRPr lang="en-US"/>
          </a:p>
        </p:txBody>
      </p:sp>
    </p:spTree>
    <p:extLst>
      <p:ext uri="{BB962C8B-B14F-4D97-AF65-F5344CB8AC3E}">
        <p14:creationId xmlns:p14="http://schemas.microsoft.com/office/powerpoint/2010/main" val="40721555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063A9-67D2-4CC8-8805-D556D943A343}"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AAE0B-61F9-4E3E-BBA1-14F6EEAA2228}" type="slidenum">
              <a:rPr lang="en-US" smtClean="0"/>
              <a:t>‹#›</a:t>
            </a:fld>
            <a:endParaRPr lang="en-US"/>
          </a:p>
        </p:txBody>
      </p:sp>
    </p:spTree>
    <p:extLst>
      <p:ext uri="{BB962C8B-B14F-4D97-AF65-F5344CB8AC3E}">
        <p14:creationId xmlns:p14="http://schemas.microsoft.com/office/powerpoint/2010/main" val="5544493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E4FB01F7-4E50-6743-AC5E-C9B7EE830FC6}"/>
              </a:ext>
            </a:extLst>
          </p:cNvPr>
          <p:cNvSpPr txBox="1"/>
          <p:nvPr userDrawn="1"/>
        </p:nvSpPr>
        <p:spPr>
          <a:xfrm>
            <a:off x="10715414" y="6621940"/>
            <a:ext cx="1449493" cy="246221"/>
          </a:xfrm>
          <a:prstGeom prst="rect">
            <a:avLst/>
          </a:prstGeom>
          <a:noFill/>
        </p:spPr>
        <p:txBody>
          <a:bodyPr wrap="square" rtlCol="0">
            <a:spAutoFit/>
          </a:bodyPr>
          <a:lstStyle/>
          <a:p>
            <a:pPr algn="r"/>
            <a:fld id="{AFA4B6C0-2CF7-B244-AFB6-5C5214ACE2AE}" type="slidenum">
              <a:rPr lang="fr-FR" sz="1000" smtClean="0">
                <a:solidFill>
                  <a:srgbClr val="000066"/>
                </a:solidFill>
              </a:rPr>
              <a:t>‹#›</a:t>
            </a:fld>
            <a:r>
              <a:rPr lang="fr-FR" sz="1000" dirty="0">
                <a:solidFill>
                  <a:srgbClr val="000066"/>
                </a:solidFill>
              </a:rPr>
              <a:t>/47</a:t>
            </a:r>
          </a:p>
        </p:txBody>
      </p:sp>
    </p:spTree>
    <p:extLst>
      <p:ext uri="{BB962C8B-B14F-4D97-AF65-F5344CB8AC3E}">
        <p14:creationId xmlns:p14="http://schemas.microsoft.com/office/powerpoint/2010/main" val="1258422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063A9-67D2-4CC8-8805-D556D943A343}"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B3AAE0B-61F9-4E3E-BBA1-14F6EEAA2228}" type="slidenum">
              <a:rPr lang="en-US" smtClean="0"/>
              <a:t>‹#›</a:t>
            </a:fld>
            <a:endParaRPr lang="en-US"/>
          </a:p>
        </p:txBody>
      </p:sp>
    </p:spTree>
    <p:extLst>
      <p:ext uri="{BB962C8B-B14F-4D97-AF65-F5344CB8AC3E}">
        <p14:creationId xmlns:p14="http://schemas.microsoft.com/office/powerpoint/2010/main" val="22118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C063A9-67D2-4CC8-8805-D556D943A343}" type="datetimeFigureOut">
              <a:rPr lang="en-US" smtClean="0"/>
              <a:t>3/26/2021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3AAE0B-61F9-4E3E-BBA1-14F6EEAA2228}" type="slidenum">
              <a:rPr lang="en-US" smtClean="0"/>
              <a:t>‹#›</a:t>
            </a:fld>
            <a:endParaRPr lang="en-US"/>
          </a:p>
        </p:txBody>
      </p:sp>
    </p:spTree>
    <p:extLst>
      <p:ext uri="{BB962C8B-B14F-4D97-AF65-F5344CB8AC3E}">
        <p14:creationId xmlns:p14="http://schemas.microsoft.com/office/powerpoint/2010/main" val="3068996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C063A9-67D2-4CC8-8805-D556D943A343}"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3AAE0B-61F9-4E3E-BBA1-14F6EEAA2228}" type="slidenum">
              <a:rPr lang="en-US" smtClean="0"/>
              <a:t>‹#›</a:t>
            </a:fld>
            <a:endParaRPr lang="en-US"/>
          </a:p>
        </p:txBody>
      </p:sp>
    </p:spTree>
    <p:extLst>
      <p:ext uri="{BB962C8B-B14F-4D97-AF65-F5344CB8AC3E}">
        <p14:creationId xmlns:p14="http://schemas.microsoft.com/office/powerpoint/2010/main" val="744097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C063A9-67D2-4CC8-8805-D556D943A343}" type="datetimeFigureOut">
              <a:rPr lang="en-US" smtClean="0"/>
              <a:t>3/26/2021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3AAE0B-61F9-4E3E-BBA1-14F6EEAA2228}" type="slidenum">
              <a:rPr lang="en-US" smtClean="0"/>
              <a:t>‹#›</a:t>
            </a:fld>
            <a:endParaRPr lang="en-US"/>
          </a:p>
        </p:txBody>
      </p:sp>
    </p:spTree>
    <p:extLst>
      <p:ext uri="{BB962C8B-B14F-4D97-AF65-F5344CB8AC3E}">
        <p14:creationId xmlns:p14="http://schemas.microsoft.com/office/powerpoint/2010/main" val="337980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C063A9-67D2-4CC8-8805-D556D943A343}" type="datetimeFigureOut">
              <a:rPr lang="en-US" smtClean="0"/>
              <a:t>3/26/2021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3AAE0B-61F9-4E3E-BBA1-14F6EEAA2228}" type="slidenum">
              <a:rPr lang="en-US" smtClean="0"/>
              <a:t>‹#›</a:t>
            </a:fld>
            <a:endParaRPr lang="en-US"/>
          </a:p>
        </p:txBody>
      </p:sp>
    </p:spTree>
    <p:extLst>
      <p:ext uri="{BB962C8B-B14F-4D97-AF65-F5344CB8AC3E}">
        <p14:creationId xmlns:p14="http://schemas.microsoft.com/office/powerpoint/2010/main" val="893387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C063A9-67D2-4CC8-8805-D556D943A343}" type="datetimeFigureOut">
              <a:rPr lang="en-US" smtClean="0"/>
              <a:t>3/26/2021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3AAE0B-61F9-4E3E-BBA1-14F6EEAA2228}" type="slidenum">
              <a:rPr lang="en-US" smtClean="0"/>
              <a:t>‹#›</a:t>
            </a:fld>
            <a:endParaRPr lang="en-US"/>
          </a:p>
        </p:txBody>
      </p:sp>
    </p:spTree>
    <p:extLst>
      <p:ext uri="{BB962C8B-B14F-4D97-AF65-F5344CB8AC3E}">
        <p14:creationId xmlns:p14="http://schemas.microsoft.com/office/powerpoint/2010/main" val="981862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C063A9-67D2-4CC8-8805-D556D943A343}"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3AAE0B-61F9-4E3E-BBA1-14F6EEAA2228}" type="slidenum">
              <a:rPr lang="en-US" smtClean="0"/>
              <a:t>‹#›</a:t>
            </a:fld>
            <a:endParaRPr lang="en-US"/>
          </a:p>
        </p:txBody>
      </p:sp>
    </p:spTree>
    <p:extLst>
      <p:ext uri="{BB962C8B-B14F-4D97-AF65-F5344CB8AC3E}">
        <p14:creationId xmlns:p14="http://schemas.microsoft.com/office/powerpoint/2010/main" val="3705741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C063A9-67D2-4CC8-8805-D556D943A343}" type="datetimeFigureOut">
              <a:rPr lang="en-US" smtClean="0"/>
              <a:t>3/26/2021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3AAE0B-61F9-4E3E-BBA1-14F6EEAA2228}" type="slidenum">
              <a:rPr lang="en-US" smtClean="0"/>
              <a:t>‹#›</a:t>
            </a:fld>
            <a:endParaRPr lang="en-US"/>
          </a:p>
        </p:txBody>
      </p:sp>
    </p:spTree>
    <p:extLst>
      <p:ext uri="{BB962C8B-B14F-4D97-AF65-F5344CB8AC3E}">
        <p14:creationId xmlns:p14="http://schemas.microsoft.com/office/powerpoint/2010/main" val="3815167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5C063A9-67D2-4CC8-8805-D556D943A343}" type="datetimeFigureOut">
              <a:rPr lang="en-US" smtClean="0"/>
              <a:t>3/26/2021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B3AAE0B-61F9-4E3E-BBA1-14F6EEAA2228}" type="slidenum">
              <a:rPr lang="en-US" smtClean="0"/>
              <a:t>‹#›</a:t>
            </a:fld>
            <a:endParaRPr lang="en-US"/>
          </a:p>
        </p:txBody>
      </p:sp>
    </p:spTree>
    <p:extLst>
      <p:ext uri="{BB962C8B-B14F-4D97-AF65-F5344CB8AC3E}">
        <p14:creationId xmlns:p14="http://schemas.microsoft.com/office/powerpoint/2010/main" val="16976339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iomides.Mavroyiannis@schumanassociates.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eba250.com/european-battery-alliance-major-developments-that-call-for-even-stronger-efforts/" TargetMode="External"/><Relationship Id="rId2" Type="http://schemas.openxmlformats.org/officeDocument/2006/relationships/hyperlink" Target="https://ec.europa.eu/competition/state_aid/cases/256101/256101_1677572_164_2.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eur-lex.europa.eu/legal-content/EN/TXT/PDF/?uri=CELEX:52014XC0620(01)&amp;from=E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ur-lex.europa.eu/legal-content/EN/TXT/PDF/?uri=CELEX:12012E/TXT&amp;from=E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c.europa.eu/competition/forms/intro_en.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ur-lex.europa.eu/legal-content/EN/TXT/PDF/?uri=CELEX:12012E/TXT&amp;from=E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1E352-964E-49A4-8550-6BCD3DBB8440}"/>
              </a:ext>
            </a:extLst>
          </p:cNvPr>
          <p:cNvSpPr>
            <a:spLocks noGrp="1"/>
          </p:cNvSpPr>
          <p:nvPr>
            <p:ph type="ctrTitle"/>
          </p:nvPr>
        </p:nvSpPr>
        <p:spPr/>
        <p:txBody>
          <a:bodyPr>
            <a:normAutofit fontScale="90000"/>
          </a:bodyPr>
          <a:lstStyle/>
          <a:p>
            <a:r>
              <a:rPr lang="en-US" dirty="0"/>
              <a:t>Some heuristics for Important Projects of Common European Interest</a:t>
            </a:r>
          </a:p>
        </p:txBody>
      </p:sp>
      <p:sp>
        <p:nvSpPr>
          <p:cNvPr id="3" name="Subtitle 2">
            <a:extLst>
              <a:ext uri="{FF2B5EF4-FFF2-40B4-BE49-F238E27FC236}">
                <a16:creationId xmlns:a16="http://schemas.microsoft.com/office/drawing/2014/main" id="{D1416210-5A1C-445E-BDE8-B3FFFF882741}"/>
              </a:ext>
            </a:extLst>
          </p:cNvPr>
          <p:cNvSpPr>
            <a:spLocks noGrp="1"/>
          </p:cNvSpPr>
          <p:nvPr>
            <p:ph type="subTitle" idx="1"/>
          </p:nvPr>
        </p:nvSpPr>
        <p:spPr/>
        <p:txBody>
          <a:bodyPr>
            <a:normAutofit/>
          </a:bodyPr>
          <a:lstStyle/>
          <a:p>
            <a:r>
              <a:rPr lang="en-US" dirty="0"/>
              <a:t>Diomides Mavroyiannis</a:t>
            </a:r>
          </a:p>
          <a:p>
            <a:r>
              <a:rPr lang="en-US" dirty="0"/>
              <a:t>Email: </a:t>
            </a:r>
            <a:r>
              <a:rPr lang="en-US" dirty="0">
                <a:hlinkClick r:id="rId2"/>
              </a:rPr>
              <a:t>Diomides.Mavroyiannis@schumanassociates.com</a:t>
            </a:r>
            <a:endParaRPr lang="en-US" dirty="0"/>
          </a:p>
          <a:p>
            <a:r>
              <a:rPr lang="en-US" dirty="0"/>
              <a:t>+33 695669809</a:t>
            </a:r>
          </a:p>
        </p:txBody>
      </p:sp>
    </p:spTree>
    <p:extLst>
      <p:ext uri="{BB962C8B-B14F-4D97-AF65-F5344CB8AC3E}">
        <p14:creationId xmlns:p14="http://schemas.microsoft.com/office/powerpoint/2010/main" val="3402919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50AC6-7986-45E7-864F-EFFFD860A280}"/>
              </a:ext>
            </a:extLst>
          </p:cNvPr>
          <p:cNvSpPr>
            <a:spLocks noGrp="1"/>
          </p:cNvSpPr>
          <p:nvPr>
            <p:ph type="title"/>
          </p:nvPr>
        </p:nvSpPr>
        <p:spPr>
          <a:xfrm>
            <a:off x="1484311" y="685801"/>
            <a:ext cx="10018713" cy="1463842"/>
          </a:xfrm>
        </p:spPr>
        <p:txBody>
          <a:bodyPr/>
          <a:lstStyle/>
          <a:p>
            <a:r>
              <a:rPr lang="en-US" dirty="0"/>
              <a:t>Notification requirements</a:t>
            </a:r>
          </a:p>
        </p:txBody>
      </p:sp>
      <p:sp>
        <p:nvSpPr>
          <p:cNvPr id="3" name="Content Placeholder 2">
            <a:extLst>
              <a:ext uri="{FF2B5EF4-FFF2-40B4-BE49-F238E27FC236}">
                <a16:creationId xmlns:a16="http://schemas.microsoft.com/office/drawing/2014/main" id="{2202378D-F8F4-493B-8A54-DCE3E0030701}"/>
              </a:ext>
            </a:extLst>
          </p:cNvPr>
          <p:cNvSpPr>
            <a:spLocks noGrp="1"/>
          </p:cNvSpPr>
          <p:nvPr>
            <p:ph idx="1"/>
          </p:nvPr>
        </p:nvSpPr>
        <p:spPr/>
        <p:txBody>
          <a:bodyPr/>
          <a:lstStyle/>
          <a:p>
            <a:r>
              <a:rPr lang="en-US" dirty="0"/>
              <a:t>The project must be conditional on state aid funding, EC will want proof:</a:t>
            </a:r>
          </a:p>
          <a:p>
            <a:pPr marL="457200" indent="-457200">
              <a:buFont typeface="+mj-lt"/>
              <a:buAutoNum type="arabicPeriod"/>
            </a:pPr>
            <a:r>
              <a:rPr lang="en-US" dirty="0"/>
              <a:t>Record of decision by Executive committee stating that a minimum of X is required to go ahead with investment</a:t>
            </a:r>
          </a:p>
          <a:p>
            <a:pPr marL="457200" indent="-457200">
              <a:buFont typeface="+mj-lt"/>
              <a:buAutoNum type="arabicPeriod"/>
            </a:pPr>
            <a:r>
              <a:rPr lang="en-US" dirty="0"/>
              <a:t>Business plan justifying this</a:t>
            </a:r>
          </a:p>
          <a:p>
            <a:pPr marL="0" indent="0">
              <a:buNone/>
            </a:pPr>
            <a:r>
              <a:rPr lang="en-US" dirty="0"/>
              <a:t>                   Should be prepared as soon as possible</a:t>
            </a:r>
          </a:p>
        </p:txBody>
      </p:sp>
      <p:sp>
        <p:nvSpPr>
          <p:cNvPr id="4" name="Arrow: Right 3">
            <a:extLst>
              <a:ext uri="{FF2B5EF4-FFF2-40B4-BE49-F238E27FC236}">
                <a16:creationId xmlns:a16="http://schemas.microsoft.com/office/drawing/2014/main" id="{D3404500-7EF6-4B00-B0F2-9172E01481BB}"/>
              </a:ext>
            </a:extLst>
          </p:cNvPr>
          <p:cNvSpPr/>
          <p:nvPr/>
        </p:nvSpPr>
        <p:spPr>
          <a:xfrm>
            <a:off x="1917448" y="5037221"/>
            <a:ext cx="721894" cy="256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3540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3850-B69C-462F-AA4B-DCC02D69751E}"/>
              </a:ext>
            </a:extLst>
          </p:cNvPr>
          <p:cNvSpPr>
            <a:spLocks noGrp="1"/>
          </p:cNvSpPr>
          <p:nvPr>
            <p:ph type="title"/>
          </p:nvPr>
        </p:nvSpPr>
        <p:spPr>
          <a:xfrm>
            <a:off x="1484311" y="685800"/>
            <a:ext cx="10018713" cy="950495"/>
          </a:xfrm>
        </p:spPr>
        <p:txBody>
          <a:bodyPr/>
          <a:lstStyle/>
          <a:p>
            <a:r>
              <a:rPr lang="en-US" dirty="0"/>
              <a:t>Some notable experiences</a:t>
            </a:r>
          </a:p>
        </p:txBody>
      </p:sp>
      <p:sp>
        <p:nvSpPr>
          <p:cNvPr id="3" name="Content Placeholder 2">
            <a:extLst>
              <a:ext uri="{FF2B5EF4-FFF2-40B4-BE49-F238E27FC236}">
                <a16:creationId xmlns:a16="http://schemas.microsoft.com/office/drawing/2014/main" id="{8B36CA94-7956-4527-9E7B-403CC86E3093}"/>
              </a:ext>
            </a:extLst>
          </p:cNvPr>
          <p:cNvSpPr>
            <a:spLocks noGrp="1"/>
          </p:cNvSpPr>
          <p:nvPr>
            <p:ph idx="1"/>
          </p:nvPr>
        </p:nvSpPr>
        <p:spPr>
          <a:xfrm>
            <a:off x="1484310" y="1876927"/>
            <a:ext cx="10018713" cy="3914274"/>
          </a:xfrm>
        </p:spPr>
        <p:txBody>
          <a:bodyPr>
            <a:normAutofit lnSpcReduction="10000"/>
          </a:bodyPr>
          <a:lstStyle/>
          <a:p>
            <a:pPr marL="0" indent="0" algn="just" defTabSz="703402">
              <a:buNone/>
            </a:pPr>
            <a:r>
              <a:rPr lang="en-GB" dirty="0">
                <a:solidFill>
                  <a:srgbClr val="000066"/>
                </a:solidFill>
                <a:latin typeface="Calibri" panose="020F0502020204030204" pitchFamily="34" charset="0"/>
                <a:ea typeface="Tahoma" pitchFamily="-108" charset="0"/>
                <a:cs typeface="Calibri" panose="020F0502020204030204" pitchFamily="34" charset="0"/>
                <a:hlinkClick r:id="rId2"/>
              </a:rPr>
              <a:t>Fehmarn Belt Fixed </a:t>
            </a:r>
            <a:r>
              <a:rPr lang="en-GB" dirty="0" err="1">
                <a:solidFill>
                  <a:srgbClr val="000066"/>
                </a:solidFill>
                <a:latin typeface="Calibri" panose="020F0502020204030204" pitchFamily="34" charset="0"/>
                <a:ea typeface="Tahoma" pitchFamily="-108" charset="0"/>
                <a:cs typeface="Calibri" panose="020F0502020204030204" pitchFamily="34" charset="0"/>
                <a:hlinkClick r:id="rId2"/>
              </a:rPr>
              <a:t>Linkproject</a:t>
            </a:r>
            <a:r>
              <a:rPr lang="en-GB" dirty="0">
                <a:solidFill>
                  <a:srgbClr val="000066"/>
                </a:solidFill>
                <a:latin typeface="Calibri" panose="020F0502020204030204" pitchFamily="34" charset="0"/>
                <a:ea typeface="Tahoma" pitchFamily="-108" charset="0"/>
                <a:cs typeface="Calibri" panose="020F0502020204030204" pitchFamily="34" charset="0"/>
              </a:rPr>
              <a:t> (2015)</a:t>
            </a:r>
          </a:p>
          <a:p>
            <a:pPr algn="just" defTabSz="703402"/>
            <a:r>
              <a:rPr lang="en-GB" dirty="0">
                <a:solidFill>
                  <a:srgbClr val="000066"/>
                </a:solidFill>
                <a:latin typeface="Calibri" panose="020F0502020204030204" pitchFamily="34" charset="0"/>
                <a:ea typeface="Tahoma" pitchFamily="-108" charset="0"/>
                <a:cs typeface="Calibri" panose="020F0502020204030204" pitchFamily="34" charset="0"/>
              </a:rPr>
              <a:t>Underwater </a:t>
            </a:r>
            <a:r>
              <a:rPr lang="en-GB" dirty="0" err="1">
                <a:solidFill>
                  <a:srgbClr val="000066"/>
                </a:solidFill>
                <a:latin typeface="Calibri" panose="020F0502020204030204" pitchFamily="34" charset="0"/>
                <a:ea typeface="Tahoma" pitchFamily="-108" charset="0"/>
                <a:cs typeface="Calibri" panose="020F0502020204030204" pitchFamily="34" charset="0"/>
              </a:rPr>
              <a:t>tunner</a:t>
            </a:r>
            <a:r>
              <a:rPr lang="en-GB" dirty="0">
                <a:solidFill>
                  <a:srgbClr val="000066"/>
                </a:solidFill>
                <a:latin typeface="Calibri" panose="020F0502020204030204" pitchFamily="34" charset="0"/>
                <a:ea typeface="Tahoma" pitchFamily="-108" charset="0"/>
                <a:cs typeface="Calibri" panose="020F0502020204030204" pitchFamily="34" charset="0"/>
              </a:rPr>
              <a:t> from Germany to Denmark spanning 19km– Notification for reasons of legal certainty following complaints from ferry operators alleging that Danish State had granted unlawful State aid – € 8.7 </a:t>
            </a:r>
            <a:r>
              <a:rPr lang="en-GB" dirty="0" err="1">
                <a:solidFill>
                  <a:srgbClr val="000066"/>
                </a:solidFill>
                <a:latin typeface="Calibri" panose="020F0502020204030204" pitchFamily="34" charset="0"/>
                <a:ea typeface="Tahoma" pitchFamily="-108" charset="0"/>
                <a:cs typeface="Calibri" panose="020F0502020204030204" pitchFamily="34" charset="0"/>
              </a:rPr>
              <a:t>Bil</a:t>
            </a:r>
            <a:r>
              <a:rPr lang="en-GB" dirty="0">
                <a:solidFill>
                  <a:srgbClr val="000066"/>
                </a:solidFill>
                <a:latin typeface="Calibri" panose="020F0502020204030204" pitchFamily="34" charset="0"/>
                <a:ea typeface="Tahoma" pitchFamily="-108" charset="0"/>
                <a:cs typeface="Calibri" panose="020F0502020204030204" pitchFamily="34" charset="0"/>
              </a:rPr>
              <a:t>. investment – € 2.8 </a:t>
            </a:r>
            <a:r>
              <a:rPr lang="en-GB" dirty="0" err="1">
                <a:solidFill>
                  <a:srgbClr val="000066"/>
                </a:solidFill>
                <a:latin typeface="Calibri" panose="020F0502020204030204" pitchFamily="34" charset="0"/>
                <a:ea typeface="Tahoma" pitchFamily="-108" charset="0"/>
                <a:cs typeface="Calibri" panose="020F0502020204030204" pitchFamily="34" charset="0"/>
              </a:rPr>
              <a:t>Bil</a:t>
            </a:r>
            <a:r>
              <a:rPr lang="en-GB" dirty="0">
                <a:solidFill>
                  <a:srgbClr val="000066"/>
                </a:solidFill>
                <a:latin typeface="Calibri" panose="020F0502020204030204" pitchFamily="34" charset="0"/>
                <a:ea typeface="Tahoma" pitchFamily="-108" charset="0"/>
                <a:cs typeface="Calibri" panose="020F0502020204030204" pitchFamily="34" charset="0"/>
              </a:rPr>
              <a:t>. State aid (guarantee, loan and capital)</a:t>
            </a:r>
          </a:p>
          <a:p>
            <a:pPr marL="0" indent="0" algn="just" defTabSz="703402">
              <a:buNone/>
            </a:pPr>
            <a:r>
              <a:rPr lang="en-GB" dirty="0">
                <a:solidFill>
                  <a:srgbClr val="000066"/>
                </a:solidFill>
                <a:latin typeface="Calibri" panose="020F0502020204030204" pitchFamily="34" charset="0"/>
                <a:ea typeface="Tahoma" pitchFamily="-108" charset="0"/>
                <a:cs typeface="Calibri" panose="020F0502020204030204" pitchFamily="34" charset="0"/>
                <a:hlinkClick r:id="rId3"/>
              </a:rPr>
              <a:t>Summer IPCEI on Batteries</a:t>
            </a:r>
            <a:r>
              <a:rPr lang="en-GB" dirty="0">
                <a:solidFill>
                  <a:srgbClr val="000066"/>
                </a:solidFill>
                <a:latin typeface="Calibri" panose="020F0502020204030204" pitchFamily="34" charset="0"/>
                <a:ea typeface="Tahoma" pitchFamily="-108" charset="0"/>
                <a:cs typeface="Calibri" panose="020F0502020204030204" pitchFamily="34" charset="0"/>
              </a:rPr>
              <a:t> (2019)</a:t>
            </a:r>
          </a:p>
          <a:p>
            <a:pPr algn="just" defTabSz="703402"/>
            <a:r>
              <a:rPr lang="en-GB" dirty="0">
                <a:solidFill>
                  <a:srgbClr val="000066"/>
                </a:solidFill>
                <a:latin typeface="Calibri" panose="020F0502020204030204" pitchFamily="34" charset="0"/>
                <a:ea typeface="Tahoma" pitchFamily="-108" charset="0"/>
                <a:cs typeface="Calibri" panose="020F0502020204030204" pitchFamily="34" charset="0"/>
              </a:rPr>
              <a:t>A project comprising R&amp;D and First Industrial Deployment activities – 18 direct participants in Belgium, Finland, France, Germany, Italy, Poland and Sweden – € 8.2</a:t>
            </a:r>
            <a:r>
              <a:rPr lang="en-GB" sz="2400" dirty="0">
                <a:solidFill>
                  <a:srgbClr val="000066"/>
                </a:solidFill>
                <a:latin typeface="Calibri" panose="020F0502020204030204" pitchFamily="34" charset="0"/>
                <a:ea typeface="Tahoma" pitchFamily="-108" charset="0"/>
                <a:cs typeface="Calibri" panose="020F0502020204030204" pitchFamily="34" charset="0"/>
              </a:rPr>
              <a:t> </a:t>
            </a:r>
            <a:r>
              <a:rPr lang="en-GB" dirty="0" err="1">
                <a:solidFill>
                  <a:srgbClr val="000066"/>
                </a:solidFill>
                <a:latin typeface="Calibri" panose="020F0502020204030204" pitchFamily="34" charset="0"/>
                <a:ea typeface="Tahoma" pitchFamily="-108" charset="0"/>
                <a:cs typeface="Calibri" panose="020F0502020204030204" pitchFamily="34" charset="0"/>
              </a:rPr>
              <a:t>Bil</a:t>
            </a:r>
            <a:r>
              <a:rPr lang="en-GB" dirty="0">
                <a:solidFill>
                  <a:srgbClr val="000066"/>
                </a:solidFill>
                <a:latin typeface="Calibri" panose="020F0502020204030204" pitchFamily="34" charset="0"/>
                <a:ea typeface="Tahoma" pitchFamily="-108" charset="0"/>
                <a:cs typeface="Calibri" panose="020F0502020204030204" pitchFamily="34" charset="0"/>
              </a:rPr>
              <a:t>.</a:t>
            </a:r>
            <a:r>
              <a:rPr lang="en-GB" sz="2400" dirty="0">
                <a:solidFill>
                  <a:srgbClr val="000066"/>
                </a:solidFill>
                <a:latin typeface="Calibri" panose="020F0502020204030204" pitchFamily="34" charset="0"/>
                <a:ea typeface="Tahoma" pitchFamily="-108" charset="0"/>
                <a:cs typeface="Calibri" panose="020F0502020204030204" pitchFamily="34" charset="0"/>
              </a:rPr>
              <a:t> </a:t>
            </a:r>
            <a:r>
              <a:rPr lang="en-GB" dirty="0">
                <a:solidFill>
                  <a:srgbClr val="000066"/>
                </a:solidFill>
                <a:latin typeface="Calibri" panose="020F0502020204030204" pitchFamily="34" charset="0"/>
                <a:ea typeface="Tahoma" pitchFamily="-108" charset="0"/>
                <a:cs typeface="Calibri" panose="020F0502020204030204" pitchFamily="34" charset="0"/>
              </a:rPr>
              <a:t>budget</a:t>
            </a:r>
            <a:r>
              <a:rPr lang="en-GB" sz="2400" dirty="0">
                <a:solidFill>
                  <a:srgbClr val="000066"/>
                </a:solidFill>
                <a:latin typeface="Calibri" panose="020F0502020204030204" pitchFamily="34" charset="0"/>
                <a:ea typeface="Tahoma" pitchFamily="-108" charset="0"/>
                <a:cs typeface="Calibri" panose="020F0502020204030204" pitchFamily="34" charset="0"/>
              </a:rPr>
              <a:t> </a:t>
            </a:r>
            <a:r>
              <a:rPr lang="en-GB" dirty="0">
                <a:solidFill>
                  <a:srgbClr val="000066"/>
                </a:solidFill>
                <a:latin typeface="Calibri" panose="020F0502020204030204" pitchFamily="34" charset="0"/>
                <a:ea typeface="Tahoma" pitchFamily="-108" charset="0"/>
                <a:cs typeface="Calibri" panose="020F0502020204030204" pitchFamily="34" charset="0"/>
              </a:rPr>
              <a:t>–</a:t>
            </a:r>
            <a:r>
              <a:rPr lang="en-GB" sz="2400" dirty="0">
                <a:solidFill>
                  <a:srgbClr val="000066"/>
                </a:solidFill>
                <a:latin typeface="Calibri" panose="020F0502020204030204" pitchFamily="34" charset="0"/>
                <a:ea typeface="Tahoma" pitchFamily="-108" charset="0"/>
                <a:cs typeface="Calibri" panose="020F0502020204030204" pitchFamily="34" charset="0"/>
              </a:rPr>
              <a:t> </a:t>
            </a:r>
            <a:r>
              <a:rPr lang="en-GB" dirty="0">
                <a:solidFill>
                  <a:srgbClr val="000066"/>
                </a:solidFill>
                <a:latin typeface="Calibri" panose="020F0502020204030204" pitchFamily="34" charset="0"/>
                <a:ea typeface="Tahoma" pitchFamily="-108" charset="0"/>
                <a:cs typeface="Calibri" panose="020F0502020204030204" pitchFamily="34" charset="0"/>
              </a:rPr>
              <a:t>€</a:t>
            </a:r>
            <a:r>
              <a:rPr lang="en-GB" sz="2400" dirty="0">
                <a:solidFill>
                  <a:srgbClr val="000066"/>
                </a:solidFill>
                <a:latin typeface="Calibri" panose="020F0502020204030204" pitchFamily="34" charset="0"/>
                <a:ea typeface="Tahoma" pitchFamily="-108" charset="0"/>
                <a:cs typeface="Calibri" panose="020F0502020204030204" pitchFamily="34" charset="0"/>
              </a:rPr>
              <a:t> </a:t>
            </a:r>
            <a:r>
              <a:rPr lang="en-GB" dirty="0">
                <a:solidFill>
                  <a:srgbClr val="000066"/>
                </a:solidFill>
                <a:latin typeface="Calibri" panose="020F0502020204030204" pitchFamily="34" charset="0"/>
                <a:ea typeface="Tahoma" pitchFamily="-108" charset="0"/>
                <a:cs typeface="Calibri" panose="020F0502020204030204" pitchFamily="34" charset="0"/>
              </a:rPr>
              <a:t>3.2</a:t>
            </a:r>
            <a:r>
              <a:rPr lang="en-GB" sz="2400" dirty="0">
                <a:solidFill>
                  <a:srgbClr val="000066"/>
                </a:solidFill>
                <a:latin typeface="Calibri" panose="020F0502020204030204" pitchFamily="34" charset="0"/>
                <a:ea typeface="Tahoma" pitchFamily="-108" charset="0"/>
                <a:cs typeface="Calibri" panose="020F0502020204030204" pitchFamily="34" charset="0"/>
              </a:rPr>
              <a:t> </a:t>
            </a:r>
            <a:r>
              <a:rPr lang="en-GB" dirty="0" err="1">
                <a:solidFill>
                  <a:srgbClr val="000066"/>
                </a:solidFill>
                <a:latin typeface="Calibri" panose="020F0502020204030204" pitchFamily="34" charset="0"/>
                <a:ea typeface="Tahoma" pitchFamily="-108" charset="0"/>
                <a:cs typeface="Calibri" panose="020F0502020204030204" pitchFamily="34" charset="0"/>
              </a:rPr>
              <a:t>Bil</a:t>
            </a:r>
            <a:r>
              <a:rPr lang="en-GB" dirty="0">
                <a:solidFill>
                  <a:srgbClr val="000066"/>
                </a:solidFill>
                <a:latin typeface="Calibri" panose="020F0502020204030204" pitchFamily="34" charset="0"/>
                <a:ea typeface="Tahoma" pitchFamily="-108" charset="0"/>
                <a:cs typeface="Calibri" panose="020F0502020204030204" pitchFamily="34" charset="0"/>
              </a:rPr>
              <a:t>.</a:t>
            </a:r>
            <a:r>
              <a:rPr lang="en-GB" sz="2400" dirty="0">
                <a:solidFill>
                  <a:srgbClr val="000066"/>
                </a:solidFill>
                <a:latin typeface="Calibri" panose="020F0502020204030204" pitchFamily="34" charset="0"/>
                <a:ea typeface="Tahoma" pitchFamily="-108" charset="0"/>
                <a:cs typeface="Calibri" panose="020F0502020204030204" pitchFamily="34" charset="0"/>
              </a:rPr>
              <a:t> </a:t>
            </a:r>
            <a:r>
              <a:rPr lang="en-GB" dirty="0">
                <a:solidFill>
                  <a:srgbClr val="000066"/>
                </a:solidFill>
                <a:latin typeface="Calibri" panose="020F0502020204030204" pitchFamily="34" charset="0"/>
                <a:ea typeface="Tahoma" pitchFamily="-108" charset="0"/>
                <a:cs typeface="Calibri" panose="020F0502020204030204" pitchFamily="34" charset="0"/>
              </a:rPr>
              <a:t>State</a:t>
            </a:r>
            <a:r>
              <a:rPr lang="en-GB" sz="2400" dirty="0">
                <a:solidFill>
                  <a:srgbClr val="000066"/>
                </a:solidFill>
                <a:latin typeface="Calibri" panose="020F0502020204030204" pitchFamily="34" charset="0"/>
                <a:ea typeface="Tahoma" pitchFamily="-108" charset="0"/>
                <a:cs typeface="Calibri" panose="020F0502020204030204" pitchFamily="34" charset="0"/>
              </a:rPr>
              <a:t> </a:t>
            </a:r>
            <a:r>
              <a:rPr lang="en-GB" dirty="0">
                <a:solidFill>
                  <a:srgbClr val="000066"/>
                </a:solidFill>
                <a:latin typeface="Calibri" panose="020F0502020204030204" pitchFamily="34" charset="0"/>
                <a:ea typeface="Tahoma" pitchFamily="-108" charset="0"/>
                <a:cs typeface="Calibri" panose="020F0502020204030204" pitchFamily="34" charset="0"/>
              </a:rPr>
              <a:t>aid</a:t>
            </a:r>
            <a:r>
              <a:rPr lang="en-GB" sz="2400" dirty="0">
                <a:solidFill>
                  <a:srgbClr val="000066"/>
                </a:solidFill>
                <a:latin typeface="Calibri" panose="020F0502020204030204" pitchFamily="34" charset="0"/>
                <a:ea typeface="Tahoma" pitchFamily="-108" charset="0"/>
                <a:cs typeface="Calibri" panose="020F0502020204030204" pitchFamily="34" charset="0"/>
              </a:rPr>
              <a:t> </a:t>
            </a:r>
            <a:r>
              <a:rPr lang="en-GB" dirty="0">
                <a:solidFill>
                  <a:srgbClr val="000066"/>
                </a:solidFill>
                <a:latin typeface="Calibri" panose="020F0502020204030204" pitchFamily="34" charset="0"/>
                <a:ea typeface="Tahoma" pitchFamily="-108" charset="0"/>
                <a:cs typeface="Calibri" panose="020F0502020204030204" pitchFamily="34" charset="0"/>
              </a:rPr>
              <a:t>(mainly</a:t>
            </a:r>
            <a:r>
              <a:rPr lang="en-GB" sz="2400" dirty="0">
                <a:solidFill>
                  <a:srgbClr val="000066"/>
                </a:solidFill>
                <a:latin typeface="Calibri" panose="020F0502020204030204" pitchFamily="34" charset="0"/>
                <a:ea typeface="Tahoma" pitchFamily="-108" charset="0"/>
                <a:cs typeface="Calibri" panose="020F0502020204030204" pitchFamily="34" charset="0"/>
              </a:rPr>
              <a:t> </a:t>
            </a:r>
            <a:r>
              <a:rPr lang="en-GB" dirty="0">
                <a:solidFill>
                  <a:srgbClr val="000066"/>
                </a:solidFill>
                <a:latin typeface="Calibri" panose="020F0502020204030204" pitchFamily="34" charset="0"/>
                <a:ea typeface="Tahoma" pitchFamily="-108" charset="0"/>
                <a:cs typeface="Calibri" panose="020F0502020204030204" pitchFamily="34" charset="0"/>
              </a:rPr>
              <a:t>direct</a:t>
            </a:r>
            <a:r>
              <a:rPr lang="en-GB" sz="2400" dirty="0">
                <a:solidFill>
                  <a:srgbClr val="000066"/>
                </a:solidFill>
                <a:latin typeface="Calibri" panose="020F0502020204030204" pitchFamily="34" charset="0"/>
                <a:ea typeface="Tahoma" pitchFamily="-108" charset="0"/>
                <a:cs typeface="Calibri" panose="020F0502020204030204" pitchFamily="34" charset="0"/>
              </a:rPr>
              <a:t> </a:t>
            </a:r>
            <a:r>
              <a:rPr lang="en-GB" dirty="0">
                <a:solidFill>
                  <a:srgbClr val="000066"/>
                </a:solidFill>
                <a:latin typeface="Calibri" panose="020F0502020204030204" pitchFamily="34" charset="0"/>
                <a:ea typeface="Tahoma" pitchFamily="-108" charset="0"/>
                <a:cs typeface="Calibri" panose="020F0502020204030204" pitchFamily="34" charset="0"/>
              </a:rPr>
              <a:t>grants</a:t>
            </a:r>
            <a:r>
              <a:rPr lang="en-GB" sz="2400" dirty="0">
                <a:solidFill>
                  <a:srgbClr val="000066"/>
                </a:solidFill>
                <a:latin typeface="Calibri" panose="020F0502020204030204" pitchFamily="34" charset="0"/>
                <a:ea typeface="Tahoma" pitchFamily="-108" charset="0"/>
                <a:cs typeface="Calibri" panose="020F0502020204030204" pitchFamily="34" charset="0"/>
              </a:rPr>
              <a:t> </a:t>
            </a:r>
            <a:r>
              <a:rPr lang="en-GB" dirty="0">
                <a:solidFill>
                  <a:srgbClr val="000066"/>
                </a:solidFill>
                <a:latin typeface="Calibri" panose="020F0502020204030204" pitchFamily="34" charset="0"/>
                <a:ea typeface="Tahoma" pitchFamily="-108" charset="0"/>
                <a:cs typeface="Calibri" panose="020F0502020204030204" pitchFamily="34" charset="0"/>
              </a:rPr>
              <a:t>+</a:t>
            </a:r>
            <a:r>
              <a:rPr lang="en-GB" sz="2000" dirty="0">
                <a:solidFill>
                  <a:srgbClr val="000066"/>
                </a:solidFill>
                <a:latin typeface="Calibri" panose="020F0502020204030204" pitchFamily="34" charset="0"/>
                <a:ea typeface="Tahoma" pitchFamily="-108" charset="0"/>
                <a:cs typeface="Calibri" panose="020F0502020204030204" pitchFamily="34" charset="0"/>
              </a:rPr>
              <a:t> </a:t>
            </a:r>
            <a:r>
              <a:rPr lang="en-GB" dirty="0">
                <a:solidFill>
                  <a:srgbClr val="000066"/>
                </a:solidFill>
                <a:latin typeface="Calibri" panose="020F0502020204030204" pitchFamily="34" charset="0"/>
                <a:ea typeface="Tahoma" pitchFamily="-108" charset="0"/>
                <a:cs typeface="Calibri" panose="020F0502020204030204" pitchFamily="34" charset="0"/>
              </a:rPr>
              <a:t>claw-back</a:t>
            </a:r>
            <a:r>
              <a:rPr lang="en-GB" sz="2000" dirty="0">
                <a:solidFill>
                  <a:srgbClr val="000066"/>
                </a:solidFill>
                <a:latin typeface="Calibri" panose="020F0502020204030204" pitchFamily="34" charset="0"/>
                <a:ea typeface="Tahoma" pitchFamily="-108" charset="0"/>
                <a:cs typeface="Calibri" panose="020F0502020204030204" pitchFamily="34" charset="0"/>
              </a:rPr>
              <a:t> </a:t>
            </a:r>
            <a:r>
              <a:rPr lang="en-GB" dirty="0">
                <a:solidFill>
                  <a:srgbClr val="000066"/>
                </a:solidFill>
                <a:latin typeface="Calibri" panose="020F0502020204030204" pitchFamily="34" charset="0"/>
                <a:ea typeface="Tahoma" pitchFamily="-108" charset="0"/>
                <a:cs typeface="Calibri" panose="020F0502020204030204" pitchFamily="34" charset="0"/>
              </a:rPr>
              <a:t>mechanism)</a:t>
            </a:r>
          </a:p>
          <a:p>
            <a:endParaRPr lang="en-US" dirty="0"/>
          </a:p>
        </p:txBody>
      </p:sp>
    </p:spTree>
    <p:extLst>
      <p:ext uri="{BB962C8B-B14F-4D97-AF65-F5344CB8AC3E}">
        <p14:creationId xmlns:p14="http://schemas.microsoft.com/office/powerpoint/2010/main" val="1556133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774C2-114E-4D94-8382-A0EC3CDD88A2}"/>
              </a:ext>
            </a:extLst>
          </p:cNvPr>
          <p:cNvSpPr>
            <a:spLocks noGrp="1"/>
          </p:cNvSpPr>
          <p:nvPr>
            <p:ph type="title"/>
          </p:nvPr>
        </p:nvSpPr>
        <p:spPr/>
        <p:txBody>
          <a:bodyPr/>
          <a:lstStyle/>
          <a:p>
            <a:r>
              <a:rPr lang="en-US" dirty="0"/>
              <a:t>IPCEI</a:t>
            </a:r>
          </a:p>
        </p:txBody>
      </p:sp>
      <p:sp>
        <p:nvSpPr>
          <p:cNvPr id="3" name="Content Placeholder 2">
            <a:extLst>
              <a:ext uri="{FF2B5EF4-FFF2-40B4-BE49-F238E27FC236}">
                <a16:creationId xmlns:a16="http://schemas.microsoft.com/office/drawing/2014/main" id="{E537B5C7-49F0-4100-93C2-CD21CBDAD7C7}"/>
              </a:ext>
            </a:extLst>
          </p:cNvPr>
          <p:cNvSpPr>
            <a:spLocks noGrp="1"/>
          </p:cNvSpPr>
          <p:nvPr>
            <p:ph idx="1"/>
          </p:nvPr>
        </p:nvSpPr>
        <p:spPr/>
        <p:txBody>
          <a:bodyPr/>
          <a:lstStyle/>
          <a:p>
            <a:pPr marL="285750" indent="-285750" algn="just" defTabSz="762000">
              <a:buFont typeface="Wingdings" pitchFamily="2" charset="2"/>
              <a:buChar char="§"/>
            </a:pPr>
            <a:r>
              <a:rPr lang="en-GB" dirty="0">
                <a:solidFill>
                  <a:srgbClr val="000066"/>
                </a:solidFill>
                <a:latin typeface="Calibri" panose="020F0502020204030204" pitchFamily="34" charset="0"/>
                <a:ea typeface="Tahoma" pitchFamily="-108" charset="0"/>
                <a:cs typeface="Calibri" panose="020F0502020204030204" pitchFamily="34" charset="0"/>
              </a:rPr>
              <a:t>An Important Project of Common European Interest is massive project with multiple components</a:t>
            </a:r>
          </a:p>
          <a:p>
            <a:pPr marL="285750" indent="-285750" algn="just" defTabSz="762000">
              <a:buFont typeface="Wingdings" pitchFamily="2" charset="2"/>
              <a:buChar char="§"/>
            </a:pPr>
            <a:r>
              <a:rPr lang="en-GB" dirty="0">
                <a:solidFill>
                  <a:srgbClr val="000066"/>
                </a:solidFill>
                <a:latin typeface="Calibri" panose="020F0502020204030204" pitchFamily="34" charset="0"/>
                <a:ea typeface="Tahoma" pitchFamily="-108" charset="0"/>
                <a:cs typeface="Calibri" panose="020F0502020204030204" pitchFamily="34" charset="0"/>
              </a:rPr>
              <a:t>It must include at least 2 Member States</a:t>
            </a:r>
          </a:p>
          <a:p>
            <a:pPr marL="285750" indent="-285750" algn="just" defTabSz="762000">
              <a:buFont typeface="Wingdings" pitchFamily="2" charset="2"/>
              <a:buChar char="§"/>
            </a:pPr>
            <a:r>
              <a:rPr lang="en-GB" dirty="0">
                <a:solidFill>
                  <a:srgbClr val="000066"/>
                </a:solidFill>
                <a:latin typeface="Calibri" panose="020F0502020204030204" pitchFamily="34" charset="0"/>
                <a:ea typeface="Tahoma" pitchFamily="-108" charset="0"/>
                <a:cs typeface="Calibri" panose="020F0502020204030204" pitchFamily="34" charset="0"/>
              </a:rPr>
              <a:t>It must measurably contribute to at least one objective of the European Union </a:t>
            </a:r>
          </a:p>
          <a:p>
            <a:pPr marL="285750" indent="-285750" algn="just" defTabSz="762000">
              <a:buFont typeface="Wingdings" pitchFamily="2" charset="2"/>
              <a:buChar char="§"/>
            </a:pPr>
            <a:r>
              <a:rPr lang="en-GB" dirty="0">
                <a:solidFill>
                  <a:srgbClr val="000066"/>
                </a:solidFill>
                <a:latin typeface="Calibri" panose="020F0502020204030204" pitchFamily="34" charset="0"/>
                <a:ea typeface="Tahoma" pitchFamily="-108" charset="0"/>
                <a:cs typeface="Calibri" panose="020F0502020204030204" pitchFamily="34" charset="0"/>
              </a:rPr>
              <a:t>It must have a significant impact on competitiveness and sustainable growth</a:t>
            </a:r>
          </a:p>
          <a:p>
            <a:endParaRPr lang="en-US" dirty="0"/>
          </a:p>
        </p:txBody>
      </p:sp>
    </p:spTree>
    <p:extLst>
      <p:ext uri="{BB962C8B-B14F-4D97-AF65-F5344CB8AC3E}">
        <p14:creationId xmlns:p14="http://schemas.microsoft.com/office/powerpoint/2010/main" val="2336588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D3A10-B88B-46A4-95DD-514E558CBEC8}"/>
              </a:ext>
            </a:extLst>
          </p:cNvPr>
          <p:cNvSpPr>
            <a:spLocks noGrp="1"/>
          </p:cNvSpPr>
          <p:nvPr>
            <p:ph type="title"/>
          </p:nvPr>
        </p:nvSpPr>
        <p:spPr/>
        <p:txBody>
          <a:bodyPr/>
          <a:lstStyle/>
          <a:p>
            <a:r>
              <a:rPr lang="en-US" dirty="0"/>
              <a:t>The three types of projects</a:t>
            </a:r>
          </a:p>
        </p:txBody>
      </p:sp>
      <p:sp>
        <p:nvSpPr>
          <p:cNvPr id="3" name="Content Placeholder 2">
            <a:extLst>
              <a:ext uri="{FF2B5EF4-FFF2-40B4-BE49-F238E27FC236}">
                <a16:creationId xmlns:a16="http://schemas.microsoft.com/office/drawing/2014/main" id="{ECADA02A-EB7D-4DD7-AD7E-69D421CAE2F3}"/>
              </a:ext>
            </a:extLst>
          </p:cNvPr>
          <p:cNvSpPr>
            <a:spLocks noGrp="1"/>
          </p:cNvSpPr>
          <p:nvPr>
            <p:ph idx="1"/>
          </p:nvPr>
        </p:nvSpPr>
        <p:spPr/>
        <p:txBody>
          <a:bodyPr/>
          <a:lstStyle/>
          <a:p>
            <a:r>
              <a:rPr lang="en-US" dirty="0"/>
              <a:t>The IPCEI funds both Capex and </a:t>
            </a:r>
            <a:r>
              <a:rPr lang="en-US" dirty="0" err="1"/>
              <a:t>Opex</a:t>
            </a:r>
            <a:r>
              <a:rPr lang="en-US" dirty="0"/>
              <a:t> for R&amp;D/FID and construction of infrastructure in Environmental, Energy and Transport projects</a:t>
            </a:r>
          </a:p>
          <a:p>
            <a:pPr marL="0" indent="0">
              <a:buNone/>
            </a:pPr>
            <a:endParaRPr lang="en-US" dirty="0"/>
          </a:p>
          <a:p>
            <a:pPr marL="0" indent="0">
              <a:buNone/>
            </a:pPr>
            <a:r>
              <a:rPr lang="en-US" dirty="0"/>
              <a:t>Projects are generally very large(billions), Long term(5+ years)</a:t>
            </a:r>
          </a:p>
        </p:txBody>
      </p:sp>
    </p:spTree>
    <p:extLst>
      <p:ext uri="{BB962C8B-B14F-4D97-AF65-F5344CB8AC3E}">
        <p14:creationId xmlns:p14="http://schemas.microsoft.com/office/powerpoint/2010/main" val="2357787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E262A-BE4A-4844-9CE5-BACA7321FEDE}"/>
              </a:ext>
            </a:extLst>
          </p:cNvPr>
          <p:cNvSpPr>
            <a:spLocks noGrp="1"/>
          </p:cNvSpPr>
          <p:nvPr>
            <p:ph type="title"/>
          </p:nvPr>
        </p:nvSpPr>
        <p:spPr/>
        <p:txBody>
          <a:bodyPr/>
          <a:lstStyle/>
          <a:p>
            <a:r>
              <a:rPr lang="en-US" dirty="0"/>
              <a:t>Targets of IPCEI</a:t>
            </a:r>
          </a:p>
        </p:txBody>
      </p:sp>
      <p:sp>
        <p:nvSpPr>
          <p:cNvPr id="3" name="Content Placeholder 2">
            <a:extLst>
              <a:ext uri="{FF2B5EF4-FFF2-40B4-BE49-F238E27FC236}">
                <a16:creationId xmlns:a16="http://schemas.microsoft.com/office/drawing/2014/main" id="{330D3946-F3D9-4FA8-AC0F-9DB34F8ECCB6}"/>
              </a:ext>
            </a:extLst>
          </p:cNvPr>
          <p:cNvSpPr>
            <a:spLocks noGrp="1"/>
          </p:cNvSpPr>
          <p:nvPr>
            <p:ph idx="1"/>
          </p:nvPr>
        </p:nvSpPr>
        <p:spPr/>
        <p:txBody>
          <a:bodyPr>
            <a:normAutofit fontScale="70000" lnSpcReduction="20000"/>
          </a:bodyPr>
          <a:lstStyle/>
          <a:p>
            <a:r>
              <a:rPr lang="en-US" dirty="0"/>
              <a:t>The strategic forum for IPCEI’s identified 8 key industries</a:t>
            </a:r>
          </a:p>
          <a:p>
            <a:pPr marL="457200" indent="-457200">
              <a:buFont typeface="+mj-lt"/>
              <a:buAutoNum type="arabicPeriod"/>
            </a:pPr>
            <a:r>
              <a:rPr lang="en-US" dirty="0"/>
              <a:t>Microelectronics</a:t>
            </a:r>
          </a:p>
          <a:p>
            <a:pPr marL="457200" indent="-457200">
              <a:buFont typeface="+mj-lt"/>
              <a:buAutoNum type="arabicPeriod"/>
            </a:pPr>
            <a:r>
              <a:rPr lang="en-US" dirty="0"/>
              <a:t>Electric batteries</a:t>
            </a:r>
          </a:p>
          <a:p>
            <a:pPr marL="457200" indent="-457200">
              <a:buFont typeface="+mj-lt"/>
              <a:buAutoNum type="arabicPeriod"/>
            </a:pPr>
            <a:r>
              <a:rPr lang="en-US" dirty="0"/>
              <a:t>Industrial Internet of things</a:t>
            </a:r>
          </a:p>
          <a:p>
            <a:pPr marL="457200" indent="-457200">
              <a:buFont typeface="+mj-lt"/>
              <a:buAutoNum type="arabicPeriod"/>
            </a:pPr>
            <a:r>
              <a:rPr lang="en-US" dirty="0"/>
              <a:t>Clean, Connected and Autonomous Vehicles</a:t>
            </a:r>
          </a:p>
          <a:p>
            <a:pPr marL="457200" indent="-457200">
              <a:buFont typeface="+mj-lt"/>
              <a:buAutoNum type="arabicPeriod"/>
            </a:pPr>
            <a:r>
              <a:rPr lang="en-US" dirty="0"/>
              <a:t>Smart Health</a:t>
            </a:r>
          </a:p>
          <a:p>
            <a:pPr marL="457200" indent="-457200">
              <a:buFont typeface="+mj-lt"/>
              <a:buAutoNum type="arabicPeriod"/>
            </a:pPr>
            <a:r>
              <a:rPr lang="en-US" dirty="0"/>
              <a:t>Low CO2 emissions</a:t>
            </a:r>
          </a:p>
          <a:p>
            <a:pPr marL="457200" indent="-457200">
              <a:buFont typeface="+mj-lt"/>
              <a:buAutoNum type="arabicPeriod"/>
            </a:pPr>
            <a:r>
              <a:rPr lang="en-US" dirty="0"/>
              <a:t>H2 technologies and systems</a:t>
            </a:r>
          </a:p>
          <a:p>
            <a:pPr marL="457200" indent="-457200">
              <a:buFont typeface="+mj-lt"/>
              <a:buAutoNum type="arabicPeriod"/>
            </a:pPr>
            <a:r>
              <a:rPr lang="en-US" dirty="0"/>
              <a:t>Cybersecurity</a:t>
            </a:r>
          </a:p>
        </p:txBody>
      </p:sp>
    </p:spTree>
    <p:extLst>
      <p:ext uri="{BB962C8B-B14F-4D97-AF65-F5344CB8AC3E}">
        <p14:creationId xmlns:p14="http://schemas.microsoft.com/office/powerpoint/2010/main" val="753827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8DB9-CE28-4A37-A82B-B66CF2EA1262}"/>
              </a:ext>
            </a:extLst>
          </p:cNvPr>
          <p:cNvSpPr>
            <a:spLocks noGrp="1"/>
          </p:cNvSpPr>
          <p:nvPr>
            <p:ph type="title"/>
          </p:nvPr>
        </p:nvSpPr>
        <p:spPr/>
        <p:txBody>
          <a:bodyPr/>
          <a:lstStyle/>
          <a:p>
            <a:r>
              <a:rPr lang="en-US" dirty="0"/>
              <a:t>Helpful things</a:t>
            </a:r>
          </a:p>
        </p:txBody>
      </p:sp>
      <p:sp>
        <p:nvSpPr>
          <p:cNvPr id="3" name="Content Placeholder 2">
            <a:extLst>
              <a:ext uri="{FF2B5EF4-FFF2-40B4-BE49-F238E27FC236}">
                <a16:creationId xmlns:a16="http://schemas.microsoft.com/office/drawing/2014/main" id="{66C4483B-0F4A-4F18-B4D4-816497AA88AB}"/>
              </a:ext>
            </a:extLst>
          </p:cNvPr>
          <p:cNvSpPr>
            <a:spLocks noGrp="1"/>
          </p:cNvSpPr>
          <p:nvPr>
            <p:ph idx="1"/>
          </p:nvPr>
        </p:nvSpPr>
        <p:spPr/>
        <p:txBody>
          <a:bodyPr/>
          <a:lstStyle/>
          <a:p>
            <a:r>
              <a:rPr lang="en-US" dirty="0"/>
              <a:t>Name your project, then find letters of support from other companies</a:t>
            </a:r>
          </a:p>
        </p:txBody>
      </p:sp>
    </p:spTree>
    <p:extLst>
      <p:ext uri="{BB962C8B-B14F-4D97-AF65-F5344CB8AC3E}">
        <p14:creationId xmlns:p14="http://schemas.microsoft.com/office/powerpoint/2010/main" val="604504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04766-18FE-4FA9-B87C-CBE78FF244EA}"/>
              </a:ext>
            </a:extLst>
          </p:cNvPr>
          <p:cNvSpPr>
            <a:spLocks noGrp="1"/>
          </p:cNvSpPr>
          <p:nvPr>
            <p:ph type="title"/>
          </p:nvPr>
        </p:nvSpPr>
        <p:spPr>
          <a:xfrm>
            <a:off x="1484311" y="685800"/>
            <a:ext cx="10018713" cy="1271337"/>
          </a:xfrm>
        </p:spPr>
        <p:txBody>
          <a:bodyPr/>
          <a:lstStyle/>
          <a:p>
            <a:r>
              <a:rPr lang="en-US" dirty="0"/>
              <a:t>Role of public authorities</a:t>
            </a:r>
          </a:p>
        </p:txBody>
      </p:sp>
      <p:sp>
        <p:nvSpPr>
          <p:cNvPr id="3" name="Content Placeholder 2">
            <a:extLst>
              <a:ext uri="{FF2B5EF4-FFF2-40B4-BE49-F238E27FC236}">
                <a16:creationId xmlns:a16="http://schemas.microsoft.com/office/drawing/2014/main" id="{F611DBC7-839D-44C4-87E7-3B116BB0D327}"/>
              </a:ext>
            </a:extLst>
          </p:cNvPr>
          <p:cNvSpPr>
            <a:spLocks noGrp="1"/>
          </p:cNvSpPr>
          <p:nvPr>
            <p:ph idx="1"/>
          </p:nvPr>
        </p:nvSpPr>
        <p:spPr>
          <a:xfrm>
            <a:off x="1484310" y="2117559"/>
            <a:ext cx="10018713" cy="3673642"/>
          </a:xfrm>
        </p:spPr>
        <p:txBody>
          <a:bodyPr/>
          <a:lstStyle/>
          <a:p>
            <a:r>
              <a:rPr lang="en-US" dirty="0"/>
              <a:t>Preparation and Notification: Talk with European Commission, member states, local authorities and candidates.</a:t>
            </a:r>
          </a:p>
          <a:p>
            <a:r>
              <a:rPr lang="en-US" dirty="0"/>
              <a:t>Application: Issue calls, assess applications, select participants, decide funding</a:t>
            </a:r>
          </a:p>
          <a:p>
            <a:endParaRPr lang="en-US" dirty="0"/>
          </a:p>
        </p:txBody>
      </p:sp>
    </p:spTree>
    <p:extLst>
      <p:ext uri="{BB962C8B-B14F-4D97-AF65-F5344CB8AC3E}">
        <p14:creationId xmlns:p14="http://schemas.microsoft.com/office/powerpoint/2010/main" val="970710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B63DE-0614-4055-8108-A057487537E4}"/>
              </a:ext>
            </a:extLst>
          </p:cNvPr>
          <p:cNvSpPr>
            <a:spLocks noGrp="1"/>
          </p:cNvSpPr>
          <p:nvPr>
            <p:ph type="title"/>
          </p:nvPr>
        </p:nvSpPr>
        <p:spPr>
          <a:xfrm>
            <a:off x="1484311" y="685800"/>
            <a:ext cx="10018713" cy="1102895"/>
          </a:xfrm>
        </p:spPr>
        <p:txBody>
          <a:bodyPr/>
          <a:lstStyle/>
          <a:p>
            <a:r>
              <a:rPr lang="en-US" dirty="0"/>
              <a:t>Eligible versus non-eligible costs</a:t>
            </a:r>
          </a:p>
        </p:txBody>
      </p:sp>
      <p:sp>
        <p:nvSpPr>
          <p:cNvPr id="3" name="Content Placeholder 2">
            <a:extLst>
              <a:ext uri="{FF2B5EF4-FFF2-40B4-BE49-F238E27FC236}">
                <a16:creationId xmlns:a16="http://schemas.microsoft.com/office/drawing/2014/main" id="{1C55295A-4917-4D35-AB80-462DE4E1FB02}"/>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F1589EC6-AB4E-4606-9F70-6AFA477F890E}"/>
              </a:ext>
            </a:extLst>
          </p:cNvPr>
          <p:cNvSpPr/>
          <p:nvPr/>
        </p:nvSpPr>
        <p:spPr>
          <a:xfrm>
            <a:off x="1584782" y="2819400"/>
            <a:ext cx="4694262" cy="1941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AF8CC22A-B085-4286-85F1-7701E8D1517B}"/>
              </a:ext>
            </a:extLst>
          </p:cNvPr>
          <p:cNvSpPr/>
          <p:nvPr/>
        </p:nvSpPr>
        <p:spPr>
          <a:xfrm>
            <a:off x="6279043" y="2819400"/>
            <a:ext cx="3697229" cy="194109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6D7B585-EBB5-4454-BF57-65CEB7B97212}"/>
              </a:ext>
            </a:extLst>
          </p:cNvPr>
          <p:cNvSpPr txBox="1"/>
          <p:nvPr/>
        </p:nvSpPr>
        <p:spPr>
          <a:xfrm>
            <a:off x="2494483" y="3251338"/>
            <a:ext cx="3031958" cy="1077218"/>
          </a:xfrm>
          <a:prstGeom prst="rect">
            <a:avLst/>
          </a:prstGeom>
          <a:noFill/>
          <a:effectLst>
            <a:glow rad="190500">
              <a:schemeClr val="accent5">
                <a:satMod val="175000"/>
                <a:alpha val="40000"/>
              </a:schemeClr>
            </a:glow>
          </a:effectLst>
        </p:spPr>
        <p:txBody>
          <a:bodyPr wrap="square" rtlCol="0">
            <a:spAutoFit/>
          </a:bodyPr>
          <a:lstStyle/>
          <a:p>
            <a:r>
              <a:rPr lang="en-US" sz="3200" dirty="0">
                <a:effectLst>
                  <a:glow rad="190500">
                    <a:schemeClr val="accent1">
                      <a:satMod val="175000"/>
                      <a:alpha val="40000"/>
                    </a:schemeClr>
                  </a:glow>
                </a:effectLst>
              </a:rPr>
              <a:t>Non-eligible costs</a:t>
            </a:r>
          </a:p>
        </p:txBody>
      </p:sp>
      <p:sp>
        <p:nvSpPr>
          <p:cNvPr id="8" name="TextBox 7">
            <a:extLst>
              <a:ext uri="{FF2B5EF4-FFF2-40B4-BE49-F238E27FC236}">
                <a16:creationId xmlns:a16="http://schemas.microsoft.com/office/drawing/2014/main" id="{B936FF3C-AFED-4080-9A3F-3F3FD71E0B12}"/>
              </a:ext>
            </a:extLst>
          </p:cNvPr>
          <p:cNvSpPr txBox="1"/>
          <p:nvPr/>
        </p:nvSpPr>
        <p:spPr>
          <a:xfrm>
            <a:off x="6944314" y="3429000"/>
            <a:ext cx="3031958" cy="584775"/>
          </a:xfrm>
          <a:prstGeom prst="rect">
            <a:avLst/>
          </a:prstGeom>
          <a:noFill/>
        </p:spPr>
        <p:txBody>
          <a:bodyPr wrap="square" rtlCol="0">
            <a:spAutoFit/>
          </a:bodyPr>
          <a:lstStyle/>
          <a:p>
            <a:r>
              <a:rPr lang="en-US" sz="3200" dirty="0"/>
              <a:t>Eligible costs</a:t>
            </a:r>
          </a:p>
        </p:txBody>
      </p:sp>
      <p:sp>
        <p:nvSpPr>
          <p:cNvPr id="9" name="Arrow: Right 8">
            <a:extLst>
              <a:ext uri="{FF2B5EF4-FFF2-40B4-BE49-F238E27FC236}">
                <a16:creationId xmlns:a16="http://schemas.microsoft.com/office/drawing/2014/main" id="{D9ACD74E-6145-410A-8BD4-757DDAE6C022}"/>
              </a:ext>
            </a:extLst>
          </p:cNvPr>
          <p:cNvSpPr/>
          <p:nvPr/>
        </p:nvSpPr>
        <p:spPr>
          <a:xfrm>
            <a:off x="6493665" y="4790483"/>
            <a:ext cx="2764635" cy="1000717"/>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State-Aid(up to 100%)</a:t>
            </a:r>
          </a:p>
        </p:txBody>
      </p:sp>
    </p:spTree>
    <p:extLst>
      <p:ext uri="{BB962C8B-B14F-4D97-AF65-F5344CB8AC3E}">
        <p14:creationId xmlns:p14="http://schemas.microsoft.com/office/powerpoint/2010/main" val="723467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FAE19-8B8A-41E6-9DEB-D1609A827F94}"/>
              </a:ext>
            </a:extLst>
          </p:cNvPr>
          <p:cNvSpPr>
            <a:spLocks noGrp="1"/>
          </p:cNvSpPr>
          <p:nvPr>
            <p:ph type="title"/>
          </p:nvPr>
        </p:nvSpPr>
        <p:spPr>
          <a:xfrm>
            <a:off x="1484311" y="685801"/>
            <a:ext cx="10018713" cy="1219200"/>
          </a:xfrm>
        </p:spPr>
        <p:txBody>
          <a:bodyPr/>
          <a:lstStyle/>
          <a:p>
            <a:r>
              <a:rPr lang="en-US" dirty="0"/>
              <a:t>Eligible costs: R&amp;D</a:t>
            </a:r>
          </a:p>
        </p:txBody>
      </p:sp>
      <p:sp>
        <p:nvSpPr>
          <p:cNvPr id="3" name="Content Placeholder 2">
            <a:extLst>
              <a:ext uri="{FF2B5EF4-FFF2-40B4-BE49-F238E27FC236}">
                <a16:creationId xmlns:a16="http://schemas.microsoft.com/office/drawing/2014/main" id="{242043B5-F5C1-4C6D-ADEE-5A976760DFAB}"/>
              </a:ext>
            </a:extLst>
          </p:cNvPr>
          <p:cNvSpPr>
            <a:spLocks noGrp="1"/>
          </p:cNvSpPr>
          <p:nvPr>
            <p:ph idx="1"/>
          </p:nvPr>
        </p:nvSpPr>
        <p:spPr>
          <a:xfrm>
            <a:off x="1484310" y="2152651"/>
            <a:ext cx="10018713" cy="3638550"/>
          </a:xfrm>
        </p:spPr>
        <p:txBody>
          <a:bodyPr/>
          <a:lstStyle/>
          <a:p>
            <a:r>
              <a:rPr lang="en-US" dirty="0"/>
              <a:t>Feasibility studies</a:t>
            </a:r>
          </a:p>
          <a:p>
            <a:r>
              <a:rPr lang="en-US" dirty="0"/>
              <a:t>Costs of instruments and equipment(depreciation within the project lifetime)</a:t>
            </a:r>
          </a:p>
          <a:p>
            <a:r>
              <a:rPr lang="en-US" dirty="0"/>
              <a:t>Costs of acquisition and construction of buildings within the project lifetime</a:t>
            </a:r>
          </a:p>
          <a:p>
            <a:r>
              <a:rPr lang="en-US" dirty="0"/>
              <a:t>Costs of patents/intangible assets/contractual research</a:t>
            </a:r>
          </a:p>
          <a:p>
            <a:r>
              <a:rPr lang="en-US" dirty="0"/>
              <a:t>Costs of materials/supplies</a:t>
            </a:r>
          </a:p>
          <a:p>
            <a:r>
              <a:rPr lang="en-US" dirty="0"/>
              <a:t>Personnel/administrative costs including overheads</a:t>
            </a:r>
          </a:p>
        </p:txBody>
      </p:sp>
    </p:spTree>
    <p:extLst>
      <p:ext uri="{BB962C8B-B14F-4D97-AF65-F5344CB8AC3E}">
        <p14:creationId xmlns:p14="http://schemas.microsoft.com/office/powerpoint/2010/main" val="2385641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6CF25-B533-4FB3-912B-5C72EC7912B3}"/>
              </a:ext>
            </a:extLst>
          </p:cNvPr>
          <p:cNvSpPr>
            <a:spLocks noGrp="1"/>
          </p:cNvSpPr>
          <p:nvPr>
            <p:ph type="title"/>
          </p:nvPr>
        </p:nvSpPr>
        <p:spPr>
          <a:xfrm>
            <a:off x="1484311" y="685801"/>
            <a:ext cx="10018713" cy="1257300"/>
          </a:xfrm>
        </p:spPr>
        <p:txBody>
          <a:bodyPr/>
          <a:lstStyle/>
          <a:p>
            <a:r>
              <a:rPr lang="en-US" dirty="0"/>
              <a:t>Eligible costs: FID</a:t>
            </a:r>
          </a:p>
        </p:txBody>
      </p:sp>
      <p:sp>
        <p:nvSpPr>
          <p:cNvPr id="3" name="Content Placeholder 2">
            <a:extLst>
              <a:ext uri="{FF2B5EF4-FFF2-40B4-BE49-F238E27FC236}">
                <a16:creationId xmlns:a16="http://schemas.microsoft.com/office/drawing/2014/main" id="{3CDFF1CF-5E1B-4915-8CE7-7733A1E917C8}"/>
              </a:ext>
            </a:extLst>
          </p:cNvPr>
          <p:cNvSpPr>
            <a:spLocks noGrp="1"/>
          </p:cNvSpPr>
          <p:nvPr>
            <p:ph idx="1"/>
          </p:nvPr>
        </p:nvSpPr>
        <p:spPr>
          <a:xfrm>
            <a:off x="1484310" y="2324101"/>
            <a:ext cx="10018713" cy="3467100"/>
          </a:xfrm>
        </p:spPr>
        <p:txBody>
          <a:bodyPr/>
          <a:lstStyle/>
          <a:p>
            <a:r>
              <a:rPr lang="en-US" dirty="0"/>
              <a:t>Capex but not the share allocated to mass production(it is important to categorize)</a:t>
            </a:r>
          </a:p>
          <a:p>
            <a:r>
              <a:rPr lang="en-US" dirty="0" err="1"/>
              <a:t>Opex</a:t>
            </a:r>
            <a:r>
              <a:rPr lang="en-US" dirty="0"/>
              <a:t>(which relate to RDI component(incl. personnel &amp; administrative costs, overheads)</a:t>
            </a:r>
          </a:p>
        </p:txBody>
      </p:sp>
    </p:spTree>
    <p:extLst>
      <p:ext uri="{BB962C8B-B14F-4D97-AF65-F5344CB8AC3E}">
        <p14:creationId xmlns:p14="http://schemas.microsoft.com/office/powerpoint/2010/main" val="720864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F135B-35D7-4F2F-AAF8-1A447D3FBDB6}"/>
              </a:ext>
            </a:extLst>
          </p:cNvPr>
          <p:cNvSpPr>
            <a:spLocks noGrp="1"/>
          </p:cNvSpPr>
          <p:nvPr>
            <p:ph type="title"/>
          </p:nvPr>
        </p:nvSpPr>
        <p:spPr/>
        <p:txBody>
          <a:bodyPr/>
          <a:lstStyle/>
          <a:p>
            <a:r>
              <a:rPr lang="en-US" dirty="0"/>
              <a:t>Internal market competition law</a:t>
            </a:r>
          </a:p>
        </p:txBody>
      </p:sp>
      <p:sp>
        <p:nvSpPr>
          <p:cNvPr id="3" name="Content Placeholder 2">
            <a:extLst>
              <a:ext uri="{FF2B5EF4-FFF2-40B4-BE49-F238E27FC236}">
                <a16:creationId xmlns:a16="http://schemas.microsoft.com/office/drawing/2014/main" id="{782C48C8-28E1-48A4-B3A5-8B60E412EEC6}"/>
              </a:ext>
            </a:extLst>
          </p:cNvPr>
          <p:cNvSpPr>
            <a:spLocks noGrp="1"/>
          </p:cNvSpPr>
          <p:nvPr>
            <p:ph idx="1"/>
          </p:nvPr>
        </p:nvSpPr>
        <p:spPr/>
        <p:txBody>
          <a:bodyPr/>
          <a:lstStyle/>
          <a:p>
            <a:r>
              <a:rPr lang="en-US" dirty="0"/>
              <a:t>Mergers</a:t>
            </a:r>
          </a:p>
          <a:p>
            <a:r>
              <a:rPr lang="en-US" dirty="0"/>
              <a:t>Cartels</a:t>
            </a:r>
          </a:p>
          <a:p>
            <a:r>
              <a:rPr lang="en-US" dirty="0"/>
              <a:t>Anti-trust</a:t>
            </a:r>
          </a:p>
          <a:p>
            <a:r>
              <a:rPr lang="en-US" dirty="0"/>
              <a:t>State AID</a:t>
            </a:r>
          </a:p>
        </p:txBody>
      </p:sp>
    </p:spTree>
    <p:extLst>
      <p:ext uri="{BB962C8B-B14F-4D97-AF65-F5344CB8AC3E}">
        <p14:creationId xmlns:p14="http://schemas.microsoft.com/office/powerpoint/2010/main" val="1712172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484EB-6629-4CDA-9EA3-D8BD5CB14D0C}"/>
              </a:ext>
            </a:extLst>
          </p:cNvPr>
          <p:cNvSpPr>
            <a:spLocks noGrp="1"/>
          </p:cNvSpPr>
          <p:nvPr>
            <p:ph type="title"/>
          </p:nvPr>
        </p:nvSpPr>
        <p:spPr>
          <a:xfrm>
            <a:off x="1484311" y="685801"/>
            <a:ext cx="10018713" cy="1257300"/>
          </a:xfrm>
        </p:spPr>
        <p:txBody>
          <a:bodyPr/>
          <a:lstStyle/>
          <a:p>
            <a:r>
              <a:rPr lang="en-US" dirty="0"/>
              <a:t>Aggregation</a:t>
            </a:r>
          </a:p>
        </p:txBody>
      </p:sp>
      <p:sp>
        <p:nvSpPr>
          <p:cNvPr id="3" name="Content Placeholder 2">
            <a:extLst>
              <a:ext uri="{FF2B5EF4-FFF2-40B4-BE49-F238E27FC236}">
                <a16:creationId xmlns:a16="http://schemas.microsoft.com/office/drawing/2014/main" id="{5BF28F8A-26BB-4E97-A8C4-E65B48E885DD}"/>
              </a:ext>
            </a:extLst>
          </p:cNvPr>
          <p:cNvSpPr>
            <a:spLocks noGrp="1"/>
          </p:cNvSpPr>
          <p:nvPr>
            <p:ph idx="1"/>
          </p:nvPr>
        </p:nvSpPr>
        <p:spPr>
          <a:xfrm>
            <a:off x="1484310" y="2171701"/>
            <a:ext cx="10018713" cy="3619500"/>
          </a:xfrm>
        </p:spPr>
        <p:txBody>
          <a:bodyPr/>
          <a:lstStyle/>
          <a:p>
            <a:r>
              <a:rPr lang="en-GB" sz="2400" dirty="0">
                <a:solidFill>
                  <a:srgbClr val="000066"/>
                </a:solidFill>
                <a:latin typeface="Calibri" charset="0"/>
                <a:ea typeface="Calibri" charset="0"/>
                <a:cs typeface="Calibri" charset="0"/>
                <a:hlinkClick r:id="rId2"/>
              </a:rPr>
              <a:t>The IPCEI communication</a:t>
            </a:r>
            <a:r>
              <a:rPr lang="en-GB" sz="2400" dirty="0">
                <a:solidFill>
                  <a:srgbClr val="000066"/>
                </a:solidFill>
                <a:latin typeface="Calibri" charset="0"/>
                <a:ea typeface="Calibri" charset="0"/>
                <a:cs typeface="Calibri" charset="0"/>
              </a:rPr>
              <a:t> states that the IPCEI can be either one large project like the Fehmarn Belt</a:t>
            </a:r>
          </a:p>
          <a:p>
            <a:r>
              <a:rPr lang="en-GB" dirty="0">
                <a:solidFill>
                  <a:srgbClr val="000066"/>
                </a:solidFill>
                <a:latin typeface="Calibri" charset="0"/>
                <a:cs typeface="Calibri" charset="0"/>
              </a:rPr>
              <a:t>OR group of projects linked under the headings such ‘IPCEI Batteries’</a:t>
            </a:r>
          </a:p>
          <a:p>
            <a:r>
              <a:rPr lang="en-GB" dirty="0">
                <a:solidFill>
                  <a:srgbClr val="000066"/>
                </a:solidFill>
                <a:latin typeface="Calibri" charset="0"/>
                <a:cs typeface="Calibri" charset="0"/>
              </a:rPr>
              <a:t>Projects are aggregated into a ‘Chapeau text’ after the selection at national levels</a:t>
            </a:r>
            <a:endParaRPr lang="en-US" dirty="0"/>
          </a:p>
        </p:txBody>
      </p:sp>
    </p:spTree>
    <p:extLst>
      <p:ext uri="{BB962C8B-B14F-4D97-AF65-F5344CB8AC3E}">
        <p14:creationId xmlns:p14="http://schemas.microsoft.com/office/powerpoint/2010/main" val="3535924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F9435-9C47-4CD4-9E75-A71A1E3B7E02}"/>
              </a:ext>
            </a:extLst>
          </p:cNvPr>
          <p:cNvSpPr>
            <a:spLocks noGrp="1"/>
          </p:cNvSpPr>
          <p:nvPr>
            <p:ph type="title"/>
          </p:nvPr>
        </p:nvSpPr>
        <p:spPr>
          <a:xfrm>
            <a:off x="1484311" y="685801"/>
            <a:ext cx="10018713" cy="914400"/>
          </a:xfrm>
        </p:spPr>
        <p:txBody>
          <a:bodyPr/>
          <a:lstStyle/>
          <a:p>
            <a:r>
              <a:rPr lang="en-US" dirty="0"/>
              <a:t>How to tick: Common European Interest?</a:t>
            </a:r>
          </a:p>
        </p:txBody>
      </p:sp>
      <p:sp>
        <p:nvSpPr>
          <p:cNvPr id="3" name="Content Placeholder 2">
            <a:extLst>
              <a:ext uri="{FF2B5EF4-FFF2-40B4-BE49-F238E27FC236}">
                <a16:creationId xmlns:a16="http://schemas.microsoft.com/office/drawing/2014/main" id="{33917DE9-6FBC-4466-A9EF-3FADA80B0738}"/>
              </a:ext>
            </a:extLst>
          </p:cNvPr>
          <p:cNvSpPr>
            <a:spLocks noGrp="1"/>
          </p:cNvSpPr>
          <p:nvPr>
            <p:ph idx="1"/>
          </p:nvPr>
        </p:nvSpPr>
        <p:spPr>
          <a:xfrm>
            <a:off x="1484310" y="1943101"/>
            <a:ext cx="10018713" cy="3848100"/>
          </a:xfrm>
        </p:spPr>
        <p:txBody>
          <a:bodyPr>
            <a:normAutofit/>
          </a:bodyPr>
          <a:lstStyle/>
          <a:p>
            <a:r>
              <a:rPr lang="en-US" dirty="0"/>
              <a:t>‘</a:t>
            </a:r>
            <a:r>
              <a:rPr lang="en-GB" dirty="0">
                <a:solidFill>
                  <a:srgbClr val="000066"/>
                </a:solidFill>
                <a:latin typeface="Calibri" panose="020F0502020204030204" pitchFamily="34" charset="0"/>
                <a:ea typeface="Calibri" charset="0"/>
                <a:cs typeface="Calibri" panose="020F0502020204030204" pitchFamily="34" charset="0"/>
              </a:rPr>
              <a:t>The project must contribute in a concrete, clear and identifiable manner to one or more Union objectives and must have a significant impact on competitiveness of the Union, sustainable growth, addressing soci­etal challenges or value creation across the Union</a:t>
            </a:r>
            <a:r>
              <a:rPr lang="en-US" dirty="0"/>
              <a:t>’</a:t>
            </a:r>
          </a:p>
          <a:p>
            <a:r>
              <a:rPr lang="en-US" dirty="0"/>
              <a:t>For Hydrogen and fuel Cells relatively easy, contributes to</a:t>
            </a:r>
          </a:p>
          <a:p>
            <a:pPr marL="457200" indent="-457200">
              <a:buFont typeface="+mj-lt"/>
              <a:buAutoNum type="arabicPeriod"/>
            </a:pPr>
            <a:r>
              <a:rPr lang="en-GB" dirty="0">
                <a:solidFill>
                  <a:srgbClr val="000066"/>
                </a:solidFill>
                <a:latin typeface="Calibri" panose="020F0502020204030204" pitchFamily="34" charset="0"/>
                <a:ea typeface="Calibri" charset="0"/>
                <a:cs typeface="Calibri" panose="020F0502020204030204" pitchFamily="34" charset="0"/>
              </a:rPr>
              <a:t>To EU </a:t>
            </a:r>
            <a:r>
              <a:rPr lang="en-GB" dirty="0">
                <a:solidFill>
                  <a:srgbClr val="000066"/>
                </a:solidFill>
                <a:latin typeface="Calibri" panose="020F0502020204030204" pitchFamily="34" charset="0"/>
                <a:cs typeface="Calibri" panose="020F0502020204030204" pitchFamily="34" charset="0"/>
              </a:rPr>
              <a:t>strategy for competitive, sustainable and secure energy</a:t>
            </a:r>
          </a:p>
          <a:p>
            <a:pPr marL="457200" indent="-457200">
              <a:buFont typeface="+mj-lt"/>
              <a:buAutoNum type="arabicPeriod"/>
            </a:pPr>
            <a:r>
              <a:rPr lang="en-GB" dirty="0">
                <a:solidFill>
                  <a:srgbClr val="000066"/>
                </a:solidFill>
                <a:latin typeface="Calibri" panose="020F0502020204030204" pitchFamily="34" charset="0"/>
                <a:cs typeface="Calibri" panose="020F0502020204030204" pitchFamily="34" charset="0"/>
              </a:rPr>
              <a:t>To EU policy framework for climate and energy</a:t>
            </a:r>
          </a:p>
          <a:p>
            <a:pPr marL="457200" indent="-457200">
              <a:buFont typeface="+mj-lt"/>
              <a:buAutoNum type="arabicPeriod"/>
            </a:pPr>
            <a:r>
              <a:rPr lang="en-GB" dirty="0">
                <a:solidFill>
                  <a:srgbClr val="000066"/>
                </a:solidFill>
                <a:latin typeface="Calibri" panose="020F0502020204030204" pitchFamily="34" charset="0"/>
                <a:cs typeface="Calibri" panose="020F0502020204030204" pitchFamily="34" charset="0"/>
              </a:rPr>
              <a:t>To the European Energy Security Strategy, etc.</a:t>
            </a:r>
          </a:p>
        </p:txBody>
      </p:sp>
    </p:spTree>
    <p:extLst>
      <p:ext uri="{BB962C8B-B14F-4D97-AF65-F5344CB8AC3E}">
        <p14:creationId xmlns:p14="http://schemas.microsoft.com/office/powerpoint/2010/main" val="1019233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2574-8DC5-495B-BADC-FFCF751B1171}"/>
              </a:ext>
            </a:extLst>
          </p:cNvPr>
          <p:cNvSpPr>
            <a:spLocks noGrp="1"/>
          </p:cNvSpPr>
          <p:nvPr>
            <p:ph type="title"/>
          </p:nvPr>
        </p:nvSpPr>
        <p:spPr/>
        <p:txBody>
          <a:bodyPr/>
          <a:lstStyle/>
          <a:p>
            <a:r>
              <a:rPr lang="en-US" dirty="0"/>
              <a:t>Spillover</a:t>
            </a:r>
          </a:p>
        </p:txBody>
      </p:sp>
      <p:sp>
        <p:nvSpPr>
          <p:cNvPr id="3" name="Content Placeholder 2">
            <a:extLst>
              <a:ext uri="{FF2B5EF4-FFF2-40B4-BE49-F238E27FC236}">
                <a16:creationId xmlns:a16="http://schemas.microsoft.com/office/drawing/2014/main" id="{6B0F6C24-B7AF-4A2F-A9B0-C3C59D013851}"/>
              </a:ext>
            </a:extLst>
          </p:cNvPr>
          <p:cNvSpPr>
            <a:spLocks noGrp="1"/>
          </p:cNvSpPr>
          <p:nvPr>
            <p:ph idx="1"/>
          </p:nvPr>
        </p:nvSpPr>
        <p:spPr/>
        <p:txBody>
          <a:bodyPr/>
          <a:lstStyle/>
          <a:p>
            <a:r>
              <a:rPr lang="en-GB" dirty="0">
                <a:solidFill>
                  <a:srgbClr val="000066"/>
                </a:solidFill>
                <a:latin typeface="Calibri" panose="020F0502020204030204" pitchFamily="34" charset="0"/>
                <a:ea typeface="Calibri" charset="0"/>
                <a:cs typeface="Calibri" panose="020F0502020204030204" pitchFamily="34" charset="0"/>
              </a:rPr>
              <a:t>”Common European interest” box, the benefits of the project must also not be limited to the undertakings or to the sector concerned but must be of wider relevance and application to the European economy or society through </a:t>
            </a:r>
            <a:r>
              <a:rPr lang="en-GB" b="1" dirty="0">
                <a:solidFill>
                  <a:srgbClr val="000066"/>
                </a:solidFill>
                <a:latin typeface="Calibri" panose="020F0502020204030204" pitchFamily="34" charset="0"/>
                <a:ea typeface="Calibri" charset="0"/>
                <a:cs typeface="Calibri" panose="020F0502020204030204" pitchFamily="34" charset="0"/>
              </a:rPr>
              <a:t>positive </a:t>
            </a:r>
            <a:r>
              <a:rPr lang="en-GB" b="1" dirty="0" err="1">
                <a:solidFill>
                  <a:srgbClr val="000066"/>
                </a:solidFill>
                <a:latin typeface="Calibri" panose="020F0502020204030204" pitchFamily="34" charset="0"/>
                <a:ea typeface="Calibri" charset="0"/>
                <a:cs typeface="Calibri" panose="020F0502020204030204" pitchFamily="34" charset="0"/>
              </a:rPr>
              <a:t>spillover</a:t>
            </a:r>
            <a:r>
              <a:rPr lang="en-GB" b="1" dirty="0">
                <a:solidFill>
                  <a:srgbClr val="000066"/>
                </a:solidFill>
                <a:latin typeface="Calibri" panose="020F0502020204030204" pitchFamily="34" charset="0"/>
                <a:ea typeface="Calibri" charset="0"/>
                <a:cs typeface="Calibri" panose="020F0502020204030204" pitchFamily="34" charset="0"/>
              </a:rPr>
              <a:t> effects which are clearly defined in a concrete and identifiable manner</a:t>
            </a:r>
            <a:endParaRPr lang="en-US" dirty="0"/>
          </a:p>
        </p:txBody>
      </p:sp>
    </p:spTree>
    <p:extLst>
      <p:ext uri="{BB962C8B-B14F-4D97-AF65-F5344CB8AC3E}">
        <p14:creationId xmlns:p14="http://schemas.microsoft.com/office/powerpoint/2010/main" val="838298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B681F-5B0F-471B-8D04-8A2909320ED0}"/>
              </a:ext>
            </a:extLst>
          </p:cNvPr>
          <p:cNvSpPr>
            <a:spLocks noGrp="1"/>
          </p:cNvSpPr>
          <p:nvPr>
            <p:ph type="title"/>
          </p:nvPr>
        </p:nvSpPr>
        <p:spPr/>
        <p:txBody>
          <a:bodyPr/>
          <a:lstStyle/>
          <a:p>
            <a:r>
              <a:rPr lang="en-US" dirty="0"/>
              <a:t>Project must be large, composite and very risky</a:t>
            </a:r>
          </a:p>
        </p:txBody>
      </p:sp>
      <p:sp>
        <p:nvSpPr>
          <p:cNvPr id="3" name="Content Placeholder 2">
            <a:extLst>
              <a:ext uri="{FF2B5EF4-FFF2-40B4-BE49-F238E27FC236}">
                <a16:creationId xmlns:a16="http://schemas.microsoft.com/office/drawing/2014/main" id="{F42AAC9C-CF22-4F9E-A261-181E5CD3B7AC}"/>
              </a:ext>
            </a:extLst>
          </p:cNvPr>
          <p:cNvSpPr>
            <a:spLocks noGrp="1"/>
          </p:cNvSpPr>
          <p:nvPr>
            <p:ph idx="1"/>
          </p:nvPr>
        </p:nvSpPr>
        <p:spPr/>
        <p:txBody>
          <a:bodyPr>
            <a:normAutofit fontScale="85000" lnSpcReduction="20000"/>
          </a:bodyPr>
          <a:lstStyle/>
          <a:p>
            <a:r>
              <a:rPr lang="en-US" dirty="0"/>
              <a:t>Large: Billions</a:t>
            </a:r>
          </a:p>
          <a:p>
            <a:r>
              <a:rPr lang="en-US" dirty="0"/>
              <a:t>Composite</a:t>
            </a:r>
          </a:p>
          <a:p>
            <a:pPr marL="457200" indent="-457200">
              <a:buFont typeface="+mj-lt"/>
              <a:buAutoNum type="arabicPeriod"/>
            </a:pPr>
            <a:r>
              <a:rPr lang="en-US" dirty="0"/>
              <a:t>&gt;3 partner</a:t>
            </a:r>
          </a:p>
          <a:p>
            <a:pPr marL="457200" indent="-457200">
              <a:buFont typeface="+mj-lt"/>
              <a:buAutoNum type="arabicPeriod"/>
            </a:pPr>
            <a:r>
              <a:rPr lang="en-US" dirty="0"/>
              <a:t>Different sectors</a:t>
            </a:r>
          </a:p>
          <a:p>
            <a:pPr marL="457200" indent="-457200">
              <a:buFont typeface="+mj-lt"/>
              <a:buAutoNum type="arabicPeriod"/>
            </a:pPr>
            <a:r>
              <a:rPr lang="en-US" dirty="0"/>
              <a:t>Different sizes(EC values SMEs)</a:t>
            </a:r>
          </a:p>
          <a:p>
            <a:r>
              <a:rPr lang="en-US" dirty="0"/>
              <a:t>Very risky:</a:t>
            </a:r>
          </a:p>
          <a:p>
            <a:pPr marL="457200" indent="-457200">
              <a:buFont typeface="+mj-lt"/>
              <a:buAutoNum type="arabicPeriod"/>
            </a:pPr>
            <a:r>
              <a:rPr lang="en-US" dirty="0"/>
              <a:t>Considerable level of technological risk</a:t>
            </a:r>
          </a:p>
          <a:p>
            <a:pPr marL="457200" indent="-457200">
              <a:buFont typeface="+mj-lt"/>
              <a:buAutoNum type="arabicPeriod"/>
            </a:pPr>
            <a:r>
              <a:rPr lang="en-US" dirty="0"/>
              <a:t>Financial risk(long time to pay back, uncertain markets, large investments)</a:t>
            </a:r>
          </a:p>
          <a:p>
            <a:pPr marL="457200" indent="-457200">
              <a:buFont typeface="+mj-lt"/>
              <a:buAutoNum type="arabicPeriod"/>
            </a:pPr>
            <a:endParaRPr lang="en-US" dirty="0"/>
          </a:p>
          <a:p>
            <a:pPr marL="457200" indent="-457200">
              <a:buFont typeface="+mj-lt"/>
              <a:buAutoNum type="arabicPeriod"/>
            </a:pPr>
            <a:endParaRPr lang="en-US" dirty="0"/>
          </a:p>
        </p:txBody>
      </p:sp>
    </p:spTree>
    <p:extLst>
      <p:ext uri="{BB962C8B-B14F-4D97-AF65-F5344CB8AC3E}">
        <p14:creationId xmlns:p14="http://schemas.microsoft.com/office/powerpoint/2010/main" val="2496734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Connecteur droit avec flèche 42">
            <a:extLst>
              <a:ext uri="{FF2B5EF4-FFF2-40B4-BE49-F238E27FC236}">
                <a16:creationId xmlns:a16="http://schemas.microsoft.com/office/drawing/2014/main" id="{550BFACD-7582-D94F-860C-431EF2DB8C12}"/>
              </a:ext>
            </a:extLst>
          </p:cNvPr>
          <p:cNvCxnSpPr>
            <a:cxnSpLocks/>
          </p:cNvCxnSpPr>
          <p:nvPr/>
        </p:nvCxnSpPr>
        <p:spPr>
          <a:xfrm flipV="1">
            <a:off x="3529548" y="2275244"/>
            <a:ext cx="3" cy="1993846"/>
          </a:xfrm>
          <a:prstGeom prst="straightConnector1">
            <a:avLst/>
          </a:prstGeom>
          <a:ln w="25400">
            <a:solidFill>
              <a:srgbClr val="3A6A8F"/>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Connecteur droit avec flèche 43">
            <a:extLst>
              <a:ext uri="{FF2B5EF4-FFF2-40B4-BE49-F238E27FC236}">
                <a16:creationId xmlns:a16="http://schemas.microsoft.com/office/drawing/2014/main" id="{05ACB81E-3788-0742-8106-7DA4E6CA0EDE}"/>
              </a:ext>
            </a:extLst>
          </p:cNvPr>
          <p:cNvCxnSpPr>
            <a:cxnSpLocks/>
          </p:cNvCxnSpPr>
          <p:nvPr/>
        </p:nvCxnSpPr>
        <p:spPr>
          <a:xfrm>
            <a:off x="3529553" y="4269251"/>
            <a:ext cx="6579963" cy="0"/>
          </a:xfrm>
          <a:prstGeom prst="straightConnector1">
            <a:avLst/>
          </a:prstGeom>
          <a:ln w="25400">
            <a:solidFill>
              <a:srgbClr val="3A6A8F"/>
            </a:solidFill>
            <a:tailEnd type="triangle" w="lg" len="lg"/>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350A41C5-B74B-CF46-8139-D102FEA5AD38}"/>
              </a:ext>
            </a:extLst>
          </p:cNvPr>
          <p:cNvSpPr/>
          <p:nvPr/>
        </p:nvSpPr>
        <p:spPr>
          <a:xfrm>
            <a:off x="3529551" y="3925009"/>
            <a:ext cx="3323077" cy="332308"/>
          </a:xfrm>
          <a:prstGeom prst="rect">
            <a:avLst/>
          </a:prstGeom>
          <a:solidFill>
            <a:srgbClr val="009193">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1600" dirty="0">
                <a:latin typeface="Calibri" panose="020F0502020204030204" pitchFamily="34" charset="0"/>
                <a:cs typeface="Calibri" panose="020F0502020204030204" pitchFamily="34" charset="0"/>
              </a:rPr>
              <a:t>R&amp;D</a:t>
            </a:r>
          </a:p>
        </p:txBody>
      </p:sp>
      <p:sp>
        <p:nvSpPr>
          <p:cNvPr id="46" name="Rectangle 45">
            <a:extLst>
              <a:ext uri="{FF2B5EF4-FFF2-40B4-BE49-F238E27FC236}">
                <a16:creationId xmlns:a16="http://schemas.microsoft.com/office/drawing/2014/main" id="{C5D4D33E-AAC6-1A43-8D07-DCABB797B92F}"/>
              </a:ext>
            </a:extLst>
          </p:cNvPr>
          <p:cNvSpPr/>
          <p:nvPr/>
        </p:nvSpPr>
        <p:spPr>
          <a:xfrm>
            <a:off x="5191089" y="3412908"/>
            <a:ext cx="1661538" cy="498462"/>
          </a:xfrm>
          <a:prstGeom prst="rect">
            <a:avLst/>
          </a:prstGeom>
          <a:solidFill>
            <a:srgbClr val="F4B183"/>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1600" dirty="0">
                <a:latin typeface="Calibri" panose="020F0502020204030204" pitchFamily="34" charset="0"/>
                <a:cs typeface="Calibri" panose="020F0502020204030204" pitchFamily="34" charset="0"/>
              </a:rPr>
              <a:t>FID</a:t>
            </a:r>
          </a:p>
        </p:txBody>
      </p:sp>
      <p:sp>
        <p:nvSpPr>
          <p:cNvPr id="47" name="ZoneTexte 46">
            <a:extLst>
              <a:ext uri="{FF2B5EF4-FFF2-40B4-BE49-F238E27FC236}">
                <a16:creationId xmlns:a16="http://schemas.microsoft.com/office/drawing/2014/main" id="{E4EB73EB-E78F-9240-BF98-8CA6363BB091}"/>
              </a:ext>
            </a:extLst>
          </p:cNvPr>
          <p:cNvSpPr txBox="1"/>
          <p:nvPr/>
        </p:nvSpPr>
        <p:spPr>
          <a:xfrm>
            <a:off x="3430169" y="4225263"/>
            <a:ext cx="352982" cy="338554"/>
          </a:xfrm>
          <a:prstGeom prst="rect">
            <a:avLst/>
          </a:prstGeom>
          <a:noFill/>
        </p:spPr>
        <p:txBody>
          <a:bodyPr wrap="none" rtlCol="0">
            <a:spAutoFit/>
          </a:bodyPr>
          <a:lstStyle/>
          <a:p>
            <a:pPr algn="ctr"/>
            <a:r>
              <a:rPr lang="en-GB" sz="1600" dirty="0">
                <a:solidFill>
                  <a:srgbClr val="3A6A8F"/>
                </a:solidFill>
                <a:latin typeface="Calibri" panose="020F0502020204030204" pitchFamily="34" charset="0"/>
                <a:cs typeface="Calibri" panose="020F0502020204030204" pitchFamily="34" charset="0"/>
              </a:rPr>
              <a:t>T</a:t>
            </a:r>
            <a:r>
              <a:rPr lang="en-GB" sz="1600" baseline="-25000" dirty="0">
                <a:solidFill>
                  <a:srgbClr val="3A6A8F"/>
                </a:solidFill>
                <a:latin typeface="Calibri" panose="020F0502020204030204" pitchFamily="34" charset="0"/>
                <a:cs typeface="Calibri" panose="020F0502020204030204" pitchFamily="34" charset="0"/>
              </a:rPr>
              <a:t>0</a:t>
            </a:r>
          </a:p>
        </p:txBody>
      </p:sp>
      <p:sp>
        <p:nvSpPr>
          <p:cNvPr id="48" name="ZoneTexte 47">
            <a:extLst>
              <a:ext uri="{FF2B5EF4-FFF2-40B4-BE49-F238E27FC236}">
                <a16:creationId xmlns:a16="http://schemas.microsoft.com/office/drawing/2014/main" id="{81F49148-B9EF-C047-91A5-3B656FACB358}"/>
              </a:ext>
            </a:extLst>
          </p:cNvPr>
          <p:cNvSpPr txBox="1"/>
          <p:nvPr/>
        </p:nvSpPr>
        <p:spPr>
          <a:xfrm>
            <a:off x="6613905" y="4225263"/>
            <a:ext cx="477438" cy="338554"/>
          </a:xfrm>
          <a:prstGeom prst="rect">
            <a:avLst/>
          </a:prstGeom>
          <a:noFill/>
        </p:spPr>
        <p:txBody>
          <a:bodyPr wrap="none" rtlCol="0">
            <a:spAutoFit/>
          </a:bodyPr>
          <a:lstStyle/>
          <a:p>
            <a:pPr algn="ctr"/>
            <a:r>
              <a:rPr lang="en-GB" sz="1600" dirty="0">
                <a:solidFill>
                  <a:srgbClr val="3A6A8F"/>
                </a:solidFill>
                <a:latin typeface="Calibri" panose="020F0502020204030204" pitchFamily="34" charset="0"/>
                <a:cs typeface="Calibri" panose="020F0502020204030204" pitchFamily="34" charset="0"/>
              </a:rPr>
              <a:t>T</a:t>
            </a:r>
            <a:r>
              <a:rPr lang="en-GB" sz="1600" baseline="-25000" dirty="0">
                <a:solidFill>
                  <a:srgbClr val="3A6A8F"/>
                </a:solidFill>
                <a:latin typeface="Calibri" panose="020F0502020204030204" pitchFamily="34" charset="0"/>
                <a:cs typeface="Calibri" panose="020F0502020204030204" pitchFamily="34" charset="0"/>
              </a:rPr>
              <a:t>end</a:t>
            </a:r>
          </a:p>
        </p:txBody>
      </p:sp>
      <p:sp>
        <p:nvSpPr>
          <p:cNvPr id="49" name="Rectangle 48">
            <a:extLst>
              <a:ext uri="{FF2B5EF4-FFF2-40B4-BE49-F238E27FC236}">
                <a16:creationId xmlns:a16="http://schemas.microsoft.com/office/drawing/2014/main" id="{F221C597-464A-1B4F-A22B-23D180A1609A}"/>
              </a:ext>
            </a:extLst>
          </p:cNvPr>
          <p:cNvSpPr/>
          <p:nvPr/>
        </p:nvSpPr>
        <p:spPr>
          <a:xfrm>
            <a:off x="6852624" y="2402347"/>
            <a:ext cx="3123692" cy="996923"/>
          </a:xfrm>
          <a:prstGeom prst="rect">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1600" dirty="0">
                <a:latin typeface="Calibri" panose="020F0502020204030204" pitchFamily="34" charset="0"/>
                <a:cs typeface="Calibri" panose="020F0502020204030204" pitchFamily="34" charset="0"/>
              </a:rPr>
              <a:t>Mass production / commercialisation</a:t>
            </a:r>
          </a:p>
        </p:txBody>
      </p:sp>
      <p:cxnSp>
        <p:nvCxnSpPr>
          <p:cNvPr id="50" name="Connecteur droit avec flèche 49">
            <a:extLst>
              <a:ext uri="{FF2B5EF4-FFF2-40B4-BE49-F238E27FC236}">
                <a16:creationId xmlns:a16="http://schemas.microsoft.com/office/drawing/2014/main" id="{332621C6-5B68-1F4C-9F79-37F8E1A2C044}"/>
              </a:ext>
            </a:extLst>
          </p:cNvPr>
          <p:cNvCxnSpPr>
            <a:cxnSpLocks/>
          </p:cNvCxnSpPr>
          <p:nvPr/>
        </p:nvCxnSpPr>
        <p:spPr>
          <a:xfrm>
            <a:off x="3529551" y="3063287"/>
            <a:ext cx="3323077" cy="1"/>
          </a:xfrm>
          <a:prstGeom prst="straightConnector1">
            <a:avLst/>
          </a:prstGeom>
          <a:ln w="25400">
            <a:solidFill>
              <a:srgbClr val="3A6A8F"/>
            </a:solidFill>
            <a:prstDash val="lg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1" name="ZoneTexte 50">
            <a:extLst>
              <a:ext uri="{FF2B5EF4-FFF2-40B4-BE49-F238E27FC236}">
                <a16:creationId xmlns:a16="http://schemas.microsoft.com/office/drawing/2014/main" id="{657D4613-07DC-044E-8A69-A8CE80F53EE0}"/>
              </a:ext>
            </a:extLst>
          </p:cNvPr>
          <p:cNvSpPr txBox="1"/>
          <p:nvPr/>
        </p:nvSpPr>
        <p:spPr>
          <a:xfrm>
            <a:off x="4569380" y="2702847"/>
            <a:ext cx="1243417" cy="338554"/>
          </a:xfrm>
          <a:prstGeom prst="rect">
            <a:avLst/>
          </a:prstGeom>
          <a:noFill/>
        </p:spPr>
        <p:txBody>
          <a:bodyPr wrap="none" rtlCol="0">
            <a:spAutoFit/>
          </a:bodyPr>
          <a:lstStyle/>
          <a:p>
            <a:pPr algn="ctr"/>
            <a:r>
              <a:rPr lang="en-GB" sz="1600" i="1" dirty="0">
                <a:solidFill>
                  <a:srgbClr val="3A6A8F"/>
                </a:solidFill>
                <a:latin typeface="Calibri" panose="020F0502020204030204" pitchFamily="34" charset="0"/>
                <a:cs typeface="Calibri" panose="020F0502020204030204" pitchFamily="34" charset="0"/>
              </a:rPr>
              <a:t>Eligible costs</a:t>
            </a:r>
          </a:p>
        </p:txBody>
      </p:sp>
      <p:cxnSp>
        <p:nvCxnSpPr>
          <p:cNvPr id="52" name="Connecteur droit avec flèche 51">
            <a:extLst>
              <a:ext uri="{FF2B5EF4-FFF2-40B4-BE49-F238E27FC236}">
                <a16:creationId xmlns:a16="http://schemas.microsoft.com/office/drawing/2014/main" id="{B745ADA4-AF64-7B47-ADA4-4234FBD0B160}"/>
              </a:ext>
            </a:extLst>
          </p:cNvPr>
          <p:cNvCxnSpPr>
            <a:cxnSpLocks/>
          </p:cNvCxnSpPr>
          <p:nvPr/>
        </p:nvCxnSpPr>
        <p:spPr>
          <a:xfrm>
            <a:off x="6852624" y="4023392"/>
            <a:ext cx="3123692" cy="1"/>
          </a:xfrm>
          <a:prstGeom prst="straightConnector1">
            <a:avLst/>
          </a:prstGeom>
          <a:ln w="25400">
            <a:solidFill>
              <a:srgbClr val="3A6A8F"/>
            </a:solidFill>
            <a:prstDash val="lg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53" name="ZoneTexte 52">
            <a:extLst>
              <a:ext uri="{FF2B5EF4-FFF2-40B4-BE49-F238E27FC236}">
                <a16:creationId xmlns:a16="http://schemas.microsoft.com/office/drawing/2014/main" id="{DB2315EB-A2D5-6B46-8B0F-0A96464FD4BE}"/>
              </a:ext>
            </a:extLst>
          </p:cNvPr>
          <p:cNvSpPr txBox="1"/>
          <p:nvPr/>
        </p:nvSpPr>
        <p:spPr>
          <a:xfrm>
            <a:off x="7698492" y="3662952"/>
            <a:ext cx="1631344" cy="338554"/>
          </a:xfrm>
          <a:prstGeom prst="rect">
            <a:avLst/>
          </a:prstGeom>
          <a:noFill/>
        </p:spPr>
        <p:txBody>
          <a:bodyPr wrap="none" rtlCol="0">
            <a:spAutoFit/>
          </a:bodyPr>
          <a:lstStyle/>
          <a:p>
            <a:pPr algn="ctr"/>
            <a:r>
              <a:rPr lang="en-GB" sz="1600" i="1" dirty="0">
                <a:solidFill>
                  <a:srgbClr val="3A6A8F"/>
                </a:solidFill>
                <a:latin typeface="Calibri" panose="020F0502020204030204" pitchFamily="34" charset="0"/>
                <a:cs typeface="Calibri" panose="020F0502020204030204" pitchFamily="34" charset="0"/>
              </a:rPr>
              <a:t>Non eligible costs</a:t>
            </a:r>
          </a:p>
        </p:txBody>
      </p:sp>
      <p:sp>
        <p:nvSpPr>
          <p:cNvPr id="54" name="ZoneTexte 53">
            <a:extLst>
              <a:ext uri="{FF2B5EF4-FFF2-40B4-BE49-F238E27FC236}">
                <a16:creationId xmlns:a16="http://schemas.microsoft.com/office/drawing/2014/main" id="{DB15B621-6DED-AA4A-A2DD-6F2388EF5104}"/>
              </a:ext>
            </a:extLst>
          </p:cNvPr>
          <p:cNvSpPr txBox="1"/>
          <p:nvPr/>
        </p:nvSpPr>
        <p:spPr>
          <a:xfrm rot="16200000">
            <a:off x="3022019" y="2449713"/>
            <a:ext cx="631239" cy="338554"/>
          </a:xfrm>
          <a:prstGeom prst="rect">
            <a:avLst/>
          </a:prstGeom>
          <a:noFill/>
        </p:spPr>
        <p:txBody>
          <a:bodyPr wrap="square" rtlCol="0">
            <a:spAutoFit/>
          </a:bodyPr>
          <a:lstStyle/>
          <a:p>
            <a:pPr algn="ctr"/>
            <a:r>
              <a:rPr lang="en-GB" sz="1600" dirty="0">
                <a:solidFill>
                  <a:srgbClr val="3A6A8F"/>
                </a:solidFill>
                <a:latin typeface="Calibri" panose="020F0502020204030204" pitchFamily="34" charset="0"/>
                <a:cs typeface="Calibri" panose="020F0502020204030204" pitchFamily="34" charset="0"/>
              </a:rPr>
              <a:t>Costs</a:t>
            </a:r>
          </a:p>
        </p:txBody>
      </p:sp>
      <p:sp>
        <p:nvSpPr>
          <p:cNvPr id="55" name="ZoneTexte 54">
            <a:extLst>
              <a:ext uri="{FF2B5EF4-FFF2-40B4-BE49-F238E27FC236}">
                <a16:creationId xmlns:a16="http://schemas.microsoft.com/office/drawing/2014/main" id="{27D00FFB-FC8C-6947-937D-1354A6814F27}"/>
              </a:ext>
            </a:extLst>
          </p:cNvPr>
          <p:cNvSpPr txBox="1"/>
          <p:nvPr/>
        </p:nvSpPr>
        <p:spPr>
          <a:xfrm>
            <a:off x="9427194" y="4274262"/>
            <a:ext cx="631239" cy="338554"/>
          </a:xfrm>
          <a:prstGeom prst="rect">
            <a:avLst/>
          </a:prstGeom>
          <a:noFill/>
        </p:spPr>
        <p:txBody>
          <a:bodyPr wrap="square" rtlCol="0">
            <a:spAutoFit/>
          </a:bodyPr>
          <a:lstStyle/>
          <a:p>
            <a:pPr algn="ctr"/>
            <a:r>
              <a:rPr lang="en-GB" sz="1600" dirty="0">
                <a:solidFill>
                  <a:srgbClr val="3A6A8F"/>
                </a:solidFill>
                <a:latin typeface="Calibri" panose="020F0502020204030204" pitchFamily="34" charset="0"/>
                <a:cs typeface="Calibri" panose="020F0502020204030204" pitchFamily="34" charset="0"/>
              </a:rPr>
              <a:t>Time</a:t>
            </a:r>
          </a:p>
        </p:txBody>
      </p:sp>
      <p:sp>
        <p:nvSpPr>
          <p:cNvPr id="56" name="Rectangle 18">
            <a:extLst>
              <a:ext uri="{FF2B5EF4-FFF2-40B4-BE49-F238E27FC236}">
                <a16:creationId xmlns:a16="http://schemas.microsoft.com/office/drawing/2014/main" id="{ED468280-1182-3046-AF65-5C37FD46A5DD}"/>
              </a:ext>
            </a:extLst>
          </p:cNvPr>
          <p:cNvSpPr>
            <a:spLocks noChangeArrowheads="1"/>
          </p:cNvSpPr>
          <p:nvPr/>
        </p:nvSpPr>
        <p:spPr bwMode="auto">
          <a:xfrm rot="16200000">
            <a:off x="1410825" y="2873064"/>
            <a:ext cx="2069906" cy="634492"/>
          </a:xfrm>
          <a:prstGeom prst="rect">
            <a:avLst/>
          </a:prstGeom>
          <a:solidFill>
            <a:srgbClr val="F8F8F8"/>
          </a:solidFill>
          <a:ln w="9525">
            <a:noFill/>
            <a:miter lim="800000"/>
            <a:headEnd/>
            <a:tailEnd/>
          </a:ln>
        </p:spPr>
        <p:txBody>
          <a:bodyPr wrap="square" lIns="70338" tIns="70338" rIns="70338" bIns="70338">
            <a:prstTxWarp prst="textNoShape">
              <a:avLst/>
            </a:prstTxWarp>
            <a:spAutoFit/>
          </a:bodyPr>
          <a:lstStyle/>
          <a:p>
            <a:pPr defTabSz="703402"/>
            <a:r>
              <a:rPr lang="en-GB" sz="1600" dirty="0">
                <a:solidFill>
                  <a:srgbClr val="000066"/>
                </a:solidFill>
                <a:latin typeface="Calibri" panose="020F0502020204030204" pitchFamily="34" charset="0"/>
                <a:ea typeface="Tahoma" pitchFamily="-108" charset="0"/>
                <a:cs typeface="Calibri" panose="020F0502020204030204" pitchFamily="34" charset="0"/>
              </a:rPr>
              <a:t>IPCEI Microelectronics / IPCEI Batteries</a:t>
            </a:r>
          </a:p>
        </p:txBody>
      </p:sp>
      <p:sp>
        <p:nvSpPr>
          <p:cNvPr id="57" name="Rectangle 18">
            <a:extLst>
              <a:ext uri="{FF2B5EF4-FFF2-40B4-BE49-F238E27FC236}">
                <a16:creationId xmlns:a16="http://schemas.microsoft.com/office/drawing/2014/main" id="{7566BA72-75E0-2F49-AB96-EFBCC63EEA45}"/>
              </a:ext>
            </a:extLst>
          </p:cNvPr>
          <p:cNvSpPr>
            <a:spLocks noChangeArrowheads="1"/>
          </p:cNvSpPr>
          <p:nvPr/>
        </p:nvSpPr>
        <p:spPr bwMode="auto">
          <a:xfrm rot="16200000">
            <a:off x="1701693" y="5107247"/>
            <a:ext cx="1661538" cy="634492"/>
          </a:xfrm>
          <a:prstGeom prst="rect">
            <a:avLst/>
          </a:prstGeom>
          <a:solidFill>
            <a:srgbClr val="F8F8F8"/>
          </a:solidFill>
          <a:ln w="9525">
            <a:noFill/>
            <a:miter lim="800000"/>
            <a:headEnd/>
            <a:tailEnd/>
          </a:ln>
        </p:spPr>
        <p:txBody>
          <a:bodyPr wrap="square" lIns="70338" tIns="70338" rIns="70338" bIns="70338">
            <a:prstTxWarp prst="textNoShape">
              <a:avLst/>
            </a:prstTxWarp>
            <a:spAutoFit/>
          </a:bodyPr>
          <a:lstStyle/>
          <a:p>
            <a:pPr defTabSz="703402"/>
            <a:r>
              <a:rPr lang="en-GB" sz="1600" dirty="0">
                <a:solidFill>
                  <a:srgbClr val="000066"/>
                </a:solidFill>
                <a:latin typeface="Calibri" panose="020F0502020204030204" pitchFamily="34" charset="0"/>
                <a:ea typeface="Tahoma" pitchFamily="-108" charset="0"/>
                <a:cs typeface="Calibri" panose="020F0502020204030204" pitchFamily="34" charset="0"/>
              </a:rPr>
              <a:t>Fehmarn Belt Fixed </a:t>
            </a:r>
            <a:r>
              <a:rPr lang="en-GB" sz="1600" dirty="0" err="1">
                <a:solidFill>
                  <a:srgbClr val="000066"/>
                </a:solidFill>
                <a:latin typeface="Calibri" panose="020F0502020204030204" pitchFamily="34" charset="0"/>
                <a:ea typeface="Tahoma" pitchFamily="-108" charset="0"/>
                <a:cs typeface="Calibri" panose="020F0502020204030204" pitchFamily="34" charset="0"/>
              </a:rPr>
              <a:t>Linkproject</a:t>
            </a:r>
            <a:endParaRPr lang="en-GB" sz="1600" dirty="0">
              <a:solidFill>
                <a:srgbClr val="000066"/>
              </a:solidFill>
              <a:latin typeface="Calibri" panose="020F0502020204030204" pitchFamily="34" charset="0"/>
              <a:ea typeface="Tahoma" pitchFamily="-108" charset="0"/>
              <a:cs typeface="Calibri" panose="020F0502020204030204" pitchFamily="34" charset="0"/>
            </a:endParaRPr>
          </a:p>
        </p:txBody>
      </p:sp>
      <p:cxnSp>
        <p:nvCxnSpPr>
          <p:cNvPr id="58" name="Connecteur droit avec flèche 57">
            <a:extLst>
              <a:ext uri="{FF2B5EF4-FFF2-40B4-BE49-F238E27FC236}">
                <a16:creationId xmlns:a16="http://schemas.microsoft.com/office/drawing/2014/main" id="{A3059C23-0354-F942-A983-D32943E6E2D3}"/>
              </a:ext>
            </a:extLst>
          </p:cNvPr>
          <p:cNvCxnSpPr>
            <a:cxnSpLocks/>
          </p:cNvCxnSpPr>
          <p:nvPr/>
        </p:nvCxnSpPr>
        <p:spPr>
          <a:xfrm flipV="1">
            <a:off x="3529544" y="4593725"/>
            <a:ext cx="3" cy="1661538"/>
          </a:xfrm>
          <a:prstGeom prst="straightConnector1">
            <a:avLst/>
          </a:prstGeom>
          <a:ln w="25400">
            <a:solidFill>
              <a:schemeClr val="tx1">
                <a:lumMod val="65000"/>
                <a:lumOff val="3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Connecteur droit avec flèche 58">
            <a:extLst>
              <a:ext uri="{FF2B5EF4-FFF2-40B4-BE49-F238E27FC236}">
                <a16:creationId xmlns:a16="http://schemas.microsoft.com/office/drawing/2014/main" id="{74159D2D-A085-F548-A10B-DB572A19264A}"/>
              </a:ext>
            </a:extLst>
          </p:cNvPr>
          <p:cNvCxnSpPr>
            <a:cxnSpLocks/>
          </p:cNvCxnSpPr>
          <p:nvPr/>
        </p:nvCxnSpPr>
        <p:spPr>
          <a:xfrm>
            <a:off x="3529548" y="6268337"/>
            <a:ext cx="6579963" cy="0"/>
          </a:xfrm>
          <a:prstGeom prst="straightConnector1">
            <a:avLst/>
          </a:prstGeom>
          <a:ln w="25400">
            <a:solidFill>
              <a:srgbClr val="3A6A8F"/>
            </a:solidFill>
            <a:tailEnd type="triangle" w="lg" len="lg"/>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62B57C6D-4465-3447-9CB6-E2681E0B158F}"/>
              </a:ext>
            </a:extLst>
          </p:cNvPr>
          <p:cNvSpPr/>
          <p:nvPr/>
        </p:nvSpPr>
        <p:spPr>
          <a:xfrm>
            <a:off x="3529546" y="5753144"/>
            <a:ext cx="2990769" cy="498462"/>
          </a:xfrm>
          <a:prstGeom prst="rect">
            <a:avLst/>
          </a:prstGeom>
          <a:solidFill>
            <a:srgbClr val="009193">
              <a:alpha val="5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1600" dirty="0">
                <a:latin typeface="Calibri" panose="020F0502020204030204" pitchFamily="34" charset="0"/>
                <a:cs typeface="Calibri" panose="020F0502020204030204" pitchFamily="34" charset="0"/>
              </a:rPr>
              <a:t>Planning &amp; Construction</a:t>
            </a:r>
          </a:p>
        </p:txBody>
      </p:sp>
      <p:sp>
        <p:nvSpPr>
          <p:cNvPr id="61" name="ZoneTexte 60">
            <a:extLst>
              <a:ext uri="{FF2B5EF4-FFF2-40B4-BE49-F238E27FC236}">
                <a16:creationId xmlns:a16="http://schemas.microsoft.com/office/drawing/2014/main" id="{15A4E32C-125F-FC47-B827-4CA60AB1E6C3}"/>
              </a:ext>
            </a:extLst>
          </p:cNvPr>
          <p:cNvSpPr txBox="1"/>
          <p:nvPr/>
        </p:nvSpPr>
        <p:spPr>
          <a:xfrm>
            <a:off x="3430164" y="6224348"/>
            <a:ext cx="352982" cy="338554"/>
          </a:xfrm>
          <a:prstGeom prst="rect">
            <a:avLst/>
          </a:prstGeom>
          <a:noFill/>
        </p:spPr>
        <p:txBody>
          <a:bodyPr wrap="none" rtlCol="0">
            <a:spAutoFit/>
          </a:bodyPr>
          <a:lstStyle/>
          <a:p>
            <a:pPr algn="ctr"/>
            <a:r>
              <a:rPr lang="en-GB" sz="1600" dirty="0">
                <a:solidFill>
                  <a:srgbClr val="3A6A8F"/>
                </a:solidFill>
                <a:latin typeface="Calibri" panose="020F0502020204030204" pitchFamily="34" charset="0"/>
                <a:cs typeface="Calibri" panose="020F0502020204030204" pitchFamily="34" charset="0"/>
              </a:rPr>
              <a:t>T</a:t>
            </a:r>
            <a:r>
              <a:rPr lang="en-GB" sz="1600" baseline="-25000" dirty="0">
                <a:solidFill>
                  <a:srgbClr val="3A6A8F"/>
                </a:solidFill>
                <a:latin typeface="Calibri" panose="020F0502020204030204" pitchFamily="34" charset="0"/>
                <a:cs typeface="Calibri" panose="020F0502020204030204" pitchFamily="34" charset="0"/>
              </a:rPr>
              <a:t>0</a:t>
            </a:r>
          </a:p>
        </p:txBody>
      </p:sp>
      <p:sp>
        <p:nvSpPr>
          <p:cNvPr id="62" name="ZoneTexte 61">
            <a:extLst>
              <a:ext uri="{FF2B5EF4-FFF2-40B4-BE49-F238E27FC236}">
                <a16:creationId xmlns:a16="http://schemas.microsoft.com/office/drawing/2014/main" id="{2CE96A94-DBE9-C746-B05D-7F022A56494B}"/>
              </a:ext>
            </a:extLst>
          </p:cNvPr>
          <p:cNvSpPr txBox="1"/>
          <p:nvPr/>
        </p:nvSpPr>
        <p:spPr>
          <a:xfrm>
            <a:off x="6325421" y="6224348"/>
            <a:ext cx="477438" cy="338554"/>
          </a:xfrm>
          <a:prstGeom prst="rect">
            <a:avLst/>
          </a:prstGeom>
          <a:noFill/>
        </p:spPr>
        <p:txBody>
          <a:bodyPr wrap="none" rtlCol="0">
            <a:spAutoFit/>
          </a:bodyPr>
          <a:lstStyle/>
          <a:p>
            <a:pPr algn="ctr"/>
            <a:r>
              <a:rPr lang="en-GB" sz="1600" dirty="0">
                <a:solidFill>
                  <a:srgbClr val="3A6A8F"/>
                </a:solidFill>
                <a:latin typeface="Calibri" panose="020F0502020204030204" pitchFamily="34" charset="0"/>
                <a:cs typeface="Calibri" panose="020F0502020204030204" pitchFamily="34" charset="0"/>
              </a:rPr>
              <a:t>T</a:t>
            </a:r>
            <a:r>
              <a:rPr lang="en-GB" sz="1600" baseline="-25000" dirty="0">
                <a:solidFill>
                  <a:srgbClr val="3A6A8F"/>
                </a:solidFill>
                <a:latin typeface="Calibri" panose="020F0502020204030204" pitchFamily="34" charset="0"/>
                <a:cs typeface="Calibri" panose="020F0502020204030204" pitchFamily="34" charset="0"/>
              </a:rPr>
              <a:t>end</a:t>
            </a:r>
          </a:p>
        </p:txBody>
      </p:sp>
      <p:sp>
        <p:nvSpPr>
          <p:cNvPr id="63" name="Rectangle 62">
            <a:extLst>
              <a:ext uri="{FF2B5EF4-FFF2-40B4-BE49-F238E27FC236}">
                <a16:creationId xmlns:a16="http://schemas.microsoft.com/office/drawing/2014/main" id="{0FD45BF2-B18A-DC4D-ABD2-49572412CD23}"/>
              </a:ext>
            </a:extLst>
          </p:cNvPr>
          <p:cNvSpPr/>
          <p:nvPr/>
        </p:nvSpPr>
        <p:spPr>
          <a:xfrm>
            <a:off x="6522606" y="5085234"/>
            <a:ext cx="3456000" cy="664615"/>
          </a:xfrm>
          <a:prstGeom prst="rect">
            <a:avLst/>
          </a:prstGeom>
          <a:solidFill>
            <a:srgbClr val="9DC3E6"/>
          </a:solidFill>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GB" sz="1600" dirty="0">
                <a:latin typeface="Calibri" panose="020F0502020204030204" pitchFamily="34" charset="0"/>
                <a:cs typeface="Calibri" panose="020F0502020204030204" pitchFamily="34" charset="0"/>
              </a:rPr>
              <a:t>Operation</a:t>
            </a:r>
          </a:p>
        </p:txBody>
      </p:sp>
      <p:cxnSp>
        <p:nvCxnSpPr>
          <p:cNvPr id="64" name="Connecteur droit avec flèche 63">
            <a:extLst>
              <a:ext uri="{FF2B5EF4-FFF2-40B4-BE49-F238E27FC236}">
                <a16:creationId xmlns:a16="http://schemas.microsoft.com/office/drawing/2014/main" id="{295CEAB4-B7B1-F448-BEC6-BDB3536EC480}"/>
              </a:ext>
            </a:extLst>
          </p:cNvPr>
          <p:cNvCxnSpPr>
            <a:cxnSpLocks/>
          </p:cNvCxnSpPr>
          <p:nvPr/>
        </p:nvCxnSpPr>
        <p:spPr>
          <a:xfrm>
            <a:off x="3529546" y="5382899"/>
            <a:ext cx="2990769" cy="1"/>
          </a:xfrm>
          <a:prstGeom prst="straightConnector1">
            <a:avLst/>
          </a:prstGeom>
          <a:ln w="25400">
            <a:solidFill>
              <a:srgbClr val="3A6A8F"/>
            </a:solidFill>
            <a:prstDash val="lg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65" name="ZoneTexte 64">
            <a:extLst>
              <a:ext uri="{FF2B5EF4-FFF2-40B4-BE49-F238E27FC236}">
                <a16:creationId xmlns:a16="http://schemas.microsoft.com/office/drawing/2014/main" id="{F2AC0EED-CA99-044B-999F-BF6320E64B0B}"/>
              </a:ext>
            </a:extLst>
          </p:cNvPr>
          <p:cNvSpPr txBox="1"/>
          <p:nvPr/>
        </p:nvSpPr>
        <p:spPr>
          <a:xfrm>
            <a:off x="4569376" y="5022459"/>
            <a:ext cx="1243417" cy="338554"/>
          </a:xfrm>
          <a:prstGeom prst="rect">
            <a:avLst/>
          </a:prstGeom>
          <a:noFill/>
        </p:spPr>
        <p:txBody>
          <a:bodyPr wrap="none" rtlCol="0">
            <a:spAutoFit/>
          </a:bodyPr>
          <a:lstStyle/>
          <a:p>
            <a:pPr algn="ctr"/>
            <a:r>
              <a:rPr lang="en-GB" sz="1600" i="1" dirty="0">
                <a:solidFill>
                  <a:srgbClr val="3A6A8F"/>
                </a:solidFill>
                <a:latin typeface="Calibri" panose="020F0502020204030204" pitchFamily="34" charset="0"/>
                <a:cs typeface="Calibri" panose="020F0502020204030204" pitchFamily="34" charset="0"/>
              </a:rPr>
              <a:t>Eligible costs</a:t>
            </a:r>
          </a:p>
        </p:txBody>
      </p:sp>
      <p:cxnSp>
        <p:nvCxnSpPr>
          <p:cNvPr id="66" name="Connecteur droit avec flèche 65">
            <a:extLst>
              <a:ext uri="{FF2B5EF4-FFF2-40B4-BE49-F238E27FC236}">
                <a16:creationId xmlns:a16="http://schemas.microsoft.com/office/drawing/2014/main" id="{A97D41ED-0380-BE49-8C08-2B5ED7CA3921}"/>
              </a:ext>
            </a:extLst>
          </p:cNvPr>
          <p:cNvCxnSpPr>
            <a:cxnSpLocks/>
          </p:cNvCxnSpPr>
          <p:nvPr/>
        </p:nvCxnSpPr>
        <p:spPr>
          <a:xfrm>
            <a:off x="6521404" y="6129324"/>
            <a:ext cx="3456000" cy="1"/>
          </a:xfrm>
          <a:prstGeom prst="straightConnector1">
            <a:avLst/>
          </a:prstGeom>
          <a:ln w="25400">
            <a:solidFill>
              <a:srgbClr val="3A6A8F"/>
            </a:solidFill>
            <a:prstDash val="lgDash"/>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67" name="ZoneTexte 66">
            <a:extLst>
              <a:ext uri="{FF2B5EF4-FFF2-40B4-BE49-F238E27FC236}">
                <a16:creationId xmlns:a16="http://schemas.microsoft.com/office/drawing/2014/main" id="{EEF8230A-B4CA-7E49-980C-40E7EA4253FC}"/>
              </a:ext>
            </a:extLst>
          </p:cNvPr>
          <p:cNvSpPr txBox="1"/>
          <p:nvPr/>
        </p:nvSpPr>
        <p:spPr>
          <a:xfrm>
            <a:off x="7495485" y="5779568"/>
            <a:ext cx="1631344" cy="338554"/>
          </a:xfrm>
          <a:prstGeom prst="rect">
            <a:avLst/>
          </a:prstGeom>
          <a:noFill/>
        </p:spPr>
        <p:txBody>
          <a:bodyPr wrap="none" rtlCol="0">
            <a:spAutoFit/>
          </a:bodyPr>
          <a:lstStyle/>
          <a:p>
            <a:pPr algn="ctr"/>
            <a:r>
              <a:rPr lang="en-GB" sz="1600" i="1" dirty="0">
                <a:solidFill>
                  <a:srgbClr val="3A6A8F"/>
                </a:solidFill>
                <a:latin typeface="Calibri" panose="020F0502020204030204" pitchFamily="34" charset="0"/>
                <a:cs typeface="Calibri" panose="020F0502020204030204" pitchFamily="34" charset="0"/>
              </a:rPr>
              <a:t>Non eligible costs</a:t>
            </a:r>
          </a:p>
        </p:txBody>
      </p:sp>
      <p:sp>
        <p:nvSpPr>
          <p:cNvPr id="68" name="ZoneTexte 67">
            <a:extLst>
              <a:ext uri="{FF2B5EF4-FFF2-40B4-BE49-F238E27FC236}">
                <a16:creationId xmlns:a16="http://schemas.microsoft.com/office/drawing/2014/main" id="{94A285BD-AEAF-1B45-ADA9-C36A19D894F1}"/>
              </a:ext>
            </a:extLst>
          </p:cNvPr>
          <p:cNvSpPr txBox="1"/>
          <p:nvPr/>
        </p:nvSpPr>
        <p:spPr>
          <a:xfrm rot="16200000">
            <a:off x="3022014" y="4747962"/>
            <a:ext cx="631239" cy="338554"/>
          </a:xfrm>
          <a:prstGeom prst="rect">
            <a:avLst/>
          </a:prstGeom>
          <a:noFill/>
        </p:spPr>
        <p:txBody>
          <a:bodyPr wrap="square" rtlCol="0">
            <a:spAutoFit/>
          </a:bodyPr>
          <a:lstStyle/>
          <a:p>
            <a:pPr algn="ctr"/>
            <a:r>
              <a:rPr lang="en-GB" sz="1600" dirty="0">
                <a:solidFill>
                  <a:srgbClr val="3A6A8F"/>
                </a:solidFill>
                <a:latin typeface="Calibri" panose="020F0502020204030204" pitchFamily="34" charset="0"/>
                <a:cs typeface="Calibri" panose="020F0502020204030204" pitchFamily="34" charset="0"/>
              </a:rPr>
              <a:t>Costs</a:t>
            </a:r>
          </a:p>
        </p:txBody>
      </p:sp>
      <p:sp>
        <p:nvSpPr>
          <p:cNvPr id="69" name="ZoneTexte 68">
            <a:extLst>
              <a:ext uri="{FF2B5EF4-FFF2-40B4-BE49-F238E27FC236}">
                <a16:creationId xmlns:a16="http://schemas.microsoft.com/office/drawing/2014/main" id="{C81E4D42-3C44-D44C-ABA2-4580324B6AC5}"/>
              </a:ext>
            </a:extLst>
          </p:cNvPr>
          <p:cNvSpPr txBox="1"/>
          <p:nvPr/>
        </p:nvSpPr>
        <p:spPr>
          <a:xfrm>
            <a:off x="9427190" y="6273348"/>
            <a:ext cx="631239" cy="338554"/>
          </a:xfrm>
          <a:prstGeom prst="rect">
            <a:avLst/>
          </a:prstGeom>
          <a:noFill/>
        </p:spPr>
        <p:txBody>
          <a:bodyPr wrap="square" rtlCol="0">
            <a:spAutoFit/>
          </a:bodyPr>
          <a:lstStyle/>
          <a:p>
            <a:pPr algn="ctr"/>
            <a:r>
              <a:rPr lang="en-GB" sz="1600" dirty="0">
                <a:solidFill>
                  <a:srgbClr val="3A6A8F"/>
                </a:solidFill>
                <a:latin typeface="Calibri" panose="020F0502020204030204" pitchFamily="34" charset="0"/>
                <a:cs typeface="Calibri" panose="020F0502020204030204" pitchFamily="34" charset="0"/>
              </a:rPr>
              <a:t>Time</a:t>
            </a:r>
          </a:p>
        </p:txBody>
      </p:sp>
      <p:sp>
        <p:nvSpPr>
          <p:cNvPr id="70" name="Rectangle 21">
            <a:extLst>
              <a:ext uri="{FF2B5EF4-FFF2-40B4-BE49-F238E27FC236}">
                <a16:creationId xmlns:a16="http://schemas.microsoft.com/office/drawing/2014/main" id="{33AB9F58-B036-F44E-BFB4-8EF00C28A6E8}"/>
              </a:ext>
            </a:extLst>
          </p:cNvPr>
          <p:cNvSpPr>
            <a:spLocks noChangeArrowheads="1"/>
          </p:cNvSpPr>
          <p:nvPr/>
        </p:nvSpPr>
        <p:spPr bwMode="auto">
          <a:xfrm>
            <a:off x="2151715" y="503699"/>
            <a:ext cx="8737200" cy="825180"/>
          </a:xfrm>
          <a:prstGeom prst="rect">
            <a:avLst/>
          </a:prstGeom>
          <a:gradFill rotWithShape="1">
            <a:gsLst>
              <a:gs pos="0">
                <a:srgbClr val="000066"/>
              </a:gs>
              <a:gs pos="100000">
                <a:srgbClr val="009999"/>
              </a:gs>
            </a:gsLst>
            <a:path path="rect">
              <a:fillToRect r="100000" b="100000"/>
            </a:path>
          </a:gradFill>
          <a:ln w="9525">
            <a:noFill/>
            <a:miter lim="800000"/>
            <a:headEnd/>
            <a:tailEnd/>
          </a:ln>
          <a:effectLst>
            <a:outerShdw blurRad="63500" dist="107763" dir="2700000" algn="ctr" rotWithShape="0">
              <a:schemeClr val="bg2">
                <a:alpha val="74998"/>
              </a:schemeClr>
            </a:outerShdw>
          </a:effectLst>
        </p:spPr>
        <p:txBody>
          <a:bodyPr lIns="180000" tIns="180000" rIns="180000" bIns="180000" anchor="ctr" anchorCtr="1">
            <a:prstTxWarp prst="textNoShape">
              <a:avLst/>
            </a:prstTxWarp>
            <a:spAutoFit/>
          </a:bodyPr>
          <a:lstStyle/>
          <a:p>
            <a:pPr algn="ctr" defTabSz="762000" eaLnBrk="0" hangingPunct="0">
              <a:defRPr/>
            </a:pPr>
            <a:r>
              <a:rPr lang="en-GB" sz="3000" b="1" dirty="0">
                <a:solidFill>
                  <a:srgbClr val="EAEAEA"/>
                </a:solidFill>
                <a:effectLst>
                  <a:outerShdw blurRad="38100" dist="38100" dir="2700000" algn="tl">
                    <a:srgbClr val="000000"/>
                  </a:outerShdw>
                </a:effectLst>
                <a:latin typeface="Calibri" panose="020F0502020204030204" pitchFamily="34" charset="0"/>
                <a:cs typeface="Calibri" panose="020F0502020204030204" pitchFamily="34" charset="0"/>
              </a:rPr>
              <a:t>R&amp;D / FID / Energy Transport Environment</a:t>
            </a:r>
          </a:p>
        </p:txBody>
      </p:sp>
    </p:spTree>
    <p:extLst>
      <p:ext uri="{BB962C8B-B14F-4D97-AF65-F5344CB8AC3E}">
        <p14:creationId xmlns:p14="http://schemas.microsoft.com/office/powerpoint/2010/main" val="2657126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B681F-5B0F-471B-8D04-8A2909320ED0}"/>
              </a:ext>
            </a:extLst>
          </p:cNvPr>
          <p:cNvSpPr>
            <a:spLocks noGrp="1"/>
          </p:cNvSpPr>
          <p:nvPr>
            <p:ph type="title"/>
          </p:nvPr>
        </p:nvSpPr>
        <p:spPr>
          <a:xfrm>
            <a:off x="1484311" y="685801"/>
            <a:ext cx="10018713" cy="952500"/>
          </a:xfrm>
        </p:spPr>
        <p:txBody>
          <a:bodyPr/>
          <a:lstStyle/>
          <a:p>
            <a:r>
              <a:rPr lang="en-US" dirty="0"/>
              <a:t>The three types</a:t>
            </a:r>
          </a:p>
        </p:txBody>
      </p:sp>
      <p:sp>
        <p:nvSpPr>
          <p:cNvPr id="3" name="Content Placeholder 2">
            <a:extLst>
              <a:ext uri="{FF2B5EF4-FFF2-40B4-BE49-F238E27FC236}">
                <a16:creationId xmlns:a16="http://schemas.microsoft.com/office/drawing/2014/main" id="{F42AAC9C-CF22-4F9E-A261-181E5CD3B7AC}"/>
              </a:ext>
            </a:extLst>
          </p:cNvPr>
          <p:cNvSpPr>
            <a:spLocks noGrp="1"/>
          </p:cNvSpPr>
          <p:nvPr>
            <p:ph idx="1"/>
          </p:nvPr>
        </p:nvSpPr>
        <p:spPr>
          <a:xfrm>
            <a:off x="1751010" y="1638302"/>
            <a:ext cx="10018713" cy="4686300"/>
          </a:xfrm>
        </p:spPr>
        <p:txBody>
          <a:bodyPr>
            <a:normAutofit lnSpcReduction="10000"/>
          </a:bodyPr>
          <a:lstStyle/>
          <a:p>
            <a:pPr marL="457200" indent="-457200">
              <a:buFont typeface="+mj-lt"/>
              <a:buAutoNum type="arabicPeriod"/>
            </a:pPr>
            <a:r>
              <a:rPr lang="en-US" dirty="0"/>
              <a:t>Point 21: </a:t>
            </a:r>
            <a:r>
              <a:rPr lang="en-GB" sz="2400" dirty="0">
                <a:solidFill>
                  <a:srgbClr val="000066"/>
                </a:solidFill>
                <a:latin typeface="Calibri" charset="0"/>
                <a:ea typeface="Calibri" charset="0"/>
                <a:cs typeface="Calibri" charset="0"/>
              </a:rPr>
              <a:t>“R&amp;D&amp;I projects must be of </a:t>
            </a:r>
            <a:r>
              <a:rPr lang="en-GB" sz="2400" b="1" dirty="0">
                <a:solidFill>
                  <a:srgbClr val="000066"/>
                </a:solidFill>
                <a:latin typeface="Calibri" charset="0"/>
                <a:ea typeface="Calibri" charset="0"/>
                <a:cs typeface="Calibri" charset="0"/>
              </a:rPr>
              <a:t>a major innovative nature or constitute an important added value in terms of R&amp;D&amp;I in the light of the state of the art</a:t>
            </a:r>
            <a:r>
              <a:rPr lang="en-GB" sz="2400" dirty="0">
                <a:solidFill>
                  <a:srgbClr val="000066"/>
                </a:solidFill>
                <a:latin typeface="Calibri" charset="0"/>
                <a:ea typeface="Calibri" charset="0"/>
                <a:cs typeface="Calibri" charset="0"/>
              </a:rPr>
              <a:t> in the sector concerned”</a:t>
            </a:r>
          </a:p>
          <a:p>
            <a:pPr marL="457200" indent="-457200">
              <a:buFont typeface="+mj-lt"/>
              <a:buAutoNum type="arabicPeriod"/>
            </a:pPr>
            <a:r>
              <a:rPr lang="en-US" dirty="0"/>
              <a:t>Point 22: </a:t>
            </a:r>
            <a:r>
              <a:rPr lang="en-GB" sz="2400" dirty="0">
                <a:solidFill>
                  <a:srgbClr val="000066"/>
                </a:solidFill>
                <a:latin typeface="Calibri" charset="0"/>
                <a:ea typeface="Calibri" charset="0"/>
                <a:cs typeface="Calibri" charset="0"/>
              </a:rPr>
              <a:t>“Projects comprising of industrial deployment must allow for </a:t>
            </a:r>
            <a:r>
              <a:rPr lang="en-GB" sz="2400" b="1" dirty="0">
                <a:solidFill>
                  <a:srgbClr val="000066"/>
                </a:solidFill>
                <a:latin typeface="Calibri" charset="0"/>
                <a:ea typeface="Calibri" charset="0"/>
                <a:cs typeface="Calibri" charset="0"/>
              </a:rPr>
              <a:t>the development of a new product or service with high research and innovation content</a:t>
            </a:r>
            <a:r>
              <a:rPr lang="en-GB" sz="2400" dirty="0">
                <a:solidFill>
                  <a:srgbClr val="000066"/>
                </a:solidFill>
                <a:latin typeface="Calibri" charset="0"/>
                <a:ea typeface="Calibri" charset="0"/>
                <a:cs typeface="Calibri" charset="0"/>
              </a:rPr>
              <a:t> and/or the deployment of a fundamentally innovative produc­tion process. </a:t>
            </a:r>
            <a:r>
              <a:rPr lang="en-GB" sz="2400" b="1" dirty="0">
                <a:solidFill>
                  <a:srgbClr val="000066"/>
                </a:solidFill>
                <a:latin typeface="Calibri" charset="0"/>
                <a:ea typeface="Calibri" charset="0"/>
                <a:cs typeface="Calibri" charset="0"/>
              </a:rPr>
              <a:t>Regular upgrades without an innovative dimension</a:t>
            </a:r>
            <a:r>
              <a:rPr lang="en-GB" sz="2400" dirty="0">
                <a:solidFill>
                  <a:srgbClr val="000066"/>
                </a:solidFill>
                <a:latin typeface="Calibri" charset="0"/>
                <a:ea typeface="Calibri" charset="0"/>
                <a:cs typeface="Calibri" charset="0"/>
              </a:rPr>
              <a:t> of existing facilities and the development of newer versions of existing products </a:t>
            </a:r>
            <a:r>
              <a:rPr lang="en-GB" sz="2400" b="1" dirty="0">
                <a:solidFill>
                  <a:srgbClr val="000066"/>
                </a:solidFill>
                <a:latin typeface="Calibri" charset="0"/>
                <a:ea typeface="Calibri" charset="0"/>
                <a:cs typeface="Calibri" charset="0"/>
              </a:rPr>
              <a:t>do not qualify as IPCEI</a:t>
            </a:r>
            <a:r>
              <a:rPr lang="en-GB" sz="2400" dirty="0">
                <a:solidFill>
                  <a:srgbClr val="000066"/>
                </a:solidFill>
                <a:latin typeface="Calibri" charset="0"/>
                <a:ea typeface="Calibri" charset="0"/>
                <a:cs typeface="Calibri" charset="0"/>
              </a:rPr>
              <a:t>”</a:t>
            </a:r>
            <a:r>
              <a:rPr lang="en-GB" sz="1800" dirty="0">
                <a:solidFill>
                  <a:srgbClr val="000066"/>
                </a:solidFill>
                <a:latin typeface="Calibri" charset="0"/>
                <a:ea typeface="Calibri" charset="0"/>
                <a:cs typeface="Calibri" charset="0"/>
              </a:rPr>
              <a:t>	</a:t>
            </a:r>
            <a:r>
              <a:rPr lang="en-GB" sz="1800" dirty="0">
                <a:solidFill>
                  <a:srgbClr val="000066"/>
                </a:solidFill>
                <a:latin typeface="Calibri" panose="020F0502020204030204" pitchFamily="34" charset="0"/>
                <a:ea typeface="Tahoma" pitchFamily="-108" charset="0"/>
                <a:cs typeface="Calibri" panose="020F0502020204030204" pitchFamily="34" charset="0"/>
              </a:rPr>
              <a:t>(point 22. IPCEI Communication)</a:t>
            </a:r>
          </a:p>
          <a:p>
            <a:pPr marL="457200" indent="-457200">
              <a:buFont typeface="+mj-lt"/>
              <a:buAutoNum type="arabicPeriod"/>
            </a:pPr>
            <a:r>
              <a:rPr lang="en-US" sz="1800" dirty="0"/>
              <a:t>Point 23: </a:t>
            </a:r>
            <a:r>
              <a:rPr lang="en-GB" sz="1800" dirty="0">
                <a:solidFill>
                  <a:srgbClr val="000066"/>
                </a:solidFill>
                <a:latin typeface="Calibri" charset="0"/>
                <a:ea typeface="Calibri" charset="0"/>
                <a:cs typeface="Calibri" charset="0"/>
              </a:rPr>
              <a:t>“Environmental,  energy  or  transport  projects  must  either  be  </a:t>
            </a:r>
            <a:r>
              <a:rPr lang="en-GB" sz="1800" b="1" dirty="0">
                <a:solidFill>
                  <a:srgbClr val="000066"/>
                </a:solidFill>
                <a:latin typeface="Calibri" charset="0"/>
                <a:ea typeface="Calibri" charset="0"/>
                <a:cs typeface="Calibri" charset="0"/>
              </a:rPr>
              <a:t>of  great  importance  for  the  environmental, energy,  including  security  of  energy  supply,  or  transport  strategy</a:t>
            </a:r>
            <a:r>
              <a:rPr lang="en-GB" sz="1800" dirty="0">
                <a:solidFill>
                  <a:srgbClr val="000066"/>
                </a:solidFill>
                <a:latin typeface="Calibri" charset="0"/>
                <a:ea typeface="Calibri" charset="0"/>
                <a:cs typeface="Calibri" charset="0"/>
              </a:rPr>
              <a:t>  of  the  Union  or  contribute  significantly to the internal market, including, but not limited to those specific sectors”		(</a:t>
            </a:r>
            <a:r>
              <a:rPr lang="en-GB" sz="1400" dirty="0">
                <a:solidFill>
                  <a:srgbClr val="000066"/>
                </a:solidFill>
                <a:latin typeface="Calibri" panose="020F0502020204030204" pitchFamily="34" charset="0"/>
                <a:ea typeface="Tahoma" pitchFamily="-108" charset="0"/>
                <a:cs typeface="Calibri" panose="020F0502020204030204" pitchFamily="34" charset="0"/>
              </a:rPr>
              <a:t>point 23. IPCEI Communication)</a:t>
            </a:r>
            <a:endParaRPr lang="en-GB" sz="1800" dirty="0">
              <a:solidFill>
                <a:srgbClr val="000066"/>
              </a:solidFill>
              <a:latin typeface="Calibri" charset="0"/>
              <a:ea typeface="Calibri" charset="0"/>
              <a:cs typeface="Calibri" charset="0"/>
            </a:endParaRPr>
          </a:p>
          <a:p>
            <a:pPr marL="457200" indent="-457200">
              <a:buFont typeface="+mj-lt"/>
              <a:buAutoNum type="arabicPeriod"/>
            </a:pPr>
            <a:endParaRPr lang="en-US" dirty="0"/>
          </a:p>
        </p:txBody>
      </p:sp>
    </p:spTree>
    <p:extLst>
      <p:ext uri="{BB962C8B-B14F-4D97-AF65-F5344CB8AC3E}">
        <p14:creationId xmlns:p14="http://schemas.microsoft.com/office/powerpoint/2010/main" val="899097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6B8AB-9D02-4FBB-8BA4-EC71E99C88FB}"/>
              </a:ext>
            </a:extLst>
          </p:cNvPr>
          <p:cNvSpPr>
            <a:spLocks noGrp="1"/>
          </p:cNvSpPr>
          <p:nvPr>
            <p:ph type="title"/>
          </p:nvPr>
        </p:nvSpPr>
        <p:spPr>
          <a:xfrm>
            <a:off x="1484311" y="685801"/>
            <a:ext cx="10018713" cy="1371600"/>
          </a:xfrm>
        </p:spPr>
        <p:txBody>
          <a:bodyPr/>
          <a:lstStyle/>
          <a:p>
            <a:r>
              <a:rPr lang="en-US" b="1" dirty="0"/>
              <a:t>Being </a:t>
            </a:r>
            <a:r>
              <a:rPr lang="en-GB" b="1" dirty="0"/>
              <a:t>R&amp;D&amp;I </a:t>
            </a:r>
            <a:r>
              <a:rPr lang="en-US" b="1" dirty="0"/>
              <a:t>eligible</a:t>
            </a:r>
          </a:p>
        </p:txBody>
      </p:sp>
      <p:sp>
        <p:nvSpPr>
          <p:cNvPr id="3" name="Content Placeholder 2">
            <a:extLst>
              <a:ext uri="{FF2B5EF4-FFF2-40B4-BE49-F238E27FC236}">
                <a16:creationId xmlns:a16="http://schemas.microsoft.com/office/drawing/2014/main" id="{41F7C7FB-C9C7-48EC-ADAA-4B3AEFE4C272}"/>
              </a:ext>
            </a:extLst>
          </p:cNvPr>
          <p:cNvSpPr>
            <a:spLocks noGrp="1"/>
          </p:cNvSpPr>
          <p:nvPr>
            <p:ph idx="1"/>
          </p:nvPr>
        </p:nvSpPr>
        <p:spPr>
          <a:xfrm>
            <a:off x="1484310" y="2057401"/>
            <a:ext cx="10018713" cy="3733799"/>
          </a:xfrm>
        </p:spPr>
        <p:txBody>
          <a:bodyPr>
            <a:normAutofit lnSpcReduction="10000"/>
          </a:bodyPr>
          <a:lstStyle/>
          <a:p>
            <a:r>
              <a:rPr lang="en-GB" dirty="0">
                <a:solidFill>
                  <a:srgbClr val="000066"/>
                </a:solidFill>
                <a:latin typeface="Calibri" charset="0"/>
                <a:ea typeface="Calibri" charset="0"/>
                <a:cs typeface="Calibri" charset="0"/>
              </a:rPr>
              <a:t>Describe the </a:t>
            </a:r>
            <a:r>
              <a:rPr lang="en-GB" b="1" dirty="0">
                <a:solidFill>
                  <a:srgbClr val="000066"/>
                </a:solidFill>
                <a:latin typeface="Calibri" charset="0"/>
                <a:ea typeface="Calibri" charset="0"/>
                <a:cs typeface="Calibri" charset="0"/>
              </a:rPr>
              <a:t>state of the art</a:t>
            </a:r>
            <a:r>
              <a:rPr lang="en-GB" dirty="0">
                <a:solidFill>
                  <a:srgbClr val="000066"/>
                </a:solidFill>
                <a:latin typeface="Calibri" charset="0"/>
                <a:ea typeface="Calibri" charset="0"/>
                <a:cs typeface="Calibri" charset="0"/>
              </a:rPr>
              <a:t> in the sector concerned, in detailed scientific &amp; technical terms + with KPIs	</a:t>
            </a:r>
            <a:r>
              <a:rPr lang="en-GB" sz="1600" dirty="0">
                <a:solidFill>
                  <a:srgbClr val="000066"/>
                </a:solidFill>
                <a:latin typeface="Calibri" charset="0"/>
                <a:ea typeface="Calibri" charset="0"/>
                <a:cs typeface="Calibri" charset="0"/>
              </a:rPr>
              <a:t>			(section 1.4.1 of the Project Portfolio)</a:t>
            </a:r>
          </a:p>
          <a:p>
            <a:pPr algn="just" defTabSz="703402"/>
            <a:r>
              <a:rPr lang="en-GB" dirty="0">
                <a:solidFill>
                  <a:srgbClr val="000066"/>
                </a:solidFill>
                <a:latin typeface="Calibri" charset="0"/>
                <a:ea typeface="Calibri" charset="0"/>
                <a:cs typeface="Calibri" charset="0"/>
              </a:rPr>
              <a:t>Describe the </a:t>
            </a:r>
            <a:r>
              <a:rPr lang="en-GB" b="1" dirty="0">
                <a:solidFill>
                  <a:srgbClr val="000066"/>
                </a:solidFill>
                <a:latin typeface="Calibri" charset="0"/>
                <a:ea typeface="Calibri" charset="0"/>
                <a:cs typeface="Calibri" charset="0"/>
              </a:rPr>
              <a:t>technical locks</a:t>
            </a:r>
            <a:r>
              <a:rPr lang="en-GB" dirty="0">
                <a:solidFill>
                  <a:srgbClr val="000066"/>
                </a:solidFill>
                <a:latin typeface="Calibri" charset="0"/>
                <a:ea typeface="Calibri" charset="0"/>
                <a:cs typeface="Calibri" charset="0"/>
              </a:rPr>
              <a:t> which prevent further improvements in the sector</a:t>
            </a:r>
            <a:r>
              <a:rPr lang="en-GB" sz="1600" dirty="0">
                <a:solidFill>
                  <a:srgbClr val="000066"/>
                </a:solidFill>
                <a:latin typeface="Calibri" charset="0"/>
                <a:ea typeface="Calibri" charset="0"/>
                <a:cs typeface="Calibri" charset="0"/>
              </a:rPr>
              <a:t>	 					(section 1.4.2 of the Project Portfolio)</a:t>
            </a:r>
          </a:p>
          <a:p>
            <a:pPr algn="just" defTabSz="703402"/>
            <a:r>
              <a:rPr lang="en-GB" dirty="0">
                <a:solidFill>
                  <a:srgbClr val="000066"/>
                </a:solidFill>
                <a:latin typeface="Calibri" charset="0"/>
                <a:cs typeface="Calibri" charset="0"/>
              </a:rPr>
              <a:t>Describe the objectives of the R&amp;D&amp;I activities (incl. KPIs) and explain in detailed technical terms how the company plans to reach the targets						 		(section 1.4.3 of the Project Portfolio)</a:t>
            </a:r>
          </a:p>
          <a:p>
            <a:pPr marL="0" indent="0" algn="just" defTabSz="703402">
              <a:buNone/>
            </a:pPr>
            <a:endParaRPr lang="en-GB" dirty="0">
              <a:solidFill>
                <a:srgbClr val="000066"/>
              </a:solidFill>
              <a:latin typeface="Calibri" charset="0"/>
              <a:cs typeface="Calibri" charset="0"/>
            </a:endParaRPr>
          </a:p>
          <a:p>
            <a:pPr marL="0" indent="0" algn="just" defTabSz="703402">
              <a:buNone/>
            </a:pPr>
            <a:r>
              <a:rPr lang="en-GB" dirty="0">
                <a:solidFill>
                  <a:srgbClr val="000066"/>
                </a:solidFill>
                <a:latin typeface="Calibri" charset="0"/>
                <a:cs typeface="Calibri" charset="0"/>
              </a:rPr>
              <a:t>Ideal: 20 pages, expect half the questions to be about this</a:t>
            </a:r>
          </a:p>
          <a:p>
            <a:pPr algn="just" defTabSz="703402"/>
            <a:endParaRPr lang="en-GB" sz="1600" dirty="0">
              <a:solidFill>
                <a:srgbClr val="000066"/>
              </a:solidFill>
              <a:latin typeface="Calibri" charset="0"/>
              <a:ea typeface="Calibri" charset="0"/>
              <a:cs typeface="Calibri" charset="0"/>
            </a:endParaRPr>
          </a:p>
        </p:txBody>
      </p:sp>
    </p:spTree>
    <p:extLst>
      <p:ext uri="{BB962C8B-B14F-4D97-AF65-F5344CB8AC3E}">
        <p14:creationId xmlns:p14="http://schemas.microsoft.com/office/powerpoint/2010/main" val="2900855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3FED9-5714-485A-B0AC-59AB40F7FC7C}"/>
              </a:ext>
            </a:extLst>
          </p:cNvPr>
          <p:cNvSpPr>
            <a:spLocks noGrp="1"/>
          </p:cNvSpPr>
          <p:nvPr>
            <p:ph type="title"/>
          </p:nvPr>
        </p:nvSpPr>
        <p:spPr>
          <a:xfrm>
            <a:off x="1484310" y="342901"/>
            <a:ext cx="10018713" cy="971549"/>
          </a:xfrm>
        </p:spPr>
        <p:txBody>
          <a:bodyPr/>
          <a:lstStyle/>
          <a:p>
            <a:r>
              <a:rPr lang="en-US" b="1" dirty="0"/>
              <a:t>FID eligible</a:t>
            </a:r>
          </a:p>
        </p:txBody>
      </p:sp>
      <p:sp>
        <p:nvSpPr>
          <p:cNvPr id="3" name="Content Placeholder 2">
            <a:extLst>
              <a:ext uri="{FF2B5EF4-FFF2-40B4-BE49-F238E27FC236}">
                <a16:creationId xmlns:a16="http://schemas.microsoft.com/office/drawing/2014/main" id="{0C214282-518A-4267-85B3-7966D30F8157}"/>
              </a:ext>
            </a:extLst>
          </p:cNvPr>
          <p:cNvSpPr>
            <a:spLocks noGrp="1"/>
          </p:cNvSpPr>
          <p:nvPr>
            <p:ph idx="1"/>
          </p:nvPr>
        </p:nvSpPr>
        <p:spPr>
          <a:xfrm>
            <a:off x="1484310" y="1885950"/>
            <a:ext cx="10018713" cy="3905251"/>
          </a:xfrm>
        </p:spPr>
        <p:txBody>
          <a:bodyPr>
            <a:normAutofit fontScale="92500" lnSpcReduction="20000"/>
          </a:bodyPr>
          <a:lstStyle/>
          <a:p>
            <a:pPr marL="457200" indent="-457200">
              <a:buFont typeface="+mj-lt"/>
              <a:buAutoNum type="arabicPeriod"/>
            </a:pPr>
            <a:r>
              <a:rPr lang="en-GB" dirty="0">
                <a:solidFill>
                  <a:srgbClr val="000066"/>
                </a:solidFill>
                <a:latin typeface="Calibri" charset="0"/>
                <a:ea typeface="Calibri" charset="0"/>
                <a:cs typeface="Calibri" charset="0"/>
              </a:rPr>
              <a:t>First industrial deployment refers to the </a:t>
            </a:r>
            <a:r>
              <a:rPr lang="en-GB" b="1" dirty="0">
                <a:solidFill>
                  <a:srgbClr val="000066"/>
                </a:solidFill>
                <a:latin typeface="Calibri" charset="0"/>
                <a:ea typeface="Calibri" charset="0"/>
                <a:cs typeface="Calibri" charset="0"/>
              </a:rPr>
              <a:t>upscaling of pilot facilities</a:t>
            </a:r>
            <a:r>
              <a:rPr lang="en-GB" dirty="0">
                <a:solidFill>
                  <a:srgbClr val="000066"/>
                </a:solidFill>
                <a:latin typeface="Calibri" charset="0"/>
                <a:ea typeface="Calibri" charset="0"/>
                <a:cs typeface="Calibri" charset="0"/>
              </a:rPr>
              <a:t>, or to the </a:t>
            </a:r>
            <a:r>
              <a:rPr lang="en-GB" b="1" dirty="0">
                <a:solidFill>
                  <a:srgbClr val="000066"/>
                </a:solidFill>
                <a:latin typeface="Calibri" charset="0"/>
                <a:ea typeface="Calibri" charset="0"/>
                <a:cs typeface="Calibri" charset="0"/>
              </a:rPr>
              <a:t>first-in-kind equipment and facilities which cover the steps subsequent to the pilot line</a:t>
            </a:r>
            <a:r>
              <a:rPr lang="en-GB" dirty="0">
                <a:solidFill>
                  <a:srgbClr val="000066"/>
                </a:solidFill>
                <a:latin typeface="Calibri" charset="0"/>
                <a:ea typeface="Calibri" charset="0"/>
                <a:cs typeface="Calibri" charset="0"/>
              </a:rPr>
              <a:t> including the testing phase =&gt; make your choice and describe the purpose of the FID activities </a:t>
            </a:r>
          </a:p>
          <a:p>
            <a:pPr marL="457200" indent="-457200">
              <a:buFont typeface="+mj-lt"/>
              <a:buAutoNum type="arabicPeriod"/>
            </a:pPr>
            <a:r>
              <a:rPr lang="en-GB" dirty="0">
                <a:solidFill>
                  <a:srgbClr val="000066"/>
                </a:solidFill>
                <a:latin typeface="Calibri" charset="0"/>
                <a:cs typeface="Calibri" charset="0"/>
              </a:rPr>
              <a:t>Describe the technical challenges in the FID phase and explain how the company plans to overcome them	</a:t>
            </a:r>
          </a:p>
          <a:p>
            <a:pPr marL="457200" indent="-457200">
              <a:buFont typeface="+mj-lt"/>
              <a:buAutoNum type="arabicPeriod"/>
            </a:pPr>
            <a:r>
              <a:rPr lang="en-GB" dirty="0">
                <a:solidFill>
                  <a:srgbClr val="000066"/>
                </a:solidFill>
                <a:latin typeface="Calibri" charset="0"/>
                <a:ea typeface="Calibri" charset="0"/>
                <a:cs typeface="Calibri" charset="0"/>
              </a:rPr>
              <a:t>FID does not include </a:t>
            </a:r>
            <a:r>
              <a:rPr lang="en-GB" b="1" dirty="0">
                <a:solidFill>
                  <a:srgbClr val="000066"/>
                </a:solidFill>
                <a:latin typeface="Calibri" charset="0"/>
                <a:ea typeface="Calibri" charset="0"/>
                <a:cs typeface="Calibri" charset="0"/>
              </a:rPr>
              <a:t>mass production nor commercial activities</a:t>
            </a:r>
            <a:r>
              <a:rPr lang="en-GB" dirty="0">
                <a:solidFill>
                  <a:srgbClr val="000066"/>
                </a:solidFill>
                <a:latin typeface="Calibri" charset="0"/>
                <a:ea typeface="Calibri" charset="0"/>
                <a:cs typeface="Calibri" charset="0"/>
              </a:rPr>
              <a:t>; the costs of these activities are </a:t>
            </a:r>
            <a:r>
              <a:rPr lang="en-GB" b="1" dirty="0">
                <a:solidFill>
                  <a:srgbClr val="000066"/>
                </a:solidFill>
                <a:latin typeface="Calibri" charset="0"/>
                <a:ea typeface="Calibri" charset="0"/>
                <a:cs typeface="Calibri" charset="0"/>
              </a:rPr>
              <a:t>not eligible to public funding</a:t>
            </a:r>
            <a:r>
              <a:rPr lang="en-GB" dirty="0">
                <a:solidFill>
                  <a:srgbClr val="000066"/>
                </a:solidFill>
                <a:latin typeface="Calibri" charset="0"/>
                <a:ea typeface="Calibri" charset="0"/>
                <a:cs typeface="Calibri" charset="0"/>
              </a:rPr>
              <a:t> =&gt; d</a:t>
            </a:r>
            <a:r>
              <a:rPr lang="en-GB" dirty="0">
                <a:solidFill>
                  <a:srgbClr val="000066"/>
                </a:solidFill>
                <a:latin typeface="Calibri" charset="0"/>
                <a:cs typeface="Calibri" charset="0"/>
              </a:rPr>
              <a:t>escribe the KPIs and the associated values that will trigger the transition from FID (a facility which smokes and sparks and has a lot of scrap) to mass production / commercialisation (a fully-efficient industrial facility)</a:t>
            </a:r>
          </a:p>
          <a:p>
            <a:pPr marL="0" indent="0">
              <a:buNone/>
            </a:pPr>
            <a:r>
              <a:rPr lang="en-GB" sz="2600" dirty="0">
                <a:solidFill>
                  <a:srgbClr val="000066"/>
                </a:solidFill>
                <a:latin typeface="Calibri" charset="0"/>
                <a:ea typeface="Calibri" charset="0"/>
                <a:cs typeface="Calibri" charset="0"/>
              </a:rPr>
              <a:t>10 pages recommended, a quarter of questions</a:t>
            </a:r>
          </a:p>
          <a:p>
            <a:pPr marL="457200" indent="-457200">
              <a:buFont typeface="+mj-lt"/>
              <a:buAutoNum type="arabicPeriod"/>
            </a:pPr>
            <a:endParaRPr lang="en-GB" sz="1600" dirty="0">
              <a:solidFill>
                <a:srgbClr val="000066"/>
              </a:solidFill>
              <a:latin typeface="Calibri" charset="0"/>
              <a:ea typeface="Calibri" charset="0"/>
              <a:cs typeface="Calibri" charset="0"/>
            </a:endParaRPr>
          </a:p>
          <a:p>
            <a:pPr marL="0" indent="0">
              <a:buNone/>
            </a:pPr>
            <a:endParaRPr lang="en-GB" sz="1600" dirty="0">
              <a:solidFill>
                <a:srgbClr val="000066"/>
              </a:solidFill>
              <a:latin typeface="Calibri" charset="0"/>
              <a:ea typeface="Calibri" charset="0"/>
              <a:cs typeface="Calibri" charset="0"/>
            </a:endParaRPr>
          </a:p>
        </p:txBody>
      </p:sp>
    </p:spTree>
    <p:extLst>
      <p:ext uri="{BB962C8B-B14F-4D97-AF65-F5344CB8AC3E}">
        <p14:creationId xmlns:p14="http://schemas.microsoft.com/office/powerpoint/2010/main" val="2480330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CD4FB-716A-4FF6-B7E9-B1EAC013A667}"/>
              </a:ext>
            </a:extLst>
          </p:cNvPr>
          <p:cNvSpPr>
            <a:spLocks noGrp="1"/>
          </p:cNvSpPr>
          <p:nvPr>
            <p:ph type="title"/>
          </p:nvPr>
        </p:nvSpPr>
        <p:spPr>
          <a:xfrm>
            <a:off x="1484311" y="685801"/>
            <a:ext cx="10018713" cy="1085850"/>
          </a:xfrm>
        </p:spPr>
        <p:txBody>
          <a:bodyPr/>
          <a:lstStyle/>
          <a:p>
            <a:r>
              <a:rPr lang="en-US" dirty="0"/>
              <a:t>Energy Transport Environment legibility</a:t>
            </a:r>
          </a:p>
        </p:txBody>
      </p:sp>
      <p:sp>
        <p:nvSpPr>
          <p:cNvPr id="3" name="Content Placeholder 2">
            <a:extLst>
              <a:ext uri="{FF2B5EF4-FFF2-40B4-BE49-F238E27FC236}">
                <a16:creationId xmlns:a16="http://schemas.microsoft.com/office/drawing/2014/main" id="{4B2240F9-EA0E-4402-AAA3-09D9713146CD}"/>
              </a:ext>
            </a:extLst>
          </p:cNvPr>
          <p:cNvSpPr>
            <a:spLocks noGrp="1"/>
          </p:cNvSpPr>
          <p:nvPr>
            <p:ph idx="1"/>
          </p:nvPr>
        </p:nvSpPr>
        <p:spPr>
          <a:xfrm>
            <a:off x="1484310" y="2057401"/>
            <a:ext cx="10018713" cy="3733800"/>
          </a:xfrm>
        </p:spPr>
        <p:txBody>
          <a:bodyPr/>
          <a:lstStyle/>
          <a:p>
            <a:pPr marL="457200" indent="-457200">
              <a:buFont typeface="+mj-lt"/>
              <a:buAutoNum type="arabicPeriod"/>
            </a:pPr>
            <a:r>
              <a:rPr lang="en-US" dirty="0"/>
              <a:t>Hydrogen  and fuel cells, as innovative technologies that help intermittent energy sources(wind and solar)</a:t>
            </a:r>
          </a:p>
          <a:p>
            <a:pPr marL="457200" indent="-457200">
              <a:buFont typeface="+mj-lt"/>
              <a:buAutoNum type="arabicPeriod"/>
            </a:pPr>
            <a:r>
              <a:rPr lang="en-US" dirty="0"/>
              <a:t>Hydrogen and Fuel cells as innovative for transport of energy from areas of production to areas of consumption, better integration</a:t>
            </a:r>
          </a:p>
          <a:p>
            <a:pPr marL="457200" indent="-457200">
              <a:buFont typeface="+mj-lt"/>
              <a:buAutoNum type="arabicPeriod"/>
            </a:pPr>
            <a:r>
              <a:rPr lang="en-US" dirty="0"/>
              <a:t>Hydrogen and Fuel cells as innovative powering technologies for heavy duty vehicles, commercial vehicles</a:t>
            </a:r>
          </a:p>
          <a:p>
            <a:pPr marL="0" indent="0">
              <a:buNone/>
            </a:pPr>
            <a:r>
              <a:rPr lang="en-US" b="1" dirty="0"/>
              <a:t>Only personnel/admin costs incurred during construction are </a:t>
            </a:r>
            <a:r>
              <a:rPr lang="en-US" b="1" dirty="0" err="1"/>
              <a:t>eligble</a:t>
            </a:r>
            <a:endParaRPr lang="en-US" b="1" dirty="0"/>
          </a:p>
        </p:txBody>
      </p:sp>
    </p:spTree>
    <p:extLst>
      <p:ext uri="{BB962C8B-B14F-4D97-AF65-F5344CB8AC3E}">
        <p14:creationId xmlns:p14="http://schemas.microsoft.com/office/powerpoint/2010/main" val="1141875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CF368-1C76-4E72-BEEA-FE4EE701C6A7}"/>
              </a:ext>
            </a:extLst>
          </p:cNvPr>
          <p:cNvSpPr>
            <a:spLocks noGrp="1"/>
          </p:cNvSpPr>
          <p:nvPr>
            <p:ph type="title"/>
          </p:nvPr>
        </p:nvSpPr>
        <p:spPr/>
        <p:txBody>
          <a:bodyPr/>
          <a:lstStyle/>
          <a:p>
            <a:r>
              <a:rPr lang="en-US" dirty="0"/>
              <a:t>Spillover of an IPCEI</a:t>
            </a:r>
          </a:p>
        </p:txBody>
      </p:sp>
      <p:sp>
        <p:nvSpPr>
          <p:cNvPr id="3" name="Content Placeholder 2">
            <a:extLst>
              <a:ext uri="{FF2B5EF4-FFF2-40B4-BE49-F238E27FC236}">
                <a16:creationId xmlns:a16="http://schemas.microsoft.com/office/drawing/2014/main" id="{A0AB9046-A558-440C-AC3F-A10D1D473497}"/>
              </a:ext>
            </a:extLst>
          </p:cNvPr>
          <p:cNvSpPr>
            <a:spLocks noGrp="1"/>
          </p:cNvSpPr>
          <p:nvPr>
            <p:ph idx="1"/>
          </p:nvPr>
        </p:nvSpPr>
        <p:spPr/>
        <p:txBody>
          <a:bodyPr>
            <a:normAutofit fontScale="92500" lnSpcReduction="10000"/>
          </a:bodyPr>
          <a:lstStyle/>
          <a:p>
            <a:r>
              <a:rPr lang="en-GB" dirty="0">
                <a:solidFill>
                  <a:srgbClr val="000066"/>
                </a:solidFill>
                <a:latin typeface="Calibri" panose="020F0502020204030204" pitchFamily="34" charset="0"/>
                <a:ea typeface="Tahoma" pitchFamily="-108" charset="0"/>
                <a:cs typeface="Calibri" panose="020F0502020204030204" pitchFamily="34" charset="0"/>
              </a:rPr>
              <a:t>“</a:t>
            </a:r>
            <a:r>
              <a:rPr lang="en-GB" b="1" dirty="0">
                <a:solidFill>
                  <a:srgbClr val="000066"/>
                </a:solidFill>
                <a:latin typeface="Calibri" panose="020F0502020204030204" pitchFamily="34" charset="0"/>
                <a:ea typeface="Tahoma" pitchFamily="-108" charset="0"/>
                <a:cs typeface="Calibri" panose="020F0502020204030204" pitchFamily="34" charset="0"/>
              </a:rPr>
              <a:t>The benefits of the project </a:t>
            </a:r>
            <a:r>
              <a:rPr lang="en-GB" dirty="0">
                <a:solidFill>
                  <a:srgbClr val="000066"/>
                </a:solidFill>
                <a:latin typeface="Calibri" panose="020F0502020204030204" pitchFamily="34" charset="0"/>
                <a:ea typeface="Tahoma" pitchFamily="-108" charset="0"/>
                <a:cs typeface="Calibri" panose="020F0502020204030204" pitchFamily="34" charset="0"/>
              </a:rPr>
              <a:t>must not be limited to the undertakings or to the sector concerned but </a:t>
            </a:r>
            <a:r>
              <a:rPr lang="en-GB" b="1" dirty="0">
                <a:solidFill>
                  <a:srgbClr val="000066"/>
                </a:solidFill>
                <a:latin typeface="Calibri" panose="020F0502020204030204" pitchFamily="34" charset="0"/>
                <a:ea typeface="Tahoma" pitchFamily="-108" charset="0"/>
                <a:cs typeface="Calibri" panose="020F0502020204030204" pitchFamily="34" charset="0"/>
              </a:rPr>
              <a:t>must be of wider relevance and application</a:t>
            </a:r>
            <a:r>
              <a:rPr lang="en-GB" dirty="0">
                <a:solidFill>
                  <a:srgbClr val="000066"/>
                </a:solidFill>
                <a:latin typeface="Calibri" panose="020F0502020204030204" pitchFamily="34" charset="0"/>
                <a:ea typeface="Tahoma" pitchFamily="-108" charset="0"/>
                <a:cs typeface="Calibri" panose="020F0502020204030204" pitchFamily="34" charset="0"/>
              </a:rPr>
              <a:t> to the European economy or society </a:t>
            </a:r>
            <a:r>
              <a:rPr lang="en-GB" b="1" dirty="0">
                <a:solidFill>
                  <a:srgbClr val="000066"/>
                </a:solidFill>
                <a:latin typeface="Calibri" panose="020F0502020204030204" pitchFamily="34" charset="0"/>
                <a:ea typeface="Tahoma" pitchFamily="-108" charset="0"/>
                <a:cs typeface="Calibri" panose="020F0502020204030204" pitchFamily="34" charset="0"/>
              </a:rPr>
              <a:t>through positive </a:t>
            </a:r>
            <a:r>
              <a:rPr lang="en-GB" b="1" dirty="0" err="1">
                <a:solidFill>
                  <a:srgbClr val="000066"/>
                </a:solidFill>
                <a:latin typeface="Calibri" panose="020F0502020204030204" pitchFamily="34" charset="0"/>
                <a:ea typeface="Tahoma" pitchFamily="-108" charset="0"/>
                <a:cs typeface="Calibri" panose="020F0502020204030204" pitchFamily="34" charset="0"/>
              </a:rPr>
              <a:t>spillover</a:t>
            </a:r>
            <a:r>
              <a:rPr lang="en-GB" b="1" dirty="0">
                <a:solidFill>
                  <a:srgbClr val="000066"/>
                </a:solidFill>
                <a:latin typeface="Calibri" panose="020F0502020204030204" pitchFamily="34" charset="0"/>
                <a:ea typeface="Tahoma" pitchFamily="-108" charset="0"/>
                <a:cs typeface="Calibri" panose="020F0502020204030204" pitchFamily="34" charset="0"/>
              </a:rPr>
              <a:t> effects</a:t>
            </a:r>
            <a:r>
              <a:rPr lang="en-GB" dirty="0">
                <a:solidFill>
                  <a:srgbClr val="000066"/>
                </a:solidFill>
                <a:latin typeface="Calibri" panose="020F0502020204030204" pitchFamily="34" charset="0"/>
                <a:ea typeface="Tahoma" pitchFamily="-108" charset="0"/>
                <a:cs typeface="Calibri" panose="020F0502020204030204" pitchFamily="34" charset="0"/>
              </a:rPr>
              <a:t> (such as having systemic effects on multiple levels of the value chain, or up- or downstream markets, or having alternative uses in other sectors or modal shift) which are clearly defined in a concrete and identifiable manner”</a:t>
            </a:r>
            <a:r>
              <a:rPr lang="en-GB" sz="1600" dirty="0">
                <a:solidFill>
                  <a:srgbClr val="000066"/>
                </a:solidFill>
                <a:latin typeface="Calibri" panose="020F0502020204030204" pitchFamily="34" charset="0"/>
                <a:ea typeface="Tahoma" pitchFamily="-108" charset="0"/>
                <a:cs typeface="Calibri" panose="020F0502020204030204" pitchFamily="34" charset="0"/>
              </a:rPr>
              <a:t> (point 17. IPCEI Communication)</a:t>
            </a:r>
          </a:p>
          <a:p>
            <a:endParaRPr lang="en-US" dirty="0"/>
          </a:p>
          <a:p>
            <a:r>
              <a:rPr lang="en-US" dirty="0"/>
              <a:t>Must commit to disseminate results for the sake of legal protection against third parties that did not participate</a:t>
            </a:r>
          </a:p>
        </p:txBody>
      </p:sp>
    </p:spTree>
    <p:extLst>
      <p:ext uri="{BB962C8B-B14F-4D97-AF65-F5344CB8AC3E}">
        <p14:creationId xmlns:p14="http://schemas.microsoft.com/office/powerpoint/2010/main" val="3781327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46F05-59CD-4814-96F1-27F16571BBBB}"/>
              </a:ext>
            </a:extLst>
          </p:cNvPr>
          <p:cNvSpPr>
            <a:spLocks noGrp="1"/>
          </p:cNvSpPr>
          <p:nvPr>
            <p:ph type="title"/>
          </p:nvPr>
        </p:nvSpPr>
        <p:spPr/>
        <p:txBody>
          <a:bodyPr>
            <a:normAutofit/>
          </a:bodyPr>
          <a:lstStyle/>
          <a:p>
            <a:r>
              <a:rPr lang="en-US" dirty="0"/>
              <a:t>Legality</a:t>
            </a:r>
          </a:p>
        </p:txBody>
      </p:sp>
      <p:sp>
        <p:nvSpPr>
          <p:cNvPr id="3" name="Content Placeholder 2">
            <a:extLst>
              <a:ext uri="{FF2B5EF4-FFF2-40B4-BE49-F238E27FC236}">
                <a16:creationId xmlns:a16="http://schemas.microsoft.com/office/drawing/2014/main" id="{3D8B122D-5BC8-4744-915B-BFC1619ECDCF}"/>
              </a:ext>
            </a:extLst>
          </p:cNvPr>
          <p:cNvSpPr>
            <a:spLocks noGrp="1"/>
          </p:cNvSpPr>
          <p:nvPr>
            <p:ph idx="1"/>
          </p:nvPr>
        </p:nvSpPr>
        <p:spPr/>
        <p:txBody>
          <a:bodyPr/>
          <a:lstStyle/>
          <a:p>
            <a:r>
              <a:rPr lang="en-US" dirty="0"/>
              <a:t>State aid is forbidden by article </a:t>
            </a:r>
            <a:r>
              <a:rPr lang="en-GB" dirty="0"/>
              <a:t>Art. 107-1 Treaty on the Functioning of the European Union (</a:t>
            </a:r>
            <a:r>
              <a:rPr lang="en-GB" dirty="0">
                <a:hlinkClick r:id="rId2">
                  <a:extLst>
                    <a:ext uri="{A12FA001-AC4F-418D-AE19-62706E023703}">
                      <ahyp:hlinkClr xmlns:ahyp="http://schemas.microsoft.com/office/drawing/2018/hyperlinkcolor" val="tx"/>
                    </a:ext>
                  </a:extLst>
                </a:hlinkClick>
              </a:rPr>
              <a:t>TFEU</a:t>
            </a:r>
            <a:r>
              <a:rPr lang="en-GB" dirty="0"/>
              <a:t>)</a:t>
            </a:r>
          </a:p>
          <a:p>
            <a:r>
              <a:rPr lang="en-GB" dirty="0"/>
              <a:t>One exception, ‘aid to promote the execution of an important project of common European Interest’(treaty 107-3)</a:t>
            </a:r>
            <a:endParaRPr lang="en-US" dirty="0"/>
          </a:p>
        </p:txBody>
      </p:sp>
    </p:spTree>
    <p:extLst>
      <p:ext uri="{BB962C8B-B14F-4D97-AF65-F5344CB8AC3E}">
        <p14:creationId xmlns:p14="http://schemas.microsoft.com/office/powerpoint/2010/main" val="7166887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638A5-1173-4E5D-ABB1-5700925630C8}"/>
              </a:ext>
            </a:extLst>
          </p:cNvPr>
          <p:cNvSpPr>
            <a:spLocks noGrp="1"/>
          </p:cNvSpPr>
          <p:nvPr>
            <p:ph type="title"/>
          </p:nvPr>
        </p:nvSpPr>
        <p:spPr/>
        <p:txBody>
          <a:bodyPr/>
          <a:lstStyle/>
          <a:p>
            <a:r>
              <a:rPr lang="en-US" dirty="0"/>
              <a:t>Spillover types</a:t>
            </a:r>
          </a:p>
        </p:txBody>
      </p:sp>
      <p:sp>
        <p:nvSpPr>
          <p:cNvPr id="3" name="Content Placeholder 2">
            <a:extLst>
              <a:ext uri="{FF2B5EF4-FFF2-40B4-BE49-F238E27FC236}">
                <a16:creationId xmlns:a16="http://schemas.microsoft.com/office/drawing/2014/main" id="{AF2A54DA-59F8-4C98-8588-69D49CECCD69}"/>
              </a:ext>
            </a:extLst>
          </p:cNvPr>
          <p:cNvSpPr>
            <a:spLocks noGrp="1"/>
          </p:cNvSpPr>
          <p:nvPr>
            <p:ph idx="1"/>
          </p:nvPr>
        </p:nvSpPr>
        <p:spPr/>
        <p:txBody>
          <a:bodyPr>
            <a:normAutofit fontScale="92500"/>
          </a:bodyPr>
          <a:lstStyle/>
          <a:p>
            <a:pPr marL="457200" indent="-457200">
              <a:buFont typeface="+mj-lt"/>
              <a:buAutoNum type="arabicPeriod"/>
            </a:pPr>
            <a:r>
              <a:rPr lang="en-US" dirty="0"/>
              <a:t>Diffusion of non-</a:t>
            </a:r>
            <a:r>
              <a:rPr lang="en-US" dirty="0" err="1"/>
              <a:t>ip</a:t>
            </a:r>
            <a:r>
              <a:rPr lang="en-US" dirty="0"/>
              <a:t> protected results(conferences, publications, workshops, PHD’s/post docs, education, collaborative research programs, press releases and media activities)</a:t>
            </a:r>
          </a:p>
          <a:p>
            <a:pPr marL="457200" indent="-457200">
              <a:buFont typeface="+mj-lt"/>
              <a:buAutoNum type="arabicPeriod"/>
            </a:pPr>
            <a:r>
              <a:rPr lang="en-US" dirty="0"/>
              <a:t>Spill by diffusion of IP protected results(commit to granting FRAND conditions)</a:t>
            </a:r>
          </a:p>
          <a:p>
            <a:pPr marL="457200" indent="-457200">
              <a:buFont typeface="+mj-lt"/>
              <a:buAutoNum type="arabicPeriod"/>
            </a:pPr>
            <a:r>
              <a:rPr lang="en-US" dirty="0"/>
              <a:t>FID specific, open access to pilot and FID lines to research organizations and SME’s</a:t>
            </a:r>
          </a:p>
          <a:p>
            <a:pPr marL="0" indent="0">
              <a:buNone/>
            </a:pPr>
            <a:r>
              <a:rPr lang="en-US" b="1" dirty="0"/>
              <a:t>Measurability is key</a:t>
            </a:r>
          </a:p>
        </p:txBody>
      </p:sp>
    </p:spTree>
    <p:extLst>
      <p:ext uri="{BB962C8B-B14F-4D97-AF65-F5344CB8AC3E}">
        <p14:creationId xmlns:p14="http://schemas.microsoft.com/office/powerpoint/2010/main" val="3323483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7ED7F-EAFE-491B-811E-747D9D83F817}"/>
              </a:ext>
            </a:extLst>
          </p:cNvPr>
          <p:cNvSpPr>
            <a:spLocks noGrp="1"/>
          </p:cNvSpPr>
          <p:nvPr>
            <p:ph type="title"/>
          </p:nvPr>
        </p:nvSpPr>
        <p:spPr>
          <a:xfrm>
            <a:off x="1484311" y="685801"/>
            <a:ext cx="10018713" cy="1257300"/>
          </a:xfrm>
        </p:spPr>
        <p:txBody>
          <a:bodyPr/>
          <a:lstStyle/>
          <a:p>
            <a:r>
              <a:rPr lang="en-US" dirty="0"/>
              <a:t>Necessity and Proportionality</a:t>
            </a:r>
          </a:p>
        </p:txBody>
      </p:sp>
      <p:sp>
        <p:nvSpPr>
          <p:cNvPr id="3" name="Content Placeholder 2">
            <a:extLst>
              <a:ext uri="{FF2B5EF4-FFF2-40B4-BE49-F238E27FC236}">
                <a16:creationId xmlns:a16="http://schemas.microsoft.com/office/drawing/2014/main" id="{EEAB90E2-A58D-40E6-A249-07F65A59BAA2}"/>
              </a:ext>
            </a:extLst>
          </p:cNvPr>
          <p:cNvSpPr>
            <a:spLocks noGrp="1"/>
          </p:cNvSpPr>
          <p:nvPr>
            <p:ph idx="1"/>
          </p:nvPr>
        </p:nvSpPr>
        <p:spPr>
          <a:xfrm>
            <a:off x="1484310" y="2247901"/>
            <a:ext cx="10018713" cy="3543300"/>
          </a:xfrm>
        </p:spPr>
        <p:txBody>
          <a:bodyPr/>
          <a:lstStyle/>
          <a:p>
            <a:r>
              <a:rPr lang="en-GB" dirty="0">
                <a:solidFill>
                  <a:srgbClr val="000066"/>
                </a:solidFill>
                <a:latin typeface="Calibri" panose="020F0502020204030204" pitchFamily="34" charset="0"/>
                <a:ea typeface="Tahoma" pitchFamily="-108" charset="0"/>
                <a:cs typeface="Calibri" panose="020F0502020204030204" pitchFamily="34" charset="0"/>
              </a:rPr>
              <a:t>Point 28: “The aid must </a:t>
            </a:r>
            <a:r>
              <a:rPr lang="en-GB" b="1" dirty="0">
                <a:solidFill>
                  <a:srgbClr val="000066"/>
                </a:solidFill>
                <a:latin typeface="Calibri" panose="020F0502020204030204" pitchFamily="34" charset="0"/>
                <a:ea typeface="Tahoma" pitchFamily="-108" charset="0"/>
                <a:cs typeface="Calibri" panose="020F0502020204030204" pitchFamily="34" charset="0"/>
              </a:rPr>
              <a:t>not subsidise the costs of a project that an undertaking would anyhow incur</a:t>
            </a:r>
            <a:r>
              <a:rPr lang="en-GB" dirty="0">
                <a:solidFill>
                  <a:srgbClr val="000066"/>
                </a:solidFill>
                <a:latin typeface="Calibri" panose="020F0502020204030204" pitchFamily="34" charset="0"/>
                <a:ea typeface="Tahoma" pitchFamily="-108" charset="0"/>
                <a:cs typeface="Calibri" panose="020F0502020204030204" pitchFamily="34" charset="0"/>
              </a:rPr>
              <a:t> and must not compensate for the normal business risk of an economic activity. Without the aid the project’s realisation should be impossible, or it should be realised in a smaller size or scope or in a different manner that would significantly restrict its expected benefits”</a:t>
            </a:r>
            <a:r>
              <a:rPr lang="en-GB" sz="1600" dirty="0">
                <a:solidFill>
                  <a:srgbClr val="000066"/>
                </a:solidFill>
                <a:latin typeface="Calibri" panose="020F0502020204030204" pitchFamily="34" charset="0"/>
                <a:ea typeface="Tahoma" pitchFamily="-108" charset="0"/>
                <a:cs typeface="Calibri" panose="020F0502020204030204" pitchFamily="34" charset="0"/>
              </a:rPr>
              <a:t>	</a:t>
            </a:r>
          </a:p>
          <a:p>
            <a:pPr marL="0" indent="0">
              <a:buNone/>
            </a:pPr>
            <a:r>
              <a:rPr lang="en-GB" sz="2000" dirty="0">
                <a:solidFill>
                  <a:srgbClr val="000066"/>
                </a:solidFill>
                <a:latin typeface="Calibri" panose="020F0502020204030204" pitchFamily="34" charset="0"/>
                <a:ea typeface="Tahoma" pitchFamily="-108" charset="0"/>
                <a:cs typeface="Calibri" panose="020F0502020204030204" pitchFamily="34" charset="0"/>
              </a:rPr>
              <a:t>NPV must be negative</a:t>
            </a:r>
          </a:p>
          <a:p>
            <a:pPr marL="0" indent="0">
              <a:buNone/>
            </a:pPr>
            <a:r>
              <a:rPr lang="en-GB" sz="2000" dirty="0">
                <a:solidFill>
                  <a:srgbClr val="000066"/>
                </a:solidFill>
                <a:latin typeface="Calibri" panose="020F0502020204030204" pitchFamily="34" charset="0"/>
                <a:ea typeface="Tahoma" pitchFamily="-108" charset="0"/>
                <a:cs typeface="Calibri" panose="020F0502020204030204" pitchFamily="34" charset="0"/>
              </a:rPr>
              <a:t>Or the internal rate of return without state aid must be below the hurdle rate</a:t>
            </a:r>
          </a:p>
        </p:txBody>
      </p:sp>
    </p:spTree>
    <p:extLst>
      <p:ext uri="{BB962C8B-B14F-4D97-AF65-F5344CB8AC3E}">
        <p14:creationId xmlns:p14="http://schemas.microsoft.com/office/powerpoint/2010/main" val="7932833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34891-F561-4260-94E8-754B7D0FA563}"/>
              </a:ext>
            </a:extLst>
          </p:cNvPr>
          <p:cNvSpPr>
            <a:spLocks noGrp="1"/>
          </p:cNvSpPr>
          <p:nvPr>
            <p:ph type="title"/>
          </p:nvPr>
        </p:nvSpPr>
        <p:spPr>
          <a:xfrm>
            <a:off x="1484311" y="685801"/>
            <a:ext cx="10018713" cy="1257300"/>
          </a:xfrm>
        </p:spPr>
        <p:txBody>
          <a:bodyPr/>
          <a:lstStyle/>
          <a:p>
            <a:r>
              <a:rPr lang="en-US" dirty="0"/>
              <a:t>Maximum state aid</a:t>
            </a:r>
          </a:p>
        </p:txBody>
      </p:sp>
      <p:sp>
        <p:nvSpPr>
          <p:cNvPr id="3" name="Content Placeholder 2">
            <a:extLst>
              <a:ext uri="{FF2B5EF4-FFF2-40B4-BE49-F238E27FC236}">
                <a16:creationId xmlns:a16="http://schemas.microsoft.com/office/drawing/2014/main" id="{8C156EAE-BF0D-4C5F-A037-935D075BEB9E}"/>
              </a:ext>
            </a:extLst>
          </p:cNvPr>
          <p:cNvSpPr>
            <a:spLocks noGrp="1"/>
          </p:cNvSpPr>
          <p:nvPr>
            <p:ph idx="1"/>
          </p:nvPr>
        </p:nvSpPr>
        <p:spPr>
          <a:xfrm>
            <a:off x="1484310" y="2190751"/>
            <a:ext cx="10018713" cy="3600450"/>
          </a:xfrm>
        </p:spPr>
        <p:txBody>
          <a:bodyPr/>
          <a:lstStyle/>
          <a:p>
            <a:r>
              <a:rPr lang="en-US" dirty="0"/>
              <a:t>Point 30: </a:t>
            </a:r>
            <a:r>
              <a:rPr lang="en-GB" dirty="0">
                <a:solidFill>
                  <a:srgbClr val="000066"/>
                </a:solidFill>
                <a:latin typeface="Calibri" panose="020F0502020204030204" pitchFamily="34" charset="0"/>
                <a:ea typeface="Tahoma" pitchFamily="-108" charset="0"/>
                <a:cs typeface="Calibri" panose="020F0502020204030204" pitchFamily="34" charset="0"/>
              </a:rPr>
              <a:t>“[…] the Commission will verify that the aid amount does </a:t>
            </a:r>
            <a:r>
              <a:rPr lang="en-GB" b="1" dirty="0">
                <a:solidFill>
                  <a:srgbClr val="000066"/>
                </a:solidFill>
                <a:latin typeface="Calibri" panose="020F0502020204030204" pitchFamily="34" charset="0"/>
                <a:ea typeface="Tahoma" pitchFamily="-108" charset="0"/>
                <a:cs typeface="Calibri" panose="020F0502020204030204" pitchFamily="34" charset="0"/>
              </a:rPr>
              <a:t>not exceed the minimum necessary for the aided project to be sufficiently profitable</a:t>
            </a:r>
            <a:r>
              <a:rPr lang="en-GB" dirty="0">
                <a:solidFill>
                  <a:srgbClr val="000066"/>
                </a:solidFill>
                <a:latin typeface="Calibri" panose="020F0502020204030204" pitchFamily="34" charset="0"/>
                <a:ea typeface="Tahoma" pitchFamily="-108" charset="0"/>
                <a:cs typeface="Calibri" panose="020F0502020204030204" pitchFamily="34" charset="0"/>
              </a:rPr>
              <a:t>, for example by making possible to achieve an IRR corresponding to the sector or firm specific benchmark or hurdle rate. Normal rates of return required by the beneficiary in other investment projects of a similar kind, its cost of capital as a whole or returns commonly observed in the industry concerned may also be used”</a:t>
            </a:r>
            <a:r>
              <a:rPr lang="en-GB" sz="1600" dirty="0">
                <a:solidFill>
                  <a:srgbClr val="000066"/>
                </a:solidFill>
                <a:latin typeface="Calibri" panose="020F0502020204030204" pitchFamily="34" charset="0"/>
                <a:ea typeface="Tahoma" pitchFamily="-108" charset="0"/>
                <a:cs typeface="Calibri" panose="020F0502020204030204" pitchFamily="34" charset="0"/>
              </a:rPr>
              <a:t> 	</a:t>
            </a:r>
          </a:p>
          <a:p>
            <a:r>
              <a:rPr lang="en-GB" sz="2000" b="1" dirty="0">
                <a:solidFill>
                  <a:srgbClr val="000066"/>
                </a:solidFill>
                <a:latin typeface="Calibri" panose="020F0502020204030204" pitchFamily="34" charset="0"/>
                <a:ea typeface="Tahoma" pitchFamily="-108" charset="0"/>
                <a:cs typeface="Calibri" panose="020F0502020204030204" pitchFamily="34" charset="0"/>
              </a:rPr>
              <a:t>Public support shall not generate windfall profits</a:t>
            </a:r>
          </a:p>
          <a:p>
            <a:r>
              <a:rPr lang="en-GB" sz="2000" b="1" dirty="0">
                <a:solidFill>
                  <a:srgbClr val="000066"/>
                </a:solidFill>
                <a:latin typeface="Calibri" panose="020F0502020204030204" pitchFamily="34" charset="0"/>
                <a:ea typeface="Tahoma" pitchFamily="-108" charset="0"/>
                <a:cs typeface="Calibri" panose="020F0502020204030204" pitchFamily="34" charset="0"/>
              </a:rPr>
              <a:t>IRR = hurdle rate</a:t>
            </a:r>
            <a:endParaRPr lang="en-US" sz="2000" b="1" dirty="0"/>
          </a:p>
        </p:txBody>
      </p:sp>
    </p:spTree>
    <p:extLst>
      <p:ext uri="{BB962C8B-B14F-4D97-AF65-F5344CB8AC3E}">
        <p14:creationId xmlns:p14="http://schemas.microsoft.com/office/powerpoint/2010/main" val="10133851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0F400-92AB-4388-9963-05C8CA5B86B8}"/>
              </a:ext>
            </a:extLst>
          </p:cNvPr>
          <p:cNvSpPr>
            <a:spLocks noGrp="1"/>
          </p:cNvSpPr>
          <p:nvPr>
            <p:ph type="title"/>
          </p:nvPr>
        </p:nvSpPr>
        <p:spPr>
          <a:xfrm>
            <a:off x="1484311" y="685801"/>
            <a:ext cx="10018713" cy="1104900"/>
          </a:xfrm>
        </p:spPr>
        <p:txBody>
          <a:bodyPr/>
          <a:lstStyle/>
          <a:p>
            <a:r>
              <a:rPr lang="en-US" dirty="0"/>
              <a:t>Funding Gap </a:t>
            </a:r>
            <a:r>
              <a:rPr lang="en-US" dirty="0" err="1"/>
              <a:t>Questionaire</a:t>
            </a:r>
            <a:endParaRPr lang="en-US" dirty="0"/>
          </a:p>
        </p:txBody>
      </p:sp>
      <p:sp>
        <p:nvSpPr>
          <p:cNvPr id="3" name="Content Placeholder 2">
            <a:extLst>
              <a:ext uri="{FF2B5EF4-FFF2-40B4-BE49-F238E27FC236}">
                <a16:creationId xmlns:a16="http://schemas.microsoft.com/office/drawing/2014/main" id="{9CFD3173-F0FC-4457-A8A8-533705924DD4}"/>
              </a:ext>
            </a:extLst>
          </p:cNvPr>
          <p:cNvSpPr>
            <a:spLocks noGrp="1"/>
          </p:cNvSpPr>
          <p:nvPr>
            <p:ph idx="1"/>
          </p:nvPr>
        </p:nvSpPr>
        <p:spPr>
          <a:xfrm>
            <a:off x="1484310" y="2076451"/>
            <a:ext cx="10018713" cy="3714750"/>
          </a:xfrm>
        </p:spPr>
        <p:txBody>
          <a:bodyPr/>
          <a:lstStyle/>
          <a:p>
            <a:r>
              <a:rPr lang="en-US" dirty="0"/>
              <a:t>3 sections for breakdown of </a:t>
            </a:r>
            <a:r>
              <a:rPr lang="en-US" b="1" dirty="0"/>
              <a:t>eligible costs</a:t>
            </a:r>
          </a:p>
          <a:p>
            <a:r>
              <a:rPr lang="en-US" dirty="0"/>
              <a:t>1 section for mass production/commercials/exploit for </a:t>
            </a:r>
            <a:r>
              <a:rPr lang="en-US" b="1" dirty="0"/>
              <a:t>non-eligible costs</a:t>
            </a:r>
          </a:p>
          <a:p>
            <a:pPr marL="0" indent="0">
              <a:buNone/>
            </a:pPr>
            <a:endParaRPr lang="en-US" b="1" dirty="0"/>
          </a:p>
          <a:p>
            <a:pPr marL="0" indent="0">
              <a:buNone/>
            </a:pPr>
            <a:r>
              <a:rPr lang="en-US" b="1" dirty="0"/>
              <a:t>Duration is chosen to capture all value of the investment</a:t>
            </a:r>
          </a:p>
          <a:p>
            <a:pPr marL="0" indent="0">
              <a:buNone/>
            </a:pPr>
            <a:r>
              <a:rPr lang="en-US" b="1" dirty="0"/>
              <a:t>Maximum state aid requirement can be calculated as a fixed proportion of eligible costs to achieve targeted IRR. </a:t>
            </a:r>
          </a:p>
        </p:txBody>
      </p:sp>
    </p:spTree>
    <p:extLst>
      <p:ext uri="{BB962C8B-B14F-4D97-AF65-F5344CB8AC3E}">
        <p14:creationId xmlns:p14="http://schemas.microsoft.com/office/powerpoint/2010/main" val="25462939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7B77B-FF18-41BA-9DF5-4A3567130B26}"/>
              </a:ext>
            </a:extLst>
          </p:cNvPr>
          <p:cNvSpPr>
            <a:spLocks noGrp="1"/>
          </p:cNvSpPr>
          <p:nvPr>
            <p:ph type="title"/>
          </p:nvPr>
        </p:nvSpPr>
        <p:spPr>
          <a:xfrm>
            <a:off x="1484309" y="400050"/>
            <a:ext cx="10018713" cy="1752599"/>
          </a:xfrm>
        </p:spPr>
        <p:txBody>
          <a:bodyPr/>
          <a:lstStyle/>
          <a:p>
            <a:r>
              <a:rPr lang="en-US" dirty="0"/>
              <a:t>Claw back mechanism</a:t>
            </a:r>
          </a:p>
        </p:txBody>
      </p:sp>
      <p:sp>
        <p:nvSpPr>
          <p:cNvPr id="3" name="Content Placeholder 2">
            <a:extLst>
              <a:ext uri="{FF2B5EF4-FFF2-40B4-BE49-F238E27FC236}">
                <a16:creationId xmlns:a16="http://schemas.microsoft.com/office/drawing/2014/main" id="{5DCEB3D4-FA39-4E24-A915-5B2C5D97190A}"/>
              </a:ext>
            </a:extLst>
          </p:cNvPr>
          <p:cNvSpPr>
            <a:spLocks noGrp="1"/>
          </p:cNvSpPr>
          <p:nvPr>
            <p:ph idx="1"/>
          </p:nvPr>
        </p:nvSpPr>
        <p:spPr>
          <a:xfrm>
            <a:off x="1484310" y="2152649"/>
            <a:ext cx="10018713" cy="3638551"/>
          </a:xfrm>
        </p:spPr>
        <p:txBody>
          <a:bodyPr/>
          <a:lstStyle/>
          <a:p>
            <a:r>
              <a:rPr lang="en-GB" dirty="0">
                <a:solidFill>
                  <a:srgbClr val="000066"/>
                </a:solidFill>
                <a:latin typeface="Calibri" panose="020F0502020204030204" pitchFamily="34" charset="0"/>
                <a:ea typeface="Tahoma" pitchFamily="-108" charset="0"/>
                <a:cs typeface="Calibri" panose="020F0502020204030204" pitchFamily="34" charset="0"/>
              </a:rPr>
              <a:t>In order to guarantee the proportionality of State aid during the project’s operation, a claw-back mechanism can be put in place by which </a:t>
            </a:r>
            <a:r>
              <a:rPr lang="en-GB" b="1" dirty="0">
                <a:solidFill>
                  <a:srgbClr val="000066"/>
                </a:solidFill>
                <a:latin typeface="Calibri" panose="020F0502020204030204" pitchFamily="34" charset="0"/>
                <a:ea typeface="Tahoma" pitchFamily="-108" charset="0"/>
                <a:cs typeface="Calibri" panose="020F0502020204030204" pitchFamily="34" charset="0"/>
              </a:rPr>
              <a:t>the company shall repay “extra” profits to the Member State</a:t>
            </a:r>
            <a:r>
              <a:rPr lang="en-GB" dirty="0">
                <a:solidFill>
                  <a:srgbClr val="000066"/>
                </a:solidFill>
                <a:latin typeface="Calibri" panose="020F0502020204030204" pitchFamily="34" charset="0"/>
                <a:ea typeface="Tahoma" pitchFamily="-108" charset="0"/>
                <a:cs typeface="Calibri" panose="020F0502020204030204" pitchFamily="34" charset="0"/>
              </a:rPr>
              <a:t> during the project’s operation</a:t>
            </a:r>
          </a:p>
          <a:p>
            <a:pPr algn="just" defTabSz="762000"/>
            <a:endParaRPr lang="en-GB" sz="600" dirty="0">
              <a:solidFill>
                <a:srgbClr val="000066"/>
              </a:solidFill>
              <a:latin typeface="Calibri" panose="020F0502020204030204" pitchFamily="34" charset="0"/>
              <a:ea typeface="Tahoma" pitchFamily="-108" charset="0"/>
              <a:cs typeface="Calibri" panose="020F0502020204030204" pitchFamily="34" charset="0"/>
            </a:endParaRPr>
          </a:p>
          <a:p>
            <a:pPr marL="0" indent="0" algn="just" defTabSz="762000">
              <a:buNone/>
            </a:pPr>
            <a:r>
              <a:rPr lang="en-GB" dirty="0">
                <a:solidFill>
                  <a:srgbClr val="000066"/>
                </a:solidFill>
                <a:latin typeface="Calibri" panose="020F0502020204030204" pitchFamily="34" charset="0"/>
                <a:ea typeface="Tahoma" pitchFamily="-108" charset="0"/>
                <a:cs typeface="Calibri" panose="020F0502020204030204" pitchFamily="34" charset="0"/>
              </a:rPr>
              <a:t>Every five years, the Funding Gap is compared to the actual State aid disbursements; a share of the surplus, if any, is clawed-back to the Member State</a:t>
            </a:r>
            <a:endParaRPr lang="en-GB" b="1" dirty="0">
              <a:solidFill>
                <a:srgbClr val="000066"/>
              </a:solidFill>
              <a:latin typeface="Calibri" panose="020F0502020204030204" pitchFamily="34" charset="0"/>
              <a:ea typeface="Tahoma" pitchFamily="-108"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311969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5E06F2-F801-4B65-A904-C0638DA8C2E9}"/>
              </a:ext>
            </a:extLst>
          </p:cNvPr>
          <p:cNvSpPr>
            <a:spLocks noGrp="1"/>
          </p:cNvSpPr>
          <p:nvPr>
            <p:ph idx="1"/>
          </p:nvPr>
        </p:nvSpPr>
        <p:spPr/>
        <p:txBody>
          <a:bodyPr>
            <a:normAutofit/>
          </a:bodyPr>
          <a:lstStyle/>
          <a:p>
            <a:pPr marL="0" indent="0">
              <a:buNone/>
            </a:pPr>
            <a:r>
              <a:rPr lang="en-US" sz="7200" dirty="0"/>
              <a:t>Thank you for listening</a:t>
            </a:r>
          </a:p>
        </p:txBody>
      </p:sp>
    </p:spTree>
    <p:extLst>
      <p:ext uri="{BB962C8B-B14F-4D97-AF65-F5344CB8AC3E}">
        <p14:creationId xmlns:p14="http://schemas.microsoft.com/office/powerpoint/2010/main" val="2241925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583C5-80F0-42F7-B746-D4FE4D66DB6D}"/>
              </a:ext>
            </a:extLst>
          </p:cNvPr>
          <p:cNvSpPr>
            <a:spLocks noGrp="1"/>
          </p:cNvSpPr>
          <p:nvPr>
            <p:ph type="title"/>
          </p:nvPr>
        </p:nvSpPr>
        <p:spPr/>
        <p:txBody>
          <a:bodyPr/>
          <a:lstStyle/>
          <a:p>
            <a:r>
              <a:rPr lang="en-US" dirty="0"/>
              <a:t>What is common European interest?</a:t>
            </a:r>
          </a:p>
        </p:txBody>
      </p:sp>
      <p:sp>
        <p:nvSpPr>
          <p:cNvPr id="3" name="Content Placeholder 2">
            <a:extLst>
              <a:ext uri="{FF2B5EF4-FFF2-40B4-BE49-F238E27FC236}">
                <a16:creationId xmlns:a16="http://schemas.microsoft.com/office/drawing/2014/main" id="{B7AC61B2-72B3-4560-884A-F1272E7E0BCE}"/>
              </a:ext>
            </a:extLst>
          </p:cNvPr>
          <p:cNvSpPr>
            <a:spLocks noGrp="1"/>
          </p:cNvSpPr>
          <p:nvPr>
            <p:ph idx="1"/>
          </p:nvPr>
        </p:nvSpPr>
        <p:spPr/>
        <p:txBody>
          <a:bodyPr>
            <a:normAutofit fontScale="92500" lnSpcReduction="10000"/>
          </a:bodyPr>
          <a:lstStyle/>
          <a:p>
            <a:r>
              <a:rPr lang="en-US" dirty="0"/>
              <a:t>The common European interest can be interpreted as economic welfare(lower prices, more variety, better quality, more innovation)</a:t>
            </a:r>
          </a:p>
          <a:p>
            <a:endParaRPr lang="en-US" dirty="0"/>
          </a:p>
          <a:p>
            <a:r>
              <a:rPr lang="en-US" dirty="0"/>
              <a:t>If the state aid reduces competition and creates monopolies, then it is harder to justify that it is in the common European interest. </a:t>
            </a:r>
          </a:p>
          <a:p>
            <a:endParaRPr lang="en-US" dirty="0"/>
          </a:p>
          <a:p>
            <a:r>
              <a:rPr lang="en-US" dirty="0"/>
              <a:t>There is a state aid complaint form, where competitors can lodge complaints, </a:t>
            </a:r>
            <a:r>
              <a:rPr lang="en-US" dirty="0">
                <a:hlinkClick r:id="rId2"/>
              </a:rPr>
              <a:t>State aid complaint form – European Commission (europa.eu)</a:t>
            </a:r>
            <a:endParaRPr lang="en-US" dirty="0"/>
          </a:p>
        </p:txBody>
      </p:sp>
    </p:spTree>
    <p:extLst>
      <p:ext uri="{BB962C8B-B14F-4D97-AF65-F5344CB8AC3E}">
        <p14:creationId xmlns:p14="http://schemas.microsoft.com/office/powerpoint/2010/main" val="3100293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374C-A37B-4E9F-B111-AB65A42A426A}"/>
              </a:ext>
            </a:extLst>
          </p:cNvPr>
          <p:cNvSpPr>
            <a:spLocks noGrp="1"/>
          </p:cNvSpPr>
          <p:nvPr>
            <p:ph type="title"/>
          </p:nvPr>
        </p:nvSpPr>
        <p:spPr/>
        <p:txBody>
          <a:bodyPr/>
          <a:lstStyle/>
          <a:p>
            <a:r>
              <a:rPr lang="en-US" dirty="0"/>
              <a:t>The European Commission as police</a:t>
            </a:r>
          </a:p>
        </p:txBody>
      </p:sp>
      <p:sp>
        <p:nvSpPr>
          <p:cNvPr id="3" name="Content Placeholder 2">
            <a:extLst>
              <a:ext uri="{FF2B5EF4-FFF2-40B4-BE49-F238E27FC236}">
                <a16:creationId xmlns:a16="http://schemas.microsoft.com/office/drawing/2014/main" id="{22C91618-8A61-4CBD-A9B8-D94E0218CC77}"/>
              </a:ext>
            </a:extLst>
          </p:cNvPr>
          <p:cNvSpPr>
            <a:spLocks noGrp="1"/>
          </p:cNvSpPr>
          <p:nvPr>
            <p:ph idx="1"/>
          </p:nvPr>
        </p:nvSpPr>
        <p:spPr/>
        <p:txBody>
          <a:bodyPr/>
          <a:lstStyle/>
          <a:p>
            <a:pPr marL="0" indent="0">
              <a:buNone/>
            </a:pPr>
            <a:r>
              <a:rPr lang="en-US" dirty="0"/>
              <a:t>State aid must comply with EU rules:</a:t>
            </a:r>
          </a:p>
          <a:p>
            <a:r>
              <a:rPr lang="en-US" dirty="0"/>
              <a:t>Control</a:t>
            </a:r>
          </a:p>
          <a:p>
            <a:r>
              <a:rPr lang="en-US" dirty="0"/>
              <a:t>Investigation</a:t>
            </a:r>
          </a:p>
          <a:p>
            <a:r>
              <a:rPr lang="en-US" dirty="0"/>
              <a:t>Recovery of illegal or incompatible aid</a:t>
            </a:r>
          </a:p>
          <a:p>
            <a:r>
              <a:rPr lang="en-US" dirty="0"/>
              <a:t>Definition of soft law</a:t>
            </a:r>
          </a:p>
          <a:p>
            <a:r>
              <a:rPr lang="en-US" dirty="0"/>
              <a:t>Decisional practice</a:t>
            </a:r>
          </a:p>
        </p:txBody>
      </p:sp>
    </p:spTree>
    <p:extLst>
      <p:ext uri="{BB962C8B-B14F-4D97-AF65-F5344CB8AC3E}">
        <p14:creationId xmlns:p14="http://schemas.microsoft.com/office/powerpoint/2010/main" val="3720089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D7C86-F09F-4F00-AE0B-1CA10CDE1515}"/>
              </a:ext>
            </a:extLst>
          </p:cNvPr>
          <p:cNvSpPr>
            <a:spLocks noGrp="1"/>
          </p:cNvSpPr>
          <p:nvPr>
            <p:ph type="title"/>
          </p:nvPr>
        </p:nvSpPr>
        <p:spPr/>
        <p:txBody>
          <a:bodyPr/>
          <a:lstStyle/>
          <a:p>
            <a:r>
              <a:rPr lang="en-US" dirty="0"/>
              <a:t>Legibility for state aid </a:t>
            </a:r>
          </a:p>
        </p:txBody>
      </p:sp>
      <p:sp>
        <p:nvSpPr>
          <p:cNvPr id="3" name="Content Placeholder 2">
            <a:extLst>
              <a:ext uri="{FF2B5EF4-FFF2-40B4-BE49-F238E27FC236}">
                <a16:creationId xmlns:a16="http://schemas.microsoft.com/office/drawing/2014/main" id="{90E99787-D81A-454C-AA4F-2A6B71418F6C}"/>
              </a:ext>
            </a:extLst>
          </p:cNvPr>
          <p:cNvSpPr>
            <a:spLocks noGrp="1"/>
          </p:cNvSpPr>
          <p:nvPr>
            <p:ph idx="1"/>
          </p:nvPr>
        </p:nvSpPr>
        <p:spPr>
          <a:xfrm>
            <a:off x="1652336" y="2438399"/>
            <a:ext cx="9701463" cy="4186990"/>
          </a:xfrm>
        </p:spPr>
        <p:txBody>
          <a:bodyPr>
            <a:normAutofit fontScale="92500" lnSpcReduction="10000"/>
          </a:bodyPr>
          <a:lstStyle/>
          <a:p>
            <a:r>
              <a:rPr lang="en-US" dirty="0"/>
              <a:t>State aid can take many forms</a:t>
            </a:r>
          </a:p>
          <a:p>
            <a:pPr marL="514350" indent="-514350">
              <a:buFont typeface="+mj-lt"/>
              <a:buAutoNum type="arabicPeriod"/>
            </a:pPr>
            <a:r>
              <a:rPr lang="en-US" dirty="0"/>
              <a:t>Subsidies</a:t>
            </a:r>
          </a:p>
          <a:p>
            <a:pPr marL="514350" indent="-514350">
              <a:buFont typeface="+mj-lt"/>
              <a:buAutoNum type="arabicPeriod"/>
            </a:pPr>
            <a:r>
              <a:rPr lang="en-US" dirty="0"/>
              <a:t>Repayable advances</a:t>
            </a:r>
          </a:p>
          <a:p>
            <a:pPr marL="514350" indent="-514350">
              <a:buFont typeface="+mj-lt"/>
              <a:buAutoNum type="arabicPeriod"/>
            </a:pPr>
            <a:r>
              <a:rPr lang="en-US" dirty="0"/>
              <a:t>Soft loans</a:t>
            </a:r>
          </a:p>
          <a:p>
            <a:pPr marL="514350" indent="-514350">
              <a:buFont typeface="+mj-lt"/>
              <a:buAutoNum type="arabicPeriod"/>
            </a:pPr>
            <a:r>
              <a:rPr lang="en-US" dirty="0"/>
              <a:t>Equity</a:t>
            </a:r>
          </a:p>
          <a:p>
            <a:pPr marL="514350" indent="-514350">
              <a:buFont typeface="+mj-lt"/>
              <a:buAutoNum type="arabicPeriod"/>
            </a:pPr>
            <a:r>
              <a:rPr lang="en-US" dirty="0"/>
              <a:t>Guarantees</a:t>
            </a:r>
          </a:p>
          <a:p>
            <a:pPr marL="0" indent="0">
              <a:buNone/>
            </a:pPr>
            <a:r>
              <a:rPr lang="en-US" dirty="0"/>
              <a:t>These can all distort the market and so it must be shown that:</a:t>
            </a:r>
          </a:p>
          <a:p>
            <a:pPr marL="514350" indent="-514350">
              <a:buFont typeface="+mj-lt"/>
              <a:buAutoNum type="arabicPeriod"/>
            </a:pPr>
            <a:r>
              <a:rPr lang="en-US" dirty="0"/>
              <a:t>The instrument is the most appropriate measure</a:t>
            </a:r>
          </a:p>
          <a:p>
            <a:pPr marL="514350" indent="-514350">
              <a:buFont typeface="+mj-lt"/>
              <a:buAutoNum type="arabicPeriod"/>
            </a:pPr>
            <a:r>
              <a:rPr lang="en-US" dirty="0"/>
              <a:t>No private funding is available </a:t>
            </a:r>
          </a:p>
          <a:p>
            <a:pPr marL="514350" indent="-51435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305721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A94B3-09F0-4E6A-BAD9-A6E3B6CFB3A8}"/>
              </a:ext>
            </a:extLst>
          </p:cNvPr>
          <p:cNvSpPr>
            <a:spLocks noGrp="1"/>
          </p:cNvSpPr>
          <p:nvPr>
            <p:ph type="title"/>
          </p:nvPr>
        </p:nvSpPr>
        <p:spPr/>
        <p:txBody>
          <a:bodyPr/>
          <a:lstStyle/>
          <a:p>
            <a:r>
              <a:rPr lang="en-US" dirty="0"/>
              <a:t>Costs and benefits</a:t>
            </a:r>
          </a:p>
        </p:txBody>
      </p:sp>
      <p:sp>
        <p:nvSpPr>
          <p:cNvPr id="3" name="Content Placeholder 2">
            <a:extLst>
              <a:ext uri="{FF2B5EF4-FFF2-40B4-BE49-F238E27FC236}">
                <a16:creationId xmlns:a16="http://schemas.microsoft.com/office/drawing/2014/main" id="{DD7D6FED-764F-44D6-AD2E-FF24472E8E5C}"/>
              </a:ext>
            </a:extLst>
          </p:cNvPr>
          <p:cNvSpPr>
            <a:spLocks noGrp="1"/>
          </p:cNvSpPr>
          <p:nvPr>
            <p:ph idx="1"/>
          </p:nvPr>
        </p:nvSpPr>
        <p:spPr/>
        <p:txBody>
          <a:bodyPr>
            <a:normAutofit lnSpcReduction="10000"/>
          </a:bodyPr>
          <a:lstStyle/>
          <a:p>
            <a:r>
              <a:rPr lang="en-GB" sz="2800" dirty="0">
                <a:solidFill>
                  <a:srgbClr val="000066"/>
                </a:solidFill>
                <a:latin typeface="Calibri" charset="0"/>
                <a:ea typeface="Calibri" charset="0"/>
                <a:cs typeface="Calibri" charset="0"/>
              </a:rPr>
              <a:t>Art. 108-3 </a:t>
            </a:r>
            <a:r>
              <a:rPr lang="en-GB" sz="2800" dirty="0">
                <a:solidFill>
                  <a:srgbClr val="000066"/>
                </a:solidFill>
                <a:latin typeface="Calibri" charset="0"/>
                <a:ea typeface="Calibri" charset="0"/>
                <a:cs typeface="Calibri" charset="0"/>
                <a:hlinkClick r:id="rId2">
                  <a:extLst>
                    <a:ext uri="{A12FA001-AC4F-418D-AE19-62706E023703}">
                      <ahyp:hlinkClr xmlns:ahyp="http://schemas.microsoft.com/office/drawing/2018/hyperlinkcolor" val="tx"/>
                    </a:ext>
                  </a:extLst>
                </a:hlinkClick>
              </a:rPr>
              <a:t>TFEU</a:t>
            </a:r>
            <a:r>
              <a:rPr lang="en-GB" sz="2800" dirty="0">
                <a:solidFill>
                  <a:srgbClr val="000066"/>
                </a:solidFill>
                <a:latin typeface="Calibri" charset="0"/>
                <a:ea typeface="Calibri" charset="0"/>
                <a:cs typeface="Calibri" charset="0"/>
              </a:rPr>
              <a:t> </a:t>
            </a:r>
            <a:r>
              <a:rPr lang="en-GB" dirty="0">
                <a:solidFill>
                  <a:srgbClr val="000066"/>
                </a:solidFill>
                <a:latin typeface="Calibri" charset="0"/>
                <a:ea typeface="Calibri" charset="0"/>
                <a:cs typeface="Calibri" charset="0"/>
              </a:rPr>
              <a:t>The  Member  State shall  not  put  its  proposed  measures  into  effect  until  this  procedure  has  resulted  in  a  final  decision</a:t>
            </a:r>
          </a:p>
          <a:p>
            <a:r>
              <a:rPr lang="en-GB" sz="2800" dirty="0">
                <a:solidFill>
                  <a:srgbClr val="000066"/>
                </a:solidFill>
                <a:latin typeface="Calibri" charset="0"/>
                <a:ea typeface="Calibri" charset="0"/>
                <a:cs typeface="Calibri" charset="0"/>
              </a:rPr>
              <a:t>Art. 108-2 </a:t>
            </a:r>
            <a:r>
              <a:rPr lang="en-GB" sz="2800" dirty="0">
                <a:solidFill>
                  <a:srgbClr val="000066"/>
                </a:solidFill>
                <a:latin typeface="Calibri" charset="0"/>
                <a:ea typeface="Calibri" charset="0"/>
                <a:cs typeface="Calibri" charset="0"/>
                <a:hlinkClick r:id="rId2">
                  <a:extLst>
                    <a:ext uri="{A12FA001-AC4F-418D-AE19-62706E023703}">
                      <ahyp:hlinkClr xmlns:ahyp="http://schemas.microsoft.com/office/drawing/2018/hyperlinkcolor" val="tx"/>
                    </a:ext>
                  </a:extLst>
                </a:hlinkClick>
              </a:rPr>
              <a:t>TFEU</a:t>
            </a:r>
            <a:r>
              <a:rPr lang="en-GB" sz="3600" dirty="0">
                <a:solidFill>
                  <a:srgbClr val="000066"/>
                </a:solidFill>
                <a:latin typeface="Calibri" charset="0"/>
                <a:ea typeface="Calibri" charset="0"/>
                <a:cs typeface="Calibri" charset="0"/>
              </a:rPr>
              <a:t> </a:t>
            </a:r>
            <a:r>
              <a:rPr lang="en-GB" dirty="0">
                <a:solidFill>
                  <a:srgbClr val="000066"/>
                </a:solidFill>
                <a:latin typeface="Calibri" charset="0"/>
                <a:ea typeface="Calibri" charset="0"/>
                <a:cs typeface="Calibri" charset="0"/>
              </a:rPr>
              <a:t>If the  Commission  finds  that  aid  is  not  compatible  with  the  internal  market,   it   shall   decide   that   the   Member State shall   abolish   such   aid</a:t>
            </a:r>
          </a:p>
          <a:p>
            <a:pPr marL="0" indent="0">
              <a:buNone/>
            </a:pPr>
            <a:r>
              <a:rPr lang="en-GB" dirty="0">
                <a:solidFill>
                  <a:srgbClr val="000066"/>
                </a:solidFill>
                <a:latin typeface="Calibri" charset="0"/>
                <a:ea typeface="Calibri" charset="0"/>
                <a:cs typeface="Calibri" charset="0"/>
              </a:rPr>
              <a:t>           States cannot give funding without European Commission</a:t>
            </a:r>
          </a:p>
          <a:p>
            <a:pPr marL="0" indent="0">
              <a:buNone/>
            </a:pPr>
            <a:endParaRPr lang="en-US" dirty="0">
              <a:solidFill>
                <a:srgbClr val="000066"/>
              </a:solidFill>
              <a:latin typeface="Calibri" charset="0"/>
              <a:cs typeface="Calibri" charset="0"/>
            </a:endParaRPr>
          </a:p>
          <a:p>
            <a:pPr marL="0" indent="0">
              <a:buNone/>
            </a:pPr>
            <a:endParaRPr lang="en-GB" dirty="0">
              <a:solidFill>
                <a:srgbClr val="000066"/>
              </a:solidFill>
              <a:latin typeface="Calibri" charset="0"/>
              <a:cs typeface="Calibri" charset="0"/>
            </a:endParaRPr>
          </a:p>
        </p:txBody>
      </p:sp>
      <p:sp>
        <p:nvSpPr>
          <p:cNvPr id="5" name="Arrow: Right 4">
            <a:extLst>
              <a:ext uri="{FF2B5EF4-FFF2-40B4-BE49-F238E27FC236}">
                <a16:creationId xmlns:a16="http://schemas.microsoft.com/office/drawing/2014/main" id="{DF8EAC92-6745-4145-8986-63857E9968D7}"/>
              </a:ext>
            </a:extLst>
          </p:cNvPr>
          <p:cNvSpPr/>
          <p:nvPr/>
        </p:nvSpPr>
        <p:spPr>
          <a:xfrm>
            <a:off x="1484310" y="4876800"/>
            <a:ext cx="721894" cy="256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2425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21BB7-CF99-40DA-98BB-4DD3BF3F30FF}"/>
              </a:ext>
            </a:extLst>
          </p:cNvPr>
          <p:cNvSpPr>
            <a:spLocks noGrp="1"/>
          </p:cNvSpPr>
          <p:nvPr>
            <p:ph type="title"/>
          </p:nvPr>
        </p:nvSpPr>
        <p:spPr/>
        <p:txBody>
          <a:bodyPr/>
          <a:lstStyle/>
          <a:p>
            <a:pPr algn="ctr"/>
            <a:r>
              <a:rPr lang="en-US" dirty="0"/>
              <a:t>Process timing</a:t>
            </a:r>
          </a:p>
        </p:txBody>
      </p:sp>
      <p:graphicFrame>
        <p:nvGraphicFramePr>
          <p:cNvPr id="7" name="Content Placeholder 6">
            <a:extLst>
              <a:ext uri="{FF2B5EF4-FFF2-40B4-BE49-F238E27FC236}">
                <a16:creationId xmlns:a16="http://schemas.microsoft.com/office/drawing/2014/main" id="{20B4ABA8-3448-4DDE-B9CC-7B2A035E07A1}"/>
              </a:ext>
            </a:extLst>
          </p:cNvPr>
          <p:cNvGraphicFramePr>
            <a:graphicFrameLocks noGrp="1"/>
          </p:cNvGraphicFramePr>
          <p:nvPr>
            <p:ph idx="1"/>
            <p:extLst>
              <p:ext uri="{D42A27DB-BD31-4B8C-83A1-F6EECF244321}">
                <p14:modId xmlns:p14="http://schemas.microsoft.com/office/powerpoint/2010/main" val="2260990323"/>
              </p:ext>
            </p:extLst>
          </p:nvPr>
        </p:nvGraphicFramePr>
        <p:xfrm>
          <a:off x="1484311" y="2261938"/>
          <a:ext cx="10499142" cy="3705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4476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93910-7568-4AD7-AC68-8212499331AD}"/>
              </a:ext>
            </a:extLst>
          </p:cNvPr>
          <p:cNvSpPr>
            <a:spLocks noGrp="1"/>
          </p:cNvSpPr>
          <p:nvPr>
            <p:ph type="title"/>
          </p:nvPr>
        </p:nvSpPr>
        <p:spPr>
          <a:xfrm>
            <a:off x="1484311" y="685800"/>
            <a:ext cx="10018713" cy="1271337"/>
          </a:xfrm>
        </p:spPr>
        <p:txBody>
          <a:bodyPr/>
          <a:lstStyle/>
          <a:p>
            <a:r>
              <a:rPr lang="en-US" dirty="0"/>
              <a:t>Length in pages</a:t>
            </a:r>
          </a:p>
        </p:txBody>
      </p:sp>
      <p:sp>
        <p:nvSpPr>
          <p:cNvPr id="3" name="Content Placeholder 2">
            <a:extLst>
              <a:ext uri="{FF2B5EF4-FFF2-40B4-BE49-F238E27FC236}">
                <a16:creationId xmlns:a16="http://schemas.microsoft.com/office/drawing/2014/main" id="{06BB9911-F063-498A-8684-652F5F3731C3}"/>
              </a:ext>
            </a:extLst>
          </p:cNvPr>
          <p:cNvSpPr>
            <a:spLocks noGrp="1"/>
          </p:cNvSpPr>
          <p:nvPr>
            <p:ph idx="1"/>
          </p:nvPr>
        </p:nvSpPr>
        <p:spPr>
          <a:xfrm>
            <a:off x="1484310" y="2181727"/>
            <a:ext cx="10018713" cy="3609474"/>
          </a:xfrm>
        </p:spPr>
        <p:txBody>
          <a:bodyPr/>
          <a:lstStyle/>
          <a:p>
            <a:r>
              <a:rPr lang="en-US" dirty="0"/>
              <a:t>Project portfolio(80 pages)</a:t>
            </a:r>
          </a:p>
          <a:p>
            <a:r>
              <a:rPr lang="en-US" dirty="0"/>
              <a:t>Funding Gap Questionnaire(10 versions)</a:t>
            </a:r>
          </a:p>
          <a:p>
            <a:r>
              <a:rPr lang="en-US" dirty="0"/>
              <a:t>EC Round 1,   45 questions, 45 pages(8 versions)</a:t>
            </a:r>
          </a:p>
          <a:p>
            <a:r>
              <a:rPr lang="en-US" dirty="0"/>
              <a:t>EC Round 2,   30 questions, 45 pages(3 versions)</a:t>
            </a:r>
          </a:p>
          <a:p>
            <a:r>
              <a:rPr lang="en-US" dirty="0"/>
              <a:t>EC Round 3,   25 questions, 45 pages(2 versions)</a:t>
            </a:r>
          </a:p>
          <a:p>
            <a:endParaRPr lang="en-US" dirty="0"/>
          </a:p>
        </p:txBody>
      </p:sp>
    </p:spTree>
    <p:extLst>
      <p:ext uri="{BB962C8B-B14F-4D97-AF65-F5344CB8AC3E}">
        <p14:creationId xmlns:p14="http://schemas.microsoft.com/office/powerpoint/2010/main" val="2683986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3468</TotalTime>
  <Words>2111</Words>
  <Application>Microsoft Office PowerPoint</Application>
  <PresentationFormat>Widescreen</PresentationFormat>
  <Paragraphs>195</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Corbel</vt:lpstr>
      <vt:lpstr>Wingdings</vt:lpstr>
      <vt:lpstr>Parallax</vt:lpstr>
      <vt:lpstr>Some heuristics for Important Projects of Common European Interest</vt:lpstr>
      <vt:lpstr>Internal market competition law</vt:lpstr>
      <vt:lpstr>Legality</vt:lpstr>
      <vt:lpstr>What is common European interest?</vt:lpstr>
      <vt:lpstr>The European Commission as police</vt:lpstr>
      <vt:lpstr>Legibility for state aid </vt:lpstr>
      <vt:lpstr>Costs and benefits</vt:lpstr>
      <vt:lpstr>Process timing</vt:lpstr>
      <vt:lpstr>Length in pages</vt:lpstr>
      <vt:lpstr>Notification requirements</vt:lpstr>
      <vt:lpstr>Some notable experiences</vt:lpstr>
      <vt:lpstr>IPCEI</vt:lpstr>
      <vt:lpstr>The three types of projects</vt:lpstr>
      <vt:lpstr>Targets of IPCEI</vt:lpstr>
      <vt:lpstr>Helpful things</vt:lpstr>
      <vt:lpstr>Role of public authorities</vt:lpstr>
      <vt:lpstr>Eligible versus non-eligible costs</vt:lpstr>
      <vt:lpstr>Eligible costs: R&amp;D</vt:lpstr>
      <vt:lpstr>Eligible costs: FID</vt:lpstr>
      <vt:lpstr>Aggregation</vt:lpstr>
      <vt:lpstr>How to tick: Common European Interest?</vt:lpstr>
      <vt:lpstr>Spillover</vt:lpstr>
      <vt:lpstr>Project must be large, composite and very risky</vt:lpstr>
      <vt:lpstr>PowerPoint Presentation</vt:lpstr>
      <vt:lpstr>The three types</vt:lpstr>
      <vt:lpstr>Being R&amp;D&amp;I eligible</vt:lpstr>
      <vt:lpstr>FID eligible</vt:lpstr>
      <vt:lpstr>Energy Transport Environment legibility</vt:lpstr>
      <vt:lpstr>Spillover of an IPCEI</vt:lpstr>
      <vt:lpstr>Spillover types</vt:lpstr>
      <vt:lpstr>Necessity and Proportionality</vt:lpstr>
      <vt:lpstr>Maximum state aid</vt:lpstr>
      <vt:lpstr>Funding Gap Questionaire</vt:lpstr>
      <vt:lpstr>Claw back mechanism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 heuristics for Important Projects of Common European Interest</dc:title>
  <dc:creator>Diomides Mavroyiannis</dc:creator>
  <cp:lastModifiedBy>Diomides Mavroyiannis</cp:lastModifiedBy>
  <cp:revision>28</cp:revision>
  <dcterms:created xsi:type="dcterms:W3CDTF">2021-03-25T10:10:15Z</dcterms:created>
  <dcterms:modified xsi:type="dcterms:W3CDTF">2021-03-27T20:55:52Z</dcterms:modified>
</cp:coreProperties>
</file>