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80" r:id="rId3"/>
    <p:sldMasterId id="2147483686" r:id="rId4"/>
    <p:sldMasterId id="2147483698" r:id="rId5"/>
  </p:sldMasterIdLst>
  <p:notesMasterIdLst>
    <p:notesMasterId r:id="rId54"/>
  </p:notesMasterIdLst>
  <p:handoutMasterIdLst>
    <p:handoutMasterId r:id="rId55"/>
  </p:handoutMasterIdLst>
  <p:sldIdLst>
    <p:sldId id="257" r:id="rId6"/>
    <p:sldId id="349" r:id="rId7"/>
    <p:sldId id="350" r:id="rId8"/>
    <p:sldId id="351" r:id="rId9"/>
    <p:sldId id="352" r:id="rId10"/>
    <p:sldId id="353" r:id="rId11"/>
    <p:sldId id="354" r:id="rId12"/>
    <p:sldId id="355" r:id="rId13"/>
    <p:sldId id="356" r:id="rId14"/>
    <p:sldId id="357" r:id="rId15"/>
    <p:sldId id="358" r:id="rId16"/>
    <p:sldId id="359"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87" r:id="rId30"/>
    <p:sldId id="389" r:id="rId31"/>
    <p:sldId id="373" r:id="rId32"/>
    <p:sldId id="374" r:id="rId33"/>
    <p:sldId id="376" r:id="rId34"/>
    <p:sldId id="377" r:id="rId35"/>
    <p:sldId id="378" r:id="rId36"/>
    <p:sldId id="379" r:id="rId37"/>
    <p:sldId id="381" r:id="rId38"/>
    <p:sldId id="380" r:id="rId39"/>
    <p:sldId id="375" r:id="rId40"/>
    <p:sldId id="382" r:id="rId41"/>
    <p:sldId id="383" r:id="rId42"/>
    <p:sldId id="384" r:id="rId43"/>
    <p:sldId id="385" r:id="rId44"/>
    <p:sldId id="390" r:id="rId45"/>
    <p:sldId id="332" r:id="rId46"/>
    <p:sldId id="391" r:id="rId47"/>
    <p:sldId id="321" r:id="rId48"/>
    <p:sldId id="392" r:id="rId49"/>
    <p:sldId id="393" r:id="rId50"/>
    <p:sldId id="394" r:id="rId51"/>
    <p:sldId id="336" r:id="rId52"/>
    <p:sldId id="388" r:id="rId5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9193"/>
    <a:srgbClr val="F4B183"/>
    <a:srgbClr val="9DC3E6"/>
    <a:srgbClr val="31859C"/>
    <a:srgbClr val="558ED5"/>
    <a:srgbClr val="F8F8F8"/>
    <a:srgbClr val="82B845"/>
    <a:srgbClr val="14B5E3"/>
    <a:srgbClr val="7A7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80" autoAdjust="0"/>
    <p:restoredTop sz="95256" autoAdjust="0"/>
  </p:normalViewPr>
  <p:slideViewPr>
    <p:cSldViewPr snapToGrid="0" snapToObjects="1">
      <p:cViewPr varScale="1">
        <p:scale>
          <a:sx n="124" d="100"/>
          <a:sy n="124" d="100"/>
        </p:scale>
        <p:origin x="2232" y="168"/>
      </p:cViewPr>
      <p:guideLst/>
    </p:cSldViewPr>
  </p:slideViewPr>
  <p:outlineViewPr>
    <p:cViewPr>
      <p:scale>
        <a:sx n="33" d="100"/>
        <a:sy n="33" d="100"/>
      </p:scale>
      <p:origin x="0" y="-10014"/>
    </p:cViewPr>
  </p:outlineViewPr>
  <p:notesTextViewPr>
    <p:cViewPr>
      <p:scale>
        <a:sx n="1" d="1"/>
        <a:sy n="1" d="1"/>
      </p:scale>
      <p:origin x="0" y="0"/>
    </p:cViewPr>
  </p:notesTextViewPr>
  <p:sorterViewPr>
    <p:cViewPr>
      <p:scale>
        <a:sx n="198" d="100"/>
        <a:sy n="198" d="100"/>
      </p:scale>
      <p:origin x="0" y="-23032"/>
    </p:cViewPr>
  </p:sorterViewPr>
  <p:notesViewPr>
    <p:cSldViewPr snapToGrid="0" snapToObjects="1">
      <p:cViewPr varScale="1">
        <p:scale>
          <a:sx n="58" d="100"/>
          <a:sy n="58" d="100"/>
        </p:scale>
        <p:origin x="325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3F0F86-B54C-4966-B52D-777F4A5BAA25}"/>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9FC50B6-7A8C-4E52-929E-63D81984A5AC}"/>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B183F10D-FF0B-4D19-89D0-4A2E30F13FEB}" type="datetimeFigureOut">
              <a:rPr lang="en-GB" smtClean="0"/>
              <a:t>24/02/2020</a:t>
            </a:fld>
            <a:endParaRPr lang="en-GB"/>
          </a:p>
        </p:txBody>
      </p:sp>
      <p:sp>
        <p:nvSpPr>
          <p:cNvPr id="4" name="Footer Placeholder 3">
            <a:extLst>
              <a:ext uri="{FF2B5EF4-FFF2-40B4-BE49-F238E27FC236}">
                <a16:creationId xmlns:a16="http://schemas.microsoft.com/office/drawing/2014/main" id="{BE2378E4-862A-407C-9640-AE0E8CE7453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8BBC3E6-87A2-4D9C-B6E4-2C83946E778A}"/>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256DD6DF-A252-4E33-AAB0-482808DE60DB}" type="slidenum">
              <a:rPr lang="en-GB" smtClean="0"/>
              <a:t>‹N°›</a:t>
            </a:fld>
            <a:endParaRPr lang="en-GB"/>
          </a:p>
        </p:txBody>
      </p:sp>
    </p:spTree>
    <p:extLst>
      <p:ext uri="{BB962C8B-B14F-4D97-AF65-F5344CB8AC3E}">
        <p14:creationId xmlns:p14="http://schemas.microsoft.com/office/powerpoint/2010/main" val="19316496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09331F9E-E0D3-E940-B669-BE77A3BFEFFD}" type="datetimeFigureOut">
              <a:rPr lang="en-US" smtClean="0"/>
              <a:t>2/24/20</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770AB85-8DA8-E54F-ABCB-96C45BB0AF07}" type="slidenum">
              <a:rPr lang="en-US" smtClean="0"/>
              <a:t>‹N°›</a:t>
            </a:fld>
            <a:endParaRPr lang="en-US"/>
          </a:p>
        </p:txBody>
      </p:sp>
    </p:spTree>
    <p:extLst>
      <p:ext uri="{BB962C8B-B14F-4D97-AF65-F5344CB8AC3E}">
        <p14:creationId xmlns:p14="http://schemas.microsoft.com/office/powerpoint/2010/main" val="14009753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65225" y="1241425"/>
            <a:ext cx="4467225" cy="3349625"/>
          </a:xfrm>
        </p:spPr>
      </p:sp>
      <p:sp>
        <p:nvSpPr>
          <p:cNvPr id="3" name="Espace réservé des commentaires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323303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878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CFA6699-F47B-B746-854B-EBFC64DAC7F2}" type="slidenum">
              <a:rPr lang="fr-FR" smtClean="0"/>
              <a:pPr/>
              <a:t>41</a:t>
            </a:fld>
            <a:endParaRPr lang="fr-FR"/>
          </a:p>
        </p:txBody>
      </p:sp>
    </p:spTree>
    <p:extLst>
      <p:ext uri="{BB962C8B-B14F-4D97-AF65-F5344CB8AC3E}">
        <p14:creationId xmlns:p14="http://schemas.microsoft.com/office/powerpoint/2010/main" val="117505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CFA6699-F47B-B746-854B-EBFC64DAC7F2}" type="slidenum">
              <a:rPr lang="fr-FR" smtClean="0"/>
              <a:pPr/>
              <a:t>42</a:t>
            </a:fld>
            <a:endParaRPr lang="fr-FR"/>
          </a:p>
        </p:txBody>
      </p:sp>
    </p:spTree>
    <p:extLst>
      <p:ext uri="{BB962C8B-B14F-4D97-AF65-F5344CB8AC3E}">
        <p14:creationId xmlns:p14="http://schemas.microsoft.com/office/powerpoint/2010/main" val="10522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243296" y="327025"/>
            <a:ext cx="8272055" cy="509588"/>
          </a:xfrm>
          <a:prstGeom prst="rect">
            <a:avLst/>
          </a:prstGeom>
        </p:spPr>
        <p:txBody>
          <a:bodyPr/>
          <a:lstStyle/>
          <a:p>
            <a:r>
              <a:rPr lang="en-US"/>
              <a:t>Click to edit Master title style</a:t>
            </a:r>
            <a:endParaRPr lang="de-DE"/>
          </a:p>
        </p:txBody>
      </p:sp>
      <p:sp>
        <p:nvSpPr>
          <p:cNvPr id="3" name="Platzhalter für vertikalen Text 2"/>
          <p:cNvSpPr>
            <a:spLocks noGrp="1"/>
          </p:cNvSpPr>
          <p:nvPr>
            <p:ph type="body" orient="vert" idx="1"/>
          </p:nvPr>
        </p:nvSpPr>
        <p:spPr>
          <a:xfrm>
            <a:off x="243296" y="1355725"/>
            <a:ext cx="8699489" cy="48212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300D12B6-9508-492A-A9FC-B4052B422026}"/>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5" name="Fußzeilenplatzhalter 4">
            <a:extLst>
              <a:ext uri="{FF2B5EF4-FFF2-40B4-BE49-F238E27FC236}">
                <a16:creationId xmlns:a16="http://schemas.microsoft.com/office/drawing/2014/main" id="{441F0A68-12D1-4E28-8E2A-E16B94481E74}"/>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6" name="Foliennummernplatzhalter 5">
            <a:extLst>
              <a:ext uri="{FF2B5EF4-FFF2-40B4-BE49-F238E27FC236}">
                <a16:creationId xmlns:a16="http://schemas.microsoft.com/office/drawing/2014/main" id="{9FFBFBA4-4283-44C3-9A9E-7FC0EF1F73B9}"/>
              </a:ext>
            </a:extLst>
          </p:cNvPr>
          <p:cNvSpPr>
            <a:spLocks noGrp="1"/>
          </p:cNvSpPr>
          <p:nvPr>
            <p:ph type="sldNum" sz="quarter" idx="12"/>
          </p:nvPr>
        </p:nvSpPr>
        <p:spPr/>
        <p:txBody>
          <a:bodyPr/>
          <a:lstStyle>
            <a:lvl1pPr>
              <a:defRPr/>
            </a:lvl1pPr>
          </a:lstStyle>
          <a:p>
            <a:pPr>
              <a:defRPr/>
            </a:pPr>
            <a:fld id="{2B6DA466-7C5C-6A45-BCD1-41F43D88473D}"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6" y="365125"/>
            <a:ext cx="1971675" cy="5811838"/>
          </a:xfrm>
          <a:prstGeom prst="rect">
            <a:avLst/>
          </a:prstGeom>
        </p:spPr>
        <p:txBody>
          <a:bodyPr vert="eaVert"/>
          <a:lstStyle/>
          <a:p>
            <a:r>
              <a:rPr lang="en-US"/>
              <a:t>Click to edit Master title style</a:t>
            </a:r>
            <a:endParaRPr lang="de-DE"/>
          </a:p>
        </p:txBody>
      </p:sp>
      <p:sp>
        <p:nvSpPr>
          <p:cNvPr id="3" name="Platzhalter für vertikalen Text 2"/>
          <p:cNvSpPr>
            <a:spLocks noGrp="1"/>
          </p:cNvSpPr>
          <p:nvPr>
            <p:ph type="body" orient="vert" idx="1"/>
          </p:nvPr>
        </p:nvSpPr>
        <p:spPr>
          <a:xfrm>
            <a:off x="628651"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4C657F4A-BBBB-4A43-956B-CDD601AE9442}"/>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5" name="Fußzeilenplatzhalter 4">
            <a:extLst>
              <a:ext uri="{FF2B5EF4-FFF2-40B4-BE49-F238E27FC236}">
                <a16:creationId xmlns:a16="http://schemas.microsoft.com/office/drawing/2014/main" id="{15412A77-EB35-4F3C-88EB-090DD9BB1D7D}"/>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6" name="Foliennummernplatzhalter 5">
            <a:extLst>
              <a:ext uri="{FF2B5EF4-FFF2-40B4-BE49-F238E27FC236}">
                <a16:creationId xmlns:a16="http://schemas.microsoft.com/office/drawing/2014/main" id="{1E78C748-63BC-40E3-BA87-D9E2293DE544}"/>
              </a:ext>
            </a:extLst>
          </p:cNvPr>
          <p:cNvSpPr>
            <a:spLocks noGrp="1"/>
          </p:cNvSpPr>
          <p:nvPr>
            <p:ph type="sldNum" sz="quarter" idx="12"/>
          </p:nvPr>
        </p:nvSpPr>
        <p:spPr/>
        <p:txBody>
          <a:bodyPr/>
          <a:lstStyle>
            <a:lvl1pPr>
              <a:defRPr/>
            </a:lvl1pPr>
          </a:lstStyle>
          <a:p>
            <a:pPr>
              <a:defRPr/>
            </a:pPr>
            <a:fld id="{0EF3BCDE-30AA-B740-995D-59C382124168}"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CE8F97B-806F-694F-A02D-DC452C7AB951}"/>
              </a:ext>
            </a:extLst>
          </p:cNvPr>
          <p:cNvSpPr txBox="1"/>
          <p:nvPr userDrawn="1"/>
        </p:nvSpPr>
        <p:spPr>
          <a:xfrm>
            <a:off x="8036560" y="6621939"/>
            <a:ext cx="1087120" cy="246221"/>
          </a:xfrm>
          <a:prstGeom prst="rect">
            <a:avLst/>
          </a:prstGeom>
          <a:noFill/>
        </p:spPr>
        <p:txBody>
          <a:bodyPr wrap="square" rtlCol="0">
            <a:spAutoFit/>
          </a:bodyPr>
          <a:lstStyle/>
          <a:p>
            <a:pPr algn="r"/>
            <a:fld id="{AFA4B6C0-2CF7-B244-AFB6-5C5214ACE2AE}" type="slidenum">
              <a:rPr lang="fr-FR" sz="1000" smtClean="0">
                <a:solidFill>
                  <a:srgbClr val="000066"/>
                </a:solidFill>
              </a:rPr>
              <a:t>‹N°›</a:t>
            </a:fld>
            <a:r>
              <a:rPr lang="fr-FR" sz="1000" dirty="0">
                <a:solidFill>
                  <a:srgbClr val="000066"/>
                </a:solidFill>
              </a:rPr>
              <a:t>/47</a:t>
            </a:r>
          </a:p>
        </p:txBody>
      </p:sp>
    </p:spTree>
    <p:extLst>
      <p:ext uri="{BB962C8B-B14F-4D97-AF65-F5344CB8AC3E}">
        <p14:creationId xmlns:p14="http://schemas.microsoft.com/office/powerpoint/2010/main" val="321336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algn="ctr"/>
            <a:endParaRPr lang="de-DE" sz="6000" dirty="0">
              <a:solidFill>
                <a:prstClr val="white"/>
              </a:solidFill>
            </a:endParaRPr>
          </a:p>
        </p:txBody>
      </p:sp>
      <p:sp>
        <p:nvSpPr>
          <p:cNvPr id="2" name="Titel 1"/>
          <p:cNvSpPr>
            <a:spLocks noGrp="1"/>
          </p:cNvSpPr>
          <p:nvPr>
            <p:ph type="ctrTitle"/>
          </p:nvPr>
        </p:nvSpPr>
        <p:spPr>
          <a:xfrm>
            <a:off x="335560" y="1998133"/>
            <a:ext cx="6217640" cy="1416050"/>
          </a:xfrm>
        </p:spPr>
        <p:txBody>
          <a:bodyPr>
            <a:noAutofit/>
          </a:bodyPr>
          <a:lstStyle>
            <a:lvl1pPr>
              <a:defRPr sz="36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327173" y="4037202"/>
            <a:ext cx="6226029" cy="1271398"/>
          </a:xfrm>
        </p:spPr>
        <p:txBody>
          <a:bodyPr>
            <a:noAutofit/>
          </a:bodyPr>
          <a:lstStyle>
            <a:lvl1pPr marL="0" indent="0" algn="l">
              <a:buNone/>
              <a:defRPr sz="24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umsplatzhalter 3"/>
          <p:cNvSpPr>
            <a:spLocks noGrp="1"/>
          </p:cNvSpPr>
          <p:nvPr>
            <p:ph type="dt" sz="half" idx="10"/>
          </p:nvPr>
        </p:nvSpPr>
        <p:spPr/>
        <p:txBody>
          <a:bodyPr/>
          <a:lstStyle/>
          <a:p>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43"/>
            <a:ext cx="8497092" cy="616455"/>
          </a:xfrm>
        </p:spPr>
        <p:txBody>
          <a:bodyPr anchor="ctr" anchorCtr="0">
            <a:noAutofit/>
          </a:bodyPr>
          <a:lstStyle>
            <a:lvl1pPr>
              <a:lnSpc>
                <a:spcPct val="100000"/>
              </a:lnSpc>
              <a:defRPr/>
            </a:lvl1pPr>
          </a:lstStyle>
          <a:p>
            <a:endParaRPr lang="de-DE" dirty="0"/>
          </a:p>
        </p:txBody>
      </p:sp>
      <p:sp>
        <p:nvSpPr>
          <p:cNvPr id="3" name="Datumsplatzhalter 2"/>
          <p:cNvSpPr>
            <a:spLocks noGrp="1"/>
          </p:cNvSpPr>
          <p:nvPr>
            <p:ph type="dt" sz="half" idx="10"/>
          </p:nvPr>
        </p:nvSpPr>
        <p:spPr/>
        <p:txBody>
          <a:bodyPr/>
          <a:lstStyle/>
          <a:p>
            <a:endParaRPr lang="de-DE">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1500"/>
            </a:lvl1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143003" y="4898575"/>
            <a:ext cx="6858001" cy="1371601"/>
          </a:xfrm>
        </p:spPr>
        <p:txBody>
          <a:bodyPr/>
          <a:lstStyle>
            <a:lvl1pPr marL="0" indent="0" algn="ctr">
              <a:buNone/>
              <a:defRPr sz="1800">
                <a:solidFill>
                  <a:schemeClr val="tx1">
                    <a:lumMod val="65000"/>
                    <a:lumOff val="35000"/>
                  </a:schemeClr>
                </a:solidFill>
                <a:latin typeface="Source Sans Pro" charset="0"/>
                <a:ea typeface="Source Sans Pro" charset="0"/>
                <a:cs typeface="Source Sans Pro" charset="0"/>
              </a:defRPr>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9"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nl-BE" dirty="0"/>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algn="ctr"/>
            <a:endParaRPr lang="de-DE" sz="6000" dirty="0">
              <a:solidFill>
                <a:prstClr val="white"/>
              </a:solidFill>
            </a:endParaRPr>
          </a:p>
        </p:txBody>
      </p:sp>
      <p:sp>
        <p:nvSpPr>
          <p:cNvPr id="2" name="Titel 1"/>
          <p:cNvSpPr>
            <a:spLocks noGrp="1"/>
          </p:cNvSpPr>
          <p:nvPr>
            <p:ph type="ctrTitle"/>
          </p:nvPr>
        </p:nvSpPr>
        <p:spPr>
          <a:xfrm>
            <a:off x="335560" y="1998133"/>
            <a:ext cx="6217640" cy="1416050"/>
          </a:xfrm>
        </p:spPr>
        <p:txBody>
          <a:bodyPr>
            <a:noAutofit/>
          </a:bodyPr>
          <a:lstStyle>
            <a:lvl1pPr>
              <a:defRPr sz="36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327173" y="4037202"/>
            <a:ext cx="6226029" cy="1271398"/>
          </a:xfrm>
        </p:spPr>
        <p:txBody>
          <a:bodyPr>
            <a:noAutofit/>
          </a:bodyPr>
          <a:lstStyle>
            <a:lvl1pPr marL="0" indent="0" algn="l">
              <a:buNone/>
              <a:defRPr sz="24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umsplatzhalter 3"/>
          <p:cNvSpPr>
            <a:spLocks noGrp="1"/>
          </p:cNvSpPr>
          <p:nvPr>
            <p:ph type="dt" sz="half" idx="10"/>
          </p:nvPr>
        </p:nvSpPr>
        <p:spPr/>
        <p:txBody>
          <a:bodyPr/>
          <a:lstStyle/>
          <a:p>
            <a:endParaRPr lang="de-DE">
              <a:solidFill>
                <a:prstClr val="black">
                  <a:tint val="75000"/>
                </a:prstClr>
              </a:solidFill>
            </a:endParaRPr>
          </a:p>
        </p:txBody>
      </p:sp>
      <p:sp>
        <p:nvSpPr>
          <p:cNvPr id="5" name="Fußzeilenplatzhalter 4"/>
          <p:cNvSpPr>
            <a:spLocks noGrp="1"/>
          </p:cNvSpPr>
          <p:nvPr>
            <p:ph type="ftr" sz="quarter" idx="11"/>
          </p:nvPr>
        </p:nvSpPr>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43"/>
            <a:ext cx="8497092" cy="616455"/>
          </a:xfrm>
        </p:spPr>
        <p:txBody>
          <a:bodyPr anchor="ctr" anchorCtr="0">
            <a:noAutofit/>
          </a:bodyPr>
          <a:lstStyle>
            <a:lvl1pPr>
              <a:lnSpc>
                <a:spcPct val="100000"/>
              </a:lnSpc>
              <a:defRPr/>
            </a:lvl1pPr>
          </a:lstStyle>
          <a:p>
            <a:endParaRPr lang="de-DE" dirty="0"/>
          </a:p>
        </p:txBody>
      </p:sp>
      <p:sp>
        <p:nvSpPr>
          <p:cNvPr id="3" name="Datumsplatzhalter 2"/>
          <p:cNvSpPr>
            <a:spLocks noGrp="1"/>
          </p:cNvSpPr>
          <p:nvPr>
            <p:ph type="dt" sz="half" idx="10"/>
          </p:nvPr>
        </p:nvSpPr>
        <p:spPr/>
        <p:txBody>
          <a:bodyPr/>
          <a:lstStyle/>
          <a:p>
            <a:endParaRPr lang="de-DE">
              <a:solidFill>
                <a:prstClr val="black">
                  <a:tint val="75000"/>
                </a:prstClr>
              </a:solidFill>
            </a:endParaRPr>
          </a:p>
        </p:txBody>
      </p:sp>
      <p:sp>
        <p:nvSpPr>
          <p:cNvPr id="4" name="Fußzeilenplatzhalter 3"/>
          <p:cNvSpPr>
            <a:spLocks noGrp="1"/>
          </p:cNvSpPr>
          <p:nvPr>
            <p:ph type="ftr" sz="quarter" idx="11"/>
          </p:nvPr>
        </p:nvSpPr>
        <p:spPr/>
        <p:txBody>
          <a:bodyPr/>
          <a:lstStyle/>
          <a:p>
            <a:endParaRPr lang="de-DE">
              <a:solidFill>
                <a:prstClr val="black">
                  <a:tint val="75000"/>
                </a:prstClr>
              </a:solidFill>
            </a:endParaRPr>
          </a:p>
        </p:txBody>
      </p:sp>
      <p:sp>
        <p:nvSpPr>
          <p:cNvPr id="5" name="Foliennummernplatzhalter 4"/>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1500"/>
            </a:lvl1pPr>
          </a:lstStyle>
          <a:p>
            <a:pPr lvl="0"/>
            <a:r>
              <a:rPr lang="en-US" dirty="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endParaRPr lang="de-DE">
              <a:solidFill>
                <a:prstClr val="black">
                  <a:tint val="75000"/>
                </a:prstClr>
              </a:solidFill>
            </a:endParaRPr>
          </a:p>
        </p:txBody>
      </p:sp>
      <p:sp>
        <p:nvSpPr>
          <p:cNvPr id="3" name="Fußzeilenplatzhalter 2"/>
          <p:cNvSpPr>
            <a:spLocks noGrp="1"/>
          </p:cNvSpPr>
          <p:nvPr>
            <p:ph type="ftr" sz="quarter" idx="11"/>
          </p:nvPr>
        </p:nvSpPr>
        <p:spPr/>
        <p:txBody>
          <a:bodyPr/>
          <a:lstStyle/>
          <a:p>
            <a:endParaRPr lang="de-DE">
              <a:solidFill>
                <a:prstClr val="black">
                  <a:tint val="75000"/>
                </a:prstClr>
              </a:solidFill>
            </a:endParaRPr>
          </a:p>
        </p:txBody>
      </p:sp>
      <p:sp>
        <p:nvSpPr>
          <p:cNvPr id="4" name="Foliennummernplatzhalter 3"/>
          <p:cNvSpPr>
            <a:spLocks noGrp="1"/>
          </p:cNvSpPr>
          <p:nvPr>
            <p:ph type="sldNum" sz="quarter" idx="12"/>
          </p:nvPr>
        </p:nvSpPr>
        <p:spPr/>
        <p:txBody>
          <a:bodyPr/>
          <a:lstStyle/>
          <a:p>
            <a:fld id="{9DC1E638-3F78-4E0D-883A-B278700C48C0}" type="slidenum">
              <a:rPr lang="de-DE" smtClean="0">
                <a:solidFill>
                  <a:prstClr val="black">
                    <a:tint val="75000"/>
                  </a:prstClr>
                </a:solidFill>
              </a:rPr>
              <a:pPr/>
              <a:t>‹N°›</a:t>
            </a:fld>
            <a:endParaRPr lang="de-DE">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B01F7-4E50-6743-AC5E-C9B7EE830FC6}"/>
              </a:ext>
            </a:extLst>
          </p:cNvPr>
          <p:cNvSpPr txBox="1"/>
          <p:nvPr userDrawn="1"/>
        </p:nvSpPr>
        <p:spPr>
          <a:xfrm>
            <a:off x="8036560" y="6621939"/>
            <a:ext cx="1087120" cy="246221"/>
          </a:xfrm>
          <a:prstGeom prst="rect">
            <a:avLst/>
          </a:prstGeom>
          <a:noFill/>
        </p:spPr>
        <p:txBody>
          <a:bodyPr wrap="square" rtlCol="0">
            <a:spAutoFit/>
          </a:bodyPr>
          <a:lstStyle/>
          <a:p>
            <a:pPr algn="r"/>
            <a:fld id="{AFA4B6C0-2CF7-B244-AFB6-5C5214ACE2AE}" type="slidenum">
              <a:rPr lang="fr-FR" sz="1000" smtClean="0">
                <a:solidFill>
                  <a:srgbClr val="000066"/>
                </a:solidFill>
              </a:rPr>
              <a:t>‹N°›</a:t>
            </a:fld>
            <a:r>
              <a:rPr lang="fr-FR" sz="1000" dirty="0">
                <a:solidFill>
                  <a:srgbClr val="000066"/>
                </a:solidFill>
              </a:rPr>
              <a:t>/47</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143003" y="4898575"/>
            <a:ext cx="6858001" cy="1371601"/>
          </a:xfrm>
        </p:spPr>
        <p:txBody>
          <a:bodyPr/>
          <a:lstStyle>
            <a:lvl1pPr marL="0" indent="0" algn="ctr">
              <a:buNone/>
              <a:defRPr sz="1800">
                <a:solidFill>
                  <a:schemeClr val="tx1">
                    <a:lumMod val="65000"/>
                    <a:lumOff val="35000"/>
                  </a:schemeClr>
                </a:solidFill>
                <a:latin typeface="Source Sans Pro" charset="0"/>
                <a:ea typeface="Source Sans Pro" charset="0"/>
                <a:cs typeface="Source Sans Pro" charset="0"/>
              </a:defRPr>
            </a:lvl1pPr>
            <a:lvl2pPr marL="342864" indent="0" algn="ctr">
              <a:buNone/>
              <a:defRPr sz="1500"/>
            </a:lvl2pPr>
            <a:lvl3pPr marL="685727" indent="0" algn="ctr">
              <a:buNone/>
              <a:defRPr sz="1350"/>
            </a:lvl3pPr>
            <a:lvl4pPr marL="1028591" indent="0" algn="ctr">
              <a:buNone/>
              <a:defRPr sz="1200"/>
            </a:lvl4pPr>
            <a:lvl5pPr marL="1371455" indent="0" algn="ctr">
              <a:buNone/>
              <a:defRPr sz="1200"/>
            </a:lvl5pPr>
            <a:lvl6pPr marL="1714319" indent="0" algn="ctr">
              <a:buNone/>
              <a:defRPr sz="1200"/>
            </a:lvl6pPr>
            <a:lvl7pPr marL="2057182" indent="0" algn="ctr">
              <a:buNone/>
              <a:defRPr sz="1200"/>
            </a:lvl7pPr>
            <a:lvl8pPr marL="2400046" indent="0" algn="ctr">
              <a:buNone/>
              <a:defRPr sz="1200"/>
            </a:lvl8pPr>
            <a:lvl9pPr marL="2742909" indent="0" algn="ctr">
              <a:buNone/>
              <a:defRPr sz="1200"/>
            </a:lvl9pPr>
          </a:lstStyle>
          <a:p>
            <a:r>
              <a:rPr lang="nl-BE" dirty="0"/>
              <a:t>Click to edit Master subtitle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4" name="Content Placeholder 7"/>
          <p:cNvSpPr>
            <a:spLocks noGrp="1"/>
          </p:cNvSpPr>
          <p:nvPr>
            <p:ph sz="quarter" idx="12"/>
          </p:nvPr>
        </p:nvSpPr>
        <p:spPr>
          <a:xfrm>
            <a:off x="539753" y="1221318"/>
            <a:ext cx="8208963" cy="4991100"/>
          </a:xfrm>
          <a:prstGeom prst="rect">
            <a:avLst/>
          </a:prstGeom>
        </p:spPr>
        <p:txBody>
          <a:bodyPr/>
          <a:lstStyle>
            <a:lvl1pPr>
              <a:defRPr sz="2100">
                <a:solidFill>
                  <a:schemeClr val="tx1">
                    <a:lumMod val="75000"/>
                    <a:lumOff val="25000"/>
                  </a:schemeClr>
                </a:solidFill>
              </a:defRPr>
            </a:lvl1pPr>
            <a:lvl2pPr>
              <a:defRPr sz="1800">
                <a:solidFill>
                  <a:schemeClr val="tx1">
                    <a:lumMod val="75000"/>
                    <a:lumOff val="25000"/>
                  </a:schemeClr>
                </a:solidFill>
              </a:defRPr>
            </a:lvl2pPr>
            <a:lvl3pPr>
              <a:defRPr sz="1500">
                <a:solidFill>
                  <a:schemeClr val="tx1">
                    <a:lumMod val="75000"/>
                    <a:lumOff val="25000"/>
                  </a:schemeClr>
                </a:solidFill>
              </a:defRPr>
            </a:lvl3pPr>
            <a:lvl4pPr>
              <a:defRPr sz="1350">
                <a:solidFill>
                  <a:schemeClr val="tx1">
                    <a:lumMod val="75000"/>
                    <a:lumOff val="25000"/>
                  </a:schemeClr>
                </a:solidFill>
              </a:defRPr>
            </a:lvl4pPr>
            <a:lvl5pPr>
              <a:defRPr sz="13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tel 1"/>
          <p:cNvSpPr>
            <a:spLocks noGrp="1"/>
          </p:cNvSpPr>
          <p:nvPr>
            <p:ph type="title"/>
          </p:nvPr>
        </p:nvSpPr>
        <p:spPr>
          <a:xfrm>
            <a:off x="0" y="0"/>
            <a:ext cx="7886700" cy="509588"/>
          </a:xfrm>
        </p:spPr>
        <p:txBody>
          <a:bodyPr/>
          <a:lstStyle>
            <a:lvl1pPr>
              <a:defRPr sz="1760" b="0">
                <a:solidFill>
                  <a:srgbClr val="1D8AA7"/>
                </a:solidFill>
                <a:latin typeface="Source Sans Pro" charset="0"/>
                <a:ea typeface="Source Sans Pro" charset="0"/>
                <a:cs typeface="Source Sans Pro" charset="0"/>
              </a:defRPr>
            </a:lvl1pPr>
          </a:lstStyle>
          <a:p>
            <a:r>
              <a:rPr lang="en-US" dirty="0"/>
              <a:t>Click to edit Master title style</a:t>
            </a:r>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6B30-1AB3-448F-8CEF-E8D53168A57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B2B06A34-50C5-4A45-82E4-00BB3107D58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EAFA65-3E70-4136-9496-49CDE7AAF1B3}"/>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11245CF5-5704-4A20-9E8B-04D24B102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AA4F79-B90F-4183-89FE-1A003D36ED29}"/>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120345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5DCFE-F20C-4150-86B5-258C0B7D9E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4F598-9900-411B-B48E-06CA53C913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D7C79C-3A1C-4D7D-9784-FFC92C268AE7}"/>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A3E1C49F-EA0D-4F78-9527-7DEE51072C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B156C4-14F5-4D86-8B3F-F82C573C3B7B}"/>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760649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AB4-8C31-42DA-9C53-7265F2938F96}"/>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4268760-97F0-4615-AA97-45E1D9EC6E6E}"/>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716826-CE21-444D-BE9B-E653F7AD9A8E}"/>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847088E5-569D-464B-8524-EB01D3C26B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1035E-F5E3-4F80-AF00-C13697024C64}"/>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893630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343A-D4E1-4584-BD2A-15F1D83CA9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4ECDF7-B7D5-4C4A-85C4-790FBFADFC12}"/>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6BD1BF-F2D5-495A-8044-DCFAB53AA110}"/>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2F2CB6-A049-4A94-B747-A4B4A8657633}"/>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F6F7027F-6DA9-4E2D-A743-ED1857E4C3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A28AF4-1C7E-4912-A13E-206F958730A8}"/>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4081039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6AF-61E7-4B56-80D9-97547D89D4AD}"/>
              </a:ext>
            </a:extLst>
          </p:cNvPr>
          <p:cNvSpPr>
            <a:spLocks noGrp="1"/>
          </p:cNvSpPr>
          <p:nvPr>
            <p:ph type="title"/>
          </p:nvPr>
        </p:nvSpPr>
        <p:spPr>
          <a:xfrm>
            <a:off x="629841" y="365128"/>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6CB274-9BFB-41A5-A75A-CA4DAA64DCE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DACADB2-9EB1-4858-969C-FF5516DBFF0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D68F36-47F3-4E5B-8855-05F8914CD073}"/>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CB3107D2-9477-40C7-96F5-BB1971AF3CC1}"/>
              </a:ext>
            </a:extLst>
          </p:cNvPr>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396C9F-BD9C-42B1-9A7C-699CBCDCA234}"/>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62A21185-2D5E-4998-8230-5B891E1F26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59292B-AEE8-4FA1-AD9F-97B5682F215A}"/>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683983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8ECC-8654-4EEF-BC64-F0C286AA68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DD3944-87C8-43CB-B85B-B1B82B53313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808843DC-D263-4EB9-AC6C-CE7280C079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CE007A-F704-40AC-B80D-278C60169260}"/>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3946996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91D8F-56AA-47EC-8E6D-5A3740E909D5}"/>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E224C119-97F1-453B-B0D6-1CB3D82A34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F524A4-570B-460B-A1B5-AC2C0777DB29}"/>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942782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A86F-E4A0-40FB-80D1-B4F4B5F8484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BF0FE-082C-49CE-8C82-C44C25535349}"/>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0F623B-87B8-4008-8077-6250EBAF2F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5A0DFF8-61FF-4881-BEC7-575394599E84}"/>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13785126-DA23-42AE-B7C5-82255B5394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9C6E6B-8E9E-4019-8BB8-62F649FC4468}"/>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63907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41"/>
            <a:ext cx="7886700" cy="2852737"/>
          </a:xfrm>
          <a:prstGeom prst="rect">
            <a:avLst/>
          </a:prstGeom>
        </p:spPr>
        <p:txBody>
          <a:bodyPr anchor="b"/>
          <a:lstStyle>
            <a:lvl1pPr>
              <a:defRPr sz="4500"/>
            </a:lvl1pPr>
          </a:lstStyle>
          <a:p>
            <a:r>
              <a:rPr lang="en-US"/>
              <a:t>Click to edit Master title style</a:t>
            </a:r>
            <a:endParaRPr lang="de-DE"/>
          </a:p>
        </p:txBody>
      </p:sp>
      <p:sp>
        <p:nvSpPr>
          <p:cNvPr id="3" name="Textplatzhalt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Fußzeilenplatzhalter 4">
            <a:extLst>
              <a:ext uri="{FF2B5EF4-FFF2-40B4-BE49-F238E27FC236}">
                <a16:creationId xmlns:a16="http://schemas.microsoft.com/office/drawing/2014/main" id="{30EDC67D-EAB4-4195-B0B7-2848313846B0}"/>
              </a:ext>
            </a:extLst>
          </p:cNvPr>
          <p:cNvSpPr>
            <a:spLocks noGrp="1"/>
          </p:cNvSpPr>
          <p:nvPr>
            <p:ph type="ftr" sz="quarter" idx="10"/>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5" name="Foliennummernplatzhalter 5">
            <a:extLst>
              <a:ext uri="{FF2B5EF4-FFF2-40B4-BE49-F238E27FC236}">
                <a16:creationId xmlns:a16="http://schemas.microsoft.com/office/drawing/2014/main" id="{0A985F83-6DAD-4EDA-B777-7860BF21698C}"/>
              </a:ext>
            </a:extLst>
          </p:cNvPr>
          <p:cNvSpPr>
            <a:spLocks noGrp="1"/>
          </p:cNvSpPr>
          <p:nvPr>
            <p:ph type="sldNum" sz="quarter" idx="11"/>
          </p:nvPr>
        </p:nvSpPr>
        <p:spPr/>
        <p:txBody>
          <a:bodyPr/>
          <a:lstStyle>
            <a:lvl1pPr>
              <a:defRPr/>
            </a:lvl1pPr>
          </a:lstStyle>
          <a:p>
            <a:pPr>
              <a:defRPr/>
            </a:pPr>
            <a:fld id="{CC73462C-1FCE-2449-A230-BA34A932C86D}"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FE1D-831E-4BCE-BEA5-250BA81682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A04823-9775-4E0C-BCCA-D11847A35ED6}"/>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5FD78968-0E27-432A-8DB2-484F8DB669A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9D3C302-864F-4021-9E61-D933EE1C1AF4}"/>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5CB84658-C49A-417D-934F-BDFE1CC314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1C944D-AAB9-4818-B83E-118D5F860B17}"/>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751853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978A-FE44-454B-8EA1-26EDC3D61D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A2586A-FA58-4240-A51A-7A4838A223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2C03F1-E40E-4084-9080-5F88121A3ED4}"/>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CA1E487D-D018-4200-9A66-CD840FC379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0C6E26-8D82-43E6-8D09-44045304532D}"/>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3058632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88493-8667-408D-B7C1-251DCD01AF73}"/>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48DE35D-F41E-4B0A-B5F8-55D85575924E}"/>
              </a:ext>
            </a:extLst>
          </p:cNvPr>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5D0F92-EA12-47E5-8BB5-FF48A9E3ABB1}"/>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6F4AF74F-4E78-4503-B0A8-AF497A60FC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DD0C7-FE4E-45F1-ABE4-40C87532AAD8}"/>
              </a:ext>
            </a:extLst>
          </p:cNvPr>
          <p:cNvSpPr>
            <a:spLocks noGrp="1"/>
          </p:cNvSpPr>
          <p:nvPr>
            <p:ph type="sldNum" sz="quarter" idx="12"/>
          </p:nvPr>
        </p:nvSpPr>
        <p:spPr/>
        <p:txBody>
          <a:bodyPr/>
          <a:lstStyle/>
          <a:p>
            <a:fld id="{BCB1CFC9-2592-4481-9F07-99C440DC6B08}" type="slidenum">
              <a:rPr lang="en-GB" smtClean="0"/>
              <a:t>‹N°›</a:t>
            </a:fld>
            <a:endParaRPr lang="en-GB"/>
          </a:p>
        </p:txBody>
      </p:sp>
    </p:spTree>
    <p:extLst>
      <p:ext uri="{BB962C8B-B14F-4D97-AF65-F5344CB8AC3E}">
        <p14:creationId xmlns:p14="http://schemas.microsoft.com/office/powerpoint/2010/main" val="2793302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l="6020" t="3204" r="3204" b="6020"/>
          <a:stretch>
            <a:fillRect/>
          </a:stretch>
        </p:blipFill>
        <p:spPr bwMode="auto">
          <a:xfrm>
            <a:off x="-1" y="-27384"/>
            <a:ext cx="9144001" cy="6858001"/>
          </a:xfrm>
          <a:prstGeom prst="rect">
            <a:avLst/>
          </a:prstGeom>
          <a:noFill/>
          <a:ln>
            <a:noFill/>
          </a:ln>
        </p:spPr>
      </p:pic>
      <p:sp>
        <p:nvSpPr>
          <p:cNvPr id="2" name="Title 1"/>
          <p:cNvSpPr>
            <a:spLocks noGrp="1"/>
          </p:cNvSpPr>
          <p:nvPr>
            <p:ph type="ctrTitle"/>
          </p:nvPr>
        </p:nvSpPr>
        <p:spPr>
          <a:xfrm>
            <a:off x="612430" y="2140589"/>
            <a:ext cx="6307182" cy="1155699"/>
          </a:xfrm>
        </p:spPr>
        <p:txBody>
          <a:bodyPr>
            <a:noAutofit/>
          </a:bodyPr>
          <a:lstStyle>
            <a:lvl1pPr algn="l">
              <a:defRPr sz="2400">
                <a:solidFill>
                  <a:schemeClr val="tx2"/>
                </a:solidFill>
              </a:defRPr>
            </a:lvl1pPr>
          </a:lstStyle>
          <a:p>
            <a:r>
              <a:rPr lang="en-US"/>
              <a:t>Click to edit Master title style</a:t>
            </a:r>
            <a:endParaRPr lang="en-GB" dirty="0"/>
          </a:p>
        </p:txBody>
      </p:sp>
      <p:cxnSp>
        <p:nvCxnSpPr>
          <p:cNvPr id="9" name="Straight Connector 8"/>
          <p:cNvCxnSpPr/>
          <p:nvPr userDrawn="1"/>
        </p:nvCxnSpPr>
        <p:spPr>
          <a:xfrm>
            <a:off x="403448" y="3417658"/>
            <a:ext cx="6516000" cy="158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1691682" y="6333134"/>
            <a:ext cx="6411094" cy="334707"/>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575" b="0" i="0" u="none" strike="noStrike" kern="1200" cap="none" spc="0" normalizeH="0" baseline="0" noProof="0" dirty="0">
                <a:ln>
                  <a:noFill/>
                </a:ln>
                <a:solidFill>
                  <a:srgbClr val="3C3B71"/>
                </a:solidFill>
                <a:effectLst/>
                <a:uLnTx/>
                <a:uFillTx/>
                <a:latin typeface="Calibri"/>
                <a:ea typeface="+mn-ea"/>
                <a:cs typeface="Arial" pitchFamily="34" charset="0"/>
              </a:rPr>
              <a:t>Strategy | Energy | Sustainability</a:t>
            </a:r>
          </a:p>
        </p:txBody>
      </p:sp>
      <p:sp>
        <p:nvSpPr>
          <p:cNvPr id="3" name="Subtitle 2"/>
          <p:cNvSpPr>
            <a:spLocks noGrp="1"/>
          </p:cNvSpPr>
          <p:nvPr>
            <p:ph type="subTitle" idx="1"/>
          </p:nvPr>
        </p:nvSpPr>
        <p:spPr>
          <a:xfrm>
            <a:off x="612432" y="3561716"/>
            <a:ext cx="6388462" cy="438788"/>
          </a:xfrm>
        </p:spPr>
        <p:txBody>
          <a:bodyPr>
            <a:noAutofit/>
          </a:bodyPr>
          <a:lstStyle>
            <a:lvl1pPr marL="0" indent="0" algn="l">
              <a:buNone/>
              <a:defRPr sz="18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a:xfrm>
            <a:off x="612430" y="4357698"/>
            <a:ext cx="2133600" cy="344805"/>
          </a:xfrm>
          <a:prstGeom prst="rect">
            <a:avLst/>
          </a:prstGeom>
        </p:spPr>
        <p:txBody>
          <a:bodyPr/>
          <a:lstStyle>
            <a:lvl1pPr>
              <a:defRPr sz="1200">
                <a:solidFill>
                  <a:schemeClr val="tx1"/>
                </a:solidFill>
              </a:defRPr>
            </a:lvl1pPr>
          </a:lstStyle>
          <a:p>
            <a:endParaRPr lang="en-GB" dirty="0">
              <a:solidFill>
                <a:srgbClr val="000000"/>
              </a:solidFill>
            </a:endParaRPr>
          </a:p>
        </p:txBody>
      </p:sp>
      <p:sp>
        <p:nvSpPr>
          <p:cNvPr id="21" name="Text Placeholder 20"/>
          <p:cNvSpPr>
            <a:spLocks noGrp="1"/>
          </p:cNvSpPr>
          <p:nvPr>
            <p:ph type="body" sz="quarter" idx="13"/>
          </p:nvPr>
        </p:nvSpPr>
        <p:spPr>
          <a:xfrm>
            <a:off x="612432" y="4000500"/>
            <a:ext cx="6357937" cy="357194"/>
          </a:xfrm>
        </p:spPr>
        <p:txBody>
          <a:bodyPr>
            <a:noAutofit/>
          </a:bodyPr>
          <a:lstStyle>
            <a:lvl1pPr marL="0" indent="0">
              <a:buNone/>
              <a:defRPr sz="1350"/>
            </a:lvl1pPr>
          </a:lstStyle>
          <a:p>
            <a:pPr lvl="0"/>
            <a:r>
              <a:rPr lang="en-US"/>
              <a:t>Edit Master text styles</a:t>
            </a:r>
          </a:p>
        </p:txBody>
      </p:sp>
      <p:pic>
        <p:nvPicPr>
          <p:cNvPr id="11"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230089" y="6388104"/>
            <a:ext cx="12240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82659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13" name="Picture 12" descr="Title-Slide---top-and-bottom-copy.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612430" y="2140589"/>
            <a:ext cx="6307182" cy="1155699"/>
          </a:xfrm>
        </p:spPr>
        <p:txBody>
          <a:bodyPr>
            <a:noAutofit/>
          </a:bodyPr>
          <a:lstStyle>
            <a:lvl1pPr algn="l">
              <a:defRPr sz="2400">
                <a:solidFill>
                  <a:schemeClr val="tx2"/>
                </a:solidFill>
              </a:defRPr>
            </a:lvl1pPr>
          </a:lstStyle>
          <a:p>
            <a:r>
              <a:rPr lang="en-US"/>
              <a:t>Click to edit Master title style</a:t>
            </a:r>
            <a:endParaRPr lang="en-GB" dirty="0"/>
          </a:p>
        </p:txBody>
      </p:sp>
      <p:cxnSp>
        <p:nvCxnSpPr>
          <p:cNvPr id="9" name="Straight Connector 8"/>
          <p:cNvCxnSpPr/>
          <p:nvPr userDrawn="1"/>
        </p:nvCxnSpPr>
        <p:spPr>
          <a:xfrm>
            <a:off x="403448" y="3417658"/>
            <a:ext cx="6516000" cy="158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12432" y="3561716"/>
            <a:ext cx="6388462" cy="438788"/>
          </a:xfrm>
        </p:spPr>
        <p:txBody>
          <a:bodyPr>
            <a:noAutofit/>
          </a:bodyPr>
          <a:lstStyle>
            <a:lvl1pPr marL="0" indent="0" algn="l">
              <a:buNone/>
              <a:defRPr sz="18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dirty="0"/>
          </a:p>
        </p:txBody>
      </p:sp>
      <p:sp>
        <p:nvSpPr>
          <p:cNvPr id="8" name="Rectangle 7"/>
          <p:cNvSpPr/>
          <p:nvPr userDrawn="1"/>
        </p:nvSpPr>
        <p:spPr>
          <a:xfrm>
            <a:off x="1691682" y="6333134"/>
            <a:ext cx="6411094" cy="334707"/>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575" b="0" i="0" u="none" strike="noStrike" kern="1200" cap="none" spc="0" normalizeH="0" baseline="0" noProof="0" dirty="0">
                <a:ln>
                  <a:noFill/>
                </a:ln>
                <a:solidFill>
                  <a:srgbClr val="3C3B71"/>
                </a:solidFill>
                <a:effectLst/>
                <a:uLnTx/>
                <a:uFillTx/>
                <a:latin typeface="Calibri"/>
                <a:ea typeface="+mn-ea"/>
                <a:cs typeface="Arial" pitchFamily="34" charset="0"/>
              </a:rPr>
              <a:t>Strategy | Energy | Sustainability</a:t>
            </a:r>
          </a:p>
        </p:txBody>
      </p:sp>
      <p:pic>
        <p:nvPicPr>
          <p:cNvPr id="11"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230089" y="6388104"/>
            <a:ext cx="12240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2109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7" name="Footer Placeholder 6"/>
          <p:cNvSpPr>
            <a:spLocks noGrp="1"/>
          </p:cNvSpPr>
          <p:nvPr>
            <p:ph type="ftr" sz="quarter" idx="11"/>
          </p:nvPr>
        </p:nvSpPr>
        <p:spPr/>
        <p:txBody>
          <a:bodyPr/>
          <a:lstStyle/>
          <a:p>
            <a:endParaRPr lang="fr-BE">
              <a:solidFill>
                <a:srgbClr val="3C3B71"/>
              </a:solidFill>
            </a:endParaRPr>
          </a:p>
        </p:txBody>
      </p:sp>
      <p:sp>
        <p:nvSpPr>
          <p:cNvPr id="11" name="Content Placeholder 10"/>
          <p:cNvSpPr>
            <a:spLocks noGrp="1"/>
          </p:cNvSpPr>
          <p:nvPr>
            <p:ph sz="quarter" idx="12"/>
          </p:nvPr>
        </p:nvSpPr>
        <p:spPr>
          <a:xfrm>
            <a:off x="320400" y="1458000"/>
            <a:ext cx="8478000" cy="4525200"/>
          </a:xfrm>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984812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 2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315118" y="43520"/>
            <a:ext cx="8471724" cy="98122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25121" y="1450508"/>
            <a:ext cx="4164043" cy="639762"/>
          </a:xfrm>
          <a:solidFill>
            <a:schemeClr val="accent4">
              <a:lumMod val="20000"/>
              <a:lumOff val="80000"/>
            </a:schemeClr>
          </a:solid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Slide Number Placeholder 7"/>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9" name="Footer Placeholder 8"/>
          <p:cNvSpPr>
            <a:spLocks noGrp="1"/>
          </p:cNvSpPr>
          <p:nvPr>
            <p:ph type="ftr" sz="quarter" idx="11"/>
          </p:nvPr>
        </p:nvSpPr>
        <p:spPr/>
        <p:txBody>
          <a:bodyPr/>
          <a:lstStyle/>
          <a:p>
            <a:endParaRPr lang="fr-BE">
              <a:solidFill>
                <a:srgbClr val="3C3B71"/>
              </a:solidFill>
            </a:endParaRPr>
          </a:p>
        </p:txBody>
      </p:sp>
      <p:sp>
        <p:nvSpPr>
          <p:cNvPr id="11" name="Content Placeholder 10"/>
          <p:cNvSpPr>
            <a:spLocks noGrp="1"/>
          </p:cNvSpPr>
          <p:nvPr>
            <p:ph sz="quarter" idx="12"/>
          </p:nvPr>
        </p:nvSpPr>
        <p:spPr>
          <a:xfrm>
            <a:off x="325121" y="2088759"/>
            <a:ext cx="4163025" cy="3900880"/>
          </a:xfrm>
          <a:solidFill>
            <a:schemeClr val="accent4">
              <a:lumMod val="20000"/>
              <a:lumOff val="80000"/>
            </a:schemeClr>
          </a:solid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2"/>
          <p:cNvSpPr>
            <a:spLocks noGrp="1"/>
          </p:cNvSpPr>
          <p:nvPr>
            <p:ph type="body" idx="13"/>
          </p:nvPr>
        </p:nvSpPr>
        <p:spPr>
          <a:xfrm>
            <a:off x="4622801" y="1450508"/>
            <a:ext cx="4164043" cy="639762"/>
          </a:xfrm>
          <a:solidFill>
            <a:schemeClr val="accent4">
              <a:lumMod val="20000"/>
              <a:lumOff val="80000"/>
            </a:schemeClr>
          </a:solid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10"/>
          <p:cNvSpPr>
            <a:spLocks noGrp="1"/>
          </p:cNvSpPr>
          <p:nvPr>
            <p:ph sz="quarter" idx="14"/>
          </p:nvPr>
        </p:nvSpPr>
        <p:spPr>
          <a:xfrm>
            <a:off x="4623818" y="2088758"/>
            <a:ext cx="4163025" cy="3900880"/>
          </a:xfrm>
          <a:solidFill>
            <a:schemeClr val="accent4">
              <a:lumMod val="20000"/>
              <a:lumOff val="80000"/>
            </a:schemeClr>
          </a:solidFill>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055271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Table - 2 Column Slide">
    <p:spTree>
      <p:nvGrpSpPr>
        <p:cNvPr id="1" name=""/>
        <p:cNvGrpSpPr/>
        <p:nvPr/>
      </p:nvGrpSpPr>
      <p:grpSpPr>
        <a:xfrm>
          <a:off x="0" y="0"/>
          <a:ext cx="0" cy="0"/>
          <a:chOff x="0" y="0"/>
          <a:chExt cx="0" cy="0"/>
        </a:xfrm>
      </p:grpSpPr>
      <p:sp>
        <p:nvSpPr>
          <p:cNvPr id="2" name="Title 1"/>
          <p:cNvSpPr>
            <a:spLocks noGrp="1"/>
          </p:cNvSpPr>
          <p:nvPr>
            <p:ph type="title"/>
          </p:nvPr>
        </p:nvSpPr>
        <p:spPr>
          <a:xfrm>
            <a:off x="315118" y="43520"/>
            <a:ext cx="8471724" cy="981220"/>
          </a:xfrm>
        </p:spPr>
        <p:txBody>
          <a:bodyPr/>
          <a:lstStyle>
            <a:lvl1pPr>
              <a:defRPr/>
            </a:lvl1pPr>
          </a:lstStyle>
          <a:p>
            <a:r>
              <a:rPr lang="en-US"/>
              <a:t>Click to edit Master title style</a:t>
            </a:r>
            <a:endParaRPr lang="en-GB"/>
          </a:p>
        </p:txBody>
      </p:sp>
      <p:sp>
        <p:nvSpPr>
          <p:cNvPr id="8" name="Slide Number Placeholder 7"/>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9" name="Footer Placeholder 8"/>
          <p:cNvSpPr>
            <a:spLocks noGrp="1"/>
          </p:cNvSpPr>
          <p:nvPr>
            <p:ph type="ftr" sz="quarter" idx="11"/>
          </p:nvPr>
        </p:nvSpPr>
        <p:spPr/>
        <p:txBody>
          <a:bodyPr/>
          <a:lstStyle/>
          <a:p>
            <a:endParaRPr lang="fr-BE">
              <a:solidFill>
                <a:srgbClr val="3C3B71"/>
              </a:solidFill>
            </a:endParaRPr>
          </a:p>
        </p:txBody>
      </p:sp>
      <p:sp>
        <p:nvSpPr>
          <p:cNvPr id="10" name="Text Placeholder 2"/>
          <p:cNvSpPr>
            <a:spLocks noGrp="1"/>
          </p:cNvSpPr>
          <p:nvPr>
            <p:ph type="body" idx="1"/>
          </p:nvPr>
        </p:nvSpPr>
        <p:spPr>
          <a:xfrm>
            <a:off x="325121" y="1450508"/>
            <a:ext cx="4164043" cy="639762"/>
          </a:xfrm>
          <a:no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1" name="Content Placeholder 10"/>
          <p:cNvSpPr>
            <a:spLocks noGrp="1"/>
          </p:cNvSpPr>
          <p:nvPr>
            <p:ph sz="quarter" idx="12"/>
          </p:nvPr>
        </p:nvSpPr>
        <p:spPr>
          <a:xfrm>
            <a:off x="325121" y="2088758"/>
            <a:ext cx="4163025" cy="390088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2"/>
          <p:cNvSpPr>
            <a:spLocks noGrp="1"/>
          </p:cNvSpPr>
          <p:nvPr>
            <p:ph type="body" idx="13"/>
          </p:nvPr>
        </p:nvSpPr>
        <p:spPr>
          <a:xfrm>
            <a:off x="4622801" y="1450508"/>
            <a:ext cx="4164043" cy="639762"/>
          </a:xfrm>
          <a:noFill/>
        </p:spPr>
        <p:txBody>
          <a:bodyPr anchor="ctr" anchorCtr="0"/>
          <a:lstStyle>
            <a:lvl1pPr marL="0" indent="0" algn="ctr">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10"/>
          <p:cNvSpPr>
            <a:spLocks noGrp="1"/>
          </p:cNvSpPr>
          <p:nvPr>
            <p:ph sz="quarter" idx="14"/>
          </p:nvPr>
        </p:nvSpPr>
        <p:spPr>
          <a:xfrm>
            <a:off x="4623818" y="2088758"/>
            <a:ext cx="4163025" cy="390088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8744071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 Slide -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315118" y="43520"/>
            <a:ext cx="8471724" cy="981220"/>
          </a:xfrm>
        </p:spPr>
        <p:txBody>
          <a:bodyPr/>
          <a:lstStyle>
            <a:lvl1pPr>
              <a:defRPr/>
            </a:lvl1pPr>
          </a:lstStyle>
          <a:p>
            <a:r>
              <a:rPr lang="en-US"/>
              <a:t>Click to edit Master title style</a:t>
            </a:r>
            <a:endParaRPr lang="en-GB" dirty="0"/>
          </a:p>
        </p:txBody>
      </p:sp>
      <p:sp>
        <p:nvSpPr>
          <p:cNvPr id="8" name="Slide Number Placeholder 7"/>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7" name="Footer Placeholder 6"/>
          <p:cNvSpPr>
            <a:spLocks noGrp="1"/>
          </p:cNvSpPr>
          <p:nvPr>
            <p:ph type="ftr" sz="quarter" idx="11"/>
          </p:nvPr>
        </p:nvSpPr>
        <p:spPr/>
        <p:txBody>
          <a:bodyPr/>
          <a:lstStyle/>
          <a:p>
            <a:endParaRPr lang="fr-BE">
              <a:solidFill>
                <a:srgbClr val="3C3B71"/>
              </a:solidFill>
            </a:endParaRPr>
          </a:p>
        </p:txBody>
      </p:sp>
      <p:sp>
        <p:nvSpPr>
          <p:cNvPr id="10" name="Content Placeholder 10"/>
          <p:cNvSpPr>
            <a:spLocks noGrp="1"/>
          </p:cNvSpPr>
          <p:nvPr>
            <p:ph sz="quarter" idx="12"/>
          </p:nvPr>
        </p:nvSpPr>
        <p:spPr>
          <a:xfrm>
            <a:off x="320401" y="1458000"/>
            <a:ext cx="4164013" cy="45252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10"/>
          <p:cNvSpPr>
            <a:spLocks noGrp="1"/>
          </p:cNvSpPr>
          <p:nvPr>
            <p:ph sz="quarter" idx="15"/>
          </p:nvPr>
        </p:nvSpPr>
        <p:spPr>
          <a:xfrm>
            <a:off x="4622831" y="1458000"/>
            <a:ext cx="4164013" cy="4525200"/>
          </a:xfrm>
          <a:noFill/>
        </p:spPr>
        <p:txBody>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1041551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Blank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5" name="Slide Number Placeholder 4"/>
          <p:cNvSpPr>
            <a:spLocks noGrp="1"/>
          </p:cNvSpPr>
          <p:nvPr>
            <p:ph type="sldNum" sz="quarter" idx="10"/>
          </p:nvPr>
        </p:nvSpPr>
        <p:spPr/>
        <p:txBody>
          <a:bodyPr/>
          <a:lstStyle/>
          <a:p>
            <a:fld id="{730CACB8-352F-4FA8-86DE-903A99B19196}" type="slidenum">
              <a:rPr lang="en-GB" smtClean="0">
                <a:solidFill>
                  <a:srgbClr val="000000"/>
                </a:solidFill>
              </a:rPr>
              <a:pPr/>
              <a:t>‹N°›</a:t>
            </a:fld>
            <a:endParaRPr lang="en-GB" dirty="0">
              <a:solidFill>
                <a:srgbClr val="000000"/>
              </a:solidFill>
            </a:endParaRPr>
          </a:p>
        </p:txBody>
      </p:sp>
      <p:sp>
        <p:nvSpPr>
          <p:cNvPr id="4" name="Footer Placeholder 3"/>
          <p:cNvSpPr>
            <a:spLocks noGrp="1"/>
          </p:cNvSpPr>
          <p:nvPr>
            <p:ph type="ftr" sz="quarter" idx="11"/>
          </p:nvPr>
        </p:nvSpPr>
        <p:spPr/>
        <p:txBody>
          <a:bodyPr/>
          <a:lstStyle/>
          <a:p>
            <a:endParaRPr lang="fr-BE">
              <a:solidFill>
                <a:srgbClr val="3C3B71"/>
              </a:solidFill>
            </a:endParaRPr>
          </a:p>
        </p:txBody>
      </p:sp>
    </p:spTree>
    <p:extLst>
      <p:ext uri="{BB962C8B-B14F-4D97-AF65-F5344CB8AC3E}">
        <p14:creationId xmlns:p14="http://schemas.microsoft.com/office/powerpoint/2010/main" val="21719016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43296" y="327025"/>
            <a:ext cx="8272055" cy="509588"/>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ußzeilenplatzhalter 4">
            <a:extLst>
              <a:ext uri="{FF2B5EF4-FFF2-40B4-BE49-F238E27FC236}">
                <a16:creationId xmlns:a16="http://schemas.microsoft.com/office/drawing/2014/main" id="{30EDC67D-EAB4-4195-B0B7-2848313846B0}"/>
              </a:ext>
            </a:extLst>
          </p:cNvPr>
          <p:cNvSpPr>
            <a:spLocks noGrp="1"/>
          </p:cNvSpPr>
          <p:nvPr>
            <p:ph type="ftr" sz="quarter" idx="10"/>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6" name="Foliennummernplatzhalter 5">
            <a:extLst>
              <a:ext uri="{FF2B5EF4-FFF2-40B4-BE49-F238E27FC236}">
                <a16:creationId xmlns:a16="http://schemas.microsoft.com/office/drawing/2014/main" id="{0A985F83-6DAD-4EDA-B777-7860BF21698C}"/>
              </a:ext>
            </a:extLst>
          </p:cNvPr>
          <p:cNvSpPr>
            <a:spLocks noGrp="1"/>
          </p:cNvSpPr>
          <p:nvPr>
            <p:ph type="sldNum" sz="quarter" idx="11"/>
          </p:nvPr>
        </p:nvSpPr>
        <p:spPr/>
        <p:txBody>
          <a:bodyPr/>
          <a:lstStyle>
            <a:lvl1pPr>
              <a:defRPr/>
            </a:lvl1pPr>
          </a:lstStyle>
          <a:p>
            <a:pPr>
              <a:defRPr/>
            </a:pPr>
            <a:fld id="{155D1E66-2EAE-084A-A853-882EB2B6D949}"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Inhaltsplatzhalt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29151"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Inhaltsplatzhalter 5"/>
          <p:cNvSpPr>
            <a:spLocks noGrp="1"/>
          </p:cNvSpPr>
          <p:nvPr>
            <p:ph sz="quarter" idx="4"/>
          </p:nvPr>
        </p:nvSpPr>
        <p:spPr>
          <a:xfrm>
            <a:off x="4629151"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0" name="Titelplatzhalter 1"/>
          <p:cNvSpPr>
            <a:spLocks noGrp="1"/>
          </p:cNvSpPr>
          <p:nvPr>
            <p:ph type="title"/>
          </p:nvPr>
        </p:nvSpPr>
        <p:spPr>
          <a:xfrm>
            <a:off x="628650" y="327026"/>
            <a:ext cx="7886700" cy="508964"/>
          </a:xfrm>
          <a:prstGeom prst="rect">
            <a:avLst/>
          </a:prstGeom>
        </p:spPr>
        <p:txBody>
          <a:bodyPr rtlCol="0">
            <a:noAutofit/>
          </a:bodyPr>
          <a:lstStyle/>
          <a:p>
            <a:r>
              <a:rPr lang="en-US"/>
              <a:t>Click to edit Master title style</a:t>
            </a:r>
            <a:endParaRPr lang="de-DE" dirty="0"/>
          </a:p>
        </p:txBody>
      </p:sp>
      <p:sp>
        <p:nvSpPr>
          <p:cNvPr id="7" name="Fußzeilenplatzhalter 4">
            <a:extLst>
              <a:ext uri="{FF2B5EF4-FFF2-40B4-BE49-F238E27FC236}">
                <a16:creationId xmlns:a16="http://schemas.microsoft.com/office/drawing/2014/main" id="{30EDC67D-EAB4-4195-B0B7-2848313846B0}"/>
              </a:ext>
            </a:extLst>
          </p:cNvPr>
          <p:cNvSpPr>
            <a:spLocks noGrp="1"/>
          </p:cNvSpPr>
          <p:nvPr>
            <p:ph type="ftr" sz="quarter" idx="10"/>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8" name="Foliennummernplatzhalter 5">
            <a:extLst>
              <a:ext uri="{FF2B5EF4-FFF2-40B4-BE49-F238E27FC236}">
                <a16:creationId xmlns:a16="http://schemas.microsoft.com/office/drawing/2014/main" id="{0A985F83-6DAD-4EDA-B777-7860BF21698C}"/>
              </a:ext>
            </a:extLst>
          </p:cNvPr>
          <p:cNvSpPr>
            <a:spLocks noGrp="1"/>
          </p:cNvSpPr>
          <p:nvPr>
            <p:ph type="sldNum" sz="quarter" idx="11"/>
          </p:nvPr>
        </p:nvSpPr>
        <p:spPr/>
        <p:txBody>
          <a:bodyPr/>
          <a:lstStyle>
            <a:lvl1pPr>
              <a:defRPr/>
            </a:lvl1pPr>
          </a:lstStyle>
          <a:p>
            <a:pPr>
              <a:defRPr/>
            </a:pPr>
            <a:fld id="{A8808901-76C4-7E45-9F8E-5842ED9AF53F}"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43296" y="327025"/>
            <a:ext cx="8272055" cy="509588"/>
          </a:xfrm>
          <a:prstGeom prst="rect">
            <a:avLst/>
          </a:prstGeom>
        </p:spPr>
        <p:txBody>
          <a:bodyPr/>
          <a:lstStyle/>
          <a:p>
            <a:r>
              <a:rPr lang="en-US"/>
              <a:t>Click to edit Master title style</a:t>
            </a:r>
            <a:endParaRPr lang="de-DE"/>
          </a:p>
        </p:txBody>
      </p:sp>
      <p:sp>
        <p:nvSpPr>
          <p:cNvPr id="4" name="Fußzeilenplatzhalter 3">
            <a:extLst>
              <a:ext uri="{FF2B5EF4-FFF2-40B4-BE49-F238E27FC236}">
                <a16:creationId xmlns:a16="http://schemas.microsoft.com/office/drawing/2014/main" id="{45E7451D-52E7-412E-9155-1830184B46DF}"/>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5" name="Foliennummernplatzhalter 4">
            <a:extLst>
              <a:ext uri="{FF2B5EF4-FFF2-40B4-BE49-F238E27FC236}">
                <a16:creationId xmlns:a16="http://schemas.microsoft.com/office/drawing/2014/main" id="{F091E4B2-372E-4173-944C-F91AFFC2C437}"/>
              </a:ext>
            </a:extLst>
          </p:cNvPr>
          <p:cNvSpPr>
            <a:spLocks noGrp="1"/>
          </p:cNvSpPr>
          <p:nvPr>
            <p:ph type="sldNum" sz="quarter" idx="12"/>
          </p:nvPr>
        </p:nvSpPr>
        <p:spPr/>
        <p:txBody>
          <a:bodyPr/>
          <a:lstStyle>
            <a:lvl1pPr>
              <a:defRPr/>
            </a:lvl1pPr>
          </a:lstStyle>
          <a:p>
            <a:pPr>
              <a:defRPr/>
            </a:pPr>
            <a:fld id="{C808F316-BCBF-0642-85B5-8519A9FF6BFE}"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DE374BB-7FED-44D1-BF88-03C713CBB6EB}"/>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3" name="Fußzeilenplatzhalter 2">
            <a:extLst>
              <a:ext uri="{FF2B5EF4-FFF2-40B4-BE49-F238E27FC236}">
                <a16:creationId xmlns:a16="http://schemas.microsoft.com/office/drawing/2014/main" id="{D2354D0B-8C9C-4B57-BC3E-E5C448DD865F}"/>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4" name="Foliennummernplatzhalter 3">
            <a:extLst>
              <a:ext uri="{FF2B5EF4-FFF2-40B4-BE49-F238E27FC236}">
                <a16:creationId xmlns:a16="http://schemas.microsoft.com/office/drawing/2014/main" id="{35FF1576-3DBC-48B0-839E-7ABC49F6AE80}"/>
              </a:ext>
            </a:extLst>
          </p:cNvPr>
          <p:cNvSpPr>
            <a:spLocks noGrp="1"/>
          </p:cNvSpPr>
          <p:nvPr>
            <p:ph type="sldNum" sz="quarter" idx="12"/>
          </p:nvPr>
        </p:nvSpPr>
        <p:spPr/>
        <p:txBody>
          <a:bodyPr/>
          <a:lstStyle>
            <a:lvl1pPr>
              <a:defRPr/>
            </a:lvl1pPr>
          </a:lstStyle>
          <a:p>
            <a:pPr>
              <a:defRPr/>
            </a:pPr>
            <a:fld id="{B8672097-4A2F-2E41-ADD9-638C718C65FE}"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de-DE"/>
          </a:p>
        </p:txBody>
      </p:sp>
      <p:sp>
        <p:nvSpPr>
          <p:cNvPr id="3" name="Inhaltsplatzhalt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umsplatzhalter 4">
            <a:extLst>
              <a:ext uri="{FF2B5EF4-FFF2-40B4-BE49-F238E27FC236}">
                <a16:creationId xmlns:a16="http://schemas.microsoft.com/office/drawing/2014/main" id="{9A7E043F-DB40-4AA8-8393-8617BFE15D4C}"/>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6" name="Fußzeilenplatzhalter 5">
            <a:extLst>
              <a:ext uri="{FF2B5EF4-FFF2-40B4-BE49-F238E27FC236}">
                <a16:creationId xmlns:a16="http://schemas.microsoft.com/office/drawing/2014/main" id="{D986FA75-EB6C-45B7-BCE6-7B085E27A353}"/>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7" name="Foliennummernplatzhalter 6">
            <a:extLst>
              <a:ext uri="{FF2B5EF4-FFF2-40B4-BE49-F238E27FC236}">
                <a16:creationId xmlns:a16="http://schemas.microsoft.com/office/drawing/2014/main" id="{064C1E2C-01EC-4BC5-B4D6-6BC7CD2D51D8}"/>
              </a:ext>
            </a:extLst>
          </p:cNvPr>
          <p:cNvSpPr>
            <a:spLocks noGrp="1"/>
          </p:cNvSpPr>
          <p:nvPr>
            <p:ph type="sldNum" sz="quarter" idx="12"/>
          </p:nvPr>
        </p:nvSpPr>
        <p:spPr/>
        <p:txBody>
          <a:bodyPr/>
          <a:lstStyle>
            <a:lvl1pPr>
              <a:defRPr/>
            </a:lvl1pPr>
          </a:lstStyle>
          <a:p>
            <a:pPr>
              <a:defRPr/>
            </a:pPr>
            <a:fld id="{D18CC903-BD56-1E4E-8B52-D1CAC2D996C3}"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de-DE"/>
          </a:p>
        </p:txBody>
      </p:sp>
      <p:sp>
        <p:nvSpPr>
          <p:cNvPr id="3" name="Bildplatzhalter 2"/>
          <p:cNvSpPr>
            <a:spLocks noGrp="1"/>
          </p:cNvSpPr>
          <p:nvPr>
            <p:ph type="pic" idx="1"/>
          </p:nvPr>
        </p:nvSpPr>
        <p:spPr>
          <a:xfrm>
            <a:off x="3887391" y="987428"/>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de-DE" noProof="0"/>
          </a:p>
        </p:txBody>
      </p:sp>
      <p:sp>
        <p:nvSpPr>
          <p:cNvPr id="4" name="Textplatzhalt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umsplatzhalter 4">
            <a:extLst>
              <a:ext uri="{FF2B5EF4-FFF2-40B4-BE49-F238E27FC236}">
                <a16:creationId xmlns:a16="http://schemas.microsoft.com/office/drawing/2014/main" id="{9C8C0B4F-A484-4323-BBBD-0266CCF5F5FB}"/>
              </a:ext>
            </a:extLst>
          </p:cNvPr>
          <p:cNvSpPr>
            <a:spLocks noGrp="1"/>
          </p:cNvSpPr>
          <p:nvPr>
            <p:ph type="dt" sz="half" idx="10"/>
          </p:nvPr>
        </p:nvSpPr>
        <p:spPr>
          <a:xfrm>
            <a:off x="628650" y="6356353"/>
            <a:ext cx="20574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de-DE">
              <a:solidFill>
                <a:prstClr val="black"/>
              </a:solidFill>
            </a:endParaRPr>
          </a:p>
        </p:txBody>
      </p:sp>
      <p:sp>
        <p:nvSpPr>
          <p:cNvPr id="6" name="Fußzeilenplatzhalter 5">
            <a:extLst>
              <a:ext uri="{FF2B5EF4-FFF2-40B4-BE49-F238E27FC236}">
                <a16:creationId xmlns:a16="http://schemas.microsoft.com/office/drawing/2014/main" id="{3CD90A92-03C2-41F6-BD78-BF159CC65A47}"/>
              </a:ext>
            </a:extLst>
          </p:cNvPr>
          <p:cNvSpPr>
            <a:spLocks noGrp="1"/>
          </p:cNvSpPr>
          <p:nvPr>
            <p:ph type="ftr" sz="quarter" idx="11"/>
          </p:nvPr>
        </p:nvSpPr>
        <p:spPr>
          <a:xfrm>
            <a:off x="3028950" y="6356353"/>
            <a:ext cx="3086100" cy="365125"/>
          </a:xfrm>
          <a:prstGeom prst="rect">
            <a:avLst/>
          </a:prstGeom>
        </p:spPr>
        <p:txBody>
          <a:bodyPr/>
          <a:lstStyle>
            <a:lvl1pPr>
              <a:defRPr/>
            </a:lvl1pPr>
          </a:lstStyle>
          <a:p>
            <a:pPr>
              <a:defRPr/>
            </a:pPr>
            <a:endParaRPr lang="de-DE">
              <a:solidFill>
                <a:prstClr val="black">
                  <a:tint val="75000"/>
                </a:prstClr>
              </a:solidFill>
            </a:endParaRPr>
          </a:p>
        </p:txBody>
      </p:sp>
      <p:sp>
        <p:nvSpPr>
          <p:cNvPr id="7" name="Foliennummernplatzhalter 6">
            <a:extLst>
              <a:ext uri="{FF2B5EF4-FFF2-40B4-BE49-F238E27FC236}">
                <a16:creationId xmlns:a16="http://schemas.microsoft.com/office/drawing/2014/main" id="{868A4108-7244-4EDC-AFE1-DD13BF4E524F}"/>
              </a:ext>
            </a:extLst>
          </p:cNvPr>
          <p:cNvSpPr>
            <a:spLocks noGrp="1"/>
          </p:cNvSpPr>
          <p:nvPr>
            <p:ph type="sldNum" sz="quarter" idx="12"/>
          </p:nvPr>
        </p:nvSpPr>
        <p:spPr/>
        <p:txBody>
          <a:bodyPr/>
          <a:lstStyle>
            <a:lvl1pPr>
              <a:defRPr/>
            </a:lvl1pPr>
          </a:lstStyle>
          <a:p>
            <a:pPr>
              <a:defRPr/>
            </a:pPr>
            <a:fld id="{296987B5-8E76-C749-9EBA-3E9191A4BF56}" type="slidenum">
              <a:rPr lang="de-DE">
                <a:solidFill>
                  <a:prstClr val="black">
                    <a:tint val="75000"/>
                  </a:prstClr>
                </a:solidFill>
              </a:rPr>
              <a:pPr>
                <a:defRPr/>
              </a:pPr>
              <a:t>‹N°›</a:t>
            </a:fld>
            <a:endParaRPr lang="de-DE">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3.png"/><Relationship Id="rId4" Type="http://schemas.openxmlformats.org/officeDocument/2006/relationships/slideLayout" Target="../slideLayouts/slideLayout36.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5E6D76">
                <a:alpha val="50000"/>
              </a:srgbClr>
            </a:gs>
            <a:gs pos="50000">
              <a:srgbClr val="CCECFF">
                <a:alpha val="50000"/>
              </a:srgbClr>
            </a:gs>
            <a:gs pos="100000">
              <a:srgbClr val="5E6D76">
                <a:alpha val="50000"/>
              </a:srgbClr>
            </a:gs>
          </a:gsLst>
          <a:lin ang="18900000" scaled="1"/>
        </a:gradFill>
        <a:effectLst/>
      </p:bgPr>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A985F83-6DAD-4EDA-B777-7860BF21698C}"/>
              </a:ext>
            </a:extLst>
          </p:cNvPr>
          <p:cNvSpPr>
            <a:spLocks noGrp="1"/>
          </p:cNvSpPr>
          <p:nvPr>
            <p:ph type="sldNum" sz="quarter" idx="4"/>
          </p:nvPr>
        </p:nvSpPr>
        <p:spPr>
          <a:xfrm>
            <a:off x="6887018" y="6426929"/>
            <a:ext cx="2057400" cy="261211"/>
          </a:xfrm>
          <a:prstGeom prst="rect">
            <a:avLst/>
          </a:prstGeom>
        </p:spPr>
        <p:txBody>
          <a:bodyPr vert="horz" lIns="91440" tIns="45720" rIns="91440" bIns="45720" rtlCol="0" anchor="ctr"/>
          <a:lstStyle>
            <a:lvl1pPr algn="r" eaLnBrk="1" fontAlgn="auto" hangingPunct="1">
              <a:spcBef>
                <a:spcPts val="0"/>
              </a:spcBef>
              <a:spcAft>
                <a:spcPts val="0"/>
              </a:spcAft>
              <a:defRPr sz="675">
                <a:solidFill>
                  <a:schemeClr val="tx1">
                    <a:tint val="75000"/>
                  </a:schemeClr>
                </a:solidFill>
                <a:latin typeface="Source Sans Pro" panose="020B0503030403020204"/>
              </a:defRPr>
            </a:lvl1pPr>
          </a:lstStyle>
          <a:p>
            <a:pPr>
              <a:defRPr/>
            </a:pPr>
            <a:fld id="{0003581C-7031-5A41-8FBB-06D2A776CB23}" type="slidenum">
              <a:rPr lang="de-DE" smtClean="0">
                <a:solidFill>
                  <a:prstClr val="black">
                    <a:tint val="75000"/>
                  </a:prstClr>
                </a:solidFill>
              </a:rPr>
              <a:pPr>
                <a:defRPr/>
              </a:pPr>
              <a:t>‹N°›</a:t>
            </a:fld>
            <a:endParaRPr lang="de-DE" dirty="0">
              <a:solidFill>
                <a:prstClr val="black">
                  <a:tint val="75000"/>
                </a:prstClr>
              </a:solidFill>
            </a:endParaRPr>
          </a:p>
        </p:txBody>
      </p:sp>
    </p:spTree>
    <p:extLst>
      <p:ext uri="{BB962C8B-B14F-4D97-AF65-F5344CB8AC3E}">
        <p14:creationId xmlns:p14="http://schemas.microsoft.com/office/powerpoint/2010/main" val="925249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6" r:id="rId12"/>
  </p:sldLayoutIdLst>
  <p:hf sldNum="0" hdr="0" ftr="0" dt="0"/>
  <p:txStyles>
    <p:titleStyle>
      <a:lvl1pPr algn="l" rtl="0" eaLnBrk="0" fontAlgn="base" hangingPunct="0">
        <a:lnSpc>
          <a:spcPct val="90000"/>
        </a:lnSpc>
        <a:spcBef>
          <a:spcPct val="0"/>
        </a:spcBef>
        <a:spcAft>
          <a:spcPct val="0"/>
        </a:spcAft>
        <a:defRPr sz="2700" b="1" kern="1200">
          <a:solidFill>
            <a:srgbClr val="14B5E3"/>
          </a:solidFill>
          <a:latin typeface="Source Sans Pro" panose="020B0503030403020204"/>
          <a:ea typeface="+mj-ea"/>
          <a:cs typeface="+mj-cs"/>
        </a:defRPr>
      </a:lvl1pPr>
      <a:lvl2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2700" b="1">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2700" b="1">
          <a:solidFill>
            <a:schemeClr val="tx1"/>
          </a:solidFill>
          <a:latin typeface="Calibri Light" panose="020F0302020204030204" pitchFamily="34" charset="0"/>
        </a:defRPr>
      </a:lvl9pPr>
    </p:titleStyle>
    <p:bodyStyle>
      <a:lvl1pPr marL="171450" indent="-171450" algn="l" rtl="0" eaLnBrk="0" fontAlgn="base" hangingPunct="0">
        <a:lnSpc>
          <a:spcPct val="90000"/>
        </a:lnSpc>
        <a:spcBef>
          <a:spcPts val="750"/>
        </a:spcBef>
        <a:spcAft>
          <a:spcPct val="0"/>
        </a:spcAft>
        <a:buFont typeface="Arial" charset="0"/>
        <a:buChar char="•"/>
        <a:defRPr sz="2100" kern="1200">
          <a:solidFill>
            <a:schemeClr val="tx1"/>
          </a:solidFill>
          <a:latin typeface="Source Sans Pro" panose="020B0503030403020204"/>
          <a:ea typeface="+mn-ea"/>
          <a:cs typeface="+mn-cs"/>
        </a:defRPr>
      </a:lvl1pPr>
      <a:lvl2pPr marL="514350" indent="-171450" algn="l" rtl="0" eaLnBrk="0" fontAlgn="base" hangingPunct="0">
        <a:lnSpc>
          <a:spcPct val="90000"/>
        </a:lnSpc>
        <a:spcBef>
          <a:spcPts val="375"/>
        </a:spcBef>
        <a:spcAft>
          <a:spcPct val="0"/>
        </a:spcAft>
        <a:buFont typeface="Arial" charset="0"/>
        <a:buChar char="•"/>
        <a:defRPr sz="1800" kern="1200">
          <a:solidFill>
            <a:schemeClr val="tx1"/>
          </a:solidFill>
          <a:latin typeface="Source Sans Pro" panose="020B0503030403020204"/>
          <a:ea typeface="+mn-ea"/>
          <a:cs typeface="+mn-cs"/>
        </a:defRPr>
      </a:lvl2pPr>
      <a:lvl3pPr marL="857250" indent="-171450" algn="l" rtl="0" eaLnBrk="0" fontAlgn="base" hangingPunct="0">
        <a:lnSpc>
          <a:spcPct val="90000"/>
        </a:lnSpc>
        <a:spcBef>
          <a:spcPts val="375"/>
        </a:spcBef>
        <a:spcAft>
          <a:spcPct val="0"/>
        </a:spcAft>
        <a:buFont typeface="Arial" charset="0"/>
        <a:buChar char="•"/>
        <a:defRPr sz="1500" kern="1200">
          <a:solidFill>
            <a:schemeClr val="tx1"/>
          </a:solidFill>
          <a:latin typeface="Source Sans Pro" panose="020B0503030403020204"/>
          <a:ea typeface="+mn-ea"/>
          <a:cs typeface="+mn-cs"/>
        </a:defRPr>
      </a:lvl3pPr>
      <a:lvl4pPr marL="1200150" indent="-171450" algn="l" rtl="0" eaLnBrk="0" fontAlgn="base" hangingPunct="0">
        <a:lnSpc>
          <a:spcPct val="90000"/>
        </a:lnSpc>
        <a:spcBef>
          <a:spcPts val="375"/>
        </a:spcBef>
        <a:spcAft>
          <a:spcPct val="0"/>
        </a:spcAft>
        <a:buFont typeface="Arial" charset="0"/>
        <a:buChar char="•"/>
        <a:defRPr kern="1200">
          <a:solidFill>
            <a:schemeClr val="tx1"/>
          </a:solidFill>
          <a:latin typeface="Source Sans Pro" panose="020B0503030403020204"/>
          <a:ea typeface="+mn-ea"/>
          <a:cs typeface="+mn-cs"/>
        </a:defRPr>
      </a:lvl4pPr>
      <a:lvl5pPr marL="1543050" indent="-171450" algn="l" rtl="0" eaLnBrk="0" fontAlgn="base" hangingPunct="0">
        <a:lnSpc>
          <a:spcPct val="90000"/>
        </a:lnSpc>
        <a:spcBef>
          <a:spcPts val="375"/>
        </a:spcBef>
        <a:spcAft>
          <a:spcPct val="0"/>
        </a:spcAft>
        <a:buFont typeface="Arial" charset="0"/>
        <a:buChar char="•"/>
        <a:defRPr kern="1200">
          <a:solidFill>
            <a:schemeClr val="tx1"/>
          </a:solidFill>
          <a:latin typeface="Source Sans Pro" panose="020B0503030403020204"/>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bwMode="gray">
          <a:xfrm>
            <a:off x="2" y="2017714"/>
            <a:ext cx="9143999" cy="4840286"/>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81000" tIns="81000" rIns="108000" bIns="54000"/>
          <a:lstStyle/>
          <a:p>
            <a:pPr marL="142875" indent="-142875">
              <a:lnSpc>
                <a:spcPct val="95000"/>
              </a:lnSpc>
              <a:spcAft>
                <a:spcPts val="600"/>
              </a:spcAft>
              <a:buClr>
                <a:srgbClr val="969696"/>
              </a:buClr>
              <a:buFont typeface="Wingdings" pitchFamily="2" charset="2"/>
              <a:buChar char="§"/>
              <a:defRPr/>
            </a:pPr>
            <a:endParaRPr lang="de-DE" sz="1350" noProof="1">
              <a:solidFill>
                <a:srgbClr val="000000"/>
              </a:solidFill>
              <a:cs typeface="Arial" charset="0"/>
            </a:endParaRPr>
          </a:p>
        </p:txBody>
      </p:sp>
      <p:sp>
        <p:nvSpPr>
          <p:cNvPr id="3" name="Textplatzhalter 2"/>
          <p:cNvSpPr>
            <a:spLocks noGrp="1"/>
          </p:cNvSpPr>
          <p:nvPr>
            <p:ph type="body" idx="1"/>
          </p:nvPr>
        </p:nvSpPr>
        <p:spPr>
          <a:xfrm>
            <a:off x="323851" y="1554958"/>
            <a:ext cx="8497093" cy="424735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Titelplatzhalter 1"/>
          <p:cNvSpPr>
            <a:spLocks noGrp="1"/>
          </p:cNvSpPr>
          <p:nvPr>
            <p:ph type="title"/>
          </p:nvPr>
        </p:nvSpPr>
        <p:spPr>
          <a:xfrm>
            <a:off x="323851" y="-1"/>
            <a:ext cx="8497092"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9" y="6356354"/>
            <a:ext cx="2133600" cy="365125"/>
          </a:xfrm>
          <a:prstGeom prst="rect">
            <a:avLst/>
          </a:prstGeom>
        </p:spPr>
        <p:txBody>
          <a:bodyPr vert="horz" lIns="0" tIns="0" rIns="0" bIns="0" rtlCol="0" anchor="ctr"/>
          <a:lstStyle>
            <a:lvl1pPr algn="l">
              <a:defRPr sz="900">
                <a:solidFill>
                  <a:schemeClr val="tx1">
                    <a:tint val="75000"/>
                  </a:schemeClr>
                </a:solidFill>
              </a:defRPr>
            </a:lvl1pPr>
          </a:lstStyle>
          <a:p>
            <a:endParaRPr lang="de-DE" dirty="0">
              <a:solidFill>
                <a:prstClr val="black">
                  <a:tint val="75000"/>
                </a:prstClr>
              </a:solidFill>
            </a:endParaRPr>
          </a:p>
        </p:txBody>
      </p:sp>
      <p:sp>
        <p:nvSpPr>
          <p:cNvPr id="5" name="Fußzeilenplatzhalter 4"/>
          <p:cNvSpPr>
            <a:spLocks noGrp="1"/>
          </p:cNvSpPr>
          <p:nvPr>
            <p:ph type="ftr" sz="quarter" idx="3"/>
          </p:nvPr>
        </p:nvSpPr>
        <p:spPr>
          <a:xfrm>
            <a:off x="2457451" y="6356354"/>
            <a:ext cx="4229894" cy="365125"/>
          </a:xfrm>
          <a:prstGeom prst="rect">
            <a:avLst/>
          </a:prstGeom>
        </p:spPr>
        <p:txBody>
          <a:bodyPr vert="horz" lIns="0" tIns="0" rIns="0" bIns="0" rtlCol="0" anchor="ctr"/>
          <a:lstStyle>
            <a:lvl1pPr algn="ctr">
              <a:defRPr sz="9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6687343" y="6356354"/>
            <a:ext cx="2133600" cy="365125"/>
          </a:xfrm>
          <a:prstGeom prst="rect">
            <a:avLst/>
          </a:prstGeom>
        </p:spPr>
        <p:txBody>
          <a:bodyPr vert="horz" lIns="0" tIns="0" rIns="0" bIns="0" rtlCol="0" anchor="ctr"/>
          <a:lstStyle>
            <a:lvl1pPr algn="r">
              <a:defRPr sz="900">
                <a:solidFill>
                  <a:schemeClr val="tx1">
                    <a:tint val="75000"/>
                  </a:schemeClr>
                </a:solidFill>
              </a:defRPr>
            </a:lvl1pPr>
          </a:lstStyle>
          <a:p>
            <a:fld id="{9DC1E638-3F78-4E0D-883A-B278700C48C0}" type="slidenum">
              <a:rPr lang="de-DE" smtClean="0">
                <a:solidFill>
                  <a:prstClr val="black">
                    <a:tint val="75000"/>
                  </a:prstClr>
                </a:solidFill>
              </a:rPr>
              <a:pPr/>
              <a:t>‹N°›</a:t>
            </a:fld>
            <a:endParaRPr lang="de-DE" dirty="0">
              <a:solidFill>
                <a:prstClr val="black">
                  <a:tint val="75000"/>
                </a:prstClr>
              </a:solidFill>
            </a:endParaRPr>
          </a:p>
        </p:txBody>
      </p:sp>
    </p:spTree>
    <p:extLst>
      <p:ext uri="{BB962C8B-B14F-4D97-AF65-F5344CB8AC3E}">
        <p14:creationId xmlns:p14="http://schemas.microsoft.com/office/powerpoint/2010/main" val="17680749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spcBef>
          <a:spcPct val="0"/>
        </a:spcBef>
        <a:buNone/>
        <a:defRPr sz="2250" b="1" kern="1200">
          <a:solidFill>
            <a:schemeClr val="tx1"/>
          </a:solidFill>
          <a:latin typeface="+mj-lt"/>
          <a:ea typeface="+mj-ea"/>
          <a:cs typeface="+mj-cs"/>
        </a:defRPr>
      </a:lvl1pPr>
    </p:titleStyle>
    <p:bodyStyle>
      <a:lvl1pPr marL="1431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1pPr>
      <a:lvl2pPr marL="286200" indent="-143100" algn="l" defTabSz="685800" rtl="0" eaLnBrk="1" latinLnBrk="0" hangingPunct="1">
        <a:spcBef>
          <a:spcPts val="324"/>
        </a:spcBef>
        <a:spcAft>
          <a:spcPts val="0"/>
        </a:spcAft>
        <a:buFont typeface="Symbol" pitchFamily="18" charset="2"/>
        <a:buChar char="-"/>
        <a:defRPr sz="1350" kern="1200">
          <a:solidFill>
            <a:schemeClr val="tx1"/>
          </a:solidFill>
          <a:latin typeface="+mn-lt"/>
          <a:ea typeface="+mn-ea"/>
          <a:cs typeface="+mn-cs"/>
        </a:defRPr>
      </a:lvl2pPr>
      <a:lvl3pPr marL="4293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3pPr>
      <a:lvl4pPr marL="540544" indent="-138113" algn="l" defTabSz="685800" rtl="0" eaLnBrk="1" latinLnBrk="0" hangingPunct="1">
        <a:spcBef>
          <a:spcPct val="20000"/>
        </a:spcBef>
        <a:buFont typeface="Symbol" pitchFamily="18" charset="2"/>
        <a:buChar char="-"/>
        <a:defRPr sz="1350" kern="1200">
          <a:solidFill>
            <a:schemeClr val="tx1"/>
          </a:solidFill>
          <a:latin typeface="+mn-lt"/>
          <a:ea typeface="+mn-ea"/>
          <a:cs typeface="+mn-cs"/>
        </a:defRPr>
      </a:lvl4pPr>
      <a:lvl5pPr marL="672704" indent="-132160" algn="l" defTabSz="685800" rtl="0" eaLnBrk="1" latinLnBrk="0" hangingPunct="1">
        <a:spcBef>
          <a:spcPct val="20000"/>
        </a:spcBef>
        <a:buFont typeface="Wingdings" pitchFamily="2"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p:nvSpPr>
        <p:spPr bwMode="gray">
          <a:xfrm>
            <a:off x="2" y="2017714"/>
            <a:ext cx="9143999" cy="4840286"/>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81000" tIns="81000" rIns="108000" bIns="54000"/>
          <a:lstStyle/>
          <a:p>
            <a:pPr marL="142875" indent="-142875">
              <a:lnSpc>
                <a:spcPct val="95000"/>
              </a:lnSpc>
              <a:spcAft>
                <a:spcPts val="600"/>
              </a:spcAft>
              <a:buClr>
                <a:srgbClr val="969696"/>
              </a:buClr>
              <a:buFont typeface="Wingdings" pitchFamily="2" charset="2"/>
              <a:buChar char="§"/>
              <a:defRPr/>
            </a:pPr>
            <a:endParaRPr lang="de-DE" sz="1350" noProof="1">
              <a:solidFill>
                <a:srgbClr val="000000"/>
              </a:solidFill>
              <a:cs typeface="Arial" charset="0"/>
            </a:endParaRPr>
          </a:p>
        </p:txBody>
      </p:sp>
      <p:sp>
        <p:nvSpPr>
          <p:cNvPr id="3" name="Textplatzhalter 2"/>
          <p:cNvSpPr>
            <a:spLocks noGrp="1"/>
          </p:cNvSpPr>
          <p:nvPr>
            <p:ph type="body" idx="1"/>
          </p:nvPr>
        </p:nvSpPr>
        <p:spPr>
          <a:xfrm>
            <a:off x="323851" y="1554958"/>
            <a:ext cx="8497093" cy="424735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Titelplatzhalter 1"/>
          <p:cNvSpPr>
            <a:spLocks noGrp="1"/>
          </p:cNvSpPr>
          <p:nvPr>
            <p:ph type="title"/>
          </p:nvPr>
        </p:nvSpPr>
        <p:spPr>
          <a:xfrm>
            <a:off x="323851" y="-1"/>
            <a:ext cx="8497092"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9" y="6356354"/>
            <a:ext cx="2133600" cy="365125"/>
          </a:xfrm>
          <a:prstGeom prst="rect">
            <a:avLst/>
          </a:prstGeom>
        </p:spPr>
        <p:txBody>
          <a:bodyPr vert="horz" lIns="0" tIns="0" rIns="0" bIns="0" rtlCol="0" anchor="ctr"/>
          <a:lstStyle>
            <a:lvl1pPr algn="l">
              <a:defRPr sz="900">
                <a:solidFill>
                  <a:schemeClr val="tx1">
                    <a:tint val="75000"/>
                  </a:schemeClr>
                </a:solidFill>
              </a:defRPr>
            </a:lvl1pPr>
          </a:lstStyle>
          <a:p>
            <a:endParaRPr lang="de-DE" dirty="0">
              <a:solidFill>
                <a:prstClr val="black">
                  <a:tint val="75000"/>
                </a:prstClr>
              </a:solidFill>
            </a:endParaRPr>
          </a:p>
        </p:txBody>
      </p:sp>
      <p:sp>
        <p:nvSpPr>
          <p:cNvPr id="5" name="Fußzeilenplatzhalter 4"/>
          <p:cNvSpPr>
            <a:spLocks noGrp="1"/>
          </p:cNvSpPr>
          <p:nvPr>
            <p:ph type="ftr" sz="quarter" idx="3"/>
          </p:nvPr>
        </p:nvSpPr>
        <p:spPr>
          <a:xfrm>
            <a:off x="2457451" y="6356354"/>
            <a:ext cx="4229894" cy="365125"/>
          </a:xfrm>
          <a:prstGeom prst="rect">
            <a:avLst/>
          </a:prstGeom>
        </p:spPr>
        <p:txBody>
          <a:bodyPr vert="horz" lIns="0" tIns="0" rIns="0" bIns="0" rtlCol="0" anchor="ctr"/>
          <a:lstStyle>
            <a:lvl1pPr algn="ctr">
              <a:defRPr sz="9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6687343" y="6356354"/>
            <a:ext cx="2133600" cy="365125"/>
          </a:xfrm>
          <a:prstGeom prst="rect">
            <a:avLst/>
          </a:prstGeom>
        </p:spPr>
        <p:txBody>
          <a:bodyPr vert="horz" lIns="0" tIns="0" rIns="0" bIns="0" rtlCol="0" anchor="ctr"/>
          <a:lstStyle>
            <a:lvl1pPr algn="r">
              <a:defRPr sz="900">
                <a:solidFill>
                  <a:schemeClr val="tx1">
                    <a:tint val="75000"/>
                  </a:schemeClr>
                </a:solidFill>
              </a:defRPr>
            </a:lvl1pPr>
          </a:lstStyle>
          <a:p>
            <a:fld id="{9DC1E638-3F78-4E0D-883A-B278700C48C0}" type="slidenum">
              <a:rPr lang="de-DE" smtClean="0">
                <a:solidFill>
                  <a:prstClr val="black">
                    <a:tint val="75000"/>
                  </a:prstClr>
                </a:solidFill>
              </a:rPr>
              <a:pPr/>
              <a:t>‹N°›</a:t>
            </a:fld>
            <a:endParaRPr lang="de-DE" dirty="0">
              <a:solidFill>
                <a:prstClr val="black">
                  <a:tint val="75000"/>
                </a:prstClr>
              </a:solidFill>
            </a:endParaRPr>
          </a:p>
        </p:txBody>
      </p:sp>
    </p:spTree>
    <p:extLst>
      <p:ext uri="{BB962C8B-B14F-4D97-AF65-F5344CB8AC3E}">
        <p14:creationId xmlns:p14="http://schemas.microsoft.com/office/powerpoint/2010/main" val="202212532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spcBef>
          <a:spcPct val="0"/>
        </a:spcBef>
        <a:buNone/>
        <a:defRPr sz="2250" b="1" kern="1200">
          <a:solidFill>
            <a:schemeClr val="tx1"/>
          </a:solidFill>
          <a:latin typeface="+mj-lt"/>
          <a:ea typeface="+mj-ea"/>
          <a:cs typeface="+mj-cs"/>
        </a:defRPr>
      </a:lvl1pPr>
    </p:titleStyle>
    <p:bodyStyle>
      <a:lvl1pPr marL="1431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1pPr>
      <a:lvl2pPr marL="286200" indent="-143100" algn="l" defTabSz="685800" rtl="0" eaLnBrk="1" latinLnBrk="0" hangingPunct="1">
        <a:spcBef>
          <a:spcPts val="324"/>
        </a:spcBef>
        <a:spcAft>
          <a:spcPts val="0"/>
        </a:spcAft>
        <a:buFont typeface="Symbol" pitchFamily="18" charset="2"/>
        <a:buChar char="-"/>
        <a:defRPr sz="1350" kern="1200">
          <a:solidFill>
            <a:schemeClr val="tx1"/>
          </a:solidFill>
          <a:latin typeface="+mn-lt"/>
          <a:ea typeface="+mn-ea"/>
          <a:cs typeface="+mn-cs"/>
        </a:defRPr>
      </a:lvl2pPr>
      <a:lvl3pPr marL="429300" indent="-143100" algn="l" defTabSz="685800" rtl="0" eaLnBrk="1" latinLnBrk="0" hangingPunct="1">
        <a:spcBef>
          <a:spcPts val="324"/>
        </a:spcBef>
        <a:spcAft>
          <a:spcPts val="0"/>
        </a:spcAft>
        <a:buFont typeface="Wingdings" pitchFamily="2" charset="2"/>
        <a:buChar char="§"/>
        <a:defRPr sz="1350" kern="1200">
          <a:solidFill>
            <a:schemeClr val="tx1"/>
          </a:solidFill>
          <a:latin typeface="+mn-lt"/>
          <a:ea typeface="+mn-ea"/>
          <a:cs typeface="+mn-cs"/>
        </a:defRPr>
      </a:lvl3pPr>
      <a:lvl4pPr marL="540544" indent="-138113" algn="l" defTabSz="685800" rtl="0" eaLnBrk="1" latinLnBrk="0" hangingPunct="1">
        <a:spcBef>
          <a:spcPct val="20000"/>
        </a:spcBef>
        <a:buFont typeface="Symbol" pitchFamily="18" charset="2"/>
        <a:buChar char="-"/>
        <a:defRPr sz="1350" kern="1200">
          <a:solidFill>
            <a:schemeClr val="tx1"/>
          </a:solidFill>
          <a:latin typeface="+mn-lt"/>
          <a:ea typeface="+mn-ea"/>
          <a:cs typeface="+mn-cs"/>
        </a:defRPr>
      </a:lvl4pPr>
      <a:lvl5pPr marL="672704" indent="-132160" algn="l" defTabSz="685800" rtl="0" eaLnBrk="1" latinLnBrk="0" hangingPunct="1">
        <a:spcBef>
          <a:spcPct val="20000"/>
        </a:spcBef>
        <a:buFont typeface="Wingdings" pitchFamily="2"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6BF6F-4A91-4CA1-A8C6-C30683BD07D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2CEB10-1B9E-4DFA-ADCE-0BEEF90DB43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743B5A-59EA-40E4-99C8-2C010548A8EC}"/>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5" name="Footer Placeholder 4">
            <a:extLst>
              <a:ext uri="{FF2B5EF4-FFF2-40B4-BE49-F238E27FC236}">
                <a16:creationId xmlns:a16="http://schemas.microsoft.com/office/drawing/2014/main" id="{5C1C52BE-F6EB-45D3-BE17-BBE2E836F4AF}"/>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E7110D-76AE-41E3-8C01-928939298000}"/>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B1CFC9-2592-4481-9F07-99C440DC6B08}" type="slidenum">
              <a:rPr lang="en-GB" smtClean="0"/>
              <a:t>‹N°›</a:t>
            </a:fld>
            <a:endParaRPr lang="en-GB"/>
          </a:p>
        </p:txBody>
      </p:sp>
    </p:spTree>
    <p:extLst>
      <p:ext uri="{BB962C8B-B14F-4D97-AF65-F5344CB8AC3E}">
        <p14:creationId xmlns:p14="http://schemas.microsoft.com/office/powerpoint/2010/main" val="29967657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Title Slide - top and bottom copy.jpg"/>
          <p:cNvPicPr>
            <a:picLocks noChangeAspect="1"/>
          </p:cNvPicPr>
          <p:nvPr userDrawn="1"/>
        </p:nvPicPr>
        <p:blipFill>
          <a:blip r:embed="rId9" cstate="print"/>
          <a:srcRect t="78068"/>
          <a:stretch>
            <a:fillRect/>
          </a:stretch>
        </p:blipFill>
        <p:spPr>
          <a:xfrm>
            <a:off x="2" y="5971825"/>
            <a:ext cx="9143999" cy="886179"/>
          </a:xfrm>
          <a:prstGeom prst="rect">
            <a:avLst/>
          </a:prstGeom>
        </p:spPr>
      </p:pic>
      <p:pic>
        <p:nvPicPr>
          <p:cNvPr id="12" name="Picture 11" descr="N:\E4tech Consulting\Marketing\branding\logo\PNG\E4techlogo_CYMK_400x125.pn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32605" y="6393239"/>
            <a:ext cx="1224000" cy="381087"/>
          </a:xfrm>
          <a:prstGeom prst="rect">
            <a:avLst/>
          </a:prstGeom>
          <a:noFill/>
          <a:ln>
            <a:noFill/>
          </a:ln>
        </p:spPr>
      </p:pic>
      <p:sp>
        <p:nvSpPr>
          <p:cNvPr id="2" name="Title Placeholder 1"/>
          <p:cNvSpPr>
            <a:spLocks noGrp="1"/>
          </p:cNvSpPr>
          <p:nvPr>
            <p:ph type="title"/>
          </p:nvPr>
        </p:nvSpPr>
        <p:spPr>
          <a:xfrm>
            <a:off x="315118" y="43520"/>
            <a:ext cx="8471724" cy="981220"/>
          </a:xfrm>
          <a:prstGeom prst="rect">
            <a:avLst/>
          </a:prstGeom>
        </p:spPr>
        <p:txBody>
          <a:bodyPr vert="horz" lIns="91440" tIns="45720" rIns="91440" bIns="45720" rtlCol="0" anchor="b"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321909" y="1458134"/>
            <a:ext cx="8477605" cy="4525963"/>
          </a:xfrm>
          <a:prstGeom prst="rect">
            <a:avLst/>
          </a:prstGeom>
        </p:spPr>
        <p:txBody>
          <a:bodyPr vert="horz" wrap="square" lIns="9144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6" name="Slide Number Placeholder 5"/>
          <p:cNvSpPr>
            <a:spLocks noGrp="1"/>
          </p:cNvSpPr>
          <p:nvPr>
            <p:ph type="sldNum" sz="quarter" idx="4"/>
          </p:nvPr>
        </p:nvSpPr>
        <p:spPr>
          <a:xfrm>
            <a:off x="8501092" y="6423278"/>
            <a:ext cx="407990" cy="365125"/>
          </a:xfrm>
          <a:prstGeom prst="rect">
            <a:avLst/>
          </a:prstGeom>
        </p:spPr>
        <p:txBody>
          <a:bodyPr vert="horz" lIns="91440" tIns="45720" rIns="91440" bIns="45720" rtlCol="0" anchor="ctr"/>
          <a:lstStyle>
            <a:lvl1pPr algn="r">
              <a:defRPr sz="1050">
                <a:solidFill>
                  <a:schemeClr val="tx1"/>
                </a:solidFill>
              </a:defRPr>
            </a:lvl1pPr>
          </a:lstStyle>
          <a:p>
            <a:fld id="{730CACB8-352F-4FA8-86DE-903A99B19196}" type="slidenum">
              <a:rPr lang="en-GB" smtClean="0">
                <a:solidFill>
                  <a:srgbClr val="000000"/>
                </a:solidFill>
              </a:rPr>
              <a:pPr/>
              <a:t>‹N°›</a:t>
            </a:fld>
            <a:endParaRPr lang="en-GB" dirty="0">
              <a:solidFill>
                <a:srgbClr val="000000"/>
              </a:solidFill>
            </a:endParaRPr>
          </a:p>
        </p:txBody>
      </p:sp>
      <p:cxnSp>
        <p:nvCxnSpPr>
          <p:cNvPr id="14" name="Straight Connector 13"/>
          <p:cNvCxnSpPr/>
          <p:nvPr/>
        </p:nvCxnSpPr>
        <p:spPr>
          <a:xfrm rot="10800000">
            <a:off x="0" y="1081301"/>
            <a:ext cx="9144000" cy="158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3"/>
          </p:nvPr>
        </p:nvSpPr>
        <p:spPr>
          <a:xfrm>
            <a:off x="3124200" y="6421465"/>
            <a:ext cx="2895600" cy="365125"/>
          </a:xfrm>
          <a:prstGeom prst="rect">
            <a:avLst/>
          </a:prstGeom>
        </p:spPr>
        <p:txBody>
          <a:bodyPr vert="horz" lIns="91440" tIns="45720" rIns="91440" bIns="45720" rtlCol="0" anchor="ctr"/>
          <a:lstStyle>
            <a:lvl1pPr algn="ctr">
              <a:defRPr lang="en-GB" sz="1350" kern="1200" dirty="0" smtClean="0">
                <a:solidFill>
                  <a:schemeClr val="tx2"/>
                </a:solidFill>
                <a:latin typeface="+mj-lt"/>
                <a:ea typeface="+mj-ea"/>
                <a:cs typeface="+mj-cs"/>
              </a:defRPr>
            </a:lvl1pPr>
          </a:lstStyle>
          <a:p>
            <a:endParaRPr lang="fr-BE">
              <a:solidFill>
                <a:srgbClr val="3C3B71"/>
              </a:solidFill>
            </a:endParaRPr>
          </a:p>
        </p:txBody>
      </p:sp>
    </p:spTree>
    <p:extLst>
      <p:ext uri="{BB962C8B-B14F-4D97-AF65-F5344CB8AC3E}">
        <p14:creationId xmlns:p14="http://schemas.microsoft.com/office/powerpoint/2010/main" val="9139254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ransition/>
  <p:hf sldNum="0" hdr="0" ftr="0" dt="0"/>
  <p:txStyles>
    <p:titleStyle>
      <a:lvl1pPr algn="l" defTabSz="685800" rtl="0" eaLnBrk="1" latinLnBrk="0" hangingPunct="1">
        <a:spcBef>
          <a:spcPct val="0"/>
        </a:spcBef>
        <a:buNone/>
        <a:defRPr sz="2100" kern="1200">
          <a:solidFill>
            <a:schemeClr val="tx2"/>
          </a:solidFill>
          <a:latin typeface="+mj-lt"/>
          <a:ea typeface="+mj-ea"/>
          <a:cs typeface="+mj-cs"/>
        </a:defRPr>
      </a:lvl1pPr>
    </p:titleStyle>
    <p:bodyStyle>
      <a:lvl1pPr marL="130969" indent="-130969" algn="l" defTabSz="685800" rtl="0" eaLnBrk="1" latinLnBrk="0" hangingPunct="1">
        <a:spcBef>
          <a:spcPct val="20000"/>
        </a:spcBef>
        <a:spcAft>
          <a:spcPts val="300"/>
        </a:spcAft>
        <a:buFont typeface="Arial" pitchFamily="34" charset="0"/>
        <a:buChar char="•"/>
        <a:defRPr sz="1500" kern="1200">
          <a:solidFill>
            <a:schemeClr val="tx1"/>
          </a:solidFill>
          <a:latin typeface="+mn-lt"/>
          <a:ea typeface="+mn-ea"/>
          <a:cs typeface="+mn-cs"/>
        </a:defRPr>
      </a:lvl1pPr>
      <a:lvl2pPr marL="269081" indent="-138113" algn="l" defTabSz="685800" rtl="0" eaLnBrk="1" latinLnBrk="0" hangingPunct="1">
        <a:spcBef>
          <a:spcPct val="20000"/>
        </a:spcBef>
        <a:spcAft>
          <a:spcPts val="300"/>
        </a:spcAft>
        <a:buFont typeface="Arial" pitchFamily="34" charset="0"/>
        <a:buChar char="•"/>
        <a:defRPr sz="1350" kern="1200">
          <a:solidFill>
            <a:schemeClr val="tx1"/>
          </a:solidFill>
          <a:latin typeface="+mn-lt"/>
          <a:ea typeface="+mn-ea"/>
          <a:cs typeface="+mn-cs"/>
        </a:defRPr>
      </a:lvl2pPr>
      <a:lvl3pPr marL="400050" indent="-130969" algn="l" defTabSz="685800" rtl="0" eaLnBrk="1" latinLnBrk="0" hangingPunct="1">
        <a:spcBef>
          <a:spcPct val="20000"/>
        </a:spcBef>
        <a:spcAft>
          <a:spcPts val="300"/>
        </a:spcAft>
        <a:buFont typeface="Arial" pitchFamily="34" charset="0"/>
        <a:buChar char="•"/>
        <a:tabLst/>
        <a:defRPr sz="1350" kern="1200">
          <a:solidFill>
            <a:schemeClr val="tx1"/>
          </a:solidFill>
          <a:latin typeface="+mn-lt"/>
          <a:ea typeface="+mn-ea"/>
          <a:cs typeface="+mn-cs"/>
        </a:defRPr>
      </a:lvl3pPr>
      <a:lvl4pPr marL="539354" indent="-139304" algn="l" defTabSz="685800" rtl="0" eaLnBrk="1" latinLnBrk="0" hangingPunct="1">
        <a:spcBef>
          <a:spcPct val="20000"/>
        </a:spcBef>
        <a:spcAft>
          <a:spcPts val="300"/>
        </a:spcAft>
        <a:buFont typeface="Arial" pitchFamily="34" charset="0"/>
        <a:buChar char="•"/>
        <a:tabLst/>
        <a:defRPr sz="1350" kern="1200">
          <a:solidFill>
            <a:schemeClr val="tx1"/>
          </a:solidFill>
          <a:latin typeface="+mn-lt"/>
          <a:ea typeface="+mn-ea"/>
          <a:cs typeface="+mn-cs"/>
        </a:defRPr>
      </a:lvl4pPr>
      <a:lvl5pPr marL="669131" indent="-129779" algn="l" defTabSz="740569" rtl="0" eaLnBrk="1" latinLnBrk="0" hangingPunct="1">
        <a:spcBef>
          <a:spcPct val="20000"/>
        </a:spcBef>
        <a:spcAft>
          <a:spcPts val="300"/>
        </a:spcAft>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uropeaneconomics.com/en/index_en.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ur-lex.europa.eu/legal-content/EN/TXT/PDF/?uri=CELEX:32014R0651&amp;from=EN"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eur-lex.europa.eu/legal-content/EN/TXT/PDF/?uri=CELEX:12012E/TXT&amp;from=E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ur-lex.europa.eu/legal-content/EN/TXT/PDF/?uri=CELEX:12012E/TXT&amp;from=EN"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rc.isabelle@europeaneconomics.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uropa.eu/rapid/press-release_IP-18-6862_en.ht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ec.europa.eu/competition/state_aid/cases/256101/256101_1677572_164_2.pdf" TargetMode="External"/><Relationship Id="rId4" Type="http://schemas.openxmlformats.org/officeDocument/2006/relationships/hyperlink" Target="https://www.eba250.com/european-battery-alliance-major-developments-that-call-for-even-stronger-effort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ur-lex.europa.eu/legal-content/EN/TXT/PDF/?uri=CELEX:52014XC0620(01)&amp;from=EN"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ec.europa.eu/transparency/regexpert/index.cfm?do=groupDetail.groupDetail&amp;groupID=3583&amp;NewSearch=1&amp;NewSearch=1"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ur-lex.europa.eu/legal-content/EN/TXT/PDF/?uri=CELEX:52014XC0620(01)&amp;from=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ur-lex.europa.eu/legal-content/EN/TXT/PDF/?uri=CELEX:12012E/TXT&amp;from=EN"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eur-lex.europa.eu/legal-content/EN/TXT/PDF/?uri=CELEX:12012E/TXT&amp;from=E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c.europa.eu/competition/forms/intro_en.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ec.europa.eu/commission/2014-2019/vestager_en"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ec.europa.eu/competition/elojade/isef/case_details.cfm?proc_code=3_N493_2009" TargetMode="External"/><Relationship Id="rId5" Type="http://schemas.openxmlformats.org/officeDocument/2006/relationships/hyperlink" Target="http://ec.europa.eu/competition/index_en.html"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uropa.eu/rapid/press-release_SPEECH-06-518_e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E6D76">
                <a:alpha val="50000"/>
              </a:srgbClr>
            </a:gs>
            <a:gs pos="50000">
              <a:srgbClr val="CCECFF">
                <a:alpha val="50000"/>
              </a:srgbClr>
            </a:gs>
            <a:gs pos="100000">
              <a:srgbClr val="5E6D76">
                <a:alpha val="50000"/>
              </a:srgbClr>
            </a:gs>
          </a:gsLst>
          <a:lin ang="18900000" scaled="1"/>
        </a:gradFill>
        <a:effectLst/>
      </p:bgPr>
    </p:bg>
    <p:spTree>
      <p:nvGrpSpPr>
        <p:cNvPr id="1" name=""/>
        <p:cNvGrpSpPr/>
        <p:nvPr/>
      </p:nvGrpSpPr>
      <p:grpSpPr>
        <a:xfrm>
          <a:off x="0" y="0"/>
          <a:ext cx="0" cy="0"/>
          <a:chOff x="0" y="0"/>
          <a:chExt cx="0" cy="0"/>
        </a:xfrm>
      </p:grpSpPr>
      <p:sp>
        <p:nvSpPr>
          <p:cNvPr id="4" name="Text Box 38">
            <a:hlinkClick r:id="rId3"/>
            <a:extLst>
              <a:ext uri="{FF2B5EF4-FFF2-40B4-BE49-F238E27FC236}">
                <a16:creationId xmlns:a16="http://schemas.microsoft.com/office/drawing/2014/main" id="{377804D1-EF55-DC4E-9013-7088E15AD137}"/>
              </a:ext>
            </a:extLst>
          </p:cNvPr>
          <p:cNvSpPr txBox="1">
            <a:spLocks noChangeArrowheads="1"/>
          </p:cNvSpPr>
          <p:nvPr/>
        </p:nvSpPr>
        <p:spPr bwMode="auto">
          <a:xfrm>
            <a:off x="3135996" y="5661248"/>
            <a:ext cx="3602268" cy="400110"/>
          </a:xfrm>
          <a:prstGeom prst="rect">
            <a:avLst/>
          </a:prstGeom>
          <a:noFill/>
          <a:ln w="9525">
            <a:noFill/>
            <a:miter lim="800000"/>
            <a:headEnd/>
            <a:tailEnd/>
          </a:ln>
        </p:spPr>
        <p:txBody>
          <a:bodyPr wrap="none">
            <a:prstTxWarp prst="textNoShape">
              <a:avLst/>
            </a:prstTxWarp>
            <a:spAutoFit/>
          </a:bodyPr>
          <a:lstStyle/>
          <a:p>
            <a:r>
              <a:rPr lang="en-GB" sz="2000" b="1" dirty="0">
                <a:latin typeface="Calibri" panose="020F0502020204030204" pitchFamily="34" charset="0"/>
                <a:cs typeface="Calibri" panose="020F0502020204030204" pitchFamily="34" charset="0"/>
                <a:hlinkClick r:id="rId3"/>
              </a:rPr>
              <a:t>www.europeaneconomics.com</a:t>
            </a:r>
            <a:endParaRPr lang="en-GB" sz="2000" b="1" dirty="0">
              <a:latin typeface="Calibri" panose="020F0502020204030204" pitchFamily="34" charset="0"/>
              <a:cs typeface="Calibri" panose="020F0502020204030204" pitchFamily="34" charset="0"/>
            </a:endParaRPr>
          </a:p>
        </p:txBody>
      </p:sp>
      <p:pic>
        <p:nvPicPr>
          <p:cNvPr id="5" name="Image 18" descr="e2_logo2014_v8.png">
            <a:extLst>
              <a:ext uri="{FF2B5EF4-FFF2-40B4-BE49-F238E27FC236}">
                <a16:creationId xmlns:a16="http://schemas.microsoft.com/office/drawing/2014/main" id="{34DA84E1-D40C-2847-A8F0-CA5F3F44ACF2}"/>
              </a:ext>
            </a:extLst>
          </p:cNvPr>
          <p:cNvPicPr>
            <a:picLocks noChangeAspect="1"/>
          </p:cNvPicPr>
          <p:nvPr/>
        </p:nvPicPr>
        <p:blipFill>
          <a:blip r:embed="rId4"/>
          <a:srcRect/>
          <a:stretch>
            <a:fillRect/>
          </a:stretch>
        </p:blipFill>
        <p:spPr bwMode="auto">
          <a:xfrm>
            <a:off x="1371600" y="2132856"/>
            <a:ext cx="7020453" cy="2520000"/>
          </a:xfrm>
          <a:prstGeom prst="rect">
            <a:avLst/>
          </a:prstGeom>
          <a:noFill/>
          <a:ln w="9525">
            <a:noFill/>
            <a:miter lim="800000"/>
            <a:headEnd/>
            <a:tailEnd/>
          </a:ln>
        </p:spPr>
      </p:pic>
    </p:spTree>
    <p:extLst>
      <p:ext uri="{BB962C8B-B14F-4D97-AF65-F5344CB8AC3E}">
        <p14:creationId xmlns:p14="http://schemas.microsoft.com/office/powerpoint/2010/main" val="3400469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6072C56D-A991-1F43-A358-CC17F670FD9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93D7DDBC-560C-D242-BB21-32999A2D64BA}"/>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6" name="Rectangle 21">
            <a:extLst>
              <a:ext uri="{FF2B5EF4-FFF2-40B4-BE49-F238E27FC236}">
                <a16:creationId xmlns:a16="http://schemas.microsoft.com/office/drawing/2014/main" id="{9B00A183-660C-A346-BFCB-ADA2C8EFE9A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17" name="ZoneTexte 16">
            <a:extLst>
              <a:ext uri="{FF2B5EF4-FFF2-40B4-BE49-F238E27FC236}">
                <a16:creationId xmlns:a16="http://schemas.microsoft.com/office/drawing/2014/main" id="{50646D68-FD60-1B4C-8D10-D8D3674B0C14}"/>
              </a:ext>
            </a:extLst>
          </p:cNvPr>
          <p:cNvSpPr txBox="1"/>
          <p:nvPr/>
        </p:nvSpPr>
        <p:spPr>
          <a:xfrm>
            <a:off x="703385" y="2572652"/>
            <a:ext cx="7174523" cy="1512594"/>
          </a:xfrm>
          <a:prstGeom prst="rect">
            <a:avLst/>
          </a:prstGeom>
          <a:noFill/>
        </p:spPr>
        <p:txBody>
          <a:bodyPr wrap="square" rtlCol="0">
            <a:spAutoFit/>
          </a:bodyPr>
          <a:lstStyle/>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Subsidies</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Repayable advances</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Soft loans				Market money</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Equity</a:t>
            </a:r>
          </a:p>
          <a:p>
            <a:pPr marL="316531" indent="-316531">
              <a:buFont typeface="Wingdings" charset="2"/>
              <a:buChar char="§"/>
            </a:pPr>
            <a:r>
              <a:rPr lang="en-GB" dirty="0">
                <a:solidFill>
                  <a:srgbClr val="000066"/>
                </a:solidFill>
                <a:latin typeface="Calibri" panose="020F0502020204030204" pitchFamily="34" charset="0"/>
                <a:cs typeface="Calibri" panose="020F0502020204030204" pitchFamily="34" charset="0"/>
              </a:rPr>
              <a:t>Guarantee</a:t>
            </a:r>
          </a:p>
        </p:txBody>
      </p:sp>
      <p:sp>
        <p:nvSpPr>
          <p:cNvPr id="18" name="ZoneTexte 17">
            <a:extLst>
              <a:ext uri="{FF2B5EF4-FFF2-40B4-BE49-F238E27FC236}">
                <a16:creationId xmlns:a16="http://schemas.microsoft.com/office/drawing/2014/main" id="{2B2DCE17-EF81-6B4B-B600-54D3E791DE25}"/>
              </a:ext>
            </a:extLst>
          </p:cNvPr>
          <p:cNvSpPr txBox="1"/>
          <p:nvPr/>
        </p:nvSpPr>
        <p:spPr>
          <a:xfrm>
            <a:off x="703385" y="4355950"/>
            <a:ext cx="7643077" cy="660437"/>
          </a:xfrm>
          <a:prstGeom prst="rect">
            <a:avLst/>
          </a:prstGeom>
          <a:solidFill>
            <a:srgbClr val="F8F8F8"/>
          </a:solidFill>
        </p:spPr>
        <p:txBody>
          <a:bodyPr wrap="square" rtlCol="0">
            <a:spAutoFit/>
          </a:bodyPr>
          <a:lstStyle/>
          <a:p>
            <a:r>
              <a:rPr lang="en-GB" dirty="0">
                <a:solidFill>
                  <a:srgbClr val="000066"/>
                </a:solidFill>
                <a:latin typeface="Calibri" panose="020F0502020204030204" pitchFamily="34" charset="0"/>
                <a:cs typeface="Calibri" panose="020F0502020204030204" pitchFamily="34" charset="0"/>
              </a:rPr>
              <a:t>… and that might give an advantage to a given enterprise at the expense of its competitors on the internal market</a:t>
            </a:r>
          </a:p>
        </p:txBody>
      </p:sp>
      <p:sp>
        <p:nvSpPr>
          <p:cNvPr id="19" name="ZoneTexte 18">
            <a:extLst>
              <a:ext uri="{FF2B5EF4-FFF2-40B4-BE49-F238E27FC236}">
                <a16:creationId xmlns:a16="http://schemas.microsoft.com/office/drawing/2014/main" id="{4C3D1C71-0D70-1744-8BA3-FD83573044FC}"/>
              </a:ext>
            </a:extLst>
          </p:cNvPr>
          <p:cNvSpPr txBox="1"/>
          <p:nvPr/>
        </p:nvSpPr>
        <p:spPr>
          <a:xfrm>
            <a:off x="703387" y="5519908"/>
            <a:ext cx="7643076" cy="646331"/>
          </a:xfrm>
          <a:prstGeom prst="rect">
            <a:avLst/>
          </a:prstGeom>
          <a:solidFill>
            <a:srgbClr val="F8F8F8"/>
          </a:solidFill>
        </p:spPr>
        <p:txBody>
          <a:bodyPr wrap="square" rtlCol="0">
            <a:spAutoFit/>
          </a:bodyPr>
          <a:lstStyle>
            <a:defPPr>
              <a:defRPr lang="fr-FR"/>
            </a:defPPr>
            <a:lvl1pPr>
              <a:defRPr sz="1846">
                <a:solidFill>
                  <a:srgbClr val="000066"/>
                </a:solidFill>
                <a:latin typeface="Calibri" panose="020F0502020204030204" pitchFamily="34" charset="0"/>
                <a:cs typeface="Calibri" panose="020F0502020204030204" pitchFamily="34" charset="0"/>
              </a:defRPr>
            </a:lvl1pPr>
          </a:lstStyle>
          <a:p>
            <a:r>
              <a:rPr lang="en-GB" sz="1800" dirty="0"/>
              <a:t>NB : Enterprise = « any entity engaged in an economic activity, irrespective of its legal form »</a:t>
            </a:r>
          </a:p>
        </p:txBody>
      </p:sp>
      <p:sp>
        <p:nvSpPr>
          <p:cNvPr id="20" name="ZoneTexte 19">
            <a:extLst>
              <a:ext uri="{FF2B5EF4-FFF2-40B4-BE49-F238E27FC236}">
                <a16:creationId xmlns:a16="http://schemas.microsoft.com/office/drawing/2014/main" id="{684737CF-36DA-8C4A-8896-1E13820FD888}"/>
              </a:ext>
            </a:extLst>
          </p:cNvPr>
          <p:cNvSpPr txBox="1"/>
          <p:nvPr/>
        </p:nvSpPr>
        <p:spPr>
          <a:xfrm>
            <a:off x="703385" y="2052963"/>
            <a:ext cx="5798510" cy="376385"/>
          </a:xfrm>
          <a:prstGeom prst="rect">
            <a:avLst/>
          </a:prstGeom>
          <a:solidFill>
            <a:srgbClr val="F8F8F8"/>
          </a:solidFill>
        </p:spPr>
        <p:txBody>
          <a:bodyPr wrap="none" rtlCol="0">
            <a:spAutoFit/>
          </a:bodyPr>
          <a:lstStyle/>
          <a:p>
            <a:r>
              <a:rPr lang="en-GB" dirty="0">
                <a:solidFill>
                  <a:srgbClr val="000066"/>
                </a:solidFill>
                <a:latin typeface="Calibri" panose="020F0502020204030204" pitchFamily="34" charset="0"/>
                <a:cs typeface="Calibri" panose="020F0502020204030204" pitchFamily="34" charset="0"/>
              </a:rPr>
              <a:t>State aid = public resources that favour a specific business:</a:t>
            </a:r>
          </a:p>
        </p:txBody>
      </p:sp>
      <p:sp>
        <p:nvSpPr>
          <p:cNvPr id="21" name="ZoneTexte 20">
            <a:extLst>
              <a:ext uri="{FF2B5EF4-FFF2-40B4-BE49-F238E27FC236}">
                <a16:creationId xmlns:a16="http://schemas.microsoft.com/office/drawing/2014/main" id="{129A4A3B-C2B4-9148-B076-36B6C53AD939}"/>
              </a:ext>
            </a:extLst>
          </p:cNvPr>
          <p:cNvSpPr txBox="1"/>
          <p:nvPr/>
        </p:nvSpPr>
        <p:spPr>
          <a:xfrm>
            <a:off x="3632644" y="2595345"/>
            <a:ext cx="704039" cy="1342355"/>
          </a:xfrm>
          <a:prstGeom prst="rect">
            <a:avLst/>
          </a:prstGeom>
          <a:noFill/>
        </p:spPr>
        <p:txBody>
          <a:bodyPr wrap="none" rtlCol="0">
            <a:spAutoFit/>
          </a:bodyPr>
          <a:lstStyle/>
          <a:p>
            <a:r>
              <a:rPr lang="en-GB" sz="8123" dirty="0">
                <a:solidFill>
                  <a:srgbClr val="000066"/>
                </a:solidFill>
                <a:latin typeface="Calibri" panose="020F0502020204030204" pitchFamily="34" charset="0"/>
                <a:cs typeface="Calibri" panose="020F0502020204030204" pitchFamily="34" charset="0"/>
              </a:rPr>
              <a:t>&gt;</a:t>
            </a:r>
          </a:p>
        </p:txBody>
      </p:sp>
      <p:sp>
        <p:nvSpPr>
          <p:cNvPr id="5" name="Rectangle 4">
            <a:extLst>
              <a:ext uri="{FF2B5EF4-FFF2-40B4-BE49-F238E27FC236}">
                <a16:creationId xmlns:a16="http://schemas.microsoft.com/office/drawing/2014/main" id="{2B983DFB-8701-184C-BB28-24D62CC8FB24}"/>
              </a:ext>
            </a:extLst>
          </p:cNvPr>
          <p:cNvSpPr/>
          <p:nvPr/>
        </p:nvSpPr>
        <p:spPr>
          <a:xfrm>
            <a:off x="248893" y="1327810"/>
            <a:ext cx="4572000" cy="415498"/>
          </a:xfrm>
          <a:prstGeom prst="rect">
            <a:avLst/>
          </a:prstGeom>
        </p:spPr>
        <p:txBody>
          <a:bodyPr>
            <a:spAutoFit/>
          </a:bodyPr>
          <a:lstStyle/>
          <a:p>
            <a:pPr indent="-269081" algn="just" defTabSz="57150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What is (not) State aid?</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769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State aid or not State aid: combining various public funding sources</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5" name="ZoneTexte 14">
            <a:extLst>
              <a:ext uri="{FF2B5EF4-FFF2-40B4-BE49-F238E27FC236}">
                <a16:creationId xmlns:a16="http://schemas.microsoft.com/office/drawing/2014/main" id="{A1386849-1533-F546-987A-5C68CE3B9C8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1" name="Image 18" descr="e2_logo2014_v8.png">
            <a:extLst>
              <a:ext uri="{FF2B5EF4-FFF2-40B4-BE49-F238E27FC236}">
                <a16:creationId xmlns:a16="http://schemas.microsoft.com/office/drawing/2014/main" id="{2F8303CC-FB5C-C242-9948-141EDE8019FB}"/>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4" name="Rectangle 21">
            <a:extLst>
              <a:ext uri="{FF2B5EF4-FFF2-40B4-BE49-F238E27FC236}">
                <a16:creationId xmlns:a16="http://schemas.microsoft.com/office/drawing/2014/main" id="{C7A9202C-616A-E340-B635-A7CE69E6C6E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graphicFrame>
        <p:nvGraphicFramePr>
          <p:cNvPr id="25" name="Tableau 24">
            <a:extLst>
              <a:ext uri="{FF2B5EF4-FFF2-40B4-BE49-F238E27FC236}">
                <a16:creationId xmlns:a16="http://schemas.microsoft.com/office/drawing/2014/main" id="{4EA4504F-0A90-2D44-9ADC-CA443B879B11}"/>
              </a:ext>
            </a:extLst>
          </p:cNvPr>
          <p:cNvGraphicFramePr>
            <a:graphicFrameLocks noGrp="1"/>
          </p:cNvGraphicFramePr>
          <p:nvPr>
            <p:extLst>
              <p:ext uri="{D42A27DB-BD31-4B8C-83A1-F6EECF244321}">
                <p14:modId xmlns:p14="http://schemas.microsoft.com/office/powerpoint/2010/main" val="3329916646"/>
              </p:ext>
            </p:extLst>
          </p:nvPr>
        </p:nvGraphicFramePr>
        <p:xfrm>
          <a:off x="1266092" y="3171365"/>
          <a:ext cx="6822832" cy="2342270"/>
        </p:xfrm>
        <a:graphic>
          <a:graphicData uri="http://schemas.openxmlformats.org/drawingml/2006/table">
            <a:tbl>
              <a:tblPr firstRow="1" bandRow="1">
                <a:tableStyleId>{5C22544A-7EE6-4342-B048-85BDC9FD1C3A}</a:tableStyleId>
              </a:tblPr>
              <a:tblGrid>
                <a:gridCol w="1705708">
                  <a:extLst>
                    <a:ext uri="{9D8B030D-6E8A-4147-A177-3AD203B41FA5}">
                      <a16:colId xmlns:a16="http://schemas.microsoft.com/office/drawing/2014/main" val="20000"/>
                    </a:ext>
                  </a:extLst>
                </a:gridCol>
                <a:gridCol w="1705708">
                  <a:extLst>
                    <a:ext uri="{9D8B030D-6E8A-4147-A177-3AD203B41FA5}">
                      <a16:colId xmlns:a16="http://schemas.microsoft.com/office/drawing/2014/main" val="20001"/>
                    </a:ext>
                  </a:extLst>
                </a:gridCol>
                <a:gridCol w="1705708">
                  <a:extLst>
                    <a:ext uri="{9D8B030D-6E8A-4147-A177-3AD203B41FA5}">
                      <a16:colId xmlns:a16="http://schemas.microsoft.com/office/drawing/2014/main" val="20002"/>
                    </a:ext>
                  </a:extLst>
                </a:gridCol>
                <a:gridCol w="1705708">
                  <a:extLst>
                    <a:ext uri="{9D8B030D-6E8A-4147-A177-3AD203B41FA5}">
                      <a16:colId xmlns:a16="http://schemas.microsoft.com/office/drawing/2014/main" val="20003"/>
                    </a:ext>
                  </a:extLst>
                </a:gridCol>
              </a:tblGrid>
              <a:tr h="590843">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rgbClr val="BBE0E4"/>
                    </a:solidFill>
                  </a:tcPr>
                </a:tc>
                <a:tc>
                  <a:txBody>
                    <a:bodyPr/>
                    <a:lstStyle/>
                    <a:p>
                      <a:pPr algn="ctr"/>
                      <a:r>
                        <a:rPr lang="en-GB" sz="1700" noProof="0" dirty="0">
                          <a:solidFill>
                            <a:srgbClr val="3A6A8F"/>
                          </a:solidFill>
                          <a:latin typeface="Calibri" panose="020F0502020204030204" pitchFamily="34" charset="0"/>
                          <a:ea typeface="Tahoma" pitchFamily="-108" charset="0"/>
                          <a:cs typeface="Calibri" panose="020F0502020204030204" pitchFamily="34" charset="0"/>
                        </a:rPr>
                        <a:t>European Union</a:t>
                      </a:r>
                      <a:endParaRPr lang="en-GB" sz="1700" noProof="0" dirty="0">
                        <a:latin typeface="Calibri" panose="020F0502020204030204" pitchFamily="34" charset="0"/>
                        <a:cs typeface="Calibri" panose="020F0502020204030204" pitchFamily="34" charset="0"/>
                      </a:endParaRPr>
                    </a:p>
                  </a:txBody>
                  <a:tcPr marL="84406" marR="84406" marT="42203" marB="42203">
                    <a:solidFill>
                      <a:srgbClr val="BBE0E4"/>
                    </a:solidFill>
                  </a:tcPr>
                </a:tc>
                <a:tc>
                  <a:txBody>
                    <a:bodyPr/>
                    <a:lstStyle/>
                    <a:p>
                      <a:pPr algn="ctr"/>
                      <a:r>
                        <a:rPr lang="en-GB" sz="1700" noProof="0" dirty="0">
                          <a:solidFill>
                            <a:srgbClr val="3A6A8F"/>
                          </a:solidFill>
                          <a:latin typeface="Calibri" panose="020F0502020204030204" pitchFamily="34" charset="0"/>
                          <a:ea typeface="Tahoma" pitchFamily="-108" charset="0"/>
                          <a:cs typeface="Calibri" panose="020F0502020204030204" pitchFamily="34" charset="0"/>
                        </a:rPr>
                        <a:t>Member State / Public agency</a:t>
                      </a:r>
                      <a:endParaRPr lang="en-GB" sz="1700" noProof="0" dirty="0">
                        <a:latin typeface="Calibri" panose="020F0502020204030204" pitchFamily="34" charset="0"/>
                        <a:cs typeface="Calibri" panose="020F0502020204030204" pitchFamily="34" charset="0"/>
                      </a:endParaRPr>
                    </a:p>
                  </a:txBody>
                  <a:tcPr marL="84406" marR="84406" marT="42203" marB="42203">
                    <a:solidFill>
                      <a:srgbClr val="BBE0E4"/>
                    </a:solidFill>
                  </a:tcPr>
                </a:tc>
                <a:tc>
                  <a:txBody>
                    <a:bodyPr/>
                    <a:lstStyle/>
                    <a:p>
                      <a:pPr algn="ctr"/>
                      <a:r>
                        <a:rPr lang="en-GB" sz="1700" noProof="0" dirty="0">
                          <a:solidFill>
                            <a:srgbClr val="3A6A8F"/>
                          </a:solidFill>
                          <a:latin typeface="Calibri" panose="020F0502020204030204" pitchFamily="34" charset="0"/>
                          <a:ea typeface="Tahoma" pitchFamily="-108" charset="0"/>
                          <a:cs typeface="Calibri" panose="020F0502020204030204" pitchFamily="34" charset="0"/>
                        </a:rPr>
                        <a:t>Local government</a:t>
                      </a:r>
                      <a:endParaRPr lang="en-GB" sz="1700" noProof="0" dirty="0">
                        <a:latin typeface="Calibri" panose="020F0502020204030204" pitchFamily="34" charset="0"/>
                        <a:cs typeface="Calibri" panose="020F0502020204030204" pitchFamily="34" charset="0"/>
                      </a:endParaRPr>
                    </a:p>
                  </a:txBody>
                  <a:tcPr marL="84406" marR="84406" marT="42203" marB="42203">
                    <a:solidFill>
                      <a:srgbClr val="BBE0E4"/>
                    </a:solidFill>
                  </a:tcPr>
                </a:tc>
                <a:extLst>
                  <a:ext uri="{0D108BD9-81ED-4DB2-BD59-A6C34878D82A}">
                    <a16:rowId xmlns:a16="http://schemas.microsoft.com/office/drawing/2014/main" val="10000"/>
                  </a:ext>
                </a:extLst>
              </a:tr>
              <a:tr h="534572">
                <a:tc>
                  <a:txBody>
                    <a:bodyPr/>
                    <a:lstStyle/>
                    <a:p>
                      <a:pPr algn="ctr"/>
                      <a:r>
                        <a:rPr lang="en-GB" sz="1700" b="1" noProof="0" dirty="0">
                          <a:solidFill>
                            <a:srgbClr val="3A6A8F"/>
                          </a:solidFill>
                          <a:latin typeface="Calibri" panose="020F0502020204030204" pitchFamily="34" charset="0"/>
                          <a:ea typeface="Tahoma" pitchFamily="-108" charset="0"/>
                          <a:cs typeface="Calibri" panose="020F0502020204030204" pitchFamily="34" charset="0"/>
                        </a:rPr>
                        <a:t>European Union</a:t>
                      </a:r>
                    </a:p>
                  </a:txBody>
                  <a:tcPr marL="84406" marR="84406" marT="42203" marB="42203" anchor="ctr">
                    <a:solidFill>
                      <a:schemeClr val="accent1">
                        <a:tint val="40000"/>
                        <a:alpha val="5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Horizon Europe</a:t>
                      </a: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ERDF</a:t>
                      </a:r>
                    </a:p>
                  </a:txBody>
                  <a:tcPr marL="84406" marR="84406" marT="42203" marB="42203" anchor="ctr">
                    <a:solidFill>
                      <a:schemeClr val="accent1">
                        <a:tint val="40000"/>
                        <a:alpha val="50000"/>
                      </a:schemeClr>
                    </a:solidFill>
                  </a:tcPr>
                </a:tc>
                <a:extLst>
                  <a:ext uri="{0D108BD9-81ED-4DB2-BD59-A6C34878D82A}">
                    <a16:rowId xmlns:a16="http://schemas.microsoft.com/office/drawing/2014/main" val="10001"/>
                  </a:ext>
                </a:extLst>
              </a:tr>
              <a:tr h="590843">
                <a:tc>
                  <a:txBody>
                    <a:bodyPr/>
                    <a:lstStyle/>
                    <a:p>
                      <a:pPr algn="ctr"/>
                      <a:r>
                        <a:rPr lang="en-GB" sz="1700" b="1" noProof="0" dirty="0">
                          <a:solidFill>
                            <a:srgbClr val="3A6A8F"/>
                          </a:solidFill>
                          <a:latin typeface="Calibri" panose="020F0502020204030204" pitchFamily="34" charset="0"/>
                          <a:ea typeface="Tahoma" pitchFamily="-108" charset="0"/>
                          <a:cs typeface="Calibri" panose="020F0502020204030204" pitchFamily="34" charset="0"/>
                        </a:rPr>
                        <a:t>Member State / Public agency</a:t>
                      </a:r>
                      <a:endParaRPr lang="en-GB" sz="1700" b="1"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IPCEI</a:t>
                      </a: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50000"/>
                      </a:srgbClr>
                    </a:solidFill>
                  </a:tcPr>
                </a:tc>
                <a:extLst>
                  <a:ext uri="{0D108BD9-81ED-4DB2-BD59-A6C34878D82A}">
                    <a16:rowId xmlns:a16="http://schemas.microsoft.com/office/drawing/2014/main" val="10002"/>
                  </a:ext>
                </a:extLst>
              </a:tr>
              <a:tr h="590843">
                <a:tc>
                  <a:txBody>
                    <a:bodyPr/>
                    <a:lstStyle/>
                    <a:p>
                      <a:pPr algn="ctr"/>
                      <a:r>
                        <a:rPr lang="en-GB" sz="1700" b="1" noProof="0" dirty="0">
                          <a:solidFill>
                            <a:srgbClr val="3A6A8F"/>
                          </a:solidFill>
                          <a:latin typeface="Calibri" panose="020F0502020204030204" pitchFamily="34" charset="0"/>
                          <a:ea typeface="Tahoma" pitchFamily="-108" charset="0"/>
                          <a:cs typeface="Calibri" panose="020F0502020204030204" pitchFamily="34" charset="0"/>
                        </a:rPr>
                        <a:t>Local government</a:t>
                      </a:r>
                      <a:endParaRPr lang="en-GB" sz="1700" b="1"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rgbClr val="E7F3F4">
                        <a:alpha val="49804"/>
                      </a:srgbClr>
                    </a:solidFill>
                  </a:tcPr>
                </a:tc>
                <a:tc>
                  <a:txBody>
                    <a:bodyPr/>
                    <a:lstStyle/>
                    <a:p>
                      <a:pPr algn="ctr"/>
                      <a:endParaRPr lang="en-GB" sz="15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noProof="0" dirty="0">
                          <a:solidFill>
                            <a:srgbClr val="3A6A8F"/>
                          </a:solidFill>
                          <a:latin typeface="Calibri" panose="020F0502020204030204" pitchFamily="34" charset="0"/>
                          <a:ea typeface="Tahoma" pitchFamily="-108" charset="0"/>
                          <a:cs typeface="Calibri" panose="020F0502020204030204" pitchFamily="34" charset="0"/>
                        </a:rPr>
                        <a:t>Local support</a:t>
                      </a:r>
                      <a:endParaRPr lang="en-GB" sz="1800" noProof="0" dirty="0">
                        <a:latin typeface="Calibri" panose="020F0502020204030204" pitchFamily="34" charset="0"/>
                        <a:cs typeface="Calibri" panose="020F0502020204030204" pitchFamily="34" charset="0"/>
                      </a:endParaRPr>
                    </a:p>
                  </a:txBody>
                  <a:tcPr marL="84406" marR="84406" marT="42203" marB="42203" anchor="ctr">
                    <a:solidFill>
                      <a:schemeClr val="accent1">
                        <a:tint val="40000"/>
                        <a:alpha val="50000"/>
                      </a:schemeClr>
                    </a:solidFill>
                  </a:tcPr>
                </a:tc>
                <a:extLst>
                  <a:ext uri="{0D108BD9-81ED-4DB2-BD59-A6C34878D82A}">
                    <a16:rowId xmlns:a16="http://schemas.microsoft.com/office/drawing/2014/main" val="10003"/>
                  </a:ext>
                </a:extLst>
              </a:tr>
            </a:tbl>
          </a:graphicData>
        </a:graphic>
      </p:graphicFrame>
      <p:sp>
        <p:nvSpPr>
          <p:cNvPr id="26" name="Rectangle 25">
            <a:extLst>
              <a:ext uri="{FF2B5EF4-FFF2-40B4-BE49-F238E27FC236}">
                <a16:creationId xmlns:a16="http://schemas.microsoft.com/office/drawing/2014/main" id="{F495011C-0EDF-014D-80DE-3159465D5F86}"/>
              </a:ext>
            </a:extLst>
          </p:cNvPr>
          <p:cNvSpPr>
            <a:spLocks noChangeArrowheads="1"/>
          </p:cNvSpPr>
          <p:nvPr/>
        </p:nvSpPr>
        <p:spPr bwMode="auto">
          <a:xfrm>
            <a:off x="3472408" y="2797082"/>
            <a:ext cx="2180492" cy="419049"/>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b="1" dirty="0">
                <a:solidFill>
                  <a:srgbClr val="002060"/>
                </a:solidFill>
                <a:latin typeface="Calibri" panose="020F0502020204030204" pitchFamily="34" charset="0"/>
                <a:ea typeface="Tahoma" pitchFamily="-108" charset="0"/>
                <a:cs typeface="Calibri" panose="020F0502020204030204" pitchFamily="34" charset="0"/>
              </a:rPr>
              <a:t>Allocation decision</a:t>
            </a:r>
          </a:p>
        </p:txBody>
      </p:sp>
      <p:sp>
        <p:nvSpPr>
          <p:cNvPr id="27" name="Rectangle 26">
            <a:extLst>
              <a:ext uri="{FF2B5EF4-FFF2-40B4-BE49-F238E27FC236}">
                <a16:creationId xmlns:a16="http://schemas.microsoft.com/office/drawing/2014/main" id="{273C79B2-4072-FB4F-B410-00CB38B623A7}"/>
              </a:ext>
            </a:extLst>
          </p:cNvPr>
          <p:cNvSpPr>
            <a:spLocks noChangeArrowheads="1"/>
          </p:cNvSpPr>
          <p:nvPr/>
        </p:nvSpPr>
        <p:spPr bwMode="auto">
          <a:xfrm rot="16200000">
            <a:off x="101758" y="4331098"/>
            <a:ext cx="1688123" cy="419049"/>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b="1" dirty="0">
                <a:solidFill>
                  <a:srgbClr val="002060"/>
                </a:solidFill>
                <a:latin typeface="Calibri" panose="020F0502020204030204" pitchFamily="34" charset="0"/>
                <a:ea typeface="Tahoma" pitchFamily="-108" charset="0"/>
                <a:cs typeface="Calibri" panose="020F0502020204030204" pitchFamily="34" charset="0"/>
              </a:rPr>
              <a:t>Funding source</a:t>
            </a:r>
          </a:p>
        </p:txBody>
      </p:sp>
      <p:sp>
        <p:nvSpPr>
          <p:cNvPr id="28" name="Rectangle 18">
            <a:extLst>
              <a:ext uri="{FF2B5EF4-FFF2-40B4-BE49-F238E27FC236}">
                <a16:creationId xmlns:a16="http://schemas.microsoft.com/office/drawing/2014/main" id="{02161B25-91B7-FB40-A6A3-DF34331122F7}"/>
              </a:ext>
            </a:extLst>
          </p:cNvPr>
          <p:cNvSpPr>
            <a:spLocks noChangeArrowheads="1"/>
          </p:cNvSpPr>
          <p:nvPr/>
        </p:nvSpPr>
        <p:spPr bwMode="auto">
          <a:xfrm>
            <a:off x="915866" y="5808691"/>
            <a:ext cx="7643077" cy="696048"/>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Where Union funding is combined with State aid, </a:t>
            </a:r>
            <a:r>
              <a:rPr lang="en-GB" b="1" dirty="0">
                <a:solidFill>
                  <a:srgbClr val="000066"/>
                </a:solidFill>
                <a:latin typeface="Calibri" panose="020F0502020204030204" pitchFamily="34" charset="0"/>
                <a:ea typeface="Tahoma" pitchFamily="-108" charset="0"/>
                <a:cs typeface="Calibri" panose="020F0502020204030204" pitchFamily="34" charset="0"/>
              </a:rPr>
              <a:t>only the latter will be considered for determining notification thresholds and aid intensities</a:t>
            </a:r>
            <a:endParaRPr lang="en-GB" b="1" u="sng"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29" name="Multiplication 28">
            <a:extLst>
              <a:ext uri="{FF2B5EF4-FFF2-40B4-BE49-F238E27FC236}">
                <a16:creationId xmlns:a16="http://schemas.microsoft.com/office/drawing/2014/main" id="{E637228B-1016-7A44-822A-15614ABDC453}"/>
              </a:ext>
            </a:extLst>
          </p:cNvPr>
          <p:cNvSpPr/>
          <p:nvPr/>
        </p:nvSpPr>
        <p:spPr>
          <a:xfrm>
            <a:off x="3408302" y="3699380"/>
            <a:ext cx="782524" cy="716197"/>
          </a:xfrm>
          <a:prstGeom prst="mathMultiply">
            <a:avLst>
              <a:gd name="adj1" fmla="val 10417"/>
            </a:avLst>
          </a:prstGeom>
          <a:solidFill>
            <a:srgbClr val="BBE0E4">
              <a:alpha val="9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738" dirty="0">
              <a:latin typeface="Calibri" panose="020F0502020204030204" pitchFamily="34" charset="0"/>
              <a:cs typeface="Calibri" panose="020F0502020204030204" pitchFamily="34" charset="0"/>
            </a:endParaRPr>
          </a:p>
        </p:txBody>
      </p:sp>
      <p:sp>
        <p:nvSpPr>
          <p:cNvPr id="30" name="Vague 29">
            <a:extLst>
              <a:ext uri="{FF2B5EF4-FFF2-40B4-BE49-F238E27FC236}">
                <a16:creationId xmlns:a16="http://schemas.microsoft.com/office/drawing/2014/main" id="{65C73C59-5122-2248-AF74-E2843CAA760C}"/>
              </a:ext>
            </a:extLst>
          </p:cNvPr>
          <p:cNvSpPr/>
          <p:nvPr/>
        </p:nvSpPr>
        <p:spPr>
          <a:xfrm>
            <a:off x="5092491" y="4283828"/>
            <a:ext cx="830769" cy="598154"/>
          </a:xfrm>
          <a:prstGeom prst="wave">
            <a:avLst/>
          </a:prstGeom>
          <a:noFill/>
          <a:ln w="50800">
            <a:solidFill>
              <a:srgbClr val="BBE0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31" name="Vague 30">
            <a:extLst>
              <a:ext uri="{FF2B5EF4-FFF2-40B4-BE49-F238E27FC236}">
                <a16:creationId xmlns:a16="http://schemas.microsoft.com/office/drawing/2014/main" id="{323BFFDA-EA9B-5441-AF81-2D9C10D03DA3}"/>
              </a:ext>
            </a:extLst>
          </p:cNvPr>
          <p:cNvSpPr/>
          <p:nvPr/>
        </p:nvSpPr>
        <p:spPr>
          <a:xfrm>
            <a:off x="6814166" y="3731947"/>
            <a:ext cx="830769" cy="598154"/>
          </a:xfrm>
          <a:prstGeom prst="wave">
            <a:avLst/>
          </a:prstGeom>
          <a:noFill/>
          <a:ln w="50800">
            <a:solidFill>
              <a:srgbClr val="BBE0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32" name="Vague 31">
            <a:extLst>
              <a:ext uri="{FF2B5EF4-FFF2-40B4-BE49-F238E27FC236}">
                <a16:creationId xmlns:a16="http://schemas.microsoft.com/office/drawing/2014/main" id="{2A19BEFB-AE24-1D4A-AD46-5284C1039811}"/>
              </a:ext>
            </a:extLst>
          </p:cNvPr>
          <p:cNvSpPr/>
          <p:nvPr/>
        </p:nvSpPr>
        <p:spPr>
          <a:xfrm>
            <a:off x="6530448" y="4879341"/>
            <a:ext cx="1395692" cy="598154"/>
          </a:xfrm>
          <a:prstGeom prst="wave">
            <a:avLst/>
          </a:prstGeom>
          <a:noFill/>
          <a:ln w="50800">
            <a:solidFill>
              <a:srgbClr val="BBE0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33" name="Rectangle 18">
            <a:extLst>
              <a:ext uri="{FF2B5EF4-FFF2-40B4-BE49-F238E27FC236}">
                <a16:creationId xmlns:a16="http://schemas.microsoft.com/office/drawing/2014/main" id="{08C37FA0-50AA-7B41-9CC8-757148D5CB8C}"/>
              </a:ext>
            </a:extLst>
          </p:cNvPr>
          <p:cNvSpPr>
            <a:spLocks noChangeArrowheads="1"/>
          </p:cNvSpPr>
          <p:nvPr/>
        </p:nvSpPr>
        <p:spPr bwMode="auto">
          <a:xfrm>
            <a:off x="915866" y="2024475"/>
            <a:ext cx="7643077" cy="696048"/>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cs typeface="Calibri" panose="020F0502020204030204" pitchFamily="34" charset="0"/>
              </a:rPr>
              <a:t>The decisive element in the classification of resources as State resources is not their origin but </a:t>
            </a:r>
            <a:r>
              <a:rPr lang="en-GB" b="1" dirty="0">
                <a:solidFill>
                  <a:srgbClr val="000066"/>
                </a:solidFill>
                <a:latin typeface="Calibri" panose="020F0502020204030204" pitchFamily="34" charset="0"/>
                <a:cs typeface="Calibri" panose="020F0502020204030204" pitchFamily="34" charset="0"/>
              </a:rPr>
              <a:t>whether the State can exercise control over them</a:t>
            </a:r>
            <a:endParaRPr lang="en-GB" b="1" u="sng" dirty="0">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242252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European Commission’s control ex ante: a strong threshold effect</a:t>
            </a:r>
          </a:p>
          <a:p>
            <a:pPr marL="0" indent="0" algn="just" defTabSz="571500">
              <a:spcBef>
                <a:spcPct val="20000"/>
              </a:spcBef>
              <a:buNone/>
            </a:pPr>
            <a:endParaRPr lang="en-GB"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7" name="ZoneTexte 16">
            <a:extLst>
              <a:ext uri="{FF2B5EF4-FFF2-40B4-BE49-F238E27FC236}">
                <a16:creationId xmlns:a16="http://schemas.microsoft.com/office/drawing/2014/main" id="{A468D85F-EF68-1F45-9CBE-874E75C2A7F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8" name="Image 18" descr="e2_logo2014_v8.png">
            <a:extLst>
              <a:ext uri="{FF2B5EF4-FFF2-40B4-BE49-F238E27FC236}">
                <a16:creationId xmlns:a16="http://schemas.microsoft.com/office/drawing/2014/main" id="{E172F196-CCD5-A04A-9E9F-12AB7D6E14E2}"/>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0" name="Rectangle 21">
            <a:extLst>
              <a:ext uri="{FF2B5EF4-FFF2-40B4-BE49-F238E27FC236}">
                <a16:creationId xmlns:a16="http://schemas.microsoft.com/office/drawing/2014/main" id="{044397E2-3DB9-894C-9917-D707E8A76AB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cxnSp>
        <p:nvCxnSpPr>
          <p:cNvPr id="22" name="Connecteur droit avec flèche 21">
            <a:extLst>
              <a:ext uri="{FF2B5EF4-FFF2-40B4-BE49-F238E27FC236}">
                <a16:creationId xmlns:a16="http://schemas.microsoft.com/office/drawing/2014/main" id="{94F6FFDF-2C77-B44F-BF5C-94AA3B690FAE}"/>
              </a:ext>
            </a:extLst>
          </p:cNvPr>
          <p:cNvCxnSpPr/>
          <p:nvPr/>
        </p:nvCxnSpPr>
        <p:spPr>
          <a:xfrm rot="5400000" flipH="1" flipV="1">
            <a:off x="345933" y="4106784"/>
            <a:ext cx="1899138" cy="1465"/>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Connecteur droit avec flèche 32">
            <a:extLst>
              <a:ext uri="{FF2B5EF4-FFF2-40B4-BE49-F238E27FC236}">
                <a16:creationId xmlns:a16="http://schemas.microsoft.com/office/drawing/2014/main" id="{4D9AAEAE-65EE-8141-A8AD-13A0ED811A90}"/>
              </a:ext>
            </a:extLst>
          </p:cNvPr>
          <p:cNvCxnSpPr/>
          <p:nvPr/>
        </p:nvCxnSpPr>
        <p:spPr>
          <a:xfrm>
            <a:off x="1296234" y="5057085"/>
            <a:ext cx="4572000" cy="1466"/>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4" name="Rectangle 18">
            <a:extLst>
              <a:ext uri="{FF2B5EF4-FFF2-40B4-BE49-F238E27FC236}">
                <a16:creationId xmlns:a16="http://schemas.microsoft.com/office/drawing/2014/main" id="{7300A09D-E170-5B42-9037-D20DC4641787}"/>
              </a:ext>
            </a:extLst>
          </p:cNvPr>
          <p:cNvSpPr>
            <a:spLocks noChangeArrowheads="1"/>
          </p:cNvSpPr>
          <p:nvPr/>
        </p:nvSpPr>
        <p:spPr bwMode="auto">
          <a:xfrm>
            <a:off x="5214032" y="4846070"/>
            <a:ext cx="2954215" cy="634492"/>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State aid amount</a:t>
            </a:r>
          </a:p>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(per beneficiary per project)</a:t>
            </a:r>
          </a:p>
        </p:txBody>
      </p:sp>
      <p:sp>
        <p:nvSpPr>
          <p:cNvPr id="35" name="Rectangle 69">
            <a:extLst>
              <a:ext uri="{FF2B5EF4-FFF2-40B4-BE49-F238E27FC236}">
                <a16:creationId xmlns:a16="http://schemas.microsoft.com/office/drawing/2014/main" id="{F946EF4F-2333-E34A-85FA-04DCB42C5729}"/>
              </a:ext>
            </a:extLst>
          </p:cNvPr>
          <p:cNvSpPr>
            <a:spLocks noChangeArrowheads="1"/>
          </p:cNvSpPr>
          <p:nvPr/>
        </p:nvSpPr>
        <p:spPr bwMode="auto">
          <a:xfrm rot="16200000">
            <a:off x="144444" y="3737535"/>
            <a:ext cx="1828799" cy="388271"/>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just" defTabSz="703402"/>
            <a:r>
              <a:rPr lang="en-GB" sz="1600" dirty="0">
                <a:solidFill>
                  <a:srgbClr val="3A6A8F"/>
                </a:solidFill>
                <a:latin typeface="Calibri" panose="020F0502020204030204" pitchFamily="34" charset="0"/>
                <a:ea typeface="Calibri" charset="0"/>
                <a:cs typeface="Calibri" panose="020F0502020204030204" pitchFamily="34" charset="0"/>
              </a:rPr>
              <a:t>EC’s control ex ante </a:t>
            </a:r>
          </a:p>
        </p:txBody>
      </p:sp>
      <p:cxnSp>
        <p:nvCxnSpPr>
          <p:cNvPr id="36" name="Connecteur droit 35">
            <a:extLst>
              <a:ext uri="{FF2B5EF4-FFF2-40B4-BE49-F238E27FC236}">
                <a16:creationId xmlns:a16="http://schemas.microsoft.com/office/drawing/2014/main" id="{032815E2-F24D-E34D-B63C-EF05A44BAE53}"/>
              </a:ext>
            </a:extLst>
          </p:cNvPr>
          <p:cNvCxnSpPr/>
          <p:nvPr/>
        </p:nvCxnSpPr>
        <p:spPr>
          <a:xfrm>
            <a:off x="3547065" y="3368962"/>
            <a:ext cx="2110154" cy="146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Connecteur droit 36">
            <a:extLst>
              <a:ext uri="{FF2B5EF4-FFF2-40B4-BE49-F238E27FC236}">
                <a16:creationId xmlns:a16="http://schemas.microsoft.com/office/drawing/2014/main" id="{5B931969-A82C-B24E-B785-72C88E3289D9}"/>
              </a:ext>
            </a:extLst>
          </p:cNvPr>
          <p:cNvCxnSpPr/>
          <p:nvPr/>
        </p:nvCxnSpPr>
        <p:spPr>
          <a:xfrm rot="5400000" flipH="1" flipV="1">
            <a:off x="2598962" y="4177854"/>
            <a:ext cx="1897673" cy="1466"/>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38" name="Rectangle 18">
            <a:extLst>
              <a:ext uri="{FF2B5EF4-FFF2-40B4-BE49-F238E27FC236}">
                <a16:creationId xmlns:a16="http://schemas.microsoft.com/office/drawing/2014/main" id="{CD48928D-628A-4242-929F-4CDA45A793F0}"/>
              </a:ext>
            </a:extLst>
          </p:cNvPr>
          <p:cNvSpPr>
            <a:spLocks noChangeArrowheads="1"/>
          </p:cNvSpPr>
          <p:nvPr/>
        </p:nvSpPr>
        <p:spPr bwMode="auto">
          <a:xfrm>
            <a:off x="1986637" y="5132095"/>
            <a:ext cx="6779077" cy="1157712"/>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7,5</a:t>
            </a:r>
          </a:p>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e.g. R&amp;D	15  M€</a:t>
            </a:r>
          </a:p>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20          depending on the project’s distance from the market</a:t>
            </a:r>
          </a:p>
          <a:p>
            <a:pPr algn="just" defTabSz="703402"/>
            <a:endParaRPr lang="en-GB" sz="200" dirty="0">
              <a:solidFill>
                <a:srgbClr val="3A6A8F"/>
              </a:solidFill>
              <a:latin typeface="Calibri" panose="020F0502020204030204" pitchFamily="34" charset="0"/>
              <a:ea typeface="Calibri" charset="0"/>
              <a:cs typeface="Calibri" panose="020F0502020204030204" pitchFamily="34" charset="0"/>
            </a:endParaRPr>
          </a:p>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			</a:t>
            </a:r>
            <a:r>
              <a:rPr lang="en-GB" sz="1600" dirty="0">
                <a:solidFill>
                  <a:srgbClr val="3A6A8F"/>
                </a:solidFill>
                <a:latin typeface="Calibri" panose="020F0502020204030204" pitchFamily="34" charset="0"/>
                <a:ea typeface="Calibri" charset="0"/>
                <a:cs typeface="Calibri" panose="020F0502020204030204" pitchFamily="34" charset="0"/>
                <a:hlinkClick r:id="rId3"/>
              </a:rPr>
              <a:t>Art. 4 p.31 GBER (General Block Exemption Regulation)</a:t>
            </a:r>
            <a:endParaRPr lang="en-GB" sz="1600" dirty="0">
              <a:solidFill>
                <a:srgbClr val="3A6A8F"/>
              </a:solidFill>
              <a:latin typeface="Calibri" panose="020F0502020204030204" pitchFamily="34" charset="0"/>
              <a:ea typeface="Calibri" charset="0"/>
              <a:cs typeface="Calibri" panose="020F0502020204030204" pitchFamily="34" charset="0"/>
            </a:endParaRPr>
          </a:p>
        </p:txBody>
      </p:sp>
      <p:sp>
        <p:nvSpPr>
          <p:cNvPr id="39" name="Rectangle 18">
            <a:extLst>
              <a:ext uri="{FF2B5EF4-FFF2-40B4-BE49-F238E27FC236}">
                <a16:creationId xmlns:a16="http://schemas.microsoft.com/office/drawing/2014/main" id="{CBFA0E4D-3AFE-E649-869F-0D06BBE1AB46}"/>
              </a:ext>
            </a:extLst>
          </p:cNvPr>
          <p:cNvSpPr>
            <a:spLocks noChangeArrowheads="1"/>
          </p:cNvSpPr>
          <p:nvPr/>
        </p:nvSpPr>
        <p:spPr bwMode="auto">
          <a:xfrm>
            <a:off x="1225896" y="4349379"/>
            <a:ext cx="2250831" cy="726825"/>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GBER</a:t>
            </a:r>
          </a:p>
          <a:p>
            <a:pPr algn="ctr" defTabSz="703402"/>
            <a:endParaRPr lang="en-GB" sz="600" dirty="0">
              <a:solidFill>
                <a:srgbClr val="3A6A8F"/>
              </a:solidFill>
              <a:latin typeface="Calibri" panose="020F0502020204030204" pitchFamily="34" charset="0"/>
              <a:ea typeface="Calibri" charset="0"/>
              <a:cs typeface="Calibri" panose="020F0502020204030204" pitchFamily="34" charset="0"/>
            </a:endParaRPr>
          </a:p>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Simple information</a:t>
            </a:r>
          </a:p>
        </p:txBody>
      </p:sp>
      <p:sp>
        <p:nvSpPr>
          <p:cNvPr id="40" name="Rectangle 18">
            <a:extLst>
              <a:ext uri="{FF2B5EF4-FFF2-40B4-BE49-F238E27FC236}">
                <a16:creationId xmlns:a16="http://schemas.microsoft.com/office/drawing/2014/main" id="{BDE7E63C-634B-714A-83E4-3C2C9AD0CD46}"/>
              </a:ext>
            </a:extLst>
          </p:cNvPr>
          <p:cNvSpPr>
            <a:spLocks noChangeArrowheads="1"/>
          </p:cNvSpPr>
          <p:nvPr/>
        </p:nvSpPr>
        <p:spPr bwMode="auto">
          <a:xfrm>
            <a:off x="3581891" y="3010671"/>
            <a:ext cx="2039815" cy="726825"/>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Individual notification</a:t>
            </a:r>
          </a:p>
          <a:p>
            <a:pPr algn="ctr" defTabSz="703402"/>
            <a:endParaRPr lang="en-GB" sz="600" dirty="0">
              <a:solidFill>
                <a:srgbClr val="3A6A8F"/>
              </a:solidFill>
              <a:latin typeface="Calibri" panose="020F0502020204030204" pitchFamily="34" charset="0"/>
              <a:ea typeface="Calibri" charset="0"/>
              <a:cs typeface="Calibri" panose="020F0502020204030204" pitchFamily="34" charset="0"/>
            </a:endParaRPr>
          </a:p>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Detailed analysis</a:t>
            </a:r>
          </a:p>
        </p:txBody>
      </p:sp>
      <p:sp>
        <p:nvSpPr>
          <p:cNvPr id="41" name="Rectangle 18">
            <a:extLst>
              <a:ext uri="{FF2B5EF4-FFF2-40B4-BE49-F238E27FC236}">
                <a16:creationId xmlns:a16="http://schemas.microsoft.com/office/drawing/2014/main" id="{AAF3DE44-A5DF-6F4E-971D-55A973848645}"/>
              </a:ext>
            </a:extLst>
          </p:cNvPr>
          <p:cNvSpPr>
            <a:spLocks noChangeArrowheads="1"/>
          </p:cNvSpPr>
          <p:nvPr/>
        </p:nvSpPr>
        <p:spPr bwMode="auto">
          <a:xfrm>
            <a:off x="915866" y="2084360"/>
            <a:ext cx="7643077" cy="665270"/>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1362842" indent="-1362842" algn="just" defTabSz="703402"/>
            <a:r>
              <a:rPr lang="en-GB" sz="1400" dirty="0">
                <a:solidFill>
                  <a:srgbClr val="000066"/>
                </a:solidFill>
                <a:latin typeface="Calibri" panose="020F0502020204030204" pitchFamily="34" charset="0"/>
                <a:ea typeface="Calibri" charset="0"/>
                <a:cs typeface="Calibri" panose="020F0502020204030204" pitchFamily="34" charset="0"/>
              </a:rPr>
              <a:t>Art. 108-3 </a:t>
            </a:r>
            <a:r>
              <a:rPr lang="en-GB" sz="1400" dirty="0">
                <a:solidFill>
                  <a:srgbClr val="000066"/>
                </a:solidFill>
                <a:latin typeface="Calibri" panose="020F0502020204030204" pitchFamily="34" charset="0"/>
                <a:ea typeface="Calibri" charset="0"/>
                <a:cs typeface="Calibri" panose="020F0502020204030204" pitchFamily="34" charset="0"/>
                <a:hlinkClick r:id="rId4">
                  <a:extLst>
                    <a:ext uri="{A12FA001-AC4F-418D-AE19-62706E023703}">
                      <ahyp:hlinkClr xmlns:ahyp="http://schemas.microsoft.com/office/drawing/2018/hyperlinkcolor" val="tx"/>
                    </a:ext>
                  </a:extLst>
                </a:hlinkClick>
              </a:rPr>
              <a:t>TFEU</a:t>
            </a:r>
            <a:r>
              <a:rPr lang="en-GB" sz="1700" dirty="0">
                <a:solidFill>
                  <a:srgbClr val="000066"/>
                </a:solidFill>
                <a:latin typeface="Calibri" panose="020F0502020204030204" pitchFamily="34" charset="0"/>
                <a:ea typeface="Calibri" charset="0"/>
                <a:cs typeface="Calibri" panose="020F0502020204030204" pitchFamily="34" charset="0"/>
              </a:rPr>
              <a:t>	The  Commission  shall  be  informed,  in  sufficient  time  to  enable  it  to  submit  its  comments,  of  any  plans  to  grant  or  alter  aid </a:t>
            </a:r>
          </a:p>
        </p:txBody>
      </p:sp>
      <p:sp>
        <p:nvSpPr>
          <p:cNvPr id="42" name="Parenthèse ouvrante 41">
            <a:extLst>
              <a:ext uri="{FF2B5EF4-FFF2-40B4-BE49-F238E27FC236}">
                <a16:creationId xmlns:a16="http://schemas.microsoft.com/office/drawing/2014/main" id="{D9EA3A25-8532-D04B-9F81-2E7D29588C3F}"/>
              </a:ext>
            </a:extLst>
          </p:cNvPr>
          <p:cNvSpPr/>
          <p:nvPr/>
        </p:nvSpPr>
        <p:spPr>
          <a:xfrm>
            <a:off x="3265712" y="5240517"/>
            <a:ext cx="70338" cy="664615"/>
          </a:xfrm>
          <a:prstGeom prst="leftBracket">
            <a:avLst/>
          </a:prstGeom>
          <a:ln>
            <a:solidFill>
              <a:srgbClr val="4B89B7"/>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dirty="0">
              <a:latin typeface="Calibri" panose="020F0502020204030204" pitchFamily="34" charset="0"/>
              <a:ea typeface="Calibri" charset="0"/>
              <a:cs typeface="Calibri" panose="020F0502020204030204" pitchFamily="34" charset="0"/>
            </a:endParaRPr>
          </a:p>
        </p:txBody>
      </p:sp>
      <p:cxnSp>
        <p:nvCxnSpPr>
          <p:cNvPr id="43" name="Connecteur droit 42">
            <a:extLst>
              <a:ext uri="{FF2B5EF4-FFF2-40B4-BE49-F238E27FC236}">
                <a16:creationId xmlns:a16="http://schemas.microsoft.com/office/drawing/2014/main" id="{B89674EB-DB96-5140-B80B-A5E9FD274951}"/>
              </a:ext>
            </a:extLst>
          </p:cNvPr>
          <p:cNvCxnSpPr/>
          <p:nvPr/>
        </p:nvCxnSpPr>
        <p:spPr>
          <a:xfrm>
            <a:off x="1366573" y="4698586"/>
            <a:ext cx="2180492" cy="1465"/>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93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GBER: a large safe harbour (since 2014)</a:t>
            </a:r>
          </a:p>
        </p:txBody>
      </p:sp>
      <p:sp>
        <p:nvSpPr>
          <p:cNvPr id="15" name="ZoneTexte 14">
            <a:extLst>
              <a:ext uri="{FF2B5EF4-FFF2-40B4-BE49-F238E27FC236}">
                <a16:creationId xmlns:a16="http://schemas.microsoft.com/office/drawing/2014/main" id="{27DC5705-32A2-4843-995E-8FB14B8BECE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6" name="Image 18" descr="e2_logo2014_v8.png">
            <a:extLst>
              <a:ext uri="{FF2B5EF4-FFF2-40B4-BE49-F238E27FC236}">
                <a16:creationId xmlns:a16="http://schemas.microsoft.com/office/drawing/2014/main" id="{35C70521-29D8-C240-9F7B-47511400AEE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1" name="Rectangle 21">
            <a:extLst>
              <a:ext uri="{FF2B5EF4-FFF2-40B4-BE49-F238E27FC236}">
                <a16:creationId xmlns:a16="http://schemas.microsoft.com/office/drawing/2014/main" id="{69982FFB-5844-EA47-ACAA-68D533E2B91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23" name="Rectangle 22">
            <a:extLst>
              <a:ext uri="{FF2B5EF4-FFF2-40B4-BE49-F238E27FC236}">
                <a16:creationId xmlns:a16="http://schemas.microsoft.com/office/drawing/2014/main" id="{6B82F331-FB47-134A-8379-110AF9F9333E}"/>
              </a:ext>
            </a:extLst>
          </p:cNvPr>
          <p:cNvSpPr>
            <a:spLocks noChangeArrowheads="1"/>
          </p:cNvSpPr>
          <p:nvPr/>
        </p:nvSpPr>
        <p:spPr bwMode="auto">
          <a:xfrm>
            <a:off x="1580898" y="2197340"/>
            <a:ext cx="6779077" cy="511382"/>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State aid for research and development and innovation</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2014/C 198/01 of 27 June 2014)</a:t>
            </a:r>
          </a:p>
        </p:txBody>
      </p:sp>
      <p:sp>
        <p:nvSpPr>
          <p:cNvPr id="24" name="Rectangle 18">
            <a:extLst>
              <a:ext uri="{FF2B5EF4-FFF2-40B4-BE49-F238E27FC236}">
                <a16:creationId xmlns:a16="http://schemas.microsoft.com/office/drawing/2014/main" id="{8B1E4DF5-D441-4C4A-88D8-8E1285DE56F6}"/>
              </a:ext>
            </a:extLst>
          </p:cNvPr>
          <p:cNvSpPr>
            <a:spLocks noChangeArrowheads="1"/>
          </p:cNvSpPr>
          <p:nvPr/>
        </p:nvSpPr>
        <p:spPr bwMode="auto">
          <a:xfrm rot="16200000">
            <a:off x="-402823" y="3393117"/>
            <a:ext cx="2924308" cy="511383"/>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noAutofit/>
          </a:bodyPr>
          <a:lstStyle/>
          <a:p>
            <a:pPr algn="ctr"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General Block Exemption Regulation</a:t>
            </a:r>
            <a:endParaRPr lang="en-GB" sz="923" dirty="0">
              <a:solidFill>
                <a:srgbClr val="000066"/>
              </a:solidFill>
              <a:latin typeface="Calibri" panose="020F0502020204030204" pitchFamily="34" charset="0"/>
              <a:ea typeface="Tahoma" pitchFamily="-108" charset="0"/>
              <a:cs typeface="Calibri" panose="020F0502020204030204" pitchFamily="34" charset="0"/>
            </a:endParaRPr>
          </a:p>
          <a:p>
            <a:pPr algn="ctr"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N° 651/2014 of 17 June 2014)</a:t>
            </a:r>
          </a:p>
        </p:txBody>
      </p:sp>
      <p:sp>
        <p:nvSpPr>
          <p:cNvPr id="25" name="Rectangle 18">
            <a:extLst>
              <a:ext uri="{FF2B5EF4-FFF2-40B4-BE49-F238E27FC236}">
                <a16:creationId xmlns:a16="http://schemas.microsoft.com/office/drawing/2014/main" id="{058B343B-FD65-2B4D-A4B3-BA11DE18E218}"/>
              </a:ext>
            </a:extLst>
          </p:cNvPr>
          <p:cNvSpPr>
            <a:spLocks noChangeArrowheads="1"/>
          </p:cNvSpPr>
          <p:nvPr/>
        </p:nvSpPr>
        <p:spPr bwMode="auto">
          <a:xfrm>
            <a:off x="1580898" y="2787215"/>
            <a:ext cx="6779077" cy="511382"/>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State aid for environmental protection and energy 2014-2020</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2014/C 200/01 of 28 June 2014)</a:t>
            </a:r>
          </a:p>
        </p:txBody>
      </p:sp>
      <p:sp>
        <p:nvSpPr>
          <p:cNvPr id="26" name="Rectangle 18">
            <a:extLst>
              <a:ext uri="{FF2B5EF4-FFF2-40B4-BE49-F238E27FC236}">
                <a16:creationId xmlns:a16="http://schemas.microsoft.com/office/drawing/2014/main" id="{09D27DD2-266B-3847-A447-5880D34F0D89}"/>
              </a:ext>
            </a:extLst>
          </p:cNvPr>
          <p:cNvSpPr>
            <a:spLocks noChangeArrowheads="1"/>
          </p:cNvSpPr>
          <p:nvPr/>
        </p:nvSpPr>
        <p:spPr bwMode="auto">
          <a:xfrm>
            <a:off x="1580898" y="5361534"/>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dirty="0">
                <a:solidFill>
                  <a:srgbClr val="009193"/>
                </a:solidFill>
                <a:latin typeface="Calibri" panose="020F0502020204030204" pitchFamily="34" charset="0"/>
                <a:ea typeface="Tahoma" pitchFamily="-108" charset="0"/>
                <a:cs typeface="Calibri" panose="020F0502020204030204" pitchFamily="34" charset="0"/>
              </a:rPr>
              <a:t>State aid to promote the execution of important projects of common European interest</a:t>
            </a:r>
          </a:p>
          <a:p>
            <a:pPr algn="just" defTabSz="703402"/>
            <a:r>
              <a:rPr lang="en-GB" sz="923" dirty="0">
                <a:solidFill>
                  <a:srgbClr val="009193"/>
                </a:solidFill>
                <a:latin typeface="Calibri" panose="020F0502020204030204" pitchFamily="34" charset="0"/>
                <a:ea typeface="Tahoma" pitchFamily="-108" charset="0"/>
                <a:cs typeface="Calibri" panose="020F0502020204030204" pitchFamily="34" charset="0"/>
              </a:rPr>
              <a:t>(Ref. 2014/C 188/02 of 20 June 2014)</a:t>
            </a:r>
          </a:p>
        </p:txBody>
      </p:sp>
      <p:sp>
        <p:nvSpPr>
          <p:cNvPr id="27" name="Rectangle 18">
            <a:extLst>
              <a:ext uri="{FF2B5EF4-FFF2-40B4-BE49-F238E27FC236}">
                <a16:creationId xmlns:a16="http://schemas.microsoft.com/office/drawing/2014/main" id="{6B58EA63-C456-AB44-9AC9-78A3828CA596}"/>
              </a:ext>
            </a:extLst>
          </p:cNvPr>
          <p:cNvSpPr>
            <a:spLocks noChangeArrowheads="1"/>
          </p:cNvSpPr>
          <p:nvPr/>
        </p:nvSpPr>
        <p:spPr bwMode="auto">
          <a:xfrm>
            <a:off x="1580898" y="3377091"/>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Regional aid</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2013/C 209/01 of 23 July 2013)</a:t>
            </a:r>
          </a:p>
        </p:txBody>
      </p:sp>
      <p:sp>
        <p:nvSpPr>
          <p:cNvPr id="28" name="Rectangle 18">
            <a:extLst>
              <a:ext uri="{FF2B5EF4-FFF2-40B4-BE49-F238E27FC236}">
                <a16:creationId xmlns:a16="http://schemas.microsoft.com/office/drawing/2014/main" id="{2548C972-B219-4244-AED1-EA778B272E70}"/>
              </a:ext>
            </a:extLst>
          </p:cNvPr>
          <p:cNvSpPr>
            <a:spLocks noChangeArrowheads="1"/>
          </p:cNvSpPr>
          <p:nvPr/>
        </p:nvSpPr>
        <p:spPr bwMode="auto">
          <a:xfrm>
            <a:off x="1580898" y="3966967"/>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a:solidFill>
                  <a:srgbClr val="000066"/>
                </a:solidFill>
                <a:latin typeface="Calibri" panose="020F0502020204030204" pitchFamily="34" charset="0"/>
                <a:ea typeface="Tahoma" pitchFamily="-108" charset="0"/>
                <a:cs typeface="Calibri" panose="020F0502020204030204" pitchFamily="34" charset="0"/>
              </a:rPr>
              <a:t>State aid to promote risk finance investments</a:t>
            </a:r>
          </a:p>
          <a:p>
            <a:pPr algn="just" defTabSz="703402"/>
            <a:r>
              <a:rPr lang="en-GB" sz="923">
                <a:solidFill>
                  <a:srgbClr val="000066"/>
                </a:solidFill>
                <a:latin typeface="Calibri" panose="020F0502020204030204" pitchFamily="34" charset="0"/>
                <a:ea typeface="Tahoma" pitchFamily="-108" charset="0"/>
                <a:cs typeface="Calibri" panose="020F0502020204030204" pitchFamily="34" charset="0"/>
              </a:rPr>
              <a:t>(Ref. 2014/C 19/04 of 22 January 2014)</a:t>
            </a:r>
          </a:p>
        </p:txBody>
      </p:sp>
      <p:sp>
        <p:nvSpPr>
          <p:cNvPr id="29" name="Rectangle 18">
            <a:extLst>
              <a:ext uri="{FF2B5EF4-FFF2-40B4-BE49-F238E27FC236}">
                <a16:creationId xmlns:a16="http://schemas.microsoft.com/office/drawing/2014/main" id="{4AA934D5-87E5-4E49-AD38-D271639F3357}"/>
              </a:ext>
            </a:extLst>
          </p:cNvPr>
          <p:cNvSpPr>
            <a:spLocks noChangeArrowheads="1"/>
          </p:cNvSpPr>
          <p:nvPr/>
        </p:nvSpPr>
        <p:spPr bwMode="auto">
          <a:xfrm>
            <a:off x="1580898" y="5933312"/>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a:solidFill>
                  <a:srgbClr val="000066"/>
                </a:solidFill>
                <a:latin typeface="Calibri" panose="020F0502020204030204" pitchFamily="34" charset="0"/>
                <a:ea typeface="Tahoma" pitchFamily="-108" charset="0"/>
                <a:cs typeface="Calibri" panose="020F0502020204030204" pitchFamily="34" charset="0"/>
              </a:rPr>
              <a:t>State aid for rescuing and restructuring non-financial undertakings in difficulty</a:t>
            </a:r>
          </a:p>
          <a:p>
            <a:pPr algn="just" defTabSz="703402"/>
            <a:r>
              <a:rPr lang="en-GB" sz="923">
                <a:solidFill>
                  <a:srgbClr val="000066"/>
                </a:solidFill>
                <a:latin typeface="Calibri" panose="020F0502020204030204" pitchFamily="34" charset="0"/>
                <a:ea typeface="Tahoma" pitchFamily="-108" charset="0"/>
                <a:cs typeface="Calibri" panose="020F0502020204030204" pitchFamily="34" charset="0"/>
              </a:rPr>
              <a:t>(Ref. 2014/C 249/01 of 31 July 2014)</a:t>
            </a:r>
          </a:p>
        </p:txBody>
      </p:sp>
      <p:sp>
        <p:nvSpPr>
          <p:cNvPr id="30" name="Rectangle 18">
            <a:extLst>
              <a:ext uri="{FF2B5EF4-FFF2-40B4-BE49-F238E27FC236}">
                <a16:creationId xmlns:a16="http://schemas.microsoft.com/office/drawing/2014/main" id="{0608084C-0E3D-5548-AE4E-9E18C1455D15}"/>
              </a:ext>
            </a:extLst>
          </p:cNvPr>
          <p:cNvSpPr>
            <a:spLocks noChangeArrowheads="1"/>
          </p:cNvSpPr>
          <p:nvPr/>
        </p:nvSpPr>
        <p:spPr bwMode="auto">
          <a:xfrm>
            <a:off x="1580898" y="4556842"/>
            <a:ext cx="6779077" cy="51138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477" dirty="0">
                <a:solidFill>
                  <a:srgbClr val="000066"/>
                </a:solidFill>
                <a:latin typeface="Calibri" panose="020F0502020204030204" pitchFamily="34" charset="0"/>
                <a:ea typeface="Tahoma" pitchFamily="-108" charset="0"/>
                <a:cs typeface="Calibri" panose="020F0502020204030204" pitchFamily="34" charset="0"/>
              </a:rPr>
              <a:t>Training aid</a:t>
            </a:r>
          </a:p>
          <a:p>
            <a:pPr algn="just" defTabSz="703402"/>
            <a:r>
              <a:rPr lang="en-GB" sz="923" dirty="0">
                <a:solidFill>
                  <a:srgbClr val="000066"/>
                </a:solidFill>
                <a:latin typeface="Calibri" panose="020F0502020204030204" pitchFamily="34" charset="0"/>
                <a:ea typeface="Tahoma" pitchFamily="-108" charset="0"/>
                <a:cs typeface="Calibri" panose="020F0502020204030204" pitchFamily="34" charset="0"/>
              </a:rPr>
              <a:t>(Ref. 2009/C 188/01 of 11 August 2009)</a:t>
            </a:r>
          </a:p>
        </p:txBody>
      </p:sp>
      <p:sp>
        <p:nvSpPr>
          <p:cNvPr id="31" name="Double vague 30">
            <a:extLst>
              <a:ext uri="{FF2B5EF4-FFF2-40B4-BE49-F238E27FC236}">
                <a16:creationId xmlns:a16="http://schemas.microsoft.com/office/drawing/2014/main" id="{8976A11A-15DF-3B4D-A185-BA04EFDB130E}"/>
              </a:ext>
            </a:extLst>
          </p:cNvPr>
          <p:cNvSpPr/>
          <p:nvPr/>
        </p:nvSpPr>
        <p:spPr>
          <a:xfrm>
            <a:off x="982679" y="5203606"/>
            <a:ext cx="7310769" cy="33231"/>
          </a:xfrm>
          <a:prstGeom prst="doubleWave">
            <a:avLst>
              <a:gd name="adj1" fmla="val 12500"/>
              <a:gd name="adj2" fmla="val 0"/>
            </a:avLst>
          </a:prstGeom>
          <a:solidFill>
            <a:schemeClr val="bg1">
              <a:lumMod val="95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lumMod val="75000"/>
                  <a:lumOff val="25000"/>
                </a:schemeClr>
              </a:solidFill>
              <a:latin typeface="Calibri" panose="020F0502020204030204" pitchFamily="34" charset="0"/>
              <a:cs typeface="Calibri" panose="020F0502020204030204" pitchFamily="34" charset="0"/>
            </a:endParaRPr>
          </a:p>
        </p:txBody>
      </p:sp>
      <p:sp>
        <p:nvSpPr>
          <p:cNvPr id="32" name="Rectangle 18">
            <a:extLst>
              <a:ext uri="{FF2B5EF4-FFF2-40B4-BE49-F238E27FC236}">
                <a16:creationId xmlns:a16="http://schemas.microsoft.com/office/drawing/2014/main" id="{0E1E37CA-314E-CA49-8016-25FD25D43FFA}"/>
              </a:ext>
            </a:extLst>
          </p:cNvPr>
          <p:cNvSpPr>
            <a:spLocks noChangeArrowheads="1"/>
          </p:cNvSpPr>
          <p:nvPr/>
        </p:nvSpPr>
        <p:spPr bwMode="auto">
          <a:xfrm rot="16200000">
            <a:off x="398459" y="5713279"/>
            <a:ext cx="1179692" cy="369356"/>
          </a:xfrm>
          <a:prstGeom prst="rect">
            <a:avLst/>
          </a:prstGeom>
          <a:solidFill>
            <a:srgbClr val="F8F8F8"/>
          </a:solidFill>
          <a:ln w="25400">
            <a:noFill/>
            <a:prstDash val="lgDash"/>
            <a:miter lim="800000"/>
            <a:headEnd/>
            <a:tailEnd/>
          </a:ln>
        </p:spPr>
        <p:txBody>
          <a:bodyPr wrap="square" lIns="70338" tIns="70338" rIns="70338" bIns="70338">
            <a:prstTxWarp prst="textNoShape">
              <a:avLst/>
            </a:prstTxWarp>
            <a:spAutoFit/>
          </a:bodyPr>
          <a:lstStyle/>
          <a:p>
            <a:pPr algn="ctr" defTabSz="703402"/>
            <a:r>
              <a:rPr lang="en-GB" sz="1477">
                <a:solidFill>
                  <a:srgbClr val="000066"/>
                </a:solidFill>
                <a:latin typeface="Calibri" panose="020F0502020204030204" pitchFamily="34" charset="0"/>
                <a:ea typeface="Tahoma" pitchFamily="-108" charset="0"/>
                <a:cs typeface="Calibri" panose="020F0502020204030204" pitchFamily="34" charset="0"/>
              </a:rPr>
              <a:t>Out of GBER</a:t>
            </a:r>
            <a:endParaRPr lang="en-GB" sz="923">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357228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European Commission’s control ex ante: no threshold effect for IPCEIs</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4" name="ZoneTexte 13">
            <a:extLst>
              <a:ext uri="{FF2B5EF4-FFF2-40B4-BE49-F238E27FC236}">
                <a16:creationId xmlns:a16="http://schemas.microsoft.com/office/drawing/2014/main" id="{E4AF82B9-A308-0040-A843-95E66BFB07C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7" name="Image 18" descr="e2_logo2014_v8.png">
            <a:extLst>
              <a:ext uri="{FF2B5EF4-FFF2-40B4-BE49-F238E27FC236}">
                <a16:creationId xmlns:a16="http://schemas.microsoft.com/office/drawing/2014/main" id="{A2990B4C-CDCF-B14D-9126-C5958C82B7E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8" name="Rectangle 21">
            <a:extLst>
              <a:ext uri="{FF2B5EF4-FFF2-40B4-BE49-F238E27FC236}">
                <a16:creationId xmlns:a16="http://schemas.microsoft.com/office/drawing/2014/main" id="{583AF489-DF36-F84D-88CE-D5F0E28D94B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cxnSp>
        <p:nvCxnSpPr>
          <p:cNvPr id="19" name="Connecteur droit avec flèche 18">
            <a:extLst>
              <a:ext uri="{FF2B5EF4-FFF2-40B4-BE49-F238E27FC236}">
                <a16:creationId xmlns:a16="http://schemas.microsoft.com/office/drawing/2014/main" id="{38BD830B-6F39-7845-B117-EC634FF912EC}"/>
              </a:ext>
            </a:extLst>
          </p:cNvPr>
          <p:cNvCxnSpPr/>
          <p:nvPr/>
        </p:nvCxnSpPr>
        <p:spPr>
          <a:xfrm rot="5400000" flipH="1" flipV="1">
            <a:off x="737822" y="3653150"/>
            <a:ext cx="1899138" cy="1465"/>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E55FEC62-3166-7346-B77F-7907B25D9AD9}"/>
              </a:ext>
            </a:extLst>
          </p:cNvPr>
          <p:cNvCxnSpPr/>
          <p:nvPr/>
        </p:nvCxnSpPr>
        <p:spPr>
          <a:xfrm>
            <a:off x="1688123" y="4603451"/>
            <a:ext cx="4572000" cy="1466"/>
          </a:xfrm>
          <a:prstGeom prst="straightConnector1">
            <a:avLst/>
          </a:prstGeom>
          <a:ln>
            <a:solidFill>
              <a:schemeClr val="bg2">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69">
            <a:extLst>
              <a:ext uri="{FF2B5EF4-FFF2-40B4-BE49-F238E27FC236}">
                <a16:creationId xmlns:a16="http://schemas.microsoft.com/office/drawing/2014/main" id="{EA814F07-DBD6-E34A-98BF-CE598C3BF39B}"/>
              </a:ext>
            </a:extLst>
          </p:cNvPr>
          <p:cNvSpPr>
            <a:spLocks noChangeArrowheads="1"/>
          </p:cNvSpPr>
          <p:nvPr/>
        </p:nvSpPr>
        <p:spPr bwMode="auto">
          <a:xfrm rot="16200000">
            <a:off x="536332" y="3283901"/>
            <a:ext cx="1828799" cy="388271"/>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just" defTabSz="703402"/>
            <a:r>
              <a:rPr lang="en-GB" sz="1600" dirty="0">
                <a:solidFill>
                  <a:srgbClr val="3A6A8F"/>
                </a:solidFill>
                <a:latin typeface="Calibri" panose="020F0502020204030204" pitchFamily="34" charset="0"/>
                <a:ea typeface="Calibri" charset="0"/>
                <a:cs typeface="Calibri" panose="020F0502020204030204" pitchFamily="34" charset="0"/>
              </a:rPr>
              <a:t>EC’s control ex ante </a:t>
            </a:r>
          </a:p>
        </p:txBody>
      </p:sp>
      <p:cxnSp>
        <p:nvCxnSpPr>
          <p:cNvPr id="24" name="Connecteur droit 23">
            <a:extLst>
              <a:ext uri="{FF2B5EF4-FFF2-40B4-BE49-F238E27FC236}">
                <a16:creationId xmlns:a16="http://schemas.microsoft.com/office/drawing/2014/main" id="{4A7CFA51-9FF8-6B4B-972D-1A98CB38D1C7}"/>
              </a:ext>
            </a:extLst>
          </p:cNvPr>
          <p:cNvCxnSpPr>
            <a:cxnSpLocks/>
          </p:cNvCxnSpPr>
          <p:nvPr/>
        </p:nvCxnSpPr>
        <p:spPr>
          <a:xfrm flipH="1">
            <a:off x="1780652" y="2915328"/>
            <a:ext cx="4286769" cy="1466"/>
          </a:xfrm>
          <a:prstGeom prst="line">
            <a:avLst/>
          </a:prstGeom>
          <a:ln>
            <a:solidFill>
              <a:schemeClr val="accent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 name="Connecteur droit 29">
            <a:extLst>
              <a:ext uri="{FF2B5EF4-FFF2-40B4-BE49-F238E27FC236}">
                <a16:creationId xmlns:a16="http://schemas.microsoft.com/office/drawing/2014/main" id="{A8B44BC3-2418-6C41-A557-74A975E33E01}"/>
              </a:ext>
            </a:extLst>
          </p:cNvPr>
          <p:cNvCxnSpPr/>
          <p:nvPr/>
        </p:nvCxnSpPr>
        <p:spPr>
          <a:xfrm rot="5400000" flipH="1" flipV="1">
            <a:off x="2990850" y="3724220"/>
            <a:ext cx="1897673" cy="1466"/>
          </a:xfrm>
          <a:prstGeom prst="line">
            <a:avLst/>
          </a:prstGeom>
          <a:ln>
            <a:solidFill>
              <a:schemeClr val="accent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31" name="Rectangle 18">
            <a:extLst>
              <a:ext uri="{FF2B5EF4-FFF2-40B4-BE49-F238E27FC236}">
                <a16:creationId xmlns:a16="http://schemas.microsoft.com/office/drawing/2014/main" id="{5D4912F7-F739-B74D-957F-3E123E55C4B6}"/>
              </a:ext>
            </a:extLst>
          </p:cNvPr>
          <p:cNvSpPr>
            <a:spLocks noChangeArrowheads="1"/>
          </p:cNvSpPr>
          <p:nvPr/>
        </p:nvSpPr>
        <p:spPr bwMode="auto">
          <a:xfrm>
            <a:off x="1647368" y="4678462"/>
            <a:ext cx="4804423" cy="388271"/>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sz="1600" dirty="0">
                <a:solidFill>
                  <a:srgbClr val="3A6A8F"/>
                </a:solidFill>
                <a:latin typeface="Calibri" panose="020F0502020204030204" pitchFamily="34" charset="0"/>
                <a:ea typeface="Calibri" charset="0"/>
                <a:cs typeface="Calibri" panose="020F0502020204030204" pitchFamily="34" charset="0"/>
              </a:rPr>
              <a:t>&gt; 0  M€</a:t>
            </a:r>
          </a:p>
        </p:txBody>
      </p:sp>
      <p:sp>
        <p:nvSpPr>
          <p:cNvPr id="32" name="Rectangle 18">
            <a:extLst>
              <a:ext uri="{FF2B5EF4-FFF2-40B4-BE49-F238E27FC236}">
                <a16:creationId xmlns:a16="http://schemas.microsoft.com/office/drawing/2014/main" id="{46D21FA6-1447-B849-AF93-6A4EFB6BE592}"/>
              </a:ext>
            </a:extLst>
          </p:cNvPr>
          <p:cNvSpPr>
            <a:spLocks noChangeArrowheads="1"/>
          </p:cNvSpPr>
          <p:nvPr/>
        </p:nvSpPr>
        <p:spPr bwMode="auto">
          <a:xfrm>
            <a:off x="1617785" y="3877084"/>
            <a:ext cx="2250831" cy="388271"/>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No GBER exemption</a:t>
            </a:r>
          </a:p>
        </p:txBody>
      </p:sp>
      <p:sp>
        <p:nvSpPr>
          <p:cNvPr id="33" name="Rectangle 18">
            <a:extLst>
              <a:ext uri="{FF2B5EF4-FFF2-40B4-BE49-F238E27FC236}">
                <a16:creationId xmlns:a16="http://schemas.microsoft.com/office/drawing/2014/main" id="{122D74D6-EE27-F34B-A8E1-FA7249E95989}"/>
              </a:ext>
            </a:extLst>
          </p:cNvPr>
          <p:cNvSpPr>
            <a:spLocks noChangeArrowheads="1"/>
          </p:cNvSpPr>
          <p:nvPr/>
        </p:nvSpPr>
        <p:spPr bwMode="auto">
          <a:xfrm>
            <a:off x="3973780" y="2557037"/>
            <a:ext cx="2039815" cy="726825"/>
          </a:xfrm>
          <a:prstGeom prst="rect">
            <a:avLst/>
          </a:prstGeom>
          <a:noFill/>
          <a:ln w="9525">
            <a:noFill/>
            <a:miter lim="800000"/>
            <a:headEnd/>
            <a:tailEnd/>
          </a:ln>
        </p:spPr>
        <p:txBody>
          <a:bodyPr wrap="square" lIns="70338" tIns="70338" rIns="70338" bIns="70338">
            <a:prstTxWarp prst="textNoShape">
              <a:avLst/>
            </a:prstTxWarp>
            <a:spAutoFit/>
          </a:bodyPr>
          <a:lstStyle/>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Individual notification</a:t>
            </a:r>
          </a:p>
          <a:p>
            <a:pPr algn="ctr" defTabSz="703402"/>
            <a:endParaRPr lang="en-GB" sz="600" dirty="0">
              <a:solidFill>
                <a:srgbClr val="3A6A8F"/>
              </a:solidFill>
              <a:latin typeface="Calibri" panose="020F0502020204030204" pitchFamily="34" charset="0"/>
              <a:ea typeface="Calibri" charset="0"/>
              <a:cs typeface="Calibri" panose="020F0502020204030204" pitchFamily="34" charset="0"/>
            </a:endParaRPr>
          </a:p>
          <a:p>
            <a:pPr algn="ctr" defTabSz="703402"/>
            <a:r>
              <a:rPr lang="en-GB" sz="1600" dirty="0">
                <a:solidFill>
                  <a:srgbClr val="3A6A8F"/>
                </a:solidFill>
                <a:latin typeface="Calibri" panose="020F0502020204030204" pitchFamily="34" charset="0"/>
                <a:ea typeface="Calibri" charset="0"/>
                <a:cs typeface="Calibri" panose="020F0502020204030204" pitchFamily="34" charset="0"/>
              </a:rPr>
              <a:t>Detailed assessment</a:t>
            </a:r>
          </a:p>
        </p:txBody>
      </p:sp>
      <p:sp>
        <p:nvSpPr>
          <p:cNvPr id="34" name="Rectangle 18">
            <a:extLst>
              <a:ext uri="{FF2B5EF4-FFF2-40B4-BE49-F238E27FC236}">
                <a16:creationId xmlns:a16="http://schemas.microsoft.com/office/drawing/2014/main" id="{0C4AF861-AFB0-C541-AD96-C3D5EE19A659}"/>
              </a:ext>
            </a:extLst>
          </p:cNvPr>
          <p:cNvSpPr>
            <a:spLocks noChangeArrowheads="1"/>
          </p:cNvSpPr>
          <p:nvPr/>
        </p:nvSpPr>
        <p:spPr bwMode="auto">
          <a:xfrm>
            <a:off x="915866" y="5537136"/>
            <a:ext cx="7643077" cy="426102"/>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The individual notification process is part of the overall IPCEI life-cycle</a:t>
            </a:r>
          </a:p>
        </p:txBody>
      </p:sp>
      <p:sp>
        <p:nvSpPr>
          <p:cNvPr id="35" name="Rectangle 34">
            <a:extLst>
              <a:ext uri="{FF2B5EF4-FFF2-40B4-BE49-F238E27FC236}">
                <a16:creationId xmlns:a16="http://schemas.microsoft.com/office/drawing/2014/main" id="{2630B10C-24C8-794B-B1BE-4B9020384FB0}"/>
              </a:ext>
            </a:extLst>
          </p:cNvPr>
          <p:cNvSpPr>
            <a:spLocks noChangeArrowheads="1"/>
          </p:cNvSpPr>
          <p:nvPr/>
        </p:nvSpPr>
        <p:spPr bwMode="auto">
          <a:xfrm>
            <a:off x="5605920" y="4392436"/>
            <a:ext cx="2954215" cy="634492"/>
          </a:xfrm>
          <a:prstGeom prst="rect">
            <a:avLst/>
          </a:prstGeom>
          <a:noFill/>
          <a:ln w="9525">
            <a:noFill/>
            <a:miter lim="800000"/>
            <a:headEnd/>
            <a:tailEnd/>
          </a:ln>
        </p:spPr>
        <p:txBody>
          <a:bodyPr wrap="square" lIns="70338" tIns="70338" rIns="70338" bIns="70338">
            <a:prstTxWarp prst="textNoShape">
              <a:avLst/>
            </a:prstTxWarp>
            <a:spAutoFit/>
          </a:bodyPr>
          <a:lstStyle/>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State aid amount</a:t>
            </a:r>
          </a:p>
          <a:p>
            <a:pPr marL="342909" indent="-342909" algn="ctr" defTabSz="703402"/>
            <a:r>
              <a:rPr lang="en-GB" sz="1600" dirty="0">
                <a:solidFill>
                  <a:srgbClr val="3A6A8F"/>
                </a:solidFill>
                <a:latin typeface="Calibri" panose="020F0502020204030204" pitchFamily="34" charset="0"/>
                <a:ea typeface="Calibri" charset="0"/>
                <a:cs typeface="Calibri" panose="020F0502020204030204" pitchFamily="34" charset="0"/>
              </a:rPr>
              <a:t>(per beneficiary per project)</a:t>
            </a:r>
          </a:p>
        </p:txBody>
      </p:sp>
    </p:spTree>
    <p:extLst>
      <p:ext uri="{BB962C8B-B14F-4D97-AF65-F5344CB8AC3E}">
        <p14:creationId xmlns:p14="http://schemas.microsoft.com/office/powerpoint/2010/main" val="36995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balancing test for compatibility assessment</a:t>
            </a:r>
          </a:p>
        </p:txBody>
      </p:sp>
      <p:sp>
        <p:nvSpPr>
          <p:cNvPr id="16" name="ZoneTexte 15">
            <a:extLst>
              <a:ext uri="{FF2B5EF4-FFF2-40B4-BE49-F238E27FC236}">
                <a16:creationId xmlns:a16="http://schemas.microsoft.com/office/drawing/2014/main" id="{32C79F57-439C-3341-9850-B2D6E7EF81E5}"/>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1" name="Image 18" descr="e2_logo2014_v8.png">
            <a:extLst>
              <a:ext uri="{FF2B5EF4-FFF2-40B4-BE49-F238E27FC236}">
                <a16:creationId xmlns:a16="http://schemas.microsoft.com/office/drawing/2014/main" id="{4352D52C-F44C-8144-9E41-626AC057578E}"/>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3" name="Rectangle 21">
            <a:extLst>
              <a:ext uri="{FF2B5EF4-FFF2-40B4-BE49-F238E27FC236}">
                <a16:creationId xmlns:a16="http://schemas.microsoft.com/office/drawing/2014/main" id="{D3588385-AC03-254F-9C2D-83B8242CC52D}"/>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25" name="Text Box 13">
            <a:extLst>
              <a:ext uri="{FF2B5EF4-FFF2-40B4-BE49-F238E27FC236}">
                <a16:creationId xmlns:a16="http://schemas.microsoft.com/office/drawing/2014/main" id="{225CC23F-7273-9A47-98CF-9B7C4AFB7FCA}"/>
              </a:ext>
            </a:extLst>
          </p:cNvPr>
          <p:cNvSpPr txBox="1">
            <a:spLocks noChangeArrowheads="1"/>
          </p:cNvSpPr>
          <p:nvPr/>
        </p:nvSpPr>
        <p:spPr bwMode="auto">
          <a:xfrm>
            <a:off x="3846862" y="3068819"/>
            <a:ext cx="1538819" cy="376385"/>
          </a:xfrm>
          <a:prstGeom prst="rect">
            <a:avLst/>
          </a:prstGeom>
          <a:solidFill>
            <a:srgbClr val="F8F8F8"/>
          </a:solidFill>
          <a:ln w="9525">
            <a:noFill/>
            <a:miter lim="800000"/>
            <a:headEnd/>
            <a:tailEnd/>
          </a:ln>
        </p:spPr>
        <p:txBody>
          <a:bodyPr wrap="none">
            <a:prstTxWarp prst="textNoShape">
              <a:avLst/>
            </a:prstTxWarp>
            <a:spAutoFit/>
          </a:bodyPr>
          <a:lstStyle/>
          <a:p>
            <a:r>
              <a:rPr lang="en-GB" sz="1846" i="1">
                <a:solidFill>
                  <a:srgbClr val="3A6A8F"/>
                </a:solidFill>
                <a:latin typeface="Calibri" panose="020F0502020204030204" pitchFamily="34" charset="0"/>
                <a:ea typeface="Tahoma" pitchFamily="-108" charset="0"/>
                <a:cs typeface="Calibri" panose="020F0502020204030204" pitchFamily="34" charset="0"/>
              </a:rPr>
              <a:t>Balancing test</a:t>
            </a:r>
          </a:p>
        </p:txBody>
      </p:sp>
      <p:sp>
        <p:nvSpPr>
          <p:cNvPr id="26" name="Text Box 15">
            <a:extLst>
              <a:ext uri="{FF2B5EF4-FFF2-40B4-BE49-F238E27FC236}">
                <a16:creationId xmlns:a16="http://schemas.microsoft.com/office/drawing/2014/main" id="{58BB4DF0-7EE5-8742-BF7B-F7E29387747E}"/>
              </a:ext>
            </a:extLst>
          </p:cNvPr>
          <p:cNvSpPr txBox="1">
            <a:spLocks noChangeArrowheads="1"/>
          </p:cNvSpPr>
          <p:nvPr/>
        </p:nvSpPr>
        <p:spPr bwMode="auto">
          <a:xfrm>
            <a:off x="5743628" y="3336316"/>
            <a:ext cx="2177483" cy="2317888"/>
          </a:xfrm>
          <a:prstGeom prst="rect">
            <a:avLst/>
          </a:prstGeom>
          <a:solidFill>
            <a:srgbClr val="000066">
              <a:alpha val="75000"/>
            </a:srgbClr>
          </a:solidFill>
          <a:ln w="9525">
            <a:noFill/>
            <a:miter lim="800000"/>
            <a:headEnd/>
            <a:tailEnd/>
          </a:ln>
        </p:spPr>
        <p:txBody>
          <a:bodyPr tIns="99692" bIns="99692">
            <a:prstTxWarp prst="textNoShape">
              <a:avLst/>
            </a:prstTxWarp>
            <a:noAutofit/>
          </a:bodyPr>
          <a:lstStyle/>
          <a:p>
            <a:pPr algn="ctr">
              <a:spcAft>
                <a:spcPts val="554"/>
              </a:spcAft>
            </a:pPr>
            <a:r>
              <a:rPr lang="en-GB" sz="1600" i="1" dirty="0">
                <a:solidFill>
                  <a:schemeClr val="bg1">
                    <a:lumMod val="95000"/>
                  </a:schemeClr>
                </a:solidFill>
                <a:latin typeface="Calibri" panose="020F0502020204030204" pitchFamily="34" charset="0"/>
                <a:ea typeface="Tahoma" pitchFamily="-108" charset="0"/>
                <a:cs typeface="Calibri" panose="020F0502020204030204" pitchFamily="34" charset="0"/>
              </a:rPr>
              <a:t>Negative effects</a:t>
            </a:r>
          </a:p>
          <a:p>
            <a:pPr marL="149542" indent="-149542" algn="just">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distorting dynamic in- -</a:t>
            </a:r>
            <a:r>
              <a:rPr lang="en-GB" sz="1600" dirty="0" err="1">
                <a:solidFill>
                  <a:schemeClr val="bg1">
                    <a:lumMod val="95000"/>
                  </a:schemeClr>
                </a:solidFill>
                <a:latin typeface="Calibri" panose="020F0502020204030204" pitchFamily="34" charset="0"/>
                <a:ea typeface="Tahoma" pitchFamily="-108" charset="0"/>
                <a:cs typeface="Calibri" panose="020F0502020204030204" pitchFamily="34" charset="0"/>
              </a:rPr>
              <a:t>centives</a:t>
            </a:r>
            <a:endPar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endParaRPr>
          </a:p>
          <a:p>
            <a:pPr marL="149542" indent="-149542" algn="just">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creating market po-    -</a:t>
            </a:r>
            <a:r>
              <a:rPr lang="en-GB" sz="1600" dirty="0" err="1">
                <a:solidFill>
                  <a:schemeClr val="bg1">
                    <a:lumMod val="95000"/>
                  </a:schemeClr>
                </a:solidFill>
                <a:latin typeface="Calibri" panose="020F0502020204030204" pitchFamily="34" charset="0"/>
                <a:ea typeface="Tahoma" pitchFamily="-108" charset="0"/>
                <a:cs typeface="Calibri" panose="020F0502020204030204" pitchFamily="34" charset="0"/>
              </a:rPr>
              <a:t>wer</a:t>
            </a:r>
            <a:endPar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endParaRPr>
          </a:p>
          <a:p>
            <a:pPr marL="132926" indent="-132926">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maintaining inefficient market structures</a:t>
            </a:r>
          </a:p>
          <a:p>
            <a:pPr algn="just">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location effects</a:t>
            </a:r>
          </a:p>
        </p:txBody>
      </p:sp>
      <p:sp>
        <p:nvSpPr>
          <p:cNvPr id="27" name="Text Box 16">
            <a:extLst>
              <a:ext uri="{FF2B5EF4-FFF2-40B4-BE49-F238E27FC236}">
                <a16:creationId xmlns:a16="http://schemas.microsoft.com/office/drawing/2014/main" id="{E924A81C-11CF-224C-A606-8FC4345ABEE8}"/>
              </a:ext>
            </a:extLst>
          </p:cNvPr>
          <p:cNvSpPr txBox="1">
            <a:spLocks noChangeArrowheads="1"/>
          </p:cNvSpPr>
          <p:nvPr/>
        </p:nvSpPr>
        <p:spPr bwMode="auto">
          <a:xfrm>
            <a:off x="1433169" y="3336316"/>
            <a:ext cx="2178000" cy="2317888"/>
          </a:xfrm>
          <a:prstGeom prst="rect">
            <a:avLst/>
          </a:prstGeom>
          <a:solidFill>
            <a:srgbClr val="3A6A8F">
              <a:alpha val="75000"/>
            </a:srgbClr>
          </a:solidFill>
          <a:ln w="9525">
            <a:noFill/>
            <a:miter lim="800000"/>
            <a:headEnd/>
            <a:tailEnd/>
          </a:ln>
        </p:spPr>
        <p:txBody>
          <a:bodyPr tIns="99692" bIns="99692">
            <a:prstTxWarp prst="textNoShape">
              <a:avLst/>
            </a:prstTxWarp>
            <a:noAutofit/>
          </a:bodyPr>
          <a:lstStyle/>
          <a:p>
            <a:pPr algn="ctr">
              <a:spcAft>
                <a:spcPts val="554"/>
              </a:spcAft>
            </a:pPr>
            <a:r>
              <a:rPr lang="en-GB" sz="1600" i="1" dirty="0">
                <a:solidFill>
                  <a:schemeClr val="bg1">
                    <a:lumMod val="95000"/>
                  </a:schemeClr>
                </a:solidFill>
                <a:latin typeface="Calibri" panose="020F0502020204030204" pitchFamily="34" charset="0"/>
                <a:ea typeface="Tahoma" pitchFamily="-108" charset="0"/>
                <a:cs typeface="Calibri" panose="020F0502020204030204" pitchFamily="34" charset="0"/>
              </a:rPr>
              <a:t>Positive effects</a:t>
            </a:r>
          </a:p>
          <a:p>
            <a:pPr marL="169989" indent="-169989">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objective of common interest </a:t>
            </a:r>
          </a:p>
          <a:p>
            <a:pPr>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market failure</a:t>
            </a:r>
          </a:p>
          <a:p>
            <a:pPr>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incentive effect</a:t>
            </a:r>
          </a:p>
          <a:p>
            <a:pPr>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 appropriateness</a:t>
            </a:r>
          </a:p>
          <a:p>
            <a:pPr marL="149542" indent="-149542">
              <a:buFont typeface="Wingdings" pitchFamily="-108" charset="2"/>
              <a:buChar char="§"/>
            </a:pPr>
            <a:r>
              <a:rPr lang="en-GB" sz="1600" dirty="0">
                <a:solidFill>
                  <a:schemeClr val="bg1">
                    <a:lumMod val="95000"/>
                  </a:schemeClr>
                </a:solidFill>
                <a:latin typeface="Calibri" panose="020F0502020204030204" pitchFamily="34" charset="0"/>
                <a:ea typeface="Tahoma" pitchFamily="-108" charset="0"/>
                <a:cs typeface="Calibri" panose="020F0502020204030204" pitchFamily="34" charset="0"/>
              </a:rPr>
              <a:t>necessity &amp; proportionality</a:t>
            </a:r>
          </a:p>
        </p:txBody>
      </p:sp>
      <p:grpSp>
        <p:nvGrpSpPr>
          <p:cNvPr id="28" name="Group 37">
            <a:extLst>
              <a:ext uri="{FF2B5EF4-FFF2-40B4-BE49-F238E27FC236}">
                <a16:creationId xmlns:a16="http://schemas.microsoft.com/office/drawing/2014/main" id="{687AA85B-F6B3-7749-820C-B71297D17EA1}"/>
              </a:ext>
            </a:extLst>
          </p:cNvPr>
          <p:cNvGrpSpPr>
            <a:grpSpLocks/>
          </p:cNvGrpSpPr>
          <p:nvPr/>
        </p:nvGrpSpPr>
        <p:grpSpPr bwMode="auto">
          <a:xfrm>
            <a:off x="3842240" y="3689581"/>
            <a:ext cx="1696915" cy="1295400"/>
            <a:chOff x="2562" y="2825"/>
            <a:chExt cx="1158" cy="884"/>
          </a:xfrm>
        </p:grpSpPr>
        <p:sp>
          <p:nvSpPr>
            <p:cNvPr id="29" name="AutoShape 31">
              <a:extLst>
                <a:ext uri="{FF2B5EF4-FFF2-40B4-BE49-F238E27FC236}">
                  <a16:creationId xmlns:a16="http://schemas.microsoft.com/office/drawing/2014/main" id="{97E9F656-F414-4543-AE99-9AA66BEF535F}"/>
                </a:ext>
              </a:extLst>
            </p:cNvPr>
            <p:cNvSpPr>
              <a:spLocks noChangeAspect="1" noChangeArrowheads="1" noTextEdit="1"/>
            </p:cNvSpPr>
            <p:nvPr/>
          </p:nvSpPr>
          <p:spPr bwMode="auto">
            <a:xfrm>
              <a:off x="2562" y="2825"/>
              <a:ext cx="1158" cy="884"/>
            </a:xfrm>
            <a:prstGeom prst="rect">
              <a:avLst/>
            </a:prstGeom>
            <a:noFill/>
            <a:ln w="9525">
              <a:noFill/>
              <a:miter lim="800000"/>
              <a:headEnd/>
              <a:tailEnd/>
            </a:ln>
          </p:spPr>
          <p:txBody>
            <a:bodyPr>
              <a:prstTxWarp prst="textNoShape">
                <a:avLst/>
              </a:prstTxWarp>
            </a:bodyPr>
            <a:lstStyle/>
            <a:p>
              <a:endParaRPr lang="en-GB" sz="1846">
                <a:latin typeface="Calibri" panose="020F0502020204030204" pitchFamily="34" charset="0"/>
                <a:cs typeface="Calibri" panose="020F0502020204030204" pitchFamily="34" charset="0"/>
              </a:endParaRPr>
            </a:p>
          </p:txBody>
        </p:sp>
        <p:sp>
          <p:nvSpPr>
            <p:cNvPr id="34" name="Freeform 33">
              <a:extLst>
                <a:ext uri="{FF2B5EF4-FFF2-40B4-BE49-F238E27FC236}">
                  <a16:creationId xmlns:a16="http://schemas.microsoft.com/office/drawing/2014/main" id="{1285165A-E8B6-2740-A791-50BA73589DF3}"/>
                </a:ext>
              </a:extLst>
            </p:cNvPr>
            <p:cNvSpPr>
              <a:spLocks/>
            </p:cNvSpPr>
            <p:nvPr/>
          </p:nvSpPr>
          <p:spPr bwMode="auto">
            <a:xfrm>
              <a:off x="2576" y="2989"/>
              <a:ext cx="1130" cy="677"/>
            </a:xfrm>
            <a:custGeom>
              <a:avLst/>
              <a:gdLst>
                <a:gd name="T0" fmla="*/ 1 w 2258"/>
                <a:gd name="T1" fmla="*/ 0 h 1355"/>
                <a:gd name="T2" fmla="*/ 1 w 2258"/>
                <a:gd name="T3" fmla="*/ 0 h 1355"/>
                <a:gd name="T4" fmla="*/ 1 w 2258"/>
                <a:gd name="T5" fmla="*/ 0 h 1355"/>
                <a:gd name="T6" fmla="*/ 1 w 2258"/>
                <a:gd name="T7" fmla="*/ 0 h 1355"/>
                <a:gd name="T8" fmla="*/ 1 w 2258"/>
                <a:gd name="T9" fmla="*/ 0 h 1355"/>
                <a:gd name="T10" fmla="*/ 1 w 2258"/>
                <a:gd name="T11" fmla="*/ 0 h 1355"/>
                <a:gd name="T12" fmla="*/ 1 w 2258"/>
                <a:gd name="T13" fmla="*/ 0 h 1355"/>
                <a:gd name="T14" fmla="*/ 2 w 2258"/>
                <a:gd name="T15" fmla="*/ 0 h 1355"/>
                <a:gd name="T16" fmla="*/ 2 w 2258"/>
                <a:gd name="T17" fmla="*/ 0 h 1355"/>
                <a:gd name="T18" fmla="*/ 2 w 2258"/>
                <a:gd name="T19" fmla="*/ 0 h 1355"/>
                <a:gd name="T20" fmla="*/ 2 w 2258"/>
                <a:gd name="T21" fmla="*/ 0 h 1355"/>
                <a:gd name="T22" fmla="*/ 2 w 2258"/>
                <a:gd name="T23" fmla="*/ 0 h 1355"/>
                <a:gd name="T24" fmla="*/ 2 w 2258"/>
                <a:gd name="T25" fmla="*/ 0 h 1355"/>
                <a:gd name="T26" fmla="*/ 2 w 2258"/>
                <a:gd name="T27" fmla="*/ 0 h 1355"/>
                <a:gd name="T28" fmla="*/ 2 w 2258"/>
                <a:gd name="T29" fmla="*/ 0 h 1355"/>
                <a:gd name="T30" fmla="*/ 1 w 2258"/>
                <a:gd name="T31" fmla="*/ 0 h 1355"/>
                <a:gd name="T32" fmla="*/ 1 w 2258"/>
                <a:gd name="T33" fmla="*/ 0 h 1355"/>
                <a:gd name="T34" fmla="*/ 1 w 2258"/>
                <a:gd name="T35" fmla="*/ 0 h 1355"/>
                <a:gd name="T36" fmla="*/ 1 w 2258"/>
                <a:gd name="T37" fmla="*/ 0 h 1355"/>
                <a:gd name="T38" fmla="*/ 1 w 2258"/>
                <a:gd name="T39" fmla="*/ 0 h 1355"/>
                <a:gd name="T40" fmla="*/ 1 w 2258"/>
                <a:gd name="T41" fmla="*/ 0 h 1355"/>
                <a:gd name="T42" fmla="*/ 1 w 2258"/>
                <a:gd name="T43" fmla="*/ 0 h 1355"/>
                <a:gd name="T44" fmla="*/ 1 w 2258"/>
                <a:gd name="T45" fmla="*/ 0 h 1355"/>
                <a:gd name="T46" fmla="*/ 1 w 2258"/>
                <a:gd name="T47" fmla="*/ 0 h 1355"/>
                <a:gd name="T48" fmla="*/ 1 w 2258"/>
                <a:gd name="T49" fmla="*/ 0 h 1355"/>
                <a:gd name="T50" fmla="*/ 1 w 2258"/>
                <a:gd name="T51" fmla="*/ 0 h 1355"/>
                <a:gd name="T52" fmla="*/ 1 w 2258"/>
                <a:gd name="T53" fmla="*/ 0 h 1355"/>
                <a:gd name="T54" fmla="*/ 1 w 2258"/>
                <a:gd name="T55" fmla="*/ 0 h 1355"/>
                <a:gd name="T56" fmla="*/ 1 w 2258"/>
                <a:gd name="T57" fmla="*/ 0 h 1355"/>
                <a:gd name="T58" fmla="*/ 1 w 2258"/>
                <a:gd name="T59" fmla="*/ 0 h 1355"/>
                <a:gd name="T60" fmla="*/ 1 w 2258"/>
                <a:gd name="T61" fmla="*/ 0 h 1355"/>
                <a:gd name="T62" fmla="*/ 1 w 2258"/>
                <a:gd name="T63" fmla="*/ 0 h 1355"/>
                <a:gd name="T64" fmla="*/ 1 w 2258"/>
                <a:gd name="T65" fmla="*/ 0 h 1355"/>
                <a:gd name="T66" fmla="*/ 1 w 2258"/>
                <a:gd name="T67" fmla="*/ 0 h 1355"/>
                <a:gd name="T68" fmla="*/ 1 w 2258"/>
                <a:gd name="T69" fmla="*/ 0 h 1355"/>
                <a:gd name="T70" fmla="*/ 1 w 2258"/>
                <a:gd name="T71" fmla="*/ 0 h 1355"/>
                <a:gd name="T72" fmla="*/ 1 w 2258"/>
                <a:gd name="T73" fmla="*/ 0 h 1355"/>
                <a:gd name="T74" fmla="*/ 1 w 2258"/>
                <a:gd name="T75" fmla="*/ 0 h 1355"/>
                <a:gd name="T76" fmla="*/ 1 w 2258"/>
                <a:gd name="T77" fmla="*/ 0 h 1355"/>
                <a:gd name="T78" fmla="*/ 1 w 2258"/>
                <a:gd name="T79" fmla="*/ 0 h 1355"/>
                <a:gd name="T80" fmla="*/ 1 w 2258"/>
                <a:gd name="T81" fmla="*/ 0 h 1355"/>
                <a:gd name="T82" fmla="*/ 1 w 2258"/>
                <a:gd name="T83" fmla="*/ 0 h 1355"/>
                <a:gd name="T84" fmla="*/ 1 w 2258"/>
                <a:gd name="T85" fmla="*/ 0 h 1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58"/>
                <a:gd name="T130" fmla="*/ 0 h 1355"/>
                <a:gd name="T131" fmla="*/ 2258 w 2258"/>
                <a:gd name="T132" fmla="*/ 1355 h 13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58" h="1355">
                  <a:moveTo>
                    <a:pt x="1076" y="1317"/>
                  </a:moveTo>
                  <a:lnTo>
                    <a:pt x="1134" y="1327"/>
                  </a:lnTo>
                  <a:lnTo>
                    <a:pt x="1191" y="1336"/>
                  </a:lnTo>
                  <a:lnTo>
                    <a:pt x="1248" y="1343"/>
                  </a:lnTo>
                  <a:lnTo>
                    <a:pt x="1304" y="1349"/>
                  </a:lnTo>
                  <a:lnTo>
                    <a:pt x="1359" y="1352"/>
                  </a:lnTo>
                  <a:lnTo>
                    <a:pt x="1414" y="1355"/>
                  </a:lnTo>
                  <a:lnTo>
                    <a:pt x="1467" y="1355"/>
                  </a:lnTo>
                  <a:lnTo>
                    <a:pt x="1518" y="1354"/>
                  </a:lnTo>
                  <a:lnTo>
                    <a:pt x="1570" y="1350"/>
                  </a:lnTo>
                  <a:lnTo>
                    <a:pt x="1620" y="1347"/>
                  </a:lnTo>
                  <a:lnTo>
                    <a:pt x="1668" y="1340"/>
                  </a:lnTo>
                  <a:lnTo>
                    <a:pt x="1715" y="1333"/>
                  </a:lnTo>
                  <a:lnTo>
                    <a:pt x="1760" y="1324"/>
                  </a:lnTo>
                  <a:lnTo>
                    <a:pt x="1805" y="1313"/>
                  </a:lnTo>
                  <a:lnTo>
                    <a:pt x="1848" y="1302"/>
                  </a:lnTo>
                  <a:lnTo>
                    <a:pt x="1888" y="1288"/>
                  </a:lnTo>
                  <a:lnTo>
                    <a:pt x="1928" y="1273"/>
                  </a:lnTo>
                  <a:lnTo>
                    <a:pt x="1966" y="1257"/>
                  </a:lnTo>
                  <a:lnTo>
                    <a:pt x="2001" y="1240"/>
                  </a:lnTo>
                  <a:lnTo>
                    <a:pt x="2035" y="1221"/>
                  </a:lnTo>
                  <a:lnTo>
                    <a:pt x="2066" y="1200"/>
                  </a:lnTo>
                  <a:lnTo>
                    <a:pt x="2096" y="1180"/>
                  </a:lnTo>
                  <a:lnTo>
                    <a:pt x="2122" y="1157"/>
                  </a:lnTo>
                  <a:lnTo>
                    <a:pt x="2148" y="1134"/>
                  </a:lnTo>
                  <a:lnTo>
                    <a:pt x="2169" y="1108"/>
                  </a:lnTo>
                  <a:lnTo>
                    <a:pt x="2190" y="1083"/>
                  </a:lnTo>
                  <a:lnTo>
                    <a:pt x="2207" y="1055"/>
                  </a:lnTo>
                  <a:lnTo>
                    <a:pt x="2224" y="1027"/>
                  </a:lnTo>
                  <a:lnTo>
                    <a:pt x="2236" y="998"/>
                  </a:lnTo>
                  <a:lnTo>
                    <a:pt x="2246" y="967"/>
                  </a:lnTo>
                  <a:lnTo>
                    <a:pt x="2252" y="936"/>
                  </a:lnTo>
                  <a:lnTo>
                    <a:pt x="2257" y="903"/>
                  </a:lnTo>
                  <a:lnTo>
                    <a:pt x="2258" y="870"/>
                  </a:lnTo>
                  <a:lnTo>
                    <a:pt x="2257" y="836"/>
                  </a:lnTo>
                  <a:lnTo>
                    <a:pt x="2252" y="803"/>
                  </a:lnTo>
                  <a:lnTo>
                    <a:pt x="2246" y="770"/>
                  </a:lnTo>
                  <a:lnTo>
                    <a:pt x="2235" y="736"/>
                  </a:lnTo>
                  <a:lnTo>
                    <a:pt x="2222" y="703"/>
                  </a:lnTo>
                  <a:lnTo>
                    <a:pt x="2207" y="669"/>
                  </a:lnTo>
                  <a:lnTo>
                    <a:pt x="2189" y="636"/>
                  </a:lnTo>
                  <a:lnTo>
                    <a:pt x="2169" y="604"/>
                  </a:lnTo>
                  <a:lnTo>
                    <a:pt x="2146" y="572"/>
                  </a:lnTo>
                  <a:lnTo>
                    <a:pt x="2121" y="539"/>
                  </a:lnTo>
                  <a:lnTo>
                    <a:pt x="2095" y="507"/>
                  </a:lnTo>
                  <a:lnTo>
                    <a:pt x="2065" y="476"/>
                  </a:lnTo>
                  <a:lnTo>
                    <a:pt x="2034" y="445"/>
                  </a:lnTo>
                  <a:lnTo>
                    <a:pt x="2000" y="415"/>
                  </a:lnTo>
                  <a:lnTo>
                    <a:pt x="1964" y="385"/>
                  </a:lnTo>
                  <a:lnTo>
                    <a:pt x="1928" y="356"/>
                  </a:lnTo>
                  <a:lnTo>
                    <a:pt x="1888" y="327"/>
                  </a:lnTo>
                  <a:lnTo>
                    <a:pt x="1847" y="300"/>
                  </a:lnTo>
                  <a:lnTo>
                    <a:pt x="1804" y="273"/>
                  </a:lnTo>
                  <a:lnTo>
                    <a:pt x="1760" y="248"/>
                  </a:lnTo>
                  <a:lnTo>
                    <a:pt x="1714" y="224"/>
                  </a:lnTo>
                  <a:lnTo>
                    <a:pt x="1667" y="200"/>
                  </a:lnTo>
                  <a:lnTo>
                    <a:pt x="1618" y="176"/>
                  </a:lnTo>
                  <a:lnTo>
                    <a:pt x="1567" y="155"/>
                  </a:lnTo>
                  <a:lnTo>
                    <a:pt x="1516" y="135"/>
                  </a:lnTo>
                  <a:lnTo>
                    <a:pt x="1463" y="115"/>
                  </a:lnTo>
                  <a:lnTo>
                    <a:pt x="1409" y="97"/>
                  </a:lnTo>
                  <a:lnTo>
                    <a:pt x="1354" y="81"/>
                  </a:lnTo>
                  <a:lnTo>
                    <a:pt x="1298" y="66"/>
                  </a:lnTo>
                  <a:lnTo>
                    <a:pt x="1241" y="52"/>
                  </a:lnTo>
                  <a:lnTo>
                    <a:pt x="1183" y="39"/>
                  </a:lnTo>
                  <a:lnTo>
                    <a:pt x="1126" y="29"/>
                  </a:lnTo>
                  <a:lnTo>
                    <a:pt x="1068" y="20"/>
                  </a:lnTo>
                  <a:lnTo>
                    <a:pt x="1010" y="13"/>
                  </a:lnTo>
                  <a:lnTo>
                    <a:pt x="955" y="7"/>
                  </a:lnTo>
                  <a:lnTo>
                    <a:pt x="900" y="4"/>
                  </a:lnTo>
                  <a:lnTo>
                    <a:pt x="846" y="1"/>
                  </a:lnTo>
                  <a:lnTo>
                    <a:pt x="791" y="0"/>
                  </a:lnTo>
                  <a:lnTo>
                    <a:pt x="740" y="3"/>
                  </a:lnTo>
                  <a:lnTo>
                    <a:pt x="689" y="5"/>
                  </a:lnTo>
                  <a:lnTo>
                    <a:pt x="639" y="9"/>
                  </a:lnTo>
                  <a:lnTo>
                    <a:pt x="590" y="15"/>
                  </a:lnTo>
                  <a:lnTo>
                    <a:pt x="543" y="22"/>
                  </a:lnTo>
                  <a:lnTo>
                    <a:pt x="498" y="31"/>
                  </a:lnTo>
                  <a:lnTo>
                    <a:pt x="453" y="42"/>
                  </a:lnTo>
                  <a:lnTo>
                    <a:pt x="410" y="54"/>
                  </a:lnTo>
                  <a:lnTo>
                    <a:pt x="370" y="67"/>
                  </a:lnTo>
                  <a:lnTo>
                    <a:pt x="330" y="82"/>
                  </a:lnTo>
                  <a:lnTo>
                    <a:pt x="292" y="98"/>
                  </a:lnTo>
                  <a:lnTo>
                    <a:pt x="258" y="115"/>
                  </a:lnTo>
                  <a:lnTo>
                    <a:pt x="223" y="135"/>
                  </a:lnTo>
                  <a:lnTo>
                    <a:pt x="192" y="155"/>
                  </a:lnTo>
                  <a:lnTo>
                    <a:pt x="163" y="176"/>
                  </a:lnTo>
                  <a:lnTo>
                    <a:pt x="136" y="198"/>
                  </a:lnTo>
                  <a:lnTo>
                    <a:pt x="110" y="223"/>
                  </a:lnTo>
                  <a:lnTo>
                    <a:pt x="89" y="248"/>
                  </a:lnTo>
                  <a:lnTo>
                    <a:pt x="68" y="274"/>
                  </a:lnTo>
                  <a:lnTo>
                    <a:pt x="51" y="301"/>
                  </a:lnTo>
                  <a:lnTo>
                    <a:pt x="34" y="330"/>
                  </a:lnTo>
                  <a:lnTo>
                    <a:pt x="22" y="360"/>
                  </a:lnTo>
                  <a:lnTo>
                    <a:pt x="12" y="390"/>
                  </a:lnTo>
                  <a:lnTo>
                    <a:pt x="6" y="422"/>
                  </a:lnTo>
                  <a:lnTo>
                    <a:pt x="1" y="454"/>
                  </a:lnTo>
                  <a:lnTo>
                    <a:pt x="0" y="487"/>
                  </a:lnTo>
                  <a:lnTo>
                    <a:pt x="1" y="521"/>
                  </a:lnTo>
                  <a:lnTo>
                    <a:pt x="6" y="554"/>
                  </a:lnTo>
                  <a:lnTo>
                    <a:pt x="12" y="588"/>
                  </a:lnTo>
                  <a:lnTo>
                    <a:pt x="23" y="621"/>
                  </a:lnTo>
                  <a:lnTo>
                    <a:pt x="36" y="653"/>
                  </a:lnTo>
                  <a:lnTo>
                    <a:pt x="51" y="687"/>
                  </a:lnTo>
                  <a:lnTo>
                    <a:pt x="69" y="720"/>
                  </a:lnTo>
                  <a:lnTo>
                    <a:pt x="89" y="752"/>
                  </a:lnTo>
                  <a:lnTo>
                    <a:pt x="112" y="786"/>
                  </a:lnTo>
                  <a:lnTo>
                    <a:pt x="137" y="817"/>
                  </a:lnTo>
                  <a:lnTo>
                    <a:pt x="163" y="849"/>
                  </a:lnTo>
                  <a:lnTo>
                    <a:pt x="193" y="880"/>
                  </a:lnTo>
                  <a:lnTo>
                    <a:pt x="224" y="911"/>
                  </a:lnTo>
                  <a:lnTo>
                    <a:pt x="258" y="941"/>
                  </a:lnTo>
                  <a:lnTo>
                    <a:pt x="294" y="971"/>
                  </a:lnTo>
                  <a:lnTo>
                    <a:pt x="330" y="1000"/>
                  </a:lnTo>
                  <a:lnTo>
                    <a:pt x="370" y="1028"/>
                  </a:lnTo>
                  <a:lnTo>
                    <a:pt x="411" y="1055"/>
                  </a:lnTo>
                  <a:lnTo>
                    <a:pt x="454" y="1082"/>
                  </a:lnTo>
                  <a:lnTo>
                    <a:pt x="499" y="1108"/>
                  </a:lnTo>
                  <a:lnTo>
                    <a:pt x="545" y="1132"/>
                  </a:lnTo>
                  <a:lnTo>
                    <a:pt x="592" y="1157"/>
                  </a:lnTo>
                  <a:lnTo>
                    <a:pt x="640" y="1179"/>
                  </a:lnTo>
                  <a:lnTo>
                    <a:pt x="691" y="1200"/>
                  </a:lnTo>
                  <a:lnTo>
                    <a:pt x="743" y="1221"/>
                  </a:lnTo>
                  <a:lnTo>
                    <a:pt x="796" y="1241"/>
                  </a:lnTo>
                  <a:lnTo>
                    <a:pt x="850" y="1258"/>
                  </a:lnTo>
                  <a:lnTo>
                    <a:pt x="904" y="1275"/>
                  </a:lnTo>
                  <a:lnTo>
                    <a:pt x="961" y="1290"/>
                  </a:lnTo>
                  <a:lnTo>
                    <a:pt x="1018" y="1304"/>
                  </a:lnTo>
                  <a:lnTo>
                    <a:pt x="1076" y="1317"/>
                  </a:lnTo>
                  <a:close/>
                </a:path>
              </a:pathLst>
            </a:custGeom>
            <a:gradFill rotWithShape="1">
              <a:gsLst>
                <a:gs pos="0">
                  <a:srgbClr val="000066"/>
                </a:gs>
                <a:gs pos="100000">
                  <a:srgbClr val="009999"/>
                </a:gs>
              </a:gsLst>
              <a:path path="rect">
                <a:fillToRect r="100000" b="100000"/>
              </a:path>
            </a:gra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sp>
          <p:nvSpPr>
            <p:cNvPr id="35" name="Freeform 34">
              <a:extLst>
                <a:ext uri="{FF2B5EF4-FFF2-40B4-BE49-F238E27FC236}">
                  <a16:creationId xmlns:a16="http://schemas.microsoft.com/office/drawing/2014/main" id="{7477A4F5-6207-D24C-9EE3-2C5B6AA73DC0}"/>
                </a:ext>
              </a:extLst>
            </p:cNvPr>
            <p:cNvSpPr>
              <a:spLocks/>
            </p:cNvSpPr>
            <p:nvPr/>
          </p:nvSpPr>
          <p:spPr bwMode="auto">
            <a:xfrm>
              <a:off x="3219" y="3118"/>
              <a:ext cx="396" cy="513"/>
            </a:xfrm>
            <a:custGeom>
              <a:avLst/>
              <a:gdLst>
                <a:gd name="T0" fmla="*/ 1 w 791"/>
                <a:gd name="T1" fmla="*/ 0 h 1028"/>
                <a:gd name="T2" fmla="*/ 1 w 791"/>
                <a:gd name="T3" fmla="*/ 0 h 1028"/>
                <a:gd name="T4" fmla="*/ 1 w 791"/>
                <a:gd name="T5" fmla="*/ 0 h 1028"/>
                <a:gd name="T6" fmla="*/ 1 w 791"/>
                <a:gd name="T7" fmla="*/ 0 h 1028"/>
                <a:gd name="T8" fmla="*/ 1 w 791"/>
                <a:gd name="T9" fmla="*/ 0 h 1028"/>
                <a:gd name="T10" fmla="*/ 1 w 791"/>
                <a:gd name="T11" fmla="*/ 0 h 1028"/>
                <a:gd name="T12" fmla="*/ 1 w 791"/>
                <a:gd name="T13" fmla="*/ 0 h 1028"/>
                <a:gd name="T14" fmla="*/ 1 w 791"/>
                <a:gd name="T15" fmla="*/ 0 h 1028"/>
                <a:gd name="T16" fmla="*/ 1 w 791"/>
                <a:gd name="T17" fmla="*/ 0 h 1028"/>
                <a:gd name="T18" fmla="*/ 1 w 791"/>
                <a:gd name="T19" fmla="*/ 0 h 1028"/>
                <a:gd name="T20" fmla="*/ 1 w 791"/>
                <a:gd name="T21" fmla="*/ 0 h 1028"/>
                <a:gd name="T22" fmla="*/ 1 w 791"/>
                <a:gd name="T23" fmla="*/ 0 h 1028"/>
                <a:gd name="T24" fmla="*/ 1 w 791"/>
                <a:gd name="T25" fmla="*/ 0 h 1028"/>
                <a:gd name="T26" fmla="*/ 1 w 791"/>
                <a:gd name="T27" fmla="*/ 0 h 1028"/>
                <a:gd name="T28" fmla="*/ 1 w 791"/>
                <a:gd name="T29" fmla="*/ 0 h 1028"/>
                <a:gd name="T30" fmla="*/ 1 w 791"/>
                <a:gd name="T31" fmla="*/ 0 h 1028"/>
                <a:gd name="T32" fmla="*/ 1 w 791"/>
                <a:gd name="T33" fmla="*/ 0 h 1028"/>
                <a:gd name="T34" fmla="*/ 1 w 791"/>
                <a:gd name="T35" fmla="*/ 0 h 1028"/>
                <a:gd name="T36" fmla="*/ 1 w 791"/>
                <a:gd name="T37" fmla="*/ 0 h 1028"/>
                <a:gd name="T38" fmla="*/ 1 w 791"/>
                <a:gd name="T39" fmla="*/ 0 h 1028"/>
                <a:gd name="T40" fmla="*/ 1 w 791"/>
                <a:gd name="T41" fmla="*/ 0 h 1028"/>
                <a:gd name="T42" fmla="*/ 1 w 791"/>
                <a:gd name="T43" fmla="*/ 0 h 1028"/>
                <a:gd name="T44" fmla="*/ 1 w 791"/>
                <a:gd name="T45" fmla="*/ 0 h 1028"/>
                <a:gd name="T46" fmla="*/ 1 w 791"/>
                <a:gd name="T47" fmla="*/ 0 h 1028"/>
                <a:gd name="T48" fmla="*/ 1 w 791"/>
                <a:gd name="T49" fmla="*/ 0 h 1028"/>
                <a:gd name="T50" fmla="*/ 1 w 791"/>
                <a:gd name="T51" fmla="*/ 0 h 1028"/>
                <a:gd name="T52" fmla="*/ 1 w 791"/>
                <a:gd name="T53" fmla="*/ 0 h 1028"/>
                <a:gd name="T54" fmla="*/ 1 w 791"/>
                <a:gd name="T55" fmla="*/ 0 h 1028"/>
                <a:gd name="T56" fmla="*/ 1 w 791"/>
                <a:gd name="T57" fmla="*/ 0 h 1028"/>
                <a:gd name="T58" fmla="*/ 1 w 791"/>
                <a:gd name="T59" fmla="*/ 0 h 1028"/>
                <a:gd name="T60" fmla="*/ 1 w 791"/>
                <a:gd name="T61" fmla="*/ 0 h 1028"/>
                <a:gd name="T62" fmla="*/ 1 w 791"/>
                <a:gd name="T63" fmla="*/ 0 h 1028"/>
                <a:gd name="T64" fmla="*/ 1 w 791"/>
                <a:gd name="T65" fmla="*/ 0 h 1028"/>
                <a:gd name="T66" fmla="*/ 1 w 791"/>
                <a:gd name="T67" fmla="*/ 0 h 1028"/>
                <a:gd name="T68" fmla="*/ 1 w 791"/>
                <a:gd name="T69" fmla="*/ 0 h 1028"/>
                <a:gd name="T70" fmla="*/ 1 w 791"/>
                <a:gd name="T71" fmla="*/ 0 h 1028"/>
                <a:gd name="T72" fmla="*/ 1 w 791"/>
                <a:gd name="T73" fmla="*/ 0 h 1028"/>
                <a:gd name="T74" fmla="*/ 1 w 791"/>
                <a:gd name="T75" fmla="*/ 0 h 1028"/>
                <a:gd name="T76" fmla="*/ 1 w 791"/>
                <a:gd name="T77" fmla="*/ 0 h 1028"/>
                <a:gd name="T78" fmla="*/ 1 w 791"/>
                <a:gd name="T79" fmla="*/ 0 h 1028"/>
                <a:gd name="T80" fmla="*/ 1 w 791"/>
                <a:gd name="T81" fmla="*/ 0 h 1028"/>
                <a:gd name="T82" fmla="*/ 1 w 791"/>
                <a:gd name="T83" fmla="*/ 0 h 1028"/>
                <a:gd name="T84" fmla="*/ 1 w 791"/>
                <a:gd name="T85" fmla="*/ 0 h 1028"/>
                <a:gd name="T86" fmla="*/ 1 w 791"/>
                <a:gd name="T87" fmla="*/ 0 h 1028"/>
                <a:gd name="T88" fmla="*/ 1 w 791"/>
                <a:gd name="T89" fmla="*/ 0 h 1028"/>
                <a:gd name="T90" fmla="*/ 1 w 791"/>
                <a:gd name="T91" fmla="*/ 0 h 1028"/>
                <a:gd name="T92" fmla="*/ 1 w 791"/>
                <a:gd name="T93" fmla="*/ 0 h 1028"/>
                <a:gd name="T94" fmla="*/ 1 w 791"/>
                <a:gd name="T95" fmla="*/ 0 h 1028"/>
                <a:gd name="T96" fmla="*/ 1 w 791"/>
                <a:gd name="T97" fmla="*/ 0 h 1028"/>
                <a:gd name="T98" fmla="*/ 1 w 791"/>
                <a:gd name="T99" fmla="*/ 0 h 1028"/>
                <a:gd name="T100" fmla="*/ 1 w 791"/>
                <a:gd name="T101" fmla="*/ 0 h 1028"/>
                <a:gd name="T102" fmla="*/ 1 w 791"/>
                <a:gd name="T103" fmla="*/ 0 h 1028"/>
                <a:gd name="T104" fmla="*/ 1 w 791"/>
                <a:gd name="T105" fmla="*/ 0 h 1028"/>
                <a:gd name="T106" fmla="*/ 1 w 791"/>
                <a:gd name="T107" fmla="*/ 0 h 1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91"/>
                <a:gd name="T163" fmla="*/ 0 h 1028"/>
                <a:gd name="T164" fmla="*/ 791 w 791"/>
                <a:gd name="T165" fmla="*/ 1028 h 102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91" h="1028">
                  <a:moveTo>
                    <a:pt x="0" y="826"/>
                  </a:moveTo>
                  <a:lnTo>
                    <a:pt x="9" y="851"/>
                  </a:lnTo>
                  <a:lnTo>
                    <a:pt x="20" y="875"/>
                  </a:lnTo>
                  <a:lnTo>
                    <a:pt x="37" y="899"/>
                  </a:lnTo>
                  <a:lnTo>
                    <a:pt x="54" y="920"/>
                  </a:lnTo>
                  <a:lnTo>
                    <a:pt x="76" y="941"/>
                  </a:lnTo>
                  <a:lnTo>
                    <a:pt x="99" y="960"/>
                  </a:lnTo>
                  <a:lnTo>
                    <a:pt x="125" y="976"/>
                  </a:lnTo>
                  <a:lnTo>
                    <a:pt x="153" y="991"/>
                  </a:lnTo>
                  <a:lnTo>
                    <a:pt x="183" y="1003"/>
                  </a:lnTo>
                  <a:lnTo>
                    <a:pt x="215" y="1014"/>
                  </a:lnTo>
                  <a:lnTo>
                    <a:pt x="249" y="1021"/>
                  </a:lnTo>
                  <a:lnTo>
                    <a:pt x="283" y="1025"/>
                  </a:lnTo>
                  <a:lnTo>
                    <a:pt x="319" y="1028"/>
                  </a:lnTo>
                  <a:lnTo>
                    <a:pt x="356" y="1026"/>
                  </a:lnTo>
                  <a:lnTo>
                    <a:pt x="394" y="1023"/>
                  </a:lnTo>
                  <a:lnTo>
                    <a:pt x="432" y="1015"/>
                  </a:lnTo>
                  <a:lnTo>
                    <a:pt x="464" y="1006"/>
                  </a:lnTo>
                  <a:lnTo>
                    <a:pt x="495" y="994"/>
                  </a:lnTo>
                  <a:lnTo>
                    <a:pt x="525" y="980"/>
                  </a:lnTo>
                  <a:lnTo>
                    <a:pt x="554" y="965"/>
                  </a:lnTo>
                  <a:lnTo>
                    <a:pt x="582" y="949"/>
                  </a:lnTo>
                  <a:lnTo>
                    <a:pt x="607" y="932"/>
                  </a:lnTo>
                  <a:lnTo>
                    <a:pt x="632" y="913"/>
                  </a:lnTo>
                  <a:lnTo>
                    <a:pt x="655" y="894"/>
                  </a:lnTo>
                  <a:lnTo>
                    <a:pt x="677" y="874"/>
                  </a:lnTo>
                  <a:lnTo>
                    <a:pt x="698" y="854"/>
                  </a:lnTo>
                  <a:lnTo>
                    <a:pt x="718" y="833"/>
                  </a:lnTo>
                  <a:lnTo>
                    <a:pt x="736" y="811"/>
                  </a:lnTo>
                  <a:lnTo>
                    <a:pt x="752" y="789"/>
                  </a:lnTo>
                  <a:lnTo>
                    <a:pt x="766" y="768"/>
                  </a:lnTo>
                  <a:lnTo>
                    <a:pt x="780" y="746"/>
                  </a:lnTo>
                  <a:lnTo>
                    <a:pt x="791" y="726"/>
                  </a:lnTo>
                  <a:lnTo>
                    <a:pt x="776" y="742"/>
                  </a:lnTo>
                  <a:lnTo>
                    <a:pt x="761" y="757"/>
                  </a:lnTo>
                  <a:lnTo>
                    <a:pt x="745" y="772"/>
                  </a:lnTo>
                  <a:lnTo>
                    <a:pt x="728" y="787"/>
                  </a:lnTo>
                  <a:lnTo>
                    <a:pt x="709" y="802"/>
                  </a:lnTo>
                  <a:lnTo>
                    <a:pt x="691" y="816"/>
                  </a:lnTo>
                  <a:lnTo>
                    <a:pt x="671" y="829"/>
                  </a:lnTo>
                  <a:lnTo>
                    <a:pt x="651" y="843"/>
                  </a:lnTo>
                  <a:lnTo>
                    <a:pt x="629" y="856"/>
                  </a:lnTo>
                  <a:lnTo>
                    <a:pt x="607" y="867"/>
                  </a:lnTo>
                  <a:lnTo>
                    <a:pt x="585" y="879"/>
                  </a:lnTo>
                  <a:lnTo>
                    <a:pt x="561" y="889"/>
                  </a:lnTo>
                  <a:lnTo>
                    <a:pt x="537" y="899"/>
                  </a:lnTo>
                  <a:lnTo>
                    <a:pt x="512" y="908"/>
                  </a:lnTo>
                  <a:lnTo>
                    <a:pt x="487" y="916"/>
                  </a:lnTo>
                  <a:lnTo>
                    <a:pt x="461" y="923"/>
                  </a:lnTo>
                  <a:lnTo>
                    <a:pt x="432" y="928"/>
                  </a:lnTo>
                  <a:lnTo>
                    <a:pt x="404" y="933"/>
                  </a:lnTo>
                  <a:lnTo>
                    <a:pt x="378" y="935"/>
                  </a:lnTo>
                  <a:lnTo>
                    <a:pt x="351" y="937"/>
                  </a:lnTo>
                  <a:lnTo>
                    <a:pt x="325" y="937"/>
                  </a:lnTo>
                  <a:lnTo>
                    <a:pt x="299" y="935"/>
                  </a:lnTo>
                  <a:lnTo>
                    <a:pt x="275" y="932"/>
                  </a:lnTo>
                  <a:lnTo>
                    <a:pt x="251" y="927"/>
                  </a:lnTo>
                  <a:lnTo>
                    <a:pt x="228" y="923"/>
                  </a:lnTo>
                  <a:lnTo>
                    <a:pt x="206" y="916"/>
                  </a:lnTo>
                  <a:lnTo>
                    <a:pt x="185" y="908"/>
                  </a:lnTo>
                  <a:lnTo>
                    <a:pt x="166" y="899"/>
                  </a:lnTo>
                  <a:lnTo>
                    <a:pt x="146" y="888"/>
                  </a:lnTo>
                  <a:lnTo>
                    <a:pt x="129" y="877"/>
                  </a:lnTo>
                  <a:lnTo>
                    <a:pt x="111" y="864"/>
                  </a:lnTo>
                  <a:lnTo>
                    <a:pt x="96" y="850"/>
                  </a:lnTo>
                  <a:lnTo>
                    <a:pt x="133" y="844"/>
                  </a:lnTo>
                  <a:lnTo>
                    <a:pt x="170" y="837"/>
                  </a:lnTo>
                  <a:lnTo>
                    <a:pt x="207" y="831"/>
                  </a:lnTo>
                  <a:lnTo>
                    <a:pt x="243" y="825"/>
                  </a:lnTo>
                  <a:lnTo>
                    <a:pt x="280" y="818"/>
                  </a:lnTo>
                  <a:lnTo>
                    <a:pt x="315" y="811"/>
                  </a:lnTo>
                  <a:lnTo>
                    <a:pt x="351" y="804"/>
                  </a:lnTo>
                  <a:lnTo>
                    <a:pt x="388" y="797"/>
                  </a:lnTo>
                  <a:lnTo>
                    <a:pt x="424" y="790"/>
                  </a:lnTo>
                  <a:lnTo>
                    <a:pt x="459" y="783"/>
                  </a:lnTo>
                  <a:lnTo>
                    <a:pt x="496" y="776"/>
                  </a:lnTo>
                  <a:lnTo>
                    <a:pt x="532" y="768"/>
                  </a:lnTo>
                  <a:lnTo>
                    <a:pt x="568" y="761"/>
                  </a:lnTo>
                  <a:lnTo>
                    <a:pt x="605" y="753"/>
                  </a:lnTo>
                  <a:lnTo>
                    <a:pt x="640" y="745"/>
                  </a:lnTo>
                  <a:lnTo>
                    <a:pt x="677" y="737"/>
                  </a:lnTo>
                  <a:lnTo>
                    <a:pt x="688" y="730"/>
                  </a:lnTo>
                  <a:lnTo>
                    <a:pt x="698" y="723"/>
                  </a:lnTo>
                  <a:lnTo>
                    <a:pt x="708" y="717"/>
                  </a:lnTo>
                  <a:lnTo>
                    <a:pt x="719" y="710"/>
                  </a:lnTo>
                  <a:lnTo>
                    <a:pt x="728" y="704"/>
                  </a:lnTo>
                  <a:lnTo>
                    <a:pt x="738" y="697"/>
                  </a:lnTo>
                  <a:lnTo>
                    <a:pt x="749" y="690"/>
                  </a:lnTo>
                  <a:lnTo>
                    <a:pt x="759" y="683"/>
                  </a:lnTo>
                  <a:lnTo>
                    <a:pt x="748" y="685"/>
                  </a:lnTo>
                  <a:lnTo>
                    <a:pt x="736" y="688"/>
                  </a:lnTo>
                  <a:lnTo>
                    <a:pt x="724" y="691"/>
                  </a:lnTo>
                  <a:lnTo>
                    <a:pt x="713" y="693"/>
                  </a:lnTo>
                  <a:lnTo>
                    <a:pt x="701" y="696"/>
                  </a:lnTo>
                  <a:lnTo>
                    <a:pt x="690" y="698"/>
                  </a:lnTo>
                  <a:lnTo>
                    <a:pt x="678" y="702"/>
                  </a:lnTo>
                  <a:lnTo>
                    <a:pt x="667" y="704"/>
                  </a:lnTo>
                  <a:lnTo>
                    <a:pt x="654" y="672"/>
                  </a:lnTo>
                  <a:lnTo>
                    <a:pt x="640" y="639"/>
                  </a:lnTo>
                  <a:lnTo>
                    <a:pt x="627" y="606"/>
                  </a:lnTo>
                  <a:lnTo>
                    <a:pt x="613" y="574"/>
                  </a:lnTo>
                  <a:lnTo>
                    <a:pt x="599" y="540"/>
                  </a:lnTo>
                  <a:lnTo>
                    <a:pt x="585" y="507"/>
                  </a:lnTo>
                  <a:lnTo>
                    <a:pt x="570" y="473"/>
                  </a:lnTo>
                  <a:lnTo>
                    <a:pt x="555" y="440"/>
                  </a:lnTo>
                  <a:lnTo>
                    <a:pt x="540" y="406"/>
                  </a:lnTo>
                  <a:lnTo>
                    <a:pt x="524" y="372"/>
                  </a:lnTo>
                  <a:lnTo>
                    <a:pt x="509" y="338"/>
                  </a:lnTo>
                  <a:lnTo>
                    <a:pt x="492" y="303"/>
                  </a:lnTo>
                  <a:lnTo>
                    <a:pt x="476" y="267"/>
                  </a:lnTo>
                  <a:lnTo>
                    <a:pt x="458" y="232"/>
                  </a:lnTo>
                  <a:lnTo>
                    <a:pt x="441" y="196"/>
                  </a:lnTo>
                  <a:lnTo>
                    <a:pt x="423" y="160"/>
                  </a:lnTo>
                  <a:lnTo>
                    <a:pt x="433" y="153"/>
                  </a:lnTo>
                  <a:lnTo>
                    <a:pt x="443" y="145"/>
                  </a:lnTo>
                  <a:lnTo>
                    <a:pt x="451" y="137"/>
                  </a:lnTo>
                  <a:lnTo>
                    <a:pt x="458" y="127"/>
                  </a:lnTo>
                  <a:lnTo>
                    <a:pt x="464" y="115"/>
                  </a:lnTo>
                  <a:lnTo>
                    <a:pt x="468" y="104"/>
                  </a:lnTo>
                  <a:lnTo>
                    <a:pt x="469" y="91"/>
                  </a:lnTo>
                  <a:lnTo>
                    <a:pt x="469" y="78"/>
                  </a:lnTo>
                  <a:lnTo>
                    <a:pt x="465" y="61"/>
                  </a:lnTo>
                  <a:lnTo>
                    <a:pt x="458" y="46"/>
                  </a:lnTo>
                  <a:lnTo>
                    <a:pt x="448" y="32"/>
                  </a:lnTo>
                  <a:lnTo>
                    <a:pt x="435" y="20"/>
                  </a:lnTo>
                  <a:lnTo>
                    <a:pt x="421" y="10"/>
                  </a:lnTo>
                  <a:lnTo>
                    <a:pt x="405" y="5"/>
                  </a:lnTo>
                  <a:lnTo>
                    <a:pt x="389" y="0"/>
                  </a:lnTo>
                  <a:lnTo>
                    <a:pt x="371" y="0"/>
                  </a:lnTo>
                  <a:lnTo>
                    <a:pt x="363" y="1"/>
                  </a:lnTo>
                  <a:lnTo>
                    <a:pt x="355" y="2"/>
                  </a:lnTo>
                  <a:lnTo>
                    <a:pt x="348" y="5"/>
                  </a:lnTo>
                  <a:lnTo>
                    <a:pt x="341" y="7"/>
                  </a:lnTo>
                  <a:lnTo>
                    <a:pt x="335" y="10"/>
                  </a:lnTo>
                  <a:lnTo>
                    <a:pt x="329" y="14"/>
                  </a:lnTo>
                  <a:lnTo>
                    <a:pt x="323" y="19"/>
                  </a:lnTo>
                  <a:lnTo>
                    <a:pt x="318" y="23"/>
                  </a:lnTo>
                  <a:lnTo>
                    <a:pt x="323" y="20"/>
                  </a:lnTo>
                  <a:lnTo>
                    <a:pt x="330" y="17"/>
                  </a:lnTo>
                  <a:lnTo>
                    <a:pt x="337" y="16"/>
                  </a:lnTo>
                  <a:lnTo>
                    <a:pt x="344" y="15"/>
                  </a:lnTo>
                  <a:lnTo>
                    <a:pt x="358" y="15"/>
                  </a:lnTo>
                  <a:lnTo>
                    <a:pt x="371" y="19"/>
                  </a:lnTo>
                  <a:lnTo>
                    <a:pt x="382" y="23"/>
                  </a:lnTo>
                  <a:lnTo>
                    <a:pt x="394" y="31"/>
                  </a:lnTo>
                  <a:lnTo>
                    <a:pt x="402" y="39"/>
                  </a:lnTo>
                  <a:lnTo>
                    <a:pt x="410" y="51"/>
                  </a:lnTo>
                  <a:lnTo>
                    <a:pt x="415" y="62"/>
                  </a:lnTo>
                  <a:lnTo>
                    <a:pt x="418" y="75"/>
                  </a:lnTo>
                  <a:lnTo>
                    <a:pt x="418" y="88"/>
                  </a:lnTo>
                  <a:lnTo>
                    <a:pt x="416" y="100"/>
                  </a:lnTo>
                  <a:lnTo>
                    <a:pt x="410" y="112"/>
                  </a:lnTo>
                  <a:lnTo>
                    <a:pt x="403" y="122"/>
                  </a:lnTo>
                  <a:lnTo>
                    <a:pt x="394" y="131"/>
                  </a:lnTo>
                  <a:lnTo>
                    <a:pt x="383" y="138"/>
                  </a:lnTo>
                  <a:lnTo>
                    <a:pt x="371" y="143"/>
                  </a:lnTo>
                  <a:lnTo>
                    <a:pt x="357" y="145"/>
                  </a:lnTo>
                  <a:lnTo>
                    <a:pt x="349" y="145"/>
                  </a:lnTo>
                  <a:lnTo>
                    <a:pt x="341" y="145"/>
                  </a:lnTo>
                  <a:lnTo>
                    <a:pt x="333" y="143"/>
                  </a:lnTo>
                  <a:lnTo>
                    <a:pt x="326" y="141"/>
                  </a:lnTo>
                  <a:lnTo>
                    <a:pt x="319" y="137"/>
                  </a:lnTo>
                  <a:lnTo>
                    <a:pt x="312" y="134"/>
                  </a:lnTo>
                  <a:lnTo>
                    <a:pt x="306" y="129"/>
                  </a:lnTo>
                  <a:lnTo>
                    <a:pt x="300" y="123"/>
                  </a:lnTo>
                  <a:lnTo>
                    <a:pt x="304" y="130"/>
                  </a:lnTo>
                  <a:lnTo>
                    <a:pt x="306" y="137"/>
                  </a:lnTo>
                  <a:lnTo>
                    <a:pt x="310" y="144"/>
                  </a:lnTo>
                  <a:lnTo>
                    <a:pt x="313" y="151"/>
                  </a:lnTo>
                  <a:lnTo>
                    <a:pt x="318" y="158"/>
                  </a:lnTo>
                  <a:lnTo>
                    <a:pt x="325" y="164"/>
                  </a:lnTo>
                  <a:lnTo>
                    <a:pt x="333" y="168"/>
                  </a:lnTo>
                  <a:lnTo>
                    <a:pt x="344" y="172"/>
                  </a:lnTo>
                  <a:lnTo>
                    <a:pt x="353" y="173"/>
                  </a:lnTo>
                  <a:lnTo>
                    <a:pt x="363" y="174"/>
                  </a:lnTo>
                  <a:lnTo>
                    <a:pt x="371" y="174"/>
                  </a:lnTo>
                  <a:lnTo>
                    <a:pt x="379" y="173"/>
                  </a:lnTo>
                  <a:lnTo>
                    <a:pt x="385" y="172"/>
                  </a:lnTo>
                  <a:lnTo>
                    <a:pt x="389" y="171"/>
                  </a:lnTo>
                  <a:lnTo>
                    <a:pt x="391" y="169"/>
                  </a:lnTo>
                  <a:lnTo>
                    <a:pt x="393" y="169"/>
                  </a:lnTo>
                  <a:lnTo>
                    <a:pt x="410" y="205"/>
                  </a:lnTo>
                  <a:lnTo>
                    <a:pt x="426" y="241"/>
                  </a:lnTo>
                  <a:lnTo>
                    <a:pt x="442" y="277"/>
                  </a:lnTo>
                  <a:lnTo>
                    <a:pt x="457" y="311"/>
                  </a:lnTo>
                  <a:lnTo>
                    <a:pt x="472" y="346"/>
                  </a:lnTo>
                  <a:lnTo>
                    <a:pt x="487" y="380"/>
                  </a:lnTo>
                  <a:lnTo>
                    <a:pt x="502" y="415"/>
                  </a:lnTo>
                  <a:lnTo>
                    <a:pt x="516" y="448"/>
                  </a:lnTo>
                  <a:lnTo>
                    <a:pt x="530" y="482"/>
                  </a:lnTo>
                  <a:lnTo>
                    <a:pt x="544" y="515"/>
                  </a:lnTo>
                  <a:lnTo>
                    <a:pt x="557" y="548"/>
                  </a:lnTo>
                  <a:lnTo>
                    <a:pt x="571" y="582"/>
                  </a:lnTo>
                  <a:lnTo>
                    <a:pt x="584" y="615"/>
                  </a:lnTo>
                  <a:lnTo>
                    <a:pt x="597" y="647"/>
                  </a:lnTo>
                  <a:lnTo>
                    <a:pt x="609" y="681"/>
                  </a:lnTo>
                  <a:lnTo>
                    <a:pt x="622" y="713"/>
                  </a:lnTo>
                  <a:lnTo>
                    <a:pt x="610" y="715"/>
                  </a:lnTo>
                  <a:lnTo>
                    <a:pt x="599" y="718"/>
                  </a:lnTo>
                  <a:lnTo>
                    <a:pt x="587" y="720"/>
                  </a:lnTo>
                  <a:lnTo>
                    <a:pt x="576" y="722"/>
                  </a:lnTo>
                  <a:lnTo>
                    <a:pt x="564" y="725"/>
                  </a:lnTo>
                  <a:lnTo>
                    <a:pt x="553" y="727"/>
                  </a:lnTo>
                  <a:lnTo>
                    <a:pt x="541" y="729"/>
                  </a:lnTo>
                  <a:lnTo>
                    <a:pt x="530" y="731"/>
                  </a:lnTo>
                  <a:lnTo>
                    <a:pt x="518" y="734"/>
                  </a:lnTo>
                  <a:lnTo>
                    <a:pt x="507" y="736"/>
                  </a:lnTo>
                  <a:lnTo>
                    <a:pt x="495" y="738"/>
                  </a:lnTo>
                  <a:lnTo>
                    <a:pt x="484" y="741"/>
                  </a:lnTo>
                  <a:lnTo>
                    <a:pt x="472" y="743"/>
                  </a:lnTo>
                  <a:lnTo>
                    <a:pt x="459" y="745"/>
                  </a:lnTo>
                  <a:lnTo>
                    <a:pt x="448" y="748"/>
                  </a:lnTo>
                  <a:lnTo>
                    <a:pt x="436" y="750"/>
                  </a:lnTo>
                  <a:lnTo>
                    <a:pt x="431" y="687"/>
                  </a:lnTo>
                  <a:lnTo>
                    <a:pt x="425" y="624"/>
                  </a:lnTo>
                  <a:lnTo>
                    <a:pt x="419" y="562"/>
                  </a:lnTo>
                  <a:lnTo>
                    <a:pt x="413" y="499"/>
                  </a:lnTo>
                  <a:lnTo>
                    <a:pt x="408" y="437"/>
                  </a:lnTo>
                  <a:lnTo>
                    <a:pt x="402" y="373"/>
                  </a:lnTo>
                  <a:lnTo>
                    <a:pt x="395" y="309"/>
                  </a:lnTo>
                  <a:lnTo>
                    <a:pt x="387" y="244"/>
                  </a:lnTo>
                  <a:lnTo>
                    <a:pt x="389" y="374"/>
                  </a:lnTo>
                  <a:lnTo>
                    <a:pt x="390" y="502"/>
                  </a:lnTo>
                  <a:lnTo>
                    <a:pt x="390" y="630"/>
                  </a:lnTo>
                  <a:lnTo>
                    <a:pt x="390" y="759"/>
                  </a:lnTo>
                  <a:lnTo>
                    <a:pt x="379" y="761"/>
                  </a:lnTo>
                  <a:lnTo>
                    <a:pt x="366" y="764"/>
                  </a:lnTo>
                  <a:lnTo>
                    <a:pt x="355" y="766"/>
                  </a:lnTo>
                  <a:lnTo>
                    <a:pt x="342" y="768"/>
                  </a:lnTo>
                  <a:lnTo>
                    <a:pt x="330" y="771"/>
                  </a:lnTo>
                  <a:lnTo>
                    <a:pt x="319" y="773"/>
                  </a:lnTo>
                  <a:lnTo>
                    <a:pt x="306" y="774"/>
                  </a:lnTo>
                  <a:lnTo>
                    <a:pt x="295" y="776"/>
                  </a:lnTo>
                  <a:lnTo>
                    <a:pt x="283" y="779"/>
                  </a:lnTo>
                  <a:lnTo>
                    <a:pt x="270" y="781"/>
                  </a:lnTo>
                  <a:lnTo>
                    <a:pt x="259" y="783"/>
                  </a:lnTo>
                  <a:lnTo>
                    <a:pt x="246" y="784"/>
                  </a:lnTo>
                  <a:lnTo>
                    <a:pt x="235" y="787"/>
                  </a:lnTo>
                  <a:lnTo>
                    <a:pt x="222" y="789"/>
                  </a:lnTo>
                  <a:lnTo>
                    <a:pt x="211" y="790"/>
                  </a:lnTo>
                  <a:lnTo>
                    <a:pt x="198" y="793"/>
                  </a:lnTo>
                  <a:lnTo>
                    <a:pt x="217" y="717"/>
                  </a:lnTo>
                  <a:lnTo>
                    <a:pt x="237" y="641"/>
                  </a:lnTo>
                  <a:lnTo>
                    <a:pt x="259" y="564"/>
                  </a:lnTo>
                  <a:lnTo>
                    <a:pt x="280" y="490"/>
                  </a:lnTo>
                  <a:lnTo>
                    <a:pt x="302" y="415"/>
                  </a:lnTo>
                  <a:lnTo>
                    <a:pt x="322" y="340"/>
                  </a:lnTo>
                  <a:lnTo>
                    <a:pt x="344" y="264"/>
                  </a:lnTo>
                  <a:lnTo>
                    <a:pt x="365" y="189"/>
                  </a:lnTo>
                  <a:lnTo>
                    <a:pt x="351" y="227"/>
                  </a:lnTo>
                  <a:lnTo>
                    <a:pt x="337" y="265"/>
                  </a:lnTo>
                  <a:lnTo>
                    <a:pt x="323" y="303"/>
                  </a:lnTo>
                  <a:lnTo>
                    <a:pt x="310" y="341"/>
                  </a:lnTo>
                  <a:lnTo>
                    <a:pt x="295" y="378"/>
                  </a:lnTo>
                  <a:lnTo>
                    <a:pt x="281" y="416"/>
                  </a:lnTo>
                  <a:lnTo>
                    <a:pt x="267" y="454"/>
                  </a:lnTo>
                  <a:lnTo>
                    <a:pt x="253" y="492"/>
                  </a:lnTo>
                  <a:lnTo>
                    <a:pt x="239" y="530"/>
                  </a:lnTo>
                  <a:lnTo>
                    <a:pt x="226" y="568"/>
                  </a:lnTo>
                  <a:lnTo>
                    <a:pt x="213" y="606"/>
                  </a:lnTo>
                  <a:lnTo>
                    <a:pt x="199" y="645"/>
                  </a:lnTo>
                  <a:lnTo>
                    <a:pt x="186" y="683"/>
                  </a:lnTo>
                  <a:lnTo>
                    <a:pt x="174" y="721"/>
                  </a:lnTo>
                  <a:lnTo>
                    <a:pt x="161" y="760"/>
                  </a:lnTo>
                  <a:lnTo>
                    <a:pt x="148" y="799"/>
                  </a:lnTo>
                  <a:lnTo>
                    <a:pt x="130" y="803"/>
                  </a:lnTo>
                  <a:lnTo>
                    <a:pt x="110" y="806"/>
                  </a:lnTo>
                  <a:lnTo>
                    <a:pt x="92" y="810"/>
                  </a:lnTo>
                  <a:lnTo>
                    <a:pt x="73" y="812"/>
                  </a:lnTo>
                  <a:lnTo>
                    <a:pt x="55" y="816"/>
                  </a:lnTo>
                  <a:lnTo>
                    <a:pt x="37" y="819"/>
                  </a:lnTo>
                  <a:lnTo>
                    <a:pt x="18" y="822"/>
                  </a:lnTo>
                  <a:lnTo>
                    <a:pt x="0" y="826"/>
                  </a:lnTo>
                  <a:close/>
                </a:path>
              </a:pathLst>
            </a:custGeom>
            <a:solidFill>
              <a:srgbClr val="000000"/>
            </a:soli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sp>
          <p:nvSpPr>
            <p:cNvPr id="36" name="Freeform 35">
              <a:extLst>
                <a:ext uri="{FF2B5EF4-FFF2-40B4-BE49-F238E27FC236}">
                  <a16:creationId xmlns:a16="http://schemas.microsoft.com/office/drawing/2014/main" id="{71C8836C-F89A-2247-8407-D6565235784E}"/>
                </a:ext>
              </a:extLst>
            </p:cNvPr>
            <p:cNvSpPr>
              <a:spLocks/>
            </p:cNvSpPr>
            <p:nvPr/>
          </p:nvSpPr>
          <p:spPr bwMode="auto">
            <a:xfrm>
              <a:off x="2707" y="3199"/>
              <a:ext cx="387" cy="492"/>
            </a:xfrm>
            <a:custGeom>
              <a:avLst/>
              <a:gdLst>
                <a:gd name="T0" fmla="*/ 1 w 774"/>
                <a:gd name="T1" fmla="*/ 1 h 982"/>
                <a:gd name="T2" fmla="*/ 1 w 774"/>
                <a:gd name="T3" fmla="*/ 1 h 982"/>
                <a:gd name="T4" fmla="*/ 1 w 774"/>
                <a:gd name="T5" fmla="*/ 1 h 982"/>
                <a:gd name="T6" fmla="*/ 1 w 774"/>
                <a:gd name="T7" fmla="*/ 1 h 982"/>
                <a:gd name="T8" fmla="*/ 1 w 774"/>
                <a:gd name="T9" fmla="*/ 1 h 982"/>
                <a:gd name="T10" fmla="*/ 1 w 774"/>
                <a:gd name="T11" fmla="*/ 1 h 982"/>
                <a:gd name="T12" fmla="*/ 1 w 774"/>
                <a:gd name="T13" fmla="*/ 1 h 982"/>
                <a:gd name="T14" fmla="*/ 1 w 774"/>
                <a:gd name="T15" fmla="*/ 1 h 982"/>
                <a:gd name="T16" fmla="*/ 1 w 774"/>
                <a:gd name="T17" fmla="*/ 1 h 982"/>
                <a:gd name="T18" fmla="*/ 1 w 774"/>
                <a:gd name="T19" fmla="*/ 1 h 982"/>
                <a:gd name="T20" fmla="*/ 1 w 774"/>
                <a:gd name="T21" fmla="*/ 1 h 982"/>
                <a:gd name="T22" fmla="*/ 1 w 774"/>
                <a:gd name="T23" fmla="*/ 1 h 982"/>
                <a:gd name="T24" fmla="*/ 1 w 774"/>
                <a:gd name="T25" fmla="*/ 1 h 982"/>
                <a:gd name="T26" fmla="*/ 1 w 774"/>
                <a:gd name="T27" fmla="*/ 1 h 982"/>
                <a:gd name="T28" fmla="*/ 1 w 774"/>
                <a:gd name="T29" fmla="*/ 1 h 982"/>
                <a:gd name="T30" fmla="*/ 1 w 774"/>
                <a:gd name="T31" fmla="*/ 1 h 982"/>
                <a:gd name="T32" fmla="*/ 1 w 774"/>
                <a:gd name="T33" fmla="*/ 1 h 982"/>
                <a:gd name="T34" fmla="*/ 1 w 774"/>
                <a:gd name="T35" fmla="*/ 1 h 982"/>
                <a:gd name="T36" fmla="*/ 1 w 774"/>
                <a:gd name="T37" fmla="*/ 1 h 982"/>
                <a:gd name="T38" fmla="*/ 1 w 774"/>
                <a:gd name="T39" fmla="*/ 1 h 982"/>
                <a:gd name="T40" fmla="*/ 1 w 774"/>
                <a:gd name="T41" fmla="*/ 1 h 982"/>
                <a:gd name="T42" fmla="*/ 1 w 774"/>
                <a:gd name="T43" fmla="*/ 1 h 982"/>
                <a:gd name="T44" fmla="*/ 1 w 774"/>
                <a:gd name="T45" fmla="*/ 1 h 982"/>
                <a:gd name="T46" fmla="*/ 1 w 774"/>
                <a:gd name="T47" fmla="*/ 1 h 982"/>
                <a:gd name="T48" fmla="*/ 1 w 774"/>
                <a:gd name="T49" fmla="*/ 1 h 982"/>
                <a:gd name="T50" fmla="*/ 1 w 774"/>
                <a:gd name="T51" fmla="*/ 1 h 982"/>
                <a:gd name="T52" fmla="*/ 1 w 774"/>
                <a:gd name="T53" fmla="*/ 1 h 982"/>
                <a:gd name="T54" fmla="*/ 1 w 774"/>
                <a:gd name="T55" fmla="*/ 1 h 982"/>
                <a:gd name="T56" fmla="*/ 1 w 774"/>
                <a:gd name="T57" fmla="*/ 1 h 982"/>
                <a:gd name="T58" fmla="*/ 1 w 774"/>
                <a:gd name="T59" fmla="*/ 1 h 982"/>
                <a:gd name="T60" fmla="*/ 1 w 774"/>
                <a:gd name="T61" fmla="*/ 1 h 982"/>
                <a:gd name="T62" fmla="*/ 1 w 774"/>
                <a:gd name="T63" fmla="*/ 1 h 982"/>
                <a:gd name="T64" fmla="*/ 1 w 774"/>
                <a:gd name="T65" fmla="*/ 1 h 982"/>
                <a:gd name="T66" fmla="*/ 1 w 774"/>
                <a:gd name="T67" fmla="*/ 1 h 982"/>
                <a:gd name="T68" fmla="*/ 1 w 774"/>
                <a:gd name="T69" fmla="*/ 1 h 982"/>
                <a:gd name="T70" fmla="*/ 1 w 774"/>
                <a:gd name="T71" fmla="*/ 1 h 982"/>
                <a:gd name="T72" fmla="*/ 1 w 774"/>
                <a:gd name="T73" fmla="*/ 1 h 982"/>
                <a:gd name="T74" fmla="*/ 1 w 774"/>
                <a:gd name="T75" fmla="*/ 1 h 982"/>
                <a:gd name="T76" fmla="*/ 1 w 774"/>
                <a:gd name="T77" fmla="*/ 1 h 982"/>
                <a:gd name="T78" fmla="*/ 1 w 774"/>
                <a:gd name="T79" fmla="*/ 1 h 982"/>
                <a:gd name="T80" fmla="*/ 1 w 774"/>
                <a:gd name="T81" fmla="*/ 1 h 982"/>
                <a:gd name="T82" fmla="*/ 1 w 774"/>
                <a:gd name="T83" fmla="*/ 1 h 982"/>
                <a:gd name="T84" fmla="*/ 1 w 774"/>
                <a:gd name="T85" fmla="*/ 1 h 982"/>
                <a:gd name="T86" fmla="*/ 1 w 774"/>
                <a:gd name="T87" fmla="*/ 1 h 982"/>
                <a:gd name="T88" fmla="*/ 1 w 774"/>
                <a:gd name="T89" fmla="*/ 1 h 982"/>
                <a:gd name="T90" fmla="*/ 1 w 774"/>
                <a:gd name="T91" fmla="*/ 1 h 982"/>
                <a:gd name="T92" fmla="*/ 1 w 774"/>
                <a:gd name="T93" fmla="*/ 1 h 982"/>
                <a:gd name="T94" fmla="*/ 1 w 774"/>
                <a:gd name="T95" fmla="*/ 1 h 982"/>
                <a:gd name="T96" fmla="*/ 1 w 774"/>
                <a:gd name="T97" fmla="*/ 1 h 982"/>
                <a:gd name="T98" fmla="*/ 1 w 774"/>
                <a:gd name="T99" fmla="*/ 1 h 982"/>
                <a:gd name="T100" fmla="*/ 1 w 774"/>
                <a:gd name="T101" fmla="*/ 1 h 982"/>
                <a:gd name="T102" fmla="*/ 1 w 774"/>
                <a:gd name="T103" fmla="*/ 1 h 982"/>
                <a:gd name="T104" fmla="*/ 1 w 774"/>
                <a:gd name="T105" fmla="*/ 1 h 98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74"/>
                <a:gd name="T160" fmla="*/ 0 h 982"/>
                <a:gd name="T161" fmla="*/ 774 w 774"/>
                <a:gd name="T162" fmla="*/ 982 h 98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74" h="982">
                  <a:moveTo>
                    <a:pt x="774" y="696"/>
                  </a:moveTo>
                  <a:lnTo>
                    <a:pt x="772" y="723"/>
                  </a:lnTo>
                  <a:lnTo>
                    <a:pt x="768" y="749"/>
                  </a:lnTo>
                  <a:lnTo>
                    <a:pt x="760" y="776"/>
                  </a:lnTo>
                  <a:lnTo>
                    <a:pt x="748" y="801"/>
                  </a:lnTo>
                  <a:lnTo>
                    <a:pt x="734" y="825"/>
                  </a:lnTo>
                  <a:lnTo>
                    <a:pt x="718" y="850"/>
                  </a:lnTo>
                  <a:lnTo>
                    <a:pt x="699" y="872"/>
                  </a:lnTo>
                  <a:lnTo>
                    <a:pt x="678" y="892"/>
                  </a:lnTo>
                  <a:lnTo>
                    <a:pt x="654" y="912"/>
                  </a:lnTo>
                  <a:lnTo>
                    <a:pt x="627" y="929"/>
                  </a:lnTo>
                  <a:lnTo>
                    <a:pt x="598" y="944"/>
                  </a:lnTo>
                  <a:lnTo>
                    <a:pt x="568" y="958"/>
                  </a:lnTo>
                  <a:lnTo>
                    <a:pt x="536" y="968"/>
                  </a:lnTo>
                  <a:lnTo>
                    <a:pt x="503" y="975"/>
                  </a:lnTo>
                  <a:lnTo>
                    <a:pt x="467" y="981"/>
                  </a:lnTo>
                  <a:lnTo>
                    <a:pt x="430" y="982"/>
                  </a:lnTo>
                  <a:lnTo>
                    <a:pt x="398" y="980"/>
                  </a:lnTo>
                  <a:lnTo>
                    <a:pt x="367" y="976"/>
                  </a:lnTo>
                  <a:lnTo>
                    <a:pt x="335" y="971"/>
                  </a:lnTo>
                  <a:lnTo>
                    <a:pt x="305" y="964"/>
                  </a:lnTo>
                  <a:lnTo>
                    <a:pt x="273" y="954"/>
                  </a:lnTo>
                  <a:lnTo>
                    <a:pt x="243" y="945"/>
                  </a:lnTo>
                  <a:lnTo>
                    <a:pt x="215" y="934"/>
                  </a:lnTo>
                  <a:lnTo>
                    <a:pt x="187" y="921"/>
                  </a:lnTo>
                  <a:lnTo>
                    <a:pt x="159" y="907"/>
                  </a:lnTo>
                  <a:lnTo>
                    <a:pt x="133" y="893"/>
                  </a:lnTo>
                  <a:lnTo>
                    <a:pt x="108" y="878"/>
                  </a:lnTo>
                  <a:lnTo>
                    <a:pt x="83" y="862"/>
                  </a:lnTo>
                  <a:lnTo>
                    <a:pt x="60" y="847"/>
                  </a:lnTo>
                  <a:lnTo>
                    <a:pt x="40" y="831"/>
                  </a:lnTo>
                  <a:lnTo>
                    <a:pt x="19" y="814"/>
                  </a:lnTo>
                  <a:lnTo>
                    <a:pt x="0" y="798"/>
                  </a:lnTo>
                  <a:lnTo>
                    <a:pt x="20" y="809"/>
                  </a:lnTo>
                  <a:lnTo>
                    <a:pt x="40" y="820"/>
                  </a:lnTo>
                  <a:lnTo>
                    <a:pt x="60" y="830"/>
                  </a:lnTo>
                  <a:lnTo>
                    <a:pt x="81" y="839"/>
                  </a:lnTo>
                  <a:lnTo>
                    <a:pt x="103" y="850"/>
                  </a:lnTo>
                  <a:lnTo>
                    <a:pt x="125" y="858"/>
                  </a:lnTo>
                  <a:lnTo>
                    <a:pt x="148" y="866"/>
                  </a:lnTo>
                  <a:lnTo>
                    <a:pt x="171" y="874"/>
                  </a:lnTo>
                  <a:lnTo>
                    <a:pt x="194" y="881"/>
                  </a:lnTo>
                  <a:lnTo>
                    <a:pt x="218" y="887"/>
                  </a:lnTo>
                  <a:lnTo>
                    <a:pt x="242" y="892"/>
                  </a:lnTo>
                  <a:lnTo>
                    <a:pt x="268" y="897"/>
                  </a:lnTo>
                  <a:lnTo>
                    <a:pt x="293" y="900"/>
                  </a:lnTo>
                  <a:lnTo>
                    <a:pt x="318" y="903"/>
                  </a:lnTo>
                  <a:lnTo>
                    <a:pt x="344" y="905"/>
                  </a:lnTo>
                  <a:lnTo>
                    <a:pt x="370" y="905"/>
                  </a:lnTo>
                  <a:lnTo>
                    <a:pt x="398" y="904"/>
                  </a:lnTo>
                  <a:lnTo>
                    <a:pt x="424" y="902"/>
                  </a:lnTo>
                  <a:lnTo>
                    <a:pt x="451" y="897"/>
                  </a:lnTo>
                  <a:lnTo>
                    <a:pt x="475" y="892"/>
                  </a:lnTo>
                  <a:lnTo>
                    <a:pt x="499" y="885"/>
                  </a:lnTo>
                  <a:lnTo>
                    <a:pt x="522" y="878"/>
                  </a:lnTo>
                  <a:lnTo>
                    <a:pt x="544" y="869"/>
                  </a:lnTo>
                  <a:lnTo>
                    <a:pt x="565" y="859"/>
                  </a:lnTo>
                  <a:lnTo>
                    <a:pt x="585" y="849"/>
                  </a:lnTo>
                  <a:lnTo>
                    <a:pt x="603" y="836"/>
                  </a:lnTo>
                  <a:lnTo>
                    <a:pt x="620" y="823"/>
                  </a:lnTo>
                  <a:lnTo>
                    <a:pt x="635" y="809"/>
                  </a:lnTo>
                  <a:lnTo>
                    <a:pt x="650" y="794"/>
                  </a:lnTo>
                  <a:lnTo>
                    <a:pt x="664" y="779"/>
                  </a:lnTo>
                  <a:lnTo>
                    <a:pt x="677" y="763"/>
                  </a:lnTo>
                  <a:lnTo>
                    <a:pt x="687" y="746"/>
                  </a:lnTo>
                  <a:lnTo>
                    <a:pt x="650" y="749"/>
                  </a:lnTo>
                  <a:lnTo>
                    <a:pt x="612" y="754"/>
                  </a:lnTo>
                  <a:lnTo>
                    <a:pt x="575" y="758"/>
                  </a:lnTo>
                  <a:lnTo>
                    <a:pt x="540" y="761"/>
                  </a:lnTo>
                  <a:lnTo>
                    <a:pt x="503" y="763"/>
                  </a:lnTo>
                  <a:lnTo>
                    <a:pt x="466" y="767"/>
                  </a:lnTo>
                  <a:lnTo>
                    <a:pt x="430" y="769"/>
                  </a:lnTo>
                  <a:lnTo>
                    <a:pt x="393" y="771"/>
                  </a:lnTo>
                  <a:lnTo>
                    <a:pt x="358" y="774"/>
                  </a:lnTo>
                  <a:lnTo>
                    <a:pt x="322" y="776"/>
                  </a:lnTo>
                  <a:lnTo>
                    <a:pt x="286" y="778"/>
                  </a:lnTo>
                  <a:lnTo>
                    <a:pt x="249" y="779"/>
                  </a:lnTo>
                  <a:lnTo>
                    <a:pt x="214" y="781"/>
                  </a:lnTo>
                  <a:lnTo>
                    <a:pt x="178" y="782"/>
                  </a:lnTo>
                  <a:lnTo>
                    <a:pt x="142" y="783"/>
                  </a:lnTo>
                  <a:lnTo>
                    <a:pt x="106" y="784"/>
                  </a:lnTo>
                  <a:lnTo>
                    <a:pt x="95" y="781"/>
                  </a:lnTo>
                  <a:lnTo>
                    <a:pt x="82" y="776"/>
                  </a:lnTo>
                  <a:lnTo>
                    <a:pt x="71" y="773"/>
                  </a:lnTo>
                  <a:lnTo>
                    <a:pt x="59" y="768"/>
                  </a:lnTo>
                  <a:lnTo>
                    <a:pt x="48" y="764"/>
                  </a:lnTo>
                  <a:lnTo>
                    <a:pt x="36" y="761"/>
                  </a:lnTo>
                  <a:lnTo>
                    <a:pt x="23" y="756"/>
                  </a:lnTo>
                  <a:lnTo>
                    <a:pt x="12" y="753"/>
                  </a:lnTo>
                  <a:lnTo>
                    <a:pt x="23" y="753"/>
                  </a:lnTo>
                  <a:lnTo>
                    <a:pt x="35" y="753"/>
                  </a:lnTo>
                  <a:lnTo>
                    <a:pt x="46" y="753"/>
                  </a:lnTo>
                  <a:lnTo>
                    <a:pt x="58" y="752"/>
                  </a:lnTo>
                  <a:lnTo>
                    <a:pt x="69" y="752"/>
                  </a:lnTo>
                  <a:lnTo>
                    <a:pt x="81" y="752"/>
                  </a:lnTo>
                  <a:lnTo>
                    <a:pt x="93" y="751"/>
                  </a:lnTo>
                  <a:lnTo>
                    <a:pt x="104" y="751"/>
                  </a:lnTo>
                  <a:lnTo>
                    <a:pt x="106" y="685"/>
                  </a:lnTo>
                  <a:lnTo>
                    <a:pt x="112" y="618"/>
                  </a:lnTo>
                  <a:lnTo>
                    <a:pt x="119" y="548"/>
                  </a:lnTo>
                  <a:lnTo>
                    <a:pt x="129" y="477"/>
                  </a:lnTo>
                  <a:lnTo>
                    <a:pt x="142" y="403"/>
                  </a:lnTo>
                  <a:lnTo>
                    <a:pt x="157" y="327"/>
                  </a:lnTo>
                  <a:lnTo>
                    <a:pt x="174" y="250"/>
                  </a:lnTo>
                  <a:lnTo>
                    <a:pt x="194" y="170"/>
                  </a:lnTo>
                  <a:lnTo>
                    <a:pt x="181" y="167"/>
                  </a:lnTo>
                  <a:lnTo>
                    <a:pt x="170" y="161"/>
                  </a:lnTo>
                  <a:lnTo>
                    <a:pt x="159" y="154"/>
                  </a:lnTo>
                  <a:lnTo>
                    <a:pt x="150" y="147"/>
                  </a:lnTo>
                  <a:lnTo>
                    <a:pt x="143" y="138"/>
                  </a:lnTo>
                  <a:lnTo>
                    <a:pt x="136" y="128"/>
                  </a:lnTo>
                  <a:lnTo>
                    <a:pt x="132" y="116"/>
                  </a:lnTo>
                  <a:lnTo>
                    <a:pt x="129" y="103"/>
                  </a:lnTo>
                  <a:lnTo>
                    <a:pt x="129" y="86"/>
                  </a:lnTo>
                  <a:lnTo>
                    <a:pt x="133" y="69"/>
                  </a:lnTo>
                  <a:lnTo>
                    <a:pt x="140" y="54"/>
                  </a:lnTo>
                  <a:lnTo>
                    <a:pt x="150" y="39"/>
                  </a:lnTo>
                  <a:lnTo>
                    <a:pt x="163" y="26"/>
                  </a:lnTo>
                  <a:lnTo>
                    <a:pt x="178" y="16"/>
                  </a:lnTo>
                  <a:lnTo>
                    <a:pt x="195" y="8"/>
                  </a:lnTo>
                  <a:lnTo>
                    <a:pt x="214" y="2"/>
                  </a:lnTo>
                  <a:lnTo>
                    <a:pt x="222" y="1"/>
                  </a:lnTo>
                  <a:lnTo>
                    <a:pt x="230" y="0"/>
                  </a:lnTo>
                  <a:lnTo>
                    <a:pt x="237" y="0"/>
                  </a:lnTo>
                  <a:lnTo>
                    <a:pt x="245" y="1"/>
                  </a:lnTo>
                  <a:lnTo>
                    <a:pt x="252" y="2"/>
                  </a:lnTo>
                  <a:lnTo>
                    <a:pt x="258" y="4"/>
                  </a:lnTo>
                  <a:lnTo>
                    <a:pt x="265" y="7"/>
                  </a:lnTo>
                  <a:lnTo>
                    <a:pt x="271" y="10"/>
                  </a:lnTo>
                  <a:lnTo>
                    <a:pt x="265" y="9"/>
                  </a:lnTo>
                  <a:lnTo>
                    <a:pt x="258" y="8"/>
                  </a:lnTo>
                  <a:lnTo>
                    <a:pt x="252" y="8"/>
                  </a:lnTo>
                  <a:lnTo>
                    <a:pt x="243" y="9"/>
                  </a:lnTo>
                  <a:lnTo>
                    <a:pt x="230" y="13"/>
                  </a:lnTo>
                  <a:lnTo>
                    <a:pt x="217" y="19"/>
                  </a:lnTo>
                  <a:lnTo>
                    <a:pt x="205" y="27"/>
                  </a:lnTo>
                  <a:lnTo>
                    <a:pt x="196" y="38"/>
                  </a:lnTo>
                  <a:lnTo>
                    <a:pt x="188" y="48"/>
                  </a:lnTo>
                  <a:lnTo>
                    <a:pt x="184" y="61"/>
                  </a:lnTo>
                  <a:lnTo>
                    <a:pt x="180" y="73"/>
                  </a:lnTo>
                  <a:lnTo>
                    <a:pt x="180" y="87"/>
                  </a:lnTo>
                  <a:lnTo>
                    <a:pt x="184" y="100"/>
                  </a:lnTo>
                  <a:lnTo>
                    <a:pt x="188" y="111"/>
                  </a:lnTo>
                  <a:lnTo>
                    <a:pt x="196" y="121"/>
                  </a:lnTo>
                  <a:lnTo>
                    <a:pt x="205" y="129"/>
                  </a:lnTo>
                  <a:lnTo>
                    <a:pt x="217" y="134"/>
                  </a:lnTo>
                  <a:lnTo>
                    <a:pt x="230" y="138"/>
                  </a:lnTo>
                  <a:lnTo>
                    <a:pt x="243" y="139"/>
                  </a:lnTo>
                  <a:lnTo>
                    <a:pt x="257" y="138"/>
                  </a:lnTo>
                  <a:lnTo>
                    <a:pt x="265" y="136"/>
                  </a:lnTo>
                  <a:lnTo>
                    <a:pt x="273" y="133"/>
                  </a:lnTo>
                  <a:lnTo>
                    <a:pt x="282" y="130"/>
                  </a:lnTo>
                  <a:lnTo>
                    <a:pt x="288" y="125"/>
                  </a:lnTo>
                  <a:lnTo>
                    <a:pt x="294" y="119"/>
                  </a:lnTo>
                  <a:lnTo>
                    <a:pt x="300" y="114"/>
                  </a:lnTo>
                  <a:lnTo>
                    <a:pt x="306" y="108"/>
                  </a:lnTo>
                  <a:lnTo>
                    <a:pt x="310" y="101"/>
                  </a:lnTo>
                  <a:lnTo>
                    <a:pt x="308" y="109"/>
                  </a:lnTo>
                  <a:lnTo>
                    <a:pt x="307" y="116"/>
                  </a:lnTo>
                  <a:lnTo>
                    <a:pt x="306" y="124"/>
                  </a:lnTo>
                  <a:lnTo>
                    <a:pt x="303" y="132"/>
                  </a:lnTo>
                  <a:lnTo>
                    <a:pt x="299" y="139"/>
                  </a:lnTo>
                  <a:lnTo>
                    <a:pt x="294" y="146"/>
                  </a:lnTo>
                  <a:lnTo>
                    <a:pt x="286" y="153"/>
                  </a:lnTo>
                  <a:lnTo>
                    <a:pt x="276" y="160"/>
                  </a:lnTo>
                  <a:lnTo>
                    <a:pt x="267" y="164"/>
                  </a:lnTo>
                  <a:lnTo>
                    <a:pt x="257" y="167"/>
                  </a:lnTo>
                  <a:lnTo>
                    <a:pt x="249" y="169"/>
                  </a:lnTo>
                  <a:lnTo>
                    <a:pt x="241" y="170"/>
                  </a:lnTo>
                  <a:lnTo>
                    <a:pt x="235" y="171"/>
                  </a:lnTo>
                  <a:lnTo>
                    <a:pt x="231" y="171"/>
                  </a:lnTo>
                  <a:lnTo>
                    <a:pt x="227" y="171"/>
                  </a:lnTo>
                  <a:lnTo>
                    <a:pt x="226" y="171"/>
                  </a:lnTo>
                  <a:lnTo>
                    <a:pt x="209" y="250"/>
                  </a:lnTo>
                  <a:lnTo>
                    <a:pt x="194" y="326"/>
                  </a:lnTo>
                  <a:lnTo>
                    <a:pt x="181" y="400"/>
                  </a:lnTo>
                  <a:lnTo>
                    <a:pt x="170" y="474"/>
                  </a:lnTo>
                  <a:lnTo>
                    <a:pt x="161" y="546"/>
                  </a:lnTo>
                  <a:lnTo>
                    <a:pt x="155" y="616"/>
                  </a:lnTo>
                  <a:lnTo>
                    <a:pt x="150" y="684"/>
                  </a:lnTo>
                  <a:lnTo>
                    <a:pt x="148" y="749"/>
                  </a:lnTo>
                  <a:lnTo>
                    <a:pt x="159" y="749"/>
                  </a:lnTo>
                  <a:lnTo>
                    <a:pt x="171" y="748"/>
                  </a:lnTo>
                  <a:lnTo>
                    <a:pt x="182" y="748"/>
                  </a:lnTo>
                  <a:lnTo>
                    <a:pt x="194" y="747"/>
                  </a:lnTo>
                  <a:lnTo>
                    <a:pt x="205" y="747"/>
                  </a:lnTo>
                  <a:lnTo>
                    <a:pt x="217" y="746"/>
                  </a:lnTo>
                  <a:lnTo>
                    <a:pt x="229" y="746"/>
                  </a:lnTo>
                  <a:lnTo>
                    <a:pt x="240" y="745"/>
                  </a:lnTo>
                  <a:lnTo>
                    <a:pt x="252" y="745"/>
                  </a:lnTo>
                  <a:lnTo>
                    <a:pt x="263" y="744"/>
                  </a:lnTo>
                  <a:lnTo>
                    <a:pt x="275" y="743"/>
                  </a:lnTo>
                  <a:lnTo>
                    <a:pt x="286" y="743"/>
                  </a:lnTo>
                  <a:lnTo>
                    <a:pt x="298" y="741"/>
                  </a:lnTo>
                  <a:lnTo>
                    <a:pt x="310" y="740"/>
                  </a:lnTo>
                  <a:lnTo>
                    <a:pt x="322" y="740"/>
                  </a:lnTo>
                  <a:lnTo>
                    <a:pt x="333" y="739"/>
                  </a:lnTo>
                  <a:lnTo>
                    <a:pt x="320" y="679"/>
                  </a:lnTo>
                  <a:lnTo>
                    <a:pt x="307" y="618"/>
                  </a:lnTo>
                  <a:lnTo>
                    <a:pt x="295" y="557"/>
                  </a:lnTo>
                  <a:lnTo>
                    <a:pt x="284" y="496"/>
                  </a:lnTo>
                  <a:lnTo>
                    <a:pt x="275" y="434"/>
                  </a:lnTo>
                  <a:lnTo>
                    <a:pt x="265" y="371"/>
                  </a:lnTo>
                  <a:lnTo>
                    <a:pt x="257" y="307"/>
                  </a:lnTo>
                  <a:lnTo>
                    <a:pt x="250" y="243"/>
                  </a:lnTo>
                  <a:lnTo>
                    <a:pt x="263" y="306"/>
                  </a:lnTo>
                  <a:lnTo>
                    <a:pt x="277" y="369"/>
                  </a:lnTo>
                  <a:lnTo>
                    <a:pt x="292" y="432"/>
                  </a:lnTo>
                  <a:lnTo>
                    <a:pt x="308" y="493"/>
                  </a:lnTo>
                  <a:lnTo>
                    <a:pt x="324" y="554"/>
                  </a:lnTo>
                  <a:lnTo>
                    <a:pt x="343" y="615"/>
                  </a:lnTo>
                  <a:lnTo>
                    <a:pt x="360" y="676"/>
                  </a:lnTo>
                  <a:lnTo>
                    <a:pt x="379" y="736"/>
                  </a:lnTo>
                  <a:lnTo>
                    <a:pt x="391" y="735"/>
                  </a:lnTo>
                  <a:lnTo>
                    <a:pt x="404" y="733"/>
                  </a:lnTo>
                  <a:lnTo>
                    <a:pt x="415" y="733"/>
                  </a:lnTo>
                  <a:lnTo>
                    <a:pt x="428" y="732"/>
                  </a:lnTo>
                  <a:lnTo>
                    <a:pt x="439" y="731"/>
                  </a:lnTo>
                  <a:lnTo>
                    <a:pt x="451" y="730"/>
                  </a:lnTo>
                  <a:lnTo>
                    <a:pt x="464" y="729"/>
                  </a:lnTo>
                  <a:lnTo>
                    <a:pt x="475" y="728"/>
                  </a:lnTo>
                  <a:lnTo>
                    <a:pt x="487" y="726"/>
                  </a:lnTo>
                  <a:lnTo>
                    <a:pt x="499" y="726"/>
                  </a:lnTo>
                  <a:lnTo>
                    <a:pt x="511" y="725"/>
                  </a:lnTo>
                  <a:lnTo>
                    <a:pt x="523" y="724"/>
                  </a:lnTo>
                  <a:lnTo>
                    <a:pt x="535" y="723"/>
                  </a:lnTo>
                  <a:lnTo>
                    <a:pt x="548" y="722"/>
                  </a:lnTo>
                  <a:lnTo>
                    <a:pt x="559" y="721"/>
                  </a:lnTo>
                  <a:lnTo>
                    <a:pt x="572" y="720"/>
                  </a:lnTo>
                  <a:lnTo>
                    <a:pt x="552" y="685"/>
                  </a:lnTo>
                  <a:lnTo>
                    <a:pt x="532" y="652"/>
                  </a:lnTo>
                  <a:lnTo>
                    <a:pt x="512" y="618"/>
                  </a:lnTo>
                  <a:lnTo>
                    <a:pt x="492" y="585"/>
                  </a:lnTo>
                  <a:lnTo>
                    <a:pt x="472" y="551"/>
                  </a:lnTo>
                  <a:lnTo>
                    <a:pt x="452" y="518"/>
                  </a:lnTo>
                  <a:lnTo>
                    <a:pt x="432" y="485"/>
                  </a:lnTo>
                  <a:lnTo>
                    <a:pt x="413" y="451"/>
                  </a:lnTo>
                  <a:lnTo>
                    <a:pt x="393" y="418"/>
                  </a:lnTo>
                  <a:lnTo>
                    <a:pt x="374" y="384"/>
                  </a:lnTo>
                  <a:lnTo>
                    <a:pt x="354" y="351"/>
                  </a:lnTo>
                  <a:lnTo>
                    <a:pt x="335" y="318"/>
                  </a:lnTo>
                  <a:lnTo>
                    <a:pt x="315" y="284"/>
                  </a:lnTo>
                  <a:lnTo>
                    <a:pt x="296" y="251"/>
                  </a:lnTo>
                  <a:lnTo>
                    <a:pt x="277" y="216"/>
                  </a:lnTo>
                  <a:lnTo>
                    <a:pt x="258" y="183"/>
                  </a:lnTo>
                  <a:lnTo>
                    <a:pt x="282" y="216"/>
                  </a:lnTo>
                  <a:lnTo>
                    <a:pt x="303" y="248"/>
                  </a:lnTo>
                  <a:lnTo>
                    <a:pt x="326" y="282"/>
                  </a:lnTo>
                  <a:lnTo>
                    <a:pt x="348" y="314"/>
                  </a:lnTo>
                  <a:lnTo>
                    <a:pt x="371" y="348"/>
                  </a:lnTo>
                  <a:lnTo>
                    <a:pt x="394" y="380"/>
                  </a:lnTo>
                  <a:lnTo>
                    <a:pt x="416" y="413"/>
                  </a:lnTo>
                  <a:lnTo>
                    <a:pt x="439" y="445"/>
                  </a:lnTo>
                  <a:lnTo>
                    <a:pt x="462" y="479"/>
                  </a:lnTo>
                  <a:lnTo>
                    <a:pt x="485" y="512"/>
                  </a:lnTo>
                  <a:lnTo>
                    <a:pt x="509" y="544"/>
                  </a:lnTo>
                  <a:lnTo>
                    <a:pt x="532" y="578"/>
                  </a:lnTo>
                  <a:lnTo>
                    <a:pt x="553" y="611"/>
                  </a:lnTo>
                  <a:lnTo>
                    <a:pt x="576" y="645"/>
                  </a:lnTo>
                  <a:lnTo>
                    <a:pt x="600" y="678"/>
                  </a:lnTo>
                  <a:lnTo>
                    <a:pt x="623" y="711"/>
                  </a:lnTo>
                  <a:lnTo>
                    <a:pt x="641" y="709"/>
                  </a:lnTo>
                  <a:lnTo>
                    <a:pt x="661" y="708"/>
                  </a:lnTo>
                  <a:lnTo>
                    <a:pt x="679" y="706"/>
                  </a:lnTo>
                  <a:lnTo>
                    <a:pt x="697" y="705"/>
                  </a:lnTo>
                  <a:lnTo>
                    <a:pt x="716" y="702"/>
                  </a:lnTo>
                  <a:lnTo>
                    <a:pt x="735" y="701"/>
                  </a:lnTo>
                  <a:lnTo>
                    <a:pt x="754" y="699"/>
                  </a:lnTo>
                  <a:lnTo>
                    <a:pt x="774" y="696"/>
                  </a:lnTo>
                  <a:close/>
                </a:path>
              </a:pathLst>
            </a:custGeom>
            <a:solidFill>
              <a:srgbClr val="000000"/>
            </a:soli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sp>
          <p:nvSpPr>
            <p:cNvPr id="37" name="Freeform 36">
              <a:extLst>
                <a:ext uri="{FF2B5EF4-FFF2-40B4-BE49-F238E27FC236}">
                  <a16:creationId xmlns:a16="http://schemas.microsoft.com/office/drawing/2014/main" id="{422A7D7E-32FD-A84E-B751-4FEB7845DFB6}"/>
                </a:ext>
              </a:extLst>
            </p:cNvPr>
            <p:cNvSpPr>
              <a:spLocks/>
            </p:cNvSpPr>
            <p:nvPr/>
          </p:nvSpPr>
          <p:spPr bwMode="auto">
            <a:xfrm>
              <a:off x="2815" y="2831"/>
              <a:ext cx="596" cy="421"/>
            </a:xfrm>
            <a:custGeom>
              <a:avLst/>
              <a:gdLst>
                <a:gd name="T0" fmla="*/ 1 w 1190"/>
                <a:gd name="T1" fmla="*/ 1 h 840"/>
                <a:gd name="T2" fmla="*/ 1 w 1190"/>
                <a:gd name="T3" fmla="*/ 1 h 840"/>
                <a:gd name="T4" fmla="*/ 1 w 1190"/>
                <a:gd name="T5" fmla="*/ 1 h 840"/>
                <a:gd name="T6" fmla="*/ 1 w 1190"/>
                <a:gd name="T7" fmla="*/ 1 h 840"/>
                <a:gd name="T8" fmla="*/ 1 w 1190"/>
                <a:gd name="T9" fmla="*/ 1 h 840"/>
                <a:gd name="T10" fmla="*/ 1 w 1190"/>
                <a:gd name="T11" fmla="*/ 1 h 840"/>
                <a:gd name="T12" fmla="*/ 1 w 1190"/>
                <a:gd name="T13" fmla="*/ 1 h 840"/>
                <a:gd name="T14" fmla="*/ 1 w 1190"/>
                <a:gd name="T15" fmla="*/ 1 h 840"/>
                <a:gd name="T16" fmla="*/ 1 w 1190"/>
                <a:gd name="T17" fmla="*/ 1 h 840"/>
                <a:gd name="T18" fmla="*/ 1 w 1190"/>
                <a:gd name="T19" fmla="*/ 1 h 840"/>
                <a:gd name="T20" fmla="*/ 1 w 1190"/>
                <a:gd name="T21" fmla="*/ 1 h 840"/>
                <a:gd name="T22" fmla="*/ 1 w 1190"/>
                <a:gd name="T23" fmla="*/ 1 h 840"/>
                <a:gd name="T24" fmla="*/ 1 w 1190"/>
                <a:gd name="T25" fmla="*/ 1 h 840"/>
                <a:gd name="T26" fmla="*/ 1 w 1190"/>
                <a:gd name="T27" fmla="*/ 1 h 840"/>
                <a:gd name="T28" fmla="*/ 1 w 1190"/>
                <a:gd name="T29" fmla="*/ 1 h 840"/>
                <a:gd name="T30" fmla="*/ 1 w 1190"/>
                <a:gd name="T31" fmla="*/ 1 h 840"/>
                <a:gd name="T32" fmla="*/ 1 w 1190"/>
                <a:gd name="T33" fmla="*/ 1 h 840"/>
                <a:gd name="T34" fmla="*/ 1 w 1190"/>
                <a:gd name="T35" fmla="*/ 1 h 840"/>
                <a:gd name="T36" fmla="*/ 1 w 1190"/>
                <a:gd name="T37" fmla="*/ 1 h 840"/>
                <a:gd name="T38" fmla="*/ 1 w 1190"/>
                <a:gd name="T39" fmla="*/ 1 h 840"/>
                <a:gd name="T40" fmla="*/ 1 w 1190"/>
                <a:gd name="T41" fmla="*/ 1 h 840"/>
                <a:gd name="T42" fmla="*/ 1 w 1190"/>
                <a:gd name="T43" fmla="*/ 1 h 840"/>
                <a:gd name="T44" fmla="*/ 1 w 1190"/>
                <a:gd name="T45" fmla="*/ 1 h 840"/>
                <a:gd name="T46" fmla="*/ 1 w 1190"/>
                <a:gd name="T47" fmla="*/ 1 h 840"/>
                <a:gd name="T48" fmla="*/ 1 w 1190"/>
                <a:gd name="T49" fmla="*/ 1 h 840"/>
                <a:gd name="T50" fmla="*/ 1 w 1190"/>
                <a:gd name="T51" fmla="*/ 1 h 840"/>
                <a:gd name="T52" fmla="*/ 1 w 1190"/>
                <a:gd name="T53" fmla="*/ 1 h 840"/>
                <a:gd name="T54" fmla="*/ 1 w 1190"/>
                <a:gd name="T55" fmla="*/ 1 h 840"/>
                <a:gd name="T56" fmla="*/ 1 w 1190"/>
                <a:gd name="T57" fmla="*/ 0 h 840"/>
                <a:gd name="T58" fmla="*/ 1 w 1190"/>
                <a:gd name="T59" fmla="*/ 1 h 840"/>
                <a:gd name="T60" fmla="*/ 1 w 1190"/>
                <a:gd name="T61" fmla="*/ 1 h 840"/>
                <a:gd name="T62" fmla="*/ 1 w 1190"/>
                <a:gd name="T63" fmla="*/ 1 h 840"/>
                <a:gd name="T64" fmla="*/ 1 w 1190"/>
                <a:gd name="T65" fmla="*/ 1 h 840"/>
                <a:gd name="T66" fmla="*/ 1 w 1190"/>
                <a:gd name="T67" fmla="*/ 1 h 840"/>
                <a:gd name="T68" fmla="*/ 1 w 1190"/>
                <a:gd name="T69" fmla="*/ 1 h 840"/>
                <a:gd name="T70" fmla="*/ 1 w 1190"/>
                <a:gd name="T71" fmla="*/ 1 h 840"/>
                <a:gd name="T72" fmla="*/ 1 w 1190"/>
                <a:gd name="T73" fmla="*/ 1 h 840"/>
                <a:gd name="T74" fmla="*/ 1 w 1190"/>
                <a:gd name="T75" fmla="*/ 1 h 840"/>
                <a:gd name="T76" fmla="*/ 1 w 1190"/>
                <a:gd name="T77" fmla="*/ 1 h 840"/>
                <a:gd name="T78" fmla="*/ 1 w 1190"/>
                <a:gd name="T79" fmla="*/ 1 h 840"/>
                <a:gd name="T80" fmla="*/ 1 w 1190"/>
                <a:gd name="T81" fmla="*/ 1 h 840"/>
                <a:gd name="T82" fmla="*/ 1 w 1190"/>
                <a:gd name="T83" fmla="*/ 1 h 840"/>
                <a:gd name="T84" fmla="*/ 1 w 1190"/>
                <a:gd name="T85" fmla="*/ 1 h 840"/>
                <a:gd name="T86" fmla="*/ 1 w 1190"/>
                <a:gd name="T87" fmla="*/ 1 h 840"/>
                <a:gd name="T88" fmla="*/ 1 w 1190"/>
                <a:gd name="T89" fmla="*/ 1 h 840"/>
                <a:gd name="T90" fmla="*/ 1 w 1190"/>
                <a:gd name="T91" fmla="*/ 1 h 840"/>
                <a:gd name="T92" fmla="*/ 1 w 1190"/>
                <a:gd name="T93" fmla="*/ 1 h 840"/>
                <a:gd name="T94" fmla="*/ 1 w 1190"/>
                <a:gd name="T95" fmla="*/ 1 h 840"/>
                <a:gd name="T96" fmla="*/ 1 w 1190"/>
                <a:gd name="T97" fmla="*/ 1 h 840"/>
                <a:gd name="T98" fmla="*/ 1 w 1190"/>
                <a:gd name="T99" fmla="*/ 1 h 840"/>
                <a:gd name="T100" fmla="*/ 1 w 1190"/>
                <a:gd name="T101" fmla="*/ 1 h 840"/>
                <a:gd name="T102" fmla="*/ 1 w 1190"/>
                <a:gd name="T103" fmla="*/ 1 h 840"/>
                <a:gd name="T104" fmla="*/ 1 w 1190"/>
                <a:gd name="T105" fmla="*/ 1 h 840"/>
                <a:gd name="T106" fmla="*/ 1 w 1190"/>
                <a:gd name="T107" fmla="*/ 1 h 8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90"/>
                <a:gd name="T163" fmla="*/ 0 h 840"/>
                <a:gd name="T164" fmla="*/ 1190 w 1190"/>
                <a:gd name="T165" fmla="*/ 840 h 84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90" h="840">
                  <a:moveTo>
                    <a:pt x="631" y="743"/>
                  </a:moveTo>
                  <a:lnTo>
                    <a:pt x="629" y="744"/>
                  </a:lnTo>
                  <a:lnTo>
                    <a:pt x="626" y="745"/>
                  </a:lnTo>
                  <a:lnTo>
                    <a:pt x="622" y="746"/>
                  </a:lnTo>
                  <a:lnTo>
                    <a:pt x="619" y="747"/>
                  </a:lnTo>
                  <a:lnTo>
                    <a:pt x="612" y="747"/>
                  </a:lnTo>
                  <a:lnTo>
                    <a:pt x="606" y="746"/>
                  </a:lnTo>
                  <a:lnTo>
                    <a:pt x="599" y="744"/>
                  </a:lnTo>
                  <a:lnTo>
                    <a:pt x="595" y="740"/>
                  </a:lnTo>
                  <a:lnTo>
                    <a:pt x="590" y="736"/>
                  </a:lnTo>
                  <a:lnTo>
                    <a:pt x="586" y="731"/>
                  </a:lnTo>
                  <a:lnTo>
                    <a:pt x="583" y="725"/>
                  </a:lnTo>
                  <a:lnTo>
                    <a:pt x="582" y="718"/>
                  </a:lnTo>
                  <a:lnTo>
                    <a:pt x="584" y="706"/>
                  </a:lnTo>
                  <a:lnTo>
                    <a:pt x="590" y="694"/>
                  </a:lnTo>
                  <a:lnTo>
                    <a:pt x="600" y="685"/>
                  </a:lnTo>
                  <a:lnTo>
                    <a:pt x="613" y="680"/>
                  </a:lnTo>
                  <a:lnTo>
                    <a:pt x="620" y="680"/>
                  </a:lnTo>
                  <a:lnTo>
                    <a:pt x="626" y="682"/>
                  </a:lnTo>
                  <a:lnTo>
                    <a:pt x="633" y="684"/>
                  </a:lnTo>
                  <a:lnTo>
                    <a:pt x="637" y="687"/>
                  </a:lnTo>
                  <a:lnTo>
                    <a:pt x="642" y="692"/>
                  </a:lnTo>
                  <a:lnTo>
                    <a:pt x="645" y="697"/>
                  </a:lnTo>
                  <a:lnTo>
                    <a:pt x="649" y="702"/>
                  </a:lnTo>
                  <a:lnTo>
                    <a:pt x="650" y="709"/>
                  </a:lnTo>
                  <a:lnTo>
                    <a:pt x="649" y="720"/>
                  </a:lnTo>
                  <a:lnTo>
                    <a:pt x="646" y="729"/>
                  </a:lnTo>
                  <a:lnTo>
                    <a:pt x="639" y="737"/>
                  </a:lnTo>
                  <a:lnTo>
                    <a:pt x="631" y="743"/>
                  </a:lnTo>
                  <a:lnTo>
                    <a:pt x="636" y="746"/>
                  </a:lnTo>
                  <a:lnTo>
                    <a:pt x="641" y="749"/>
                  </a:lnTo>
                  <a:lnTo>
                    <a:pt x="645" y="753"/>
                  </a:lnTo>
                  <a:lnTo>
                    <a:pt x="651" y="756"/>
                  </a:lnTo>
                  <a:lnTo>
                    <a:pt x="656" y="760"/>
                  </a:lnTo>
                  <a:lnTo>
                    <a:pt x="660" y="763"/>
                  </a:lnTo>
                  <a:lnTo>
                    <a:pt x="665" y="766"/>
                  </a:lnTo>
                  <a:lnTo>
                    <a:pt x="669" y="769"/>
                  </a:lnTo>
                  <a:lnTo>
                    <a:pt x="678" y="758"/>
                  </a:lnTo>
                  <a:lnTo>
                    <a:pt x="684" y="745"/>
                  </a:lnTo>
                  <a:lnTo>
                    <a:pt x="689" y="732"/>
                  </a:lnTo>
                  <a:lnTo>
                    <a:pt x="690" y="717"/>
                  </a:lnTo>
                  <a:lnTo>
                    <a:pt x="718" y="714"/>
                  </a:lnTo>
                  <a:lnTo>
                    <a:pt x="747" y="710"/>
                  </a:lnTo>
                  <a:lnTo>
                    <a:pt x="774" y="707"/>
                  </a:lnTo>
                  <a:lnTo>
                    <a:pt x="802" y="703"/>
                  </a:lnTo>
                  <a:lnTo>
                    <a:pt x="830" y="700"/>
                  </a:lnTo>
                  <a:lnTo>
                    <a:pt x="857" y="697"/>
                  </a:lnTo>
                  <a:lnTo>
                    <a:pt x="885" y="693"/>
                  </a:lnTo>
                  <a:lnTo>
                    <a:pt x="911" y="690"/>
                  </a:lnTo>
                  <a:lnTo>
                    <a:pt x="939" y="686"/>
                  </a:lnTo>
                  <a:lnTo>
                    <a:pt x="967" y="684"/>
                  </a:lnTo>
                  <a:lnTo>
                    <a:pt x="993" y="680"/>
                  </a:lnTo>
                  <a:lnTo>
                    <a:pt x="1021" y="678"/>
                  </a:lnTo>
                  <a:lnTo>
                    <a:pt x="1049" y="675"/>
                  </a:lnTo>
                  <a:lnTo>
                    <a:pt x="1076" y="672"/>
                  </a:lnTo>
                  <a:lnTo>
                    <a:pt x="1104" y="669"/>
                  </a:lnTo>
                  <a:lnTo>
                    <a:pt x="1131" y="667"/>
                  </a:lnTo>
                  <a:lnTo>
                    <a:pt x="1137" y="673"/>
                  </a:lnTo>
                  <a:lnTo>
                    <a:pt x="1144" y="678"/>
                  </a:lnTo>
                  <a:lnTo>
                    <a:pt x="1152" y="682"/>
                  </a:lnTo>
                  <a:lnTo>
                    <a:pt x="1161" y="683"/>
                  </a:lnTo>
                  <a:lnTo>
                    <a:pt x="1173" y="679"/>
                  </a:lnTo>
                  <a:lnTo>
                    <a:pt x="1183" y="671"/>
                  </a:lnTo>
                  <a:lnTo>
                    <a:pt x="1189" y="662"/>
                  </a:lnTo>
                  <a:lnTo>
                    <a:pt x="1190" y="649"/>
                  </a:lnTo>
                  <a:lnTo>
                    <a:pt x="1189" y="644"/>
                  </a:lnTo>
                  <a:lnTo>
                    <a:pt x="1187" y="638"/>
                  </a:lnTo>
                  <a:lnTo>
                    <a:pt x="1183" y="632"/>
                  </a:lnTo>
                  <a:lnTo>
                    <a:pt x="1179" y="627"/>
                  </a:lnTo>
                  <a:lnTo>
                    <a:pt x="1173" y="625"/>
                  </a:lnTo>
                  <a:lnTo>
                    <a:pt x="1167" y="622"/>
                  </a:lnTo>
                  <a:lnTo>
                    <a:pt x="1161" y="620"/>
                  </a:lnTo>
                  <a:lnTo>
                    <a:pt x="1155" y="620"/>
                  </a:lnTo>
                  <a:lnTo>
                    <a:pt x="1148" y="622"/>
                  </a:lnTo>
                  <a:lnTo>
                    <a:pt x="1141" y="625"/>
                  </a:lnTo>
                  <a:lnTo>
                    <a:pt x="1136" y="631"/>
                  </a:lnTo>
                  <a:lnTo>
                    <a:pt x="1131" y="637"/>
                  </a:lnTo>
                  <a:lnTo>
                    <a:pt x="1104" y="639"/>
                  </a:lnTo>
                  <a:lnTo>
                    <a:pt x="1075" y="641"/>
                  </a:lnTo>
                  <a:lnTo>
                    <a:pt x="1047" y="645"/>
                  </a:lnTo>
                  <a:lnTo>
                    <a:pt x="1020" y="647"/>
                  </a:lnTo>
                  <a:lnTo>
                    <a:pt x="992" y="649"/>
                  </a:lnTo>
                  <a:lnTo>
                    <a:pt x="964" y="653"/>
                  </a:lnTo>
                  <a:lnTo>
                    <a:pt x="937" y="655"/>
                  </a:lnTo>
                  <a:lnTo>
                    <a:pt x="909" y="658"/>
                  </a:lnTo>
                  <a:lnTo>
                    <a:pt x="881" y="662"/>
                  </a:lnTo>
                  <a:lnTo>
                    <a:pt x="854" y="664"/>
                  </a:lnTo>
                  <a:lnTo>
                    <a:pt x="826" y="668"/>
                  </a:lnTo>
                  <a:lnTo>
                    <a:pt x="797" y="671"/>
                  </a:lnTo>
                  <a:lnTo>
                    <a:pt x="770" y="675"/>
                  </a:lnTo>
                  <a:lnTo>
                    <a:pt x="741" y="678"/>
                  </a:lnTo>
                  <a:lnTo>
                    <a:pt x="713" y="683"/>
                  </a:lnTo>
                  <a:lnTo>
                    <a:pt x="684" y="686"/>
                  </a:lnTo>
                  <a:lnTo>
                    <a:pt x="681" y="679"/>
                  </a:lnTo>
                  <a:lnTo>
                    <a:pt x="678" y="673"/>
                  </a:lnTo>
                  <a:lnTo>
                    <a:pt x="673" y="668"/>
                  </a:lnTo>
                  <a:lnTo>
                    <a:pt x="667" y="662"/>
                  </a:lnTo>
                  <a:lnTo>
                    <a:pt x="661" y="657"/>
                  </a:lnTo>
                  <a:lnTo>
                    <a:pt x="656" y="653"/>
                  </a:lnTo>
                  <a:lnTo>
                    <a:pt x="649" y="649"/>
                  </a:lnTo>
                  <a:lnTo>
                    <a:pt x="642" y="646"/>
                  </a:lnTo>
                  <a:lnTo>
                    <a:pt x="637" y="612"/>
                  </a:lnTo>
                  <a:lnTo>
                    <a:pt x="633" y="564"/>
                  </a:lnTo>
                  <a:lnTo>
                    <a:pt x="627" y="502"/>
                  </a:lnTo>
                  <a:lnTo>
                    <a:pt x="621" y="433"/>
                  </a:lnTo>
                  <a:lnTo>
                    <a:pt x="616" y="361"/>
                  </a:lnTo>
                  <a:lnTo>
                    <a:pt x="614" y="290"/>
                  </a:lnTo>
                  <a:lnTo>
                    <a:pt x="613" y="224"/>
                  </a:lnTo>
                  <a:lnTo>
                    <a:pt x="616" y="169"/>
                  </a:lnTo>
                  <a:lnTo>
                    <a:pt x="621" y="139"/>
                  </a:lnTo>
                  <a:lnTo>
                    <a:pt x="624" y="108"/>
                  </a:lnTo>
                  <a:lnTo>
                    <a:pt x="628" y="78"/>
                  </a:lnTo>
                  <a:lnTo>
                    <a:pt x="628" y="50"/>
                  </a:lnTo>
                  <a:lnTo>
                    <a:pt x="623" y="27"/>
                  </a:lnTo>
                  <a:lnTo>
                    <a:pt x="612" y="10"/>
                  </a:lnTo>
                  <a:lnTo>
                    <a:pt x="593" y="0"/>
                  </a:lnTo>
                  <a:lnTo>
                    <a:pt x="565" y="0"/>
                  </a:lnTo>
                  <a:lnTo>
                    <a:pt x="542" y="9"/>
                  </a:lnTo>
                  <a:lnTo>
                    <a:pt x="525" y="24"/>
                  </a:lnTo>
                  <a:lnTo>
                    <a:pt x="517" y="45"/>
                  </a:lnTo>
                  <a:lnTo>
                    <a:pt x="514" y="69"/>
                  </a:lnTo>
                  <a:lnTo>
                    <a:pt x="515" y="96"/>
                  </a:lnTo>
                  <a:lnTo>
                    <a:pt x="520" y="125"/>
                  </a:lnTo>
                  <a:lnTo>
                    <a:pt x="525" y="154"/>
                  </a:lnTo>
                  <a:lnTo>
                    <a:pt x="532" y="182"/>
                  </a:lnTo>
                  <a:lnTo>
                    <a:pt x="543" y="235"/>
                  </a:lnTo>
                  <a:lnTo>
                    <a:pt x="552" y="297"/>
                  </a:lnTo>
                  <a:lnTo>
                    <a:pt x="561" y="366"/>
                  </a:lnTo>
                  <a:lnTo>
                    <a:pt x="568" y="436"/>
                  </a:lnTo>
                  <a:lnTo>
                    <a:pt x="573" y="505"/>
                  </a:lnTo>
                  <a:lnTo>
                    <a:pt x="577" y="566"/>
                  </a:lnTo>
                  <a:lnTo>
                    <a:pt x="581" y="616"/>
                  </a:lnTo>
                  <a:lnTo>
                    <a:pt x="582" y="650"/>
                  </a:lnTo>
                  <a:lnTo>
                    <a:pt x="574" y="655"/>
                  </a:lnTo>
                  <a:lnTo>
                    <a:pt x="566" y="661"/>
                  </a:lnTo>
                  <a:lnTo>
                    <a:pt x="560" y="667"/>
                  </a:lnTo>
                  <a:lnTo>
                    <a:pt x="553" y="673"/>
                  </a:lnTo>
                  <a:lnTo>
                    <a:pt x="548" y="682"/>
                  </a:lnTo>
                  <a:lnTo>
                    <a:pt x="544" y="690"/>
                  </a:lnTo>
                  <a:lnTo>
                    <a:pt x="540" y="698"/>
                  </a:lnTo>
                  <a:lnTo>
                    <a:pt x="538" y="707"/>
                  </a:lnTo>
                  <a:lnTo>
                    <a:pt x="508" y="711"/>
                  </a:lnTo>
                  <a:lnTo>
                    <a:pt x="478" y="716"/>
                  </a:lnTo>
                  <a:lnTo>
                    <a:pt x="448" y="721"/>
                  </a:lnTo>
                  <a:lnTo>
                    <a:pt x="418" y="725"/>
                  </a:lnTo>
                  <a:lnTo>
                    <a:pt x="388" y="730"/>
                  </a:lnTo>
                  <a:lnTo>
                    <a:pt x="358" y="735"/>
                  </a:lnTo>
                  <a:lnTo>
                    <a:pt x="328" y="739"/>
                  </a:lnTo>
                  <a:lnTo>
                    <a:pt x="298" y="745"/>
                  </a:lnTo>
                  <a:lnTo>
                    <a:pt x="268" y="749"/>
                  </a:lnTo>
                  <a:lnTo>
                    <a:pt x="238" y="754"/>
                  </a:lnTo>
                  <a:lnTo>
                    <a:pt x="209" y="760"/>
                  </a:lnTo>
                  <a:lnTo>
                    <a:pt x="179" y="764"/>
                  </a:lnTo>
                  <a:lnTo>
                    <a:pt x="149" y="770"/>
                  </a:lnTo>
                  <a:lnTo>
                    <a:pt x="118" y="775"/>
                  </a:lnTo>
                  <a:lnTo>
                    <a:pt x="88" y="781"/>
                  </a:lnTo>
                  <a:lnTo>
                    <a:pt x="56" y="786"/>
                  </a:lnTo>
                  <a:lnTo>
                    <a:pt x="51" y="782"/>
                  </a:lnTo>
                  <a:lnTo>
                    <a:pt x="45" y="778"/>
                  </a:lnTo>
                  <a:lnTo>
                    <a:pt x="37" y="777"/>
                  </a:lnTo>
                  <a:lnTo>
                    <a:pt x="29" y="778"/>
                  </a:lnTo>
                  <a:lnTo>
                    <a:pt x="16" y="783"/>
                  </a:lnTo>
                  <a:lnTo>
                    <a:pt x="7" y="791"/>
                  </a:lnTo>
                  <a:lnTo>
                    <a:pt x="1" y="802"/>
                  </a:lnTo>
                  <a:lnTo>
                    <a:pt x="0" y="815"/>
                  </a:lnTo>
                  <a:lnTo>
                    <a:pt x="1" y="821"/>
                  </a:lnTo>
                  <a:lnTo>
                    <a:pt x="3" y="827"/>
                  </a:lnTo>
                  <a:lnTo>
                    <a:pt x="7" y="831"/>
                  </a:lnTo>
                  <a:lnTo>
                    <a:pt x="12" y="835"/>
                  </a:lnTo>
                  <a:lnTo>
                    <a:pt x="16" y="837"/>
                  </a:lnTo>
                  <a:lnTo>
                    <a:pt x="23" y="839"/>
                  </a:lnTo>
                  <a:lnTo>
                    <a:pt x="29" y="840"/>
                  </a:lnTo>
                  <a:lnTo>
                    <a:pt x="36" y="839"/>
                  </a:lnTo>
                  <a:lnTo>
                    <a:pt x="45" y="836"/>
                  </a:lnTo>
                  <a:lnTo>
                    <a:pt x="53" y="831"/>
                  </a:lnTo>
                  <a:lnTo>
                    <a:pt x="59" y="824"/>
                  </a:lnTo>
                  <a:lnTo>
                    <a:pt x="63" y="816"/>
                  </a:lnTo>
                  <a:lnTo>
                    <a:pt x="93" y="811"/>
                  </a:lnTo>
                  <a:lnTo>
                    <a:pt x="123" y="806"/>
                  </a:lnTo>
                  <a:lnTo>
                    <a:pt x="153" y="800"/>
                  </a:lnTo>
                  <a:lnTo>
                    <a:pt x="183" y="796"/>
                  </a:lnTo>
                  <a:lnTo>
                    <a:pt x="213" y="790"/>
                  </a:lnTo>
                  <a:lnTo>
                    <a:pt x="242" y="785"/>
                  </a:lnTo>
                  <a:lnTo>
                    <a:pt x="272" y="781"/>
                  </a:lnTo>
                  <a:lnTo>
                    <a:pt x="302" y="776"/>
                  </a:lnTo>
                  <a:lnTo>
                    <a:pt x="331" y="770"/>
                  </a:lnTo>
                  <a:lnTo>
                    <a:pt x="361" y="766"/>
                  </a:lnTo>
                  <a:lnTo>
                    <a:pt x="389" y="761"/>
                  </a:lnTo>
                  <a:lnTo>
                    <a:pt x="419" y="756"/>
                  </a:lnTo>
                  <a:lnTo>
                    <a:pt x="449" y="752"/>
                  </a:lnTo>
                  <a:lnTo>
                    <a:pt x="478" y="748"/>
                  </a:lnTo>
                  <a:lnTo>
                    <a:pt x="508" y="744"/>
                  </a:lnTo>
                  <a:lnTo>
                    <a:pt x="538" y="739"/>
                  </a:lnTo>
                  <a:lnTo>
                    <a:pt x="543" y="752"/>
                  </a:lnTo>
                  <a:lnTo>
                    <a:pt x="550" y="764"/>
                  </a:lnTo>
                  <a:lnTo>
                    <a:pt x="558" y="775"/>
                  </a:lnTo>
                  <a:lnTo>
                    <a:pt x="568" y="783"/>
                  </a:lnTo>
                  <a:lnTo>
                    <a:pt x="580" y="789"/>
                  </a:lnTo>
                  <a:lnTo>
                    <a:pt x="592" y="793"/>
                  </a:lnTo>
                  <a:lnTo>
                    <a:pt x="606" y="796"/>
                  </a:lnTo>
                  <a:lnTo>
                    <a:pt x="621" y="794"/>
                  </a:lnTo>
                  <a:lnTo>
                    <a:pt x="628" y="793"/>
                  </a:lnTo>
                  <a:lnTo>
                    <a:pt x="635" y="791"/>
                  </a:lnTo>
                  <a:lnTo>
                    <a:pt x="642" y="789"/>
                  </a:lnTo>
                  <a:lnTo>
                    <a:pt x="648" y="786"/>
                  </a:lnTo>
                  <a:lnTo>
                    <a:pt x="653" y="783"/>
                  </a:lnTo>
                  <a:lnTo>
                    <a:pt x="659" y="778"/>
                  </a:lnTo>
                  <a:lnTo>
                    <a:pt x="665" y="774"/>
                  </a:lnTo>
                  <a:lnTo>
                    <a:pt x="669" y="769"/>
                  </a:lnTo>
                  <a:lnTo>
                    <a:pt x="665" y="766"/>
                  </a:lnTo>
                  <a:lnTo>
                    <a:pt x="660" y="763"/>
                  </a:lnTo>
                  <a:lnTo>
                    <a:pt x="656" y="760"/>
                  </a:lnTo>
                  <a:lnTo>
                    <a:pt x="651" y="756"/>
                  </a:lnTo>
                  <a:lnTo>
                    <a:pt x="645" y="753"/>
                  </a:lnTo>
                  <a:lnTo>
                    <a:pt x="641" y="749"/>
                  </a:lnTo>
                  <a:lnTo>
                    <a:pt x="636" y="746"/>
                  </a:lnTo>
                  <a:lnTo>
                    <a:pt x="631" y="743"/>
                  </a:lnTo>
                  <a:close/>
                </a:path>
              </a:pathLst>
            </a:custGeom>
            <a:solidFill>
              <a:srgbClr val="000000"/>
            </a:solidFill>
            <a:ln w="9525">
              <a:noFill/>
              <a:round/>
              <a:headEnd/>
              <a:tailEnd/>
            </a:ln>
          </p:spPr>
          <p:txBody>
            <a:bodyPr>
              <a:prstTxWarp prst="textNoShape">
                <a:avLst/>
              </a:prstTxWarp>
            </a:bodyPr>
            <a:lstStyle/>
            <a:p>
              <a:endParaRPr lang="en-GB" sz="1846">
                <a:latin typeface="Calibri" panose="020F0502020204030204" pitchFamily="34" charset="0"/>
                <a:ea typeface="Tahoma" pitchFamily="-108" charset="0"/>
                <a:cs typeface="Calibri" panose="020F0502020204030204" pitchFamily="34" charset="0"/>
              </a:endParaRPr>
            </a:p>
          </p:txBody>
        </p:sp>
      </p:grpSp>
      <p:sp>
        <p:nvSpPr>
          <p:cNvPr id="38" name="Rectangle 18">
            <a:extLst>
              <a:ext uri="{FF2B5EF4-FFF2-40B4-BE49-F238E27FC236}">
                <a16:creationId xmlns:a16="http://schemas.microsoft.com/office/drawing/2014/main" id="{1DB483A8-F44C-334B-ABA9-A5D86C299F40}"/>
              </a:ext>
            </a:extLst>
          </p:cNvPr>
          <p:cNvSpPr>
            <a:spLocks noChangeArrowheads="1"/>
          </p:cNvSpPr>
          <p:nvPr/>
        </p:nvSpPr>
        <p:spPr bwMode="auto">
          <a:xfrm>
            <a:off x="915866" y="2205845"/>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Calibri" charset="0"/>
                <a:cs typeface="Calibri" panose="020F0502020204030204" pitchFamily="34" charset="0"/>
              </a:rPr>
              <a:t>The Commission considers a State aid measure to be compatible if and only if its positive economic effects overweight its negative economic effects</a:t>
            </a:r>
          </a:p>
        </p:txBody>
      </p:sp>
      <p:sp>
        <p:nvSpPr>
          <p:cNvPr id="39" name="Rectangle 38">
            <a:extLst>
              <a:ext uri="{FF2B5EF4-FFF2-40B4-BE49-F238E27FC236}">
                <a16:creationId xmlns:a16="http://schemas.microsoft.com/office/drawing/2014/main" id="{E1F9C8D0-AF40-1F46-A19D-3017118FC13F}"/>
              </a:ext>
            </a:extLst>
          </p:cNvPr>
          <p:cNvSpPr>
            <a:spLocks noChangeArrowheads="1"/>
          </p:cNvSpPr>
          <p:nvPr/>
        </p:nvSpPr>
        <p:spPr bwMode="auto">
          <a:xfrm>
            <a:off x="915866" y="5783407"/>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cs typeface="Calibri" panose="020F0502020204030204" pitchFamily="34" charset="0"/>
              </a:rPr>
              <a:t>Tools derived from economic theory to assess whether the aid is likely to create wealth for the European Union</a:t>
            </a:r>
          </a:p>
        </p:txBody>
      </p:sp>
    </p:spTree>
    <p:extLst>
      <p:ext uri="{BB962C8B-B14F-4D97-AF65-F5344CB8AC3E}">
        <p14:creationId xmlns:p14="http://schemas.microsoft.com/office/powerpoint/2010/main" val="373662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very important milestone</a:t>
            </a:r>
          </a:p>
        </p:txBody>
      </p:sp>
      <p:sp>
        <p:nvSpPr>
          <p:cNvPr id="8" name="ZoneTexte 7">
            <a:extLst>
              <a:ext uri="{FF2B5EF4-FFF2-40B4-BE49-F238E27FC236}">
                <a16:creationId xmlns:a16="http://schemas.microsoft.com/office/drawing/2014/main" id="{96D7E4A6-0156-874A-AE64-04A6C59F176D}"/>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61EA1385-5410-F346-BFDD-B4F2E6F0609F}"/>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A43640A6-EA86-AE43-87C9-E2A94D51995B}"/>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11" name="Rectangle 18">
            <a:extLst>
              <a:ext uri="{FF2B5EF4-FFF2-40B4-BE49-F238E27FC236}">
                <a16:creationId xmlns:a16="http://schemas.microsoft.com/office/drawing/2014/main" id="{C21EF5FE-CA0C-CB44-836A-376B44A450D6}"/>
              </a:ext>
            </a:extLst>
          </p:cNvPr>
          <p:cNvSpPr>
            <a:spLocks noChangeArrowheads="1"/>
          </p:cNvSpPr>
          <p:nvPr/>
        </p:nvSpPr>
        <p:spPr bwMode="auto">
          <a:xfrm>
            <a:off x="915866" y="2472185"/>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1362842" indent="-1362842" algn="just" defTabSz="703402"/>
            <a:r>
              <a:rPr lang="en-GB" sz="1477" dirty="0">
                <a:solidFill>
                  <a:srgbClr val="000066"/>
                </a:solidFill>
                <a:latin typeface="Calibri" charset="0"/>
                <a:ea typeface="Calibri" charset="0"/>
                <a:cs typeface="Calibri" charset="0"/>
              </a:rPr>
              <a:t>Art. 108-3 </a:t>
            </a:r>
            <a:r>
              <a:rPr lang="en-GB" sz="1477" dirty="0">
                <a:solidFill>
                  <a:srgbClr val="000066"/>
                </a:solidFill>
                <a:latin typeface="Calibri" charset="0"/>
                <a:ea typeface="Calibri" charset="0"/>
                <a:cs typeface="Calibri" charset="0"/>
                <a:hlinkClick r:id="rId3">
                  <a:extLst>
                    <a:ext uri="{A12FA001-AC4F-418D-AE19-62706E023703}">
                      <ahyp:hlinkClr xmlns:ahyp="http://schemas.microsoft.com/office/drawing/2018/hyperlinkcolor" val="tx"/>
                    </a:ext>
                  </a:extLst>
                </a:hlinkClick>
              </a:rPr>
              <a:t>TFEU</a:t>
            </a:r>
            <a:r>
              <a:rPr lang="en-GB" sz="1846" dirty="0">
                <a:solidFill>
                  <a:srgbClr val="000066"/>
                </a:solidFill>
                <a:latin typeface="Calibri" charset="0"/>
                <a:ea typeface="Calibri" charset="0"/>
                <a:cs typeface="Calibri" charset="0"/>
              </a:rPr>
              <a:t>	</a:t>
            </a:r>
            <a:r>
              <a:rPr lang="en-GB" dirty="0">
                <a:solidFill>
                  <a:srgbClr val="000066"/>
                </a:solidFill>
                <a:latin typeface="Calibri" charset="0"/>
                <a:ea typeface="Calibri" charset="0"/>
                <a:cs typeface="Calibri" charset="0"/>
              </a:rPr>
              <a:t>The  Member  State shall  not  put  its  proposed  measures  into  effect  until  this  procedure  has  resulted  in  a  final  decision</a:t>
            </a:r>
          </a:p>
        </p:txBody>
      </p:sp>
      <p:sp>
        <p:nvSpPr>
          <p:cNvPr id="12" name="Rectangle 11">
            <a:extLst>
              <a:ext uri="{FF2B5EF4-FFF2-40B4-BE49-F238E27FC236}">
                <a16:creationId xmlns:a16="http://schemas.microsoft.com/office/drawing/2014/main" id="{485B522F-3F5A-A348-9E49-655FDD247434}"/>
              </a:ext>
            </a:extLst>
          </p:cNvPr>
          <p:cNvSpPr>
            <a:spLocks noChangeArrowheads="1"/>
          </p:cNvSpPr>
          <p:nvPr/>
        </p:nvSpPr>
        <p:spPr bwMode="auto">
          <a:xfrm>
            <a:off x="915866" y="3415836"/>
            <a:ext cx="7643077" cy="994206"/>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1362842" indent="-1362842" algn="just" defTabSz="703402"/>
            <a:r>
              <a:rPr lang="en-GB" sz="1477" dirty="0">
                <a:solidFill>
                  <a:srgbClr val="000066"/>
                </a:solidFill>
                <a:latin typeface="Calibri" charset="0"/>
                <a:ea typeface="Calibri" charset="0"/>
                <a:cs typeface="Calibri" charset="0"/>
              </a:rPr>
              <a:t>Art. 108-2 </a:t>
            </a:r>
            <a:r>
              <a:rPr lang="en-GB" sz="1477" dirty="0">
                <a:solidFill>
                  <a:srgbClr val="000066"/>
                </a:solidFill>
                <a:latin typeface="Calibri" charset="0"/>
                <a:ea typeface="Calibri" charset="0"/>
                <a:cs typeface="Calibri" charset="0"/>
                <a:hlinkClick r:id="rId3">
                  <a:extLst>
                    <a:ext uri="{A12FA001-AC4F-418D-AE19-62706E023703}">
                      <ahyp:hlinkClr xmlns:ahyp="http://schemas.microsoft.com/office/drawing/2018/hyperlinkcolor" val="tx"/>
                    </a:ext>
                  </a:extLst>
                </a:hlinkClick>
              </a:rPr>
              <a:t>TFEU</a:t>
            </a:r>
            <a:r>
              <a:rPr lang="en-GB" sz="1846" dirty="0">
                <a:solidFill>
                  <a:srgbClr val="000066"/>
                </a:solidFill>
                <a:latin typeface="Calibri" charset="0"/>
                <a:ea typeface="Calibri" charset="0"/>
                <a:cs typeface="Calibri" charset="0"/>
              </a:rPr>
              <a:t>	</a:t>
            </a:r>
            <a:r>
              <a:rPr lang="en-GB" dirty="0">
                <a:solidFill>
                  <a:srgbClr val="000066"/>
                </a:solidFill>
                <a:latin typeface="Calibri" charset="0"/>
                <a:ea typeface="Calibri" charset="0"/>
                <a:cs typeface="Calibri" charset="0"/>
              </a:rPr>
              <a:t>If the  Commission  finds  that  aid  is  not  compatible  with  the  internal  market,   it   shall   decide   that   the   Member State shall   abolish   such   aid</a:t>
            </a:r>
          </a:p>
        </p:txBody>
      </p:sp>
      <p:sp>
        <p:nvSpPr>
          <p:cNvPr id="13" name="Rectangle 18">
            <a:extLst>
              <a:ext uri="{FF2B5EF4-FFF2-40B4-BE49-F238E27FC236}">
                <a16:creationId xmlns:a16="http://schemas.microsoft.com/office/drawing/2014/main" id="{53A0658C-3AFC-434C-A819-2F271AD0E663}"/>
              </a:ext>
            </a:extLst>
          </p:cNvPr>
          <p:cNvSpPr>
            <a:spLocks noChangeArrowheads="1"/>
          </p:cNvSpPr>
          <p:nvPr/>
        </p:nvSpPr>
        <p:spPr bwMode="auto">
          <a:xfrm>
            <a:off x="915866" y="5294003"/>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Member States will not be allowed to pay a single euro of aid before the decision of the European Commission =&gt; </a:t>
            </a:r>
            <a:r>
              <a:rPr lang="en-GB" b="1" dirty="0">
                <a:solidFill>
                  <a:srgbClr val="000066"/>
                </a:solidFill>
                <a:latin typeface="Calibri" charset="0"/>
                <a:ea typeface="Calibri" charset="0"/>
                <a:cs typeface="Calibri" charset="0"/>
              </a:rPr>
              <a:t>timing of procedure is critical</a:t>
            </a:r>
          </a:p>
        </p:txBody>
      </p:sp>
    </p:spTree>
    <p:extLst>
      <p:ext uri="{BB962C8B-B14F-4D97-AF65-F5344CB8AC3E}">
        <p14:creationId xmlns:p14="http://schemas.microsoft.com/office/powerpoint/2010/main" val="284907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relatively short and pressurised process</a:t>
            </a:r>
          </a:p>
        </p:txBody>
      </p:sp>
      <p:sp>
        <p:nvSpPr>
          <p:cNvPr id="45" name="ZoneTexte 44">
            <a:extLst>
              <a:ext uri="{FF2B5EF4-FFF2-40B4-BE49-F238E27FC236}">
                <a16:creationId xmlns:a16="http://schemas.microsoft.com/office/drawing/2014/main" id="{3DFAF9FE-06C2-C942-9E5F-6CE1D2A48025}"/>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46" name="Image 18" descr="e2_logo2014_v8.png">
            <a:extLst>
              <a:ext uri="{FF2B5EF4-FFF2-40B4-BE49-F238E27FC236}">
                <a16:creationId xmlns:a16="http://schemas.microsoft.com/office/drawing/2014/main" id="{6D2FC4F8-7CB8-2349-BFD4-28AD97090579}"/>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47" name="Rectangle 21">
            <a:extLst>
              <a:ext uri="{FF2B5EF4-FFF2-40B4-BE49-F238E27FC236}">
                <a16:creationId xmlns:a16="http://schemas.microsoft.com/office/drawing/2014/main" id="{EBE534B4-2A3A-C24A-8C94-A0AD4325E84D}"/>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48" name="Rectangle 18">
            <a:extLst>
              <a:ext uri="{FF2B5EF4-FFF2-40B4-BE49-F238E27FC236}">
                <a16:creationId xmlns:a16="http://schemas.microsoft.com/office/drawing/2014/main" id="{F5E0F6A3-1A99-8F46-99F2-F329A4A5835C}"/>
              </a:ext>
            </a:extLst>
          </p:cNvPr>
          <p:cNvSpPr>
            <a:spLocks noChangeArrowheads="1"/>
          </p:cNvSpPr>
          <p:nvPr/>
        </p:nvSpPr>
        <p:spPr bwMode="auto">
          <a:xfrm>
            <a:off x="915866" y="5792132"/>
            <a:ext cx="7643077"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IPCEI process moves on under </a:t>
            </a:r>
            <a:r>
              <a:rPr lang="en-GB" b="1" dirty="0">
                <a:solidFill>
                  <a:srgbClr val="000066"/>
                </a:solidFill>
                <a:latin typeface="Calibri" panose="020F0502020204030204" pitchFamily="34" charset="0"/>
                <a:ea typeface="Calibri" charset="0"/>
                <a:cs typeface="Calibri" panose="020F0502020204030204" pitchFamily="34" charset="0"/>
              </a:rPr>
              <a:t>strong political pressure</a:t>
            </a:r>
          </a:p>
          <a:p>
            <a:pPr marL="331185" indent="-331185" algn="just" defTabSz="703402">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Outcome = </a:t>
            </a:r>
            <a:r>
              <a:rPr lang="en-GB" b="1" dirty="0">
                <a:solidFill>
                  <a:srgbClr val="000066"/>
                </a:solidFill>
                <a:latin typeface="Calibri" panose="020F0502020204030204" pitchFamily="34" charset="0"/>
                <a:ea typeface="Calibri" charset="0"/>
                <a:cs typeface="Calibri" panose="020F0502020204030204" pitchFamily="34" charset="0"/>
              </a:rPr>
              <a:t>maximum State aid authorisation</a:t>
            </a:r>
            <a:r>
              <a:rPr lang="en-GB" dirty="0">
                <a:solidFill>
                  <a:srgbClr val="000066"/>
                </a:solidFill>
                <a:latin typeface="Calibri" panose="020F0502020204030204" pitchFamily="34" charset="0"/>
                <a:ea typeface="Calibri" charset="0"/>
                <a:cs typeface="Calibri" panose="020F0502020204030204" pitchFamily="34" charset="0"/>
              </a:rPr>
              <a:t> (no actual support)</a:t>
            </a:r>
          </a:p>
        </p:txBody>
      </p:sp>
      <p:sp>
        <p:nvSpPr>
          <p:cNvPr id="49" name="Text Box 15">
            <a:extLst>
              <a:ext uri="{FF2B5EF4-FFF2-40B4-BE49-F238E27FC236}">
                <a16:creationId xmlns:a16="http://schemas.microsoft.com/office/drawing/2014/main" id="{287AC5C3-365A-BD41-B187-42BA0F9BFD8F}"/>
              </a:ext>
            </a:extLst>
          </p:cNvPr>
          <p:cNvSpPr txBox="1">
            <a:spLocks noChangeArrowheads="1"/>
          </p:cNvSpPr>
          <p:nvPr/>
        </p:nvSpPr>
        <p:spPr bwMode="auto">
          <a:xfrm rot="16200000">
            <a:off x="1622241" y="2622434"/>
            <a:ext cx="1229538" cy="490006"/>
          </a:xfrm>
          <a:prstGeom prst="rect">
            <a:avLst/>
          </a:prstGeom>
          <a:noFill/>
          <a:ln w="9525">
            <a:noFill/>
            <a:miter lim="800000"/>
            <a:headEnd/>
            <a:tailEnd/>
          </a:ln>
        </p:spPr>
        <p:txBody>
          <a:bodyPr wrap="square">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Pre-notification file sent</a:t>
            </a:r>
          </a:p>
        </p:txBody>
      </p:sp>
      <p:sp>
        <p:nvSpPr>
          <p:cNvPr id="50" name="AutoShape 16">
            <a:extLst>
              <a:ext uri="{FF2B5EF4-FFF2-40B4-BE49-F238E27FC236}">
                <a16:creationId xmlns:a16="http://schemas.microsoft.com/office/drawing/2014/main" id="{E4AA62D6-C748-D947-8028-57455D827D79}"/>
              </a:ext>
            </a:extLst>
          </p:cNvPr>
          <p:cNvSpPr>
            <a:spLocks noChangeArrowheads="1"/>
          </p:cNvSpPr>
          <p:nvPr/>
        </p:nvSpPr>
        <p:spPr bwMode="auto">
          <a:xfrm>
            <a:off x="1965751" y="3739997"/>
            <a:ext cx="1560635" cy="663819"/>
          </a:xfrm>
          <a:prstGeom prst="chevron">
            <a:avLst>
              <a:gd name="adj" fmla="val 58775"/>
            </a:avLst>
          </a:prstGeom>
          <a:solidFill>
            <a:schemeClr val="accent6">
              <a:lumMod val="40000"/>
              <a:lumOff val="60000"/>
            </a:schemeClr>
          </a:solidFill>
          <a:ln w="9525">
            <a:solidFill>
              <a:schemeClr val="tx1"/>
            </a:solidFill>
            <a:miter lim="800000"/>
            <a:headEnd/>
            <a:tailEnd/>
          </a:ln>
        </p:spPr>
        <p:txBody>
          <a:bodyPr lIns="0" rIns="0" anchor="ctr">
            <a:prstTxWarp prst="textNoShape">
              <a:avLst/>
            </a:prstTxWarp>
          </a:bodyPr>
          <a:lstStyle/>
          <a:p>
            <a:pPr algn="ctr"/>
            <a:r>
              <a:rPr lang="en-GB" sz="1292" dirty="0">
                <a:solidFill>
                  <a:srgbClr val="000066"/>
                </a:solidFill>
                <a:latin typeface="Calibri" panose="020F0502020204030204" pitchFamily="34" charset="0"/>
                <a:cs typeface="Calibri" panose="020F0502020204030204" pitchFamily="34" charset="0"/>
              </a:rPr>
              <a:t> 1</a:t>
            </a:r>
            <a:r>
              <a:rPr lang="en-GB" sz="1292" baseline="30000" dirty="0">
                <a:solidFill>
                  <a:srgbClr val="000066"/>
                </a:solidFill>
                <a:latin typeface="Calibri" panose="020F0502020204030204" pitchFamily="34" charset="0"/>
                <a:cs typeface="Calibri" panose="020F0502020204030204" pitchFamily="34" charset="0"/>
              </a:rPr>
              <a:t>st</a:t>
            </a:r>
          </a:p>
          <a:p>
            <a:pPr algn="ctr"/>
            <a:r>
              <a:rPr lang="en-GB" sz="1292" baseline="30000" dirty="0">
                <a:solidFill>
                  <a:srgbClr val="000066"/>
                </a:solidFill>
                <a:latin typeface="Calibri" panose="020F0502020204030204" pitchFamily="34" charset="0"/>
                <a:cs typeface="Calibri" panose="020F0502020204030204" pitchFamily="34" charset="0"/>
              </a:rPr>
              <a:t>   </a:t>
            </a:r>
            <a:r>
              <a:rPr lang="en-GB" sz="1292" dirty="0">
                <a:solidFill>
                  <a:srgbClr val="000066"/>
                </a:solidFill>
                <a:latin typeface="Calibri" panose="020F0502020204030204" pitchFamily="34" charset="0"/>
                <a:cs typeface="Calibri" panose="020F0502020204030204" pitchFamily="34" charset="0"/>
              </a:rPr>
              <a:t>evaluation</a:t>
            </a:r>
          </a:p>
          <a:p>
            <a:pPr algn="ctr"/>
            <a:r>
              <a:rPr lang="en-GB" sz="1292" dirty="0">
                <a:solidFill>
                  <a:srgbClr val="000066"/>
                </a:solidFill>
                <a:latin typeface="Calibri" panose="020F0502020204030204" pitchFamily="34" charset="0"/>
                <a:cs typeface="Calibri" panose="020F0502020204030204" pitchFamily="34" charset="0"/>
              </a:rPr>
              <a:t> DG Comp</a:t>
            </a:r>
          </a:p>
        </p:txBody>
      </p:sp>
      <p:sp>
        <p:nvSpPr>
          <p:cNvPr id="51" name="AutoShape 17">
            <a:extLst>
              <a:ext uri="{FF2B5EF4-FFF2-40B4-BE49-F238E27FC236}">
                <a16:creationId xmlns:a16="http://schemas.microsoft.com/office/drawing/2014/main" id="{C99F8A74-9479-0744-A6B3-1CF7616CAC31}"/>
              </a:ext>
            </a:extLst>
          </p:cNvPr>
          <p:cNvSpPr>
            <a:spLocks noChangeArrowheads="1"/>
          </p:cNvSpPr>
          <p:nvPr/>
        </p:nvSpPr>
        <p:spPr bwMode="auto">
          <a:xfrm>
            <a:off x="731529" y="3739997"/>
            <a:ext cx="1571815" cy="663819"/>
          </a:xfrm>
          <a:prstGeom prst="chevron">
            <a:avLst>
              <a:gd name="adj" fmla="val 58775"/>
            </a:avLst>
          </a:prstGeom>
          <a:solidFill>
            <a:schemeClr val="accent5">
              <a:lumMod val="75000"/>
              <a:alpha val="50000"/>
            </a:schemeClr>
          </a:solidFill>
          <a:ln w="9525">
            <a:solidFill>
              <a:schemeClr val="tx1"/>
            </a:solidFill>
            <a:miter lim="800000"/>
            <a:headEnd/>
            <a:tailEnd/>
          </a:ln>
        </p:spPr>
        <p:txBody>
          <a:bodyPr lIns="0" rIns="0" anchor="ctr">
            <a:prstTxWarp prst="textNoShape">
              <a:avLst/>
            </a:prstTxWarp>
          </a:bodyPr>
          <a:lstStyle/>
          <a:p>
            <a:r>
              <a:rPr lang="en-GB" sz="1292" dirty="0">
                <a:solidFill>
                  <a:schemeClr val="bg1">
                    <a:lumMod val="95000"/>
                  </a:schemeClr>
                </a:solidFill>
                <a:latin typeface="Calibri" panose="020F0502020204030204" pitchFamily="34" charset="0"/>
                <a:cs typeface="Calibri" panose="020F0502020204030204" pitchFamily="34" charset="0"/>
              </a:rPr>
              <a:t>Materials</a:t>
            </a:r>
          </a:p>
          <a:p>
            <a:r>
              <a:rPr lang="en-GB" sz="1292" dirty="0">
                <a:solidFill>
                  <a:schemeClr val="bg1">
                    <a:lumMod val="95000"/>
                  </a:schemeClr>
                </a:solidFill>
                <a:latin typeface="Calibri" panose="020F0502020204030204" pitchFamily="34" charset="0"/>
                <a:cs typeface="Calibri" panose="020F0502020204030204" pitchFamily="34" charset="0"/>
              </a:rPr>
              <a:t>preparation</a:t>
            </a:r>
          </a:p>
          <a:p>
            <a:r>
              <a:rPr lang="en-GB" sz="1292" dirty="0">
                <a:solidFill>
                  <a:schemeClr val="bg1">
                    <a:lumMod val="95000"/>
                  </a:schemeClr>
                </a:solidFill>
                <a:latin typeface="Calibri" panose="020F0502020204030204" pitchFamily="34" charset="0"/>
                <a:cs typeface="Calibri" panose="020F0502020204030204" pitchFamily="34" charset="0"/>
              </a:rPr>
              <a:t>(PP + FGQ)</a:t>
            </a:r>
          </a:p>
        </p:txBody>
      </p:sp>
      <p:sp>
        <p:nvSpPr>
          <p:cNvPr id="52" name="Text Box 18">
            <a:extLst>
              <a:ext uri="{FF2B5EF4-FFF2-40B4-BE49-F238E27FC236}">
                <a16:creationId xmlns:a16="http://schemas.microsoft.com/office/drawing/2014/main" id="{C2F1980F-03A0-6A46-BAC6-71F4D2113EE7}"/>
              </a:ext>
            </a:extLst>
          </p:cNvPr>
          <p:cNvSpPr txBox="1">
            <a:spLocks noChangeArrowheads="1"/>
          </p:cNvSpPr>
          <p:nvPr/>
        </p:nvSpPr>
        <p:spPr bwMode="auto">
          <a:xfrm rot="16200000">
            <a:off x="2692947" y="2573383"/>
            <a:ext cx="13276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1</a:t>
            </a:r>
            <a:r>
              <a:rPr lang="en-GB" sz="1292" baseline="30000" dirty="0">
                <a:solidFill>
                  <a:srgbClr val="3A6A8F"/>
                </a:solidFill>
                <a:latin typeface="Calibri" panose="020F0502020204030204" pitchFamily="34" charset="0"/>
                <a:cs typeface="Calibri" panose="020F0502020204030204" pitchFamily="34" charset="0"/>
              </a:rPr>
              <a:t>st</a:t>
            </a:r>
            <a:r>
              <a:rPr lang="en-GB" sz="1292" dirty="0">
                <a:solidFill>
                  <a:srgbClr val="3A6A8F"/>
                </a:solidFill>
                <a:latin typeface="Calibri" panose="020F0502020204030204" pitchFamily="34" charset="0"/>
                <a:cs typeface="Calibri" panose="020F0502020204030204" pitchFamily="34" charset="0"/>
              </a:rPr>
              <a:t> EC questions reception</a:t>
            </a:r>
          </a:p>
        </p:txBody>
      </p:sp>
      <p:sp>
        <p:nvSpPr>
          <p:cNvPr id="53" name="Text Box 19">
            <a:extLst>
              <a:ext uri="{FF2B5EF4-FFF2-40B4-BE49-F238E27FC236}">
                <a16:creationId xmlns:a16="http://schemas.microsoft.com/office/drawing/2014/main" id="{9713022F-B09E-A845-8793-26FA70631F38}"/>
              </a:ext>
            </a:extLst>
          </p:cNvPr>
          <p:cNvSpPr txBox="1">
            <a:spLocks noChangeArrowheads="1"/>
          </p:cNvSpPr>
          <p:nvPr/>
        </p:nvSpPr>
        <p:spPr bwMode="auto">
          <a:xfrm rot="16200000">
            <a:off x="2892239" y="4689488"/>
            <a:ext cx="9290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2</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+ 2,5 months</a:t>
            </a:r>
          </a:p>
        </p:txBody>
      </p:sp>
      <p:sp>
        <p:nvSpPr>
          <p:cNvPr id="54" name="AutoShape 20">
            <a:extLst>
              <a:ext uri="{FF2B5EF4-FFF2-40B4-BE49-F238E27FC236}">
                <a16:creationId xmlns:a16="http://schemas.microsoft.com/office/drawing/2014/main" id="{261F1036-F4C7-374B-9C38-A214DBA61D27}"/>
              </a:ext>
            </a:extLst>
          </p:cNvPr>
          <p:cNvSpPr>
            <a:spLocks noChangeArrowheads="1"/>
          </p:cNvSpPr>
          <p:nvPr/>
        </p:nvSpPr>
        <p:spPr bwMode="auto">
          <a:xfrm>
            <a:off x="3188794" y="3739997"/>
            <a:ext cx="1571815" cy="663819"/>
          </a:xfrm>
          <a:prstGeom prst="chevron">
            <a:avLst>
              <a:gd name="adj" fmla="val 58775"/>
            </a:avLst>
          </a:prstGeom>
          <a:solidFill>
            <a:schemeClr val="accent5">
              <a:lumMod val="75000"/>
              <a:alpha val="50000"/>
            </a:schemeClr>
          </a:solidFill>
          <a:ln w="9525">
            <a:solidFill>
              <a:schemeClr val="tx1"/>
            </a:solidFill>
            <a:miter lim="800000"/>
            <a:headEnd/>
            <a:tailEnd/>
          </a:ln>
        </p:spPr>
        <p:txBody>
          <a:bodyPr lIns="0" rIns="0" anchor="ctr">
            <a:prstTxWarp prst="textNoShape">
              <a:avLst/>
            </a:prstTxWarp>
          </a:bodyPr>
          <a:lstStyle/>
          <a:p>
            <a:r>
              <a:rPr lang="en-GB" sz="1292" dirty="0">
                <a:solidFill>
                  <a:schemeClr val="bg1">
                    <a:lumMod val="95000"/>
                  </a:schemeClr>
                </a:solidFill>
                <a:latin typeface="Calibri" panose="020F0502020204030204" pitchFamily="34" charset="0"/>
                <a:cs typeface="Calibri" panose="020F0502020204030204" pitchFamily="34" charset="0"/>
              </a:rPr>
              <a:t> 1</a:t>
            </a:r>
            <a:r>
              <a:rPr lang="en-GB" sz="1292" baseline="30000" dirty="0">
                <a:solidFill>
                  <a:schemeClr val="bg1">
                    <a:lumMod val="95000"/>
                  </a:schemeClr>
                </a:solidFill>
                <a:latin typeface="Calibri" panose="020F0502020204030204" pitchFamily="34" charset="0"/>
                <a:cs typeface="Calibri" panose="020F0502020204030204" pitchFamily="34" charset="0"/>
              </a:rPr>
              <a:t>st</a:t>
            </a:r>
            <a:r>
              <a:rPr lang="en-GB" sz="1292" dirty="0">
                <a:solidFill>
                  <a:schemeClr val="bg1">
                    <a:lumMod val="95000"/>
                  </a:schemeClr>
                </a:solidFill>
                <a:latin typeface="Calibri" panose="020F0502020204030204" pitchFamily="34" charset="0"/>
                <a:cs typeface="Calibri" panose="020F0502020204030204" pitchFamily="34" charset="0"/>
              </a:rPr>
              <a:t> answers</a:t>
            </a:r>
          </a:p>
          <a:p>
            <a:r>
              <a:rPr lang="en-GB" sz="1292" dirty="0">
                <a:solidFill>
                  <a:schemeClr val="bg1">
                    <a:lumMod val="95000"/>
                  </a:schemeClr>
                </a:solidFill>
                <a:latin typeface="Calibri" panose="020F0502020204030204" pitchFamily="34" charset="0"/>
                <a:cs typeface="Calibri" panose="020F0502020204030204" pitchFamily="34" charset="0"/>
              </a:rPr>
              <a:t>preparation</a:t>
            </a:r>
          </a:p>
        </p:txBody>
      </p:sp>
      <p:sp>
        <p:nvSpPr>
          <p:cNvPr id="55" name="Text Box 21">
            <a:extLst>
              <a:ext uri="{FF2B5EF4-FFF2-40B4-BE49-F238E27FC236}">
                <a16:creationId xmlns:a16="http://schemas.microsoft.com/office/drawing/2014/main" id="{F5301E8A-E7A9-2146-885B-540242D35D3D}"/>
              </a:ext>
            </a:extLst>
          </p:cNvPr>
          <p:cNvSpPr txBox="1">
            <a:spLocks noChangeArrowheads="1"/>
          </p:cNvSpPr>
          <p:nvPr/>
        </p:nvSpPr>
        <p:spPr bwMode="auto">
          <a:xfrm rot="16200000">
            <a:off x="4088725" y="4689488"/>
            <a:ext cx="9290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3</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3 months</a:t>
            </a:r>
          </a:p>
        </p:txBody>
      </p:sp>
      <p:sp>
        <p:nvSpPr>
          <p:cNvPr id="56" name="AutoShape 22">
            <a:extLst>
              <a:ext uri="{FF2B5EF4-FFF2-40B4-BE49-F238E27FC236}">
                <a16:creationId xmlns:a16="http://schemas.microsoft.com/office/drawing/2014/main" id="{137FDFAB-AD2D-BF4C-AC12-7743C864B2A7}"/>
              </a:ext>
            </a:extLst>
          </p:cNvPr>
          <p:cNvSpPr>
            <a:spLocks noChangeArrowheads="1"/>
          </p:cNvSpPr>
          <p:nvPr/>
        </p:nvSpPr>
        <p:spPr bwMode="auto">
          <a:xfrm>
            <a:off x="4423017" y="3739997"/>
            <a:ext cx="1560635" cy="663819"/>
          </a:xfrm>
          <a:prstGeom prst="chevron">
            <a:avLst>
              <a:gd name="adj" fmla="val 58775"/>
            </a:avLst>
          </a:prstGeom>
          <a:solidFill>
            <a:schemeClr val="accent6">
              <a:lumMod val="40000"/>
              <a:lumOff val="60000"/>
            </a:schemeClr>
          </a:solidFill>
          <a:ln w="9525">
            <a:solidFill>
              <a:schemeClr val="tx1"/>
            </a:solidFill>
            <a:miter lim="800000"/>
            <a:headEnd/>
            <a:tailEnd/>
          </a:ln>
        </p:spPr>
        <p:txBody>
          <a:bodyPr lIns="0" rIns="0" anchor="ctr">
            <a:prstTxWarp prst="textNoShape">
              <a:avLst/>
            </a:prstTxWarp>
          </a:bodyPr>
          <a:lstStyle/>
          <a:p>
            <a:pPr algn="ctr"/>
            <a:r>
              <a:rPr lang="en-GB" sz="1292" dirty="0">
                <a:solidFill>
                  <a:srgbClr val="000066"/>
                </a:solidFill>
                <a:latin typeface="Calibri" panose="020F0502020204030204" pitchFamily="34" charset="0"/>
                <a:cs typeface="Calibri" panose="020F0502020204030204" pitchFamily="34" charset="0"/>
              </a:rPr>
              <a:t>Meeting</a:t>
            </a:r>
          </a:p>
          <a:p>
            <a:pPr algn="ctr"/>
            <a:r>
              <a:rPr lang="en-GB" sz="1292" dirty="0">
                <a:solidFill>
                  <a:srgbClr val="000066"/>
                </a:solidFill>
                <a:latin typeface="Calibri" panose="020F0502020204030204" pitchFamily="34" charset="0"/>
                <a:cs typeface="Calibri" panose="020F0502020204030204" pitchFamily="34" charset="0"/>
              </a:rPr>
              <a:t>Brussels</a:t>
            </a:r>
          </a:p>
        </p:txBody>
      </p:sp>
      <p:sp>
        <p:nvSpPr>
          <p:cNvPr id="57" name="AutoShape 23">
            <a:extLst>
              <a:ext uri="{FF2B5EF4-FFF2-40B4-BE49-F238E27FC236}">
                <a16:creationId xmlns:a16="http://schemas.microsoft.com/office/drawing/2014/main" id="{0F252BD7-3677-1046-89B0-96FCB43DE554}"/>
              </a:ext>
            </a:extLst>
          </p:cNvPr>
          <p:cNvSpPr>
            <a:spLocks noChangeArrowheads="1"/>
          </p:cNvSpPr>
          <p:nvPr/>
        </p:nvSpPr>
        <p:spPr bwMode="auto">
          <a:xfrm>
            <a:off x="5646060" y="3739997"/>
            <a:ext cx="1571815" cy="663819"/>
          </a:xfrm>
          <a:prstGeom prst="chevron">
            <a:avLst>
              <a:gd name="adj" fmla="val 58775"/>
            </a:avLst>
          </a:prstGeom>
          <a:solidFill>
            <a:schemeClr val="accent5">
              <a:lumMod val="75000"/>
              <a:alpha val="50000"/>
            </a:schemeClr>
          </a:solidFill>
          <a:ln w="9525">
            <a:solidFill>
              <a:schemeClr val="tx1"/>
            </a:solidFill>
            <a:miter lim="800000"/>
            <a:headEnd/>
            <a:tailEnd/>
          </a:ln>
        </p:spPr>
        <p:txBody>
          <a:bodyPr lIns="0" rIns="0" anchor="ctr">
            <a:prstTxWarp prst="textNoShape">
              <a:avLst/>
            </a:prstTxWarp>
          </a:bodyPr>
          <a:lstStyle/>
          <a:p>
            <a:r>
              <a:rPr lang="en-GB" sz="1292" dirty="0">
                <a:solidFill>
                  <a:schemeClr val="bg1">
                    <a:lumMod val="95000"/>
                  </a:schemeClr>
                </a:solidFill>
                <a:latin typeface="Calibri" panose="020F0502020204030204" pitchFamily="34" charset="0"/>
                <a:cs typeface="Calibri" panose="020F0502020204030204" pitchFamily="34" charset="0"/>
              </a:rPr>
              <a:t>Final</a:t>
            </a:r>
          </a:p>
          <a:p>
            <a:r>
              <a:rPr lang="en-GB" sz="1292" dirty="0">
                <a:solidFill>
                  <a:schemeClr val="bg1">
                    <a:lumMod val="95000"/>
                  </a:schemeClr>
                </a:solidFill>
                <a:latin typeface="Calibri" panose="020F0502020204030204" pitchFamily="34" charset="0"/>
                <a:cs typeface="Calibri" panose="020F0502020204030204" pitchFamily="34" charset="0"/>
              </a:rPr>
              <a:t>  answers preparation</a:t>
            </a:r>
          </a:p>
        </p:txBody>
      </p:sp>
      <p:sp>
        <p:nvSpPr>
          <p:cNvPr id="58" name="Text Box 24">
            <a:extLst>
              <a:ext uri="{FF2B5EF4-FFF2-40B4-BE49-F238E27FC236}">
                <a16:creationId xmlns:a16="http://schemas.microsoft.com/office/drawing/2014/main" id="{5168FB63-CFF5-074D-8F81-C67F4624D98D}"/>
              </a:ext>
            </a:extLst>
          </p:cNvPr>
          <p:cNvSpPr txBox="1">
            <a:spLocks noChangeArrowheads="1"/>
          </p:cNvSpPr>
          <p:nvPr/>
        </p:nvSpPr>
        <p:spPr bwMode="auto">
          <a:xfrm rot="16200000">
            <a:off x="4004943" y="2688894"/>
            <a:ext cx="1096615"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1</a:t>
            </a:r>
            <a:r>
              <a:rPr lang="en-GB" sz="1292" baseline="30000" dirty="0">
                <a:solidFill>
                  <a:srgbClr val="3A6A8F"/>
                </a:solidFill>
                <a:latin typeface="Calibri" panose="020F0502020204030204" pitchFamily="34" charset="0"/>
                <a:cs typeface="Calibri" panose="020F0502020204030204" pitchFamily="34" charset="0"/>
              </a:rPr>
              <a:t>st</a:t>
            </a:r>
            <a:r>
              <a:rPr lang="en-GB" sz="1292" dirty="0">
                <a:solidFill>
                  <a:srgbClr val="3A6A8F"/>
                </a:solidFill>
                <a:latin typeface="Calibri" panose="020F0502020204030204" pitchFamily="34" charset="0"/>
                <a:cs typeface="Calibri" panose="020F0502020204030204" pitchFamily="34" charset="0"/>
              </a:rPr>
              <a:t> answers sent</a:t>
            </a:r>
          </a:p>
        </p:txBody>
      </p:sp>
      <p:sp>
        <p:nvSpPr>
          <p:cNvPr id="59" name="Text Box 25">
            <a:extLst>
              <a:ext uri="{FF2B5EF4-FFF2-40B4-BE49-F238E27FC236}">
                <a16:creationId xmlns:a16="http://schemas.microsoft.com/office/drawing/2014/main" id="{645EECD3-5C38-6448-9962-747298AD2924}"/>
              </a:ext>
            </a:extLst>
          </p:cNvPr>
          <p:cNvSpPr txBox="1">
            <a:spLocks noChangeArrowheads="1"/>
          </p:cNvSpPr>
          <p:nvPr/>
        </p:nvSpPr>
        <p:spPr bwMode="auto">
          <a:xfrm rot="16200000">
            <a:off x="4947296" y="2573383"/>
            <a:ext cx="13276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2</a:t>
            </a:r>
            <a:r>
              <a:rPr lang="en-GB" sz="1292" baseline="30000" dirty="0">
                <a:solidFill>
                  <a:srgbClr val="3A6A8F"/>
                </a:solidFill>
                <a:latin typeface="Calibri" panose="020F0502020204030204" pitchFamily="34" charset="0"/>
                <a:cs typeface="Calibri" panose="020F0502020204030204" pitchFamily="34" charset="0"/>
              </a:rPr>
              <a:t>nd</a:t>
            </a:r>
            <a:r>
              <a:rPr lang="en-GB" sz="1292" dirty="0">
                <a:solidFill>
                  <a:srgbClr val="3A6A8F"/>
                </a:solidFill>
                <a:latin typeface="Calibri" panose="020F0502020204030204" pitchFamily="34" charset="0"/>
                <a:cs typeface="Calibri" panose="020F0502020204030204" pitchFamily="34" charset="0"/>
              </a:rPr>
              <a:t> EC questions reception</a:t>
            </a:r>
          </a:p>
        </p:txBody>
      </p:sp>
      <p:sp>
        <p:nvSpPr>
          <p:cNvPr id="60" name="Text Box 27">
            <a:extLst>
              <a:ext uri="{FF2B5EF4-FFF2-40B4-BE49-F238E27FC236}">
                <a16:creationId xmlns:a16="http://schemas.microsoft.com/office/drawing/2014/main" id="{3F9E6590-1F5C-5E40-95AD-204AF95862CE}"/>
              </a:ext>
            </a:extLst>
          </p:cNvPr>
          <p:cNvSpPr txBox="1">
            <a:spLocks noChangeArrowheads="1"/>
          </p:cNvSpPr>
          <p:nvPr/>
        </p:nvSpPr>
        <p:spPr bwMode="auto">
          <a:xfrm rot="16200000">
            <a:off x="5060129" y="4603031"/>
            <a:ext cx="1101969"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4</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3,5</a:t>
            </a:r>
          </a:p>
          <a:p>
            <a:r>
              <a:rPr lang="en-GB" sz="1292" dirty="0">
                <a:solidFill>
                  <a:srgbClr val="3A6A8F"/>
                </a:solidFill>
                <a:latin typeface="Calibri" panose="020F0502020204030204" pitchFamily="34" charset="0"/>
                <a:cs typeface="Calibri" panose="020F0502020204030204" pitchFamily="34" charset="0"/>
              </a:rPr>
              <a:t>months</a:t>
            </a:r>
          </a:p>
        </p:txBody>
      </p:sp>
      <p:sp>
        <p:nvSpPr>
          <p:cNvPr id="61" name="Text Box 28">
            <a:extLst>
              <a:ext uri="{FF2B5EF4-FFF2-40B4-BE49-F238E27FC236}">
                <a16:creationId xmlns:a16="http://schemas.microsoft.com/office/drawing/2014/main" id="{4786A79B-947A-3F42-9E48-A40D1532A0D6}"/>
              </a:ext>
            </a:extLst>
          </p:cNvPr>
          <p:cNvSpPr txBox="1">
            <a:spLocks noChangeArrowheads="1"/>
          </p:cNvSpPr>
          <p:nvPr/>
        </p:nvSpPr>
        <p:spPr bwMode="auto">
          <a:xfrm rot="16200000">
            <a:off x="6607132" y="4638939"/>
            <a:ext cx="10301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5</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5 months</a:t>
            </a:r>
          </a:p>
        </p:txBody>
      </p:sp>
      <p:sp>
        <p:nvSpPr>
          <p:cNvPr id="62" name="Text Box 30">
            <a:extLst>
              <a:ext uri="{FF2B5EF4-FFF2-40B4-BE49-F238E27FC236}">
                <a16:creationId xmlns:a16="http://schemas.microsoft.com/office/drawing/2014/main" id="{CE2F27A7-0F89-384D-9CC7-12B8DE38F0B7}"/>
              </a:ext>
            </a:extLst>
          </p:cNvPr>
          <p:cNvSpPr txBox="1">
            <a:spLocks noChangeArrowheads="1"/>
          </p:cNvSpPr>
          <p:nvPr/>
        </p:nvSpPr>
        <p:spPr bwMode="auto">
          <a:xfrm rot="16200000">
            <a:off x="1656187" y="4689488"/>
            <a:ext cx="9290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1</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+ 2 moths</a:t>
            </a:r>
          </a:p>
        </p:txBody>
      </p:sp>
      <p:sp>
        <p:nvSpPr>
          <p:cNvPr id="63" name="AutoShape 31">
            <a:extLst>
              <a:ext uri="{FF2B5EF4-FFF2-40B4-BE49-F238E27FC236}">
                <a16:creationId xmlns:a16="http://schemas.microsoft.com/office/drawing/2014/main" id="{8DD6C8A5-CE93-9342-91CE-FECA25315823}"/>
              </a:ext>
            </a:extLst>
          </p:cNvPr>
          <p:cNvSpPr>
            <a:spLocks noChangeArrowheads="1"/>
          </p:cNvSpPr>
          <p:nvPr/>
        </p:nvSpPr>
        <p:spPr bwMode="auto">
          <a:xfrm>
            <a:off x="6880282" y="3739997"/>
            <a:ext cx="1560635" cy="663819"/>
          </a:xfrm>
          <a:prstGeom prst="chevron">
            <a:avLst>
              <a:gd name="adj" fmla="val 58775"/>
            </a:avLst>
          </a:prstGeom>
          <a:solidFill>
            <a:schemeClr val="accent6">
              <a:lumMod val="40000"/>
              <a:lumOff val="60000"/>
            </a:schemeClr>
          </a:solidFill>
          <a:ln w="9525">
            <a:solidFill>
              <a:schemeClr val="tx1"/>
            </a:solidFill>
            <a:miter lim="800000"/>
            <a:headEnd/>
            <a:tailEnd/>
          </a:ln>
        </p:spPr>
        <p:txBody>
          <a:bodyPr lIns="0" rIns="0" anchor="ctr">
            <a:prstTxWarp prst="textNoShape">
              <a:avLst/>
            </a:prstTxWarp>
          </a:bodyPr>
          <a:lstStyle/>
          <a:p>
            <a:r>
              <a:rPr lang="en-GB" sz="1292" dirty="0">
                <a:solidFill>
                  <a:srgbClr val="000066"/>
                </a:solidFill>
                <a:latin typeface="Calibri" panose="020F0502020204030204" pitchFamily="34" charset="0"/>
                <a:cs typeface="Calibri" panose="020F0502020204030204" pitchFamily="34" charset="0"/>
              </a:rPr>
              <a:t>Drafting /</a:t>
            </a:r>
          </a:p>
          <a:p>
            <a:r>
              <a:rPr lang="en-GB" sz="1292" dirty="0">
                <a:solidFill>
                  <a:srgbClr val="000066"/>
                </a:solidFill>
                <a:latin typeface="Calibri" panose="020F0502020204030204" pitchFamily="34" charset="0"/>
                <a:cs typeface="Calibri" panose="020F0502020204030204" pitchFamily="34" charset="0"/>
              </a:rPr>
              <a:t>  circulating</a:t>
            </a:r>
          </a:p>
          <a:p>
            <a:r>
              <a:rPr lang="en-GB" sz="1292" dirty="0">
                <a:solidFill>
                  <a:srgbClr val="000066"/>
                </a:solidFill>
                <a:latin typeface="Calibri" panose="020F0502020204030204" pitchFamily="34" charset="0"/>
                <a:cs typeface="Calibri" panose="020F0502020204030204" pitchFamily="34" charset="0"/>
              </a:rPr>
              <a:t>EC decision</a:t>
            </a:r>
          </a:p>
        </p:txBody>
      </p:sp>
      <p:sp>
        <p:nvSpPr>
          <p:cNvPr id="64" name="Text Box 32">
            <a:extLst>
              <a:ext uri="{FF2B5EF4-FFF2-40B4-BE49-F238E27FC236}">
                <a16:creationId xmlns:a16="http://schemas.microsoft.com/office/drawing/2014/main" id="{516FF91F-BE1E-4842-BC42-D9E8C102CF6C}"/>
              </a:ext>
            </a:extLst>
          </p:cNvPr>
          <p:cNvSpPr txBox="1">
            <a:spLocks noChangeArrowheads="1"/>
          </p:cNvSpPr>
          <p:nvPr/>
        </p:nvSpPr>
        <p:spPr bwMode="auto">
          <a:xfrm rot="16200000">
            <a:off x="7555386" y="4638938"/>
            <a:ext cx="1030154"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6</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7 months</a:t>
            </a:r>
          </a:p>
        </p:txBody>
      </p:sp>
      <p:sp>
        <p:nvSpPr>
          <p:cNvPr id="65" name="Line 36">
            <a:extLst>
              <a:ext uri="{FF2B5EF4-FFF2-40B4-BE49-F238E27FC236}">
                <a16:creationId xmlns:a16="http://schemas.microsoft.com/office/drawing/2014/main" id="{F77D241A-6F71-B345-9895-2ECB6C52B629}"/>
              </a:ext>
            </a:extLst>
          </p:cNvPr>
          <p:cNvSpPr>
            <a:spLocks noChangeShapeType="1"/>
          </p:cNvSpPr>
          <p:nvPr/>
        </p:nvSpPr>
        <p:spPr bwMode="auto">
          <a:xfrm>
            <a:off x="2120712"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6" name="Line 37">
            <a:extLst>
              <a:ext uri="{FF2B5EF4-FFF2-40B4-BE49-F238E27FC236}">
                <a16:creationId xmlns:a16="http://schemas.microsoft.com/office/drawing/2014/main" id="{BB438C7B-4E48-B940-9E65-B5F61A4A4B99}"/>
              </a:ext>
            </a:extLst>
          </p:cNvPr>
          <p:cNvSpPr>
            <a:spLocks noChangeShapeType="1"/>
          </p:cNvSpPr>
          <p:nvPr/>
        </p:nvSpPr>
        <p:spPr bwMode="auto">
          <a:xfrm>
            <a:off x="3356765"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7" name="Line 38">
            <a:extLst>
              <a:ext uri="{FF2B5EF4-FFF2-40B4-BE49-F238E27FC236}">
                <a16:creationId xmlns:a16="http://schemas.microsoft.com/office/drawing/2014/main" id="{821F27A9-BAF8-3544-B209-F89AFE064386}"/>
              </a:ext>
            </a:extLst>
          </p:cNvPr>
          <p:cNvSpPr>
            <a:spLocks noChangeShapeType="1"/>
          </p:cNvSpPr>
          <p:nvPr/>
        </p:nvSpPr>
        <p:spPr bwMode="auto">
          <a:xfrm>
            <a:off x="4553250"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8" name="Line 39">
            <a:extLst>
              <a:ext uri="{FF2B5EF4-FFF2-40B4-BE49-F238E27FC236}">
                <a16:creationId xmlns:a16="http://schemas.microsoft.com/office/drawing/2014/main" id="{E1915B9B-AEC4-564D-B1CD-2B6810B5CEE2}"/>
              </a:ext>
            </a:extLst>
          </p:cNvPr>
          <p:cNvSpPr>
            <a:spLocks noChangeShapeType="1"/>
          </p:cNvSpPr>
          <p:nvPr/>
        </p:nvSpPr>
        <p:spPr bwMode="auto">
          <a:xfrm>
            <a:off x="5622520"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69" name="Line 40">
            <a:extLst>
              <a:ext uri="{FF2B5EF4-FFF2-40B4-BE49-F238E27FC236}">
                <a16:creationId xmlns:a16="http://schemas.microsoft.com/office/drawing/2014/main" id="{FFA8A1A3-730A-994D-976B-E0E10657FCC4}"/>
              </a:ext>
            </a:extLst>
          </p:cNvPr>
          <p:cNvSpPr>
            <a:spLocks noChangeShapeType="1"/>
          </p:cNvSpPr>
          <p:nvPr/>
        </p:nvSpPr>
        <p:spPr bwMode="auto">
          <a:xfrm>
            <a:off x="6120494"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0" name="Line 34">
            <a:extLst>
              <a:ext uri="{FF2B5EF4-FFF2-40B4-BE49-F238E27FC236}">
                <a16:creationId xmlns:a16="http://schemas.microsoft.com/office/drawing/2014/main" id="{2D868F7D-0BC6-B442-917B-4EA1DF489D9D}"/>
              </a:ext>
            </a:extLst>
          </p:cNvPr>
          <p:cNvSpPr>
            <a:spLocks noChangeShapeType="1"/>
          </p:cNvSpPr>
          <p:nvPr/>
        </p:nvSpPr>
        <p:spPr bwMode="auto">
          <a:xfrm>
            <a:off x="930551"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1" name="Text Box 35">
            <a:extLst>
              <a:ext uri="{FF2B5EF4-FFF2-40B4-BE49-F238E27FC236}">
                <a16:creationId xmlns:a16="http://schemas.microsoft.com/office/drawing/2014/main" id="{150DE782-B0B4-9D44-ADC5-080C83314323}"/>
              </a:ext>
            </a:extLst>
          </p:cNvPr>
          <p:cNvSpPr txBox="1">
            <a:spLocks noChangeArrowheads="1"/>
          </p:cNvSpPr>
          <p:nvPr/>
        </p:nvSpPr>
        <p:spPr bwMode="auto">
          <a:xfrm rot="16200000">
            <a:off x="398859" y="2804928"/>
            <a:ext cx="1063385" cy="291170"/>
          </a:xfrm>
          <a:prstGeom prst="rect">
            <a:avLst/>
          </a:prstGeom>
          <a:noFill/>
          <a:ln w="9525">
            <a:noFill/>
            <a:miter lim="800000"/>
            <a:headEnd/>
            <a:tailEnd/>
          </a:ln>
        </p:spPr>
        <p:txBody>
          <a:bodyPr wrap="square">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Start of work</a:t>
            </a:r>
          </a:p>
        </p:txBody>
      </p:sp>
      <p:sp>
        <p:nvSpPr>
          <p:cNvPr id="72" name="Text Box 26">
            <a:extLst>
              <a:ext uri="{FF2B5EF4-FFF2-40B4-BE49-F238E27FC236}">
                <a16:creationId xmlns:a16="http://schemas.microsoft.com/office/drawing/2014/main" id="{3AE50FBF-FEA1-7B4F-8194-AD5E43CAEA1D}"/>
              </a:ext>
            </a:extLst>
          </p:cNvPr>
          <p:cNvSpPr txBox="1">
            <a:spLocks noChangeArrowheads="1"/>
          </p:cNvSpPr>
          <p:nvPr/>
        </p:nvSpPr>
        <p:spPr bwMode="auto">
          <a:xfrm rot="16200000">
            <a:off x="5522200" y="2622433"/>
            <a:ext cx="12295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2</a:t>
            </a:r>
            <a:r>
              <a:rPr lang="en-GB" sz="1292" baseline="30000" dirty="0">
                <a:solidFill>
                  <a:srgbClr val="3A6A8F"/>
                </a:solidFill>
                <a:latin typeface="Calibri" panose="020F0502020204030204" pitchFamily="34" charset="0"/>
                <a:cs typeface="Calibri" panose="020F0502020204030204" pitchFamily="34" charset="0"/>
              </a:rPr>
              <a:t>nd</a:t>
            </a:r>
            <a:r>
              <a:rPr lang="en-GB" sz="1292" dirty="0">
                <a:solidFill>
                  <a:srgbClr val="3A6A8F"/>
                </a:solidFill>
                <a:latin typeface="Calibri" panose="020F0502020204030204" pitchFamily="34" charset="0"/>
                <a:cs typeface="Calibri" panose="020F0502020204030204" pitchFamily="34" charset="0"/>
              </a:rPr>
              <a:t> answers sent</a:t>
            </a:r>
          </a:p>
        </p:txBody>
      </p:sp>
      <p:sp>
        <p:nvSpPr>
          <p:cNvPr id="73" name="Text Box 33">
            <a:extLst>
              <a:ext uri="{FF2B5EF4-FFF2-40B4-BE49-F238E27FC236}">
                <a16:creationId xmlns:a16="http://schemas.microsoft.com/office/drawing/2014/main" id="{F1618F59-4A38-7D4E-BC1F-EF57D283E7CA}"/>
              </a:ext>
            </a:extLst>
          </p:cNvPr>
          <p:cNvSpPr txBox="1">
            <a:spLocks noChangeArrowheads="1"/>
          </p:cNvSpPr>
          <p:nvPr/>
        </p:nvSpPr>
        <p:spPr bwMode="auto">
          <a:xfrm rot="16200000">
            <a:off x="7588617" y="2854774"/>
            <a:ext cx="963692" cy="291170"/>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EC decision</a:t>
            </a:r>
          </a:p>
        </p:txBody>
      </p:sp>
      <p:sp>
        <p:nvSpPr>
          <p:cNvPr id="74" name="Line 41">
            <a:extLst>
              <a:ext uri="{FF2B5EF4-FFF2-40B4-BE49-F238E27FC236}">
                <a16:creationId xmlns:a16="http://schemas.microsoft.com/office/drawing/2014/main" id="{FA5C64A6-5750-F746-B7FB-FECF71B3DD76}"/>
              </a:ext>
            </a:extLst>
          </p:cNvPr>
          <p:cNvSpPr>
            <a:spLocks noChangeShapeType="1"/>
          </p:cNvSpPr>
          <p:nvPr/>
        </p:nvSpPr>
        <p:spPr bwMode="auto">
          <a:xfrm>
            <a:off x="8070463" y="3432267"/>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5" name="Text Box 29">
            <a:extLst>
              <a:ext uri="{FF2B5EF4-FFF2-40B4-BE49-F238E27FC236}">
                <a16:creationId xmlns:a16="http://schemas.microsoft.com/office/drawing/2014/main" id="{60610E10-38C5-D648-B5BF-C1C1C35E7F4B}"/>
              </a:ext>
            </a:extLst>
          </p:cNvPr>
          <p:cNvSpPr txBox="1">
            <a:spLocks noChangeArrowheads="1"/>
          </p:cNvSpPr>
          <p:nvPr/>
        </p:nvSpPr>
        <p:spPr bwMode="auto">
          <a:xfrm rot="16200000">
            <a:off x="773900" y="4568521"/>
            <a:ext cx="320922" cy="291170"/>
          </a:xfrm>
          <a:prstGeom prst="rect">
            <a:avLst/>
          </a:prstGeom>
          <a:noFill/>
          <a:ln w="9525">
            <a:noFill/>
            <a:miter lim="800000"/>
            <a:headEnd/>
            <a:tailEnd/>
          </a:ln>
        </p:spPr>
        <p:txBody>
          <a:bodyPr wrap="none">
            <a:prstTxWarp prst="textNoShape">
              <a:avLst/>
            </a:prstTxWarp>
            <a:spAutoFit/>
          </a:bodyPr>
          <a:lstStyle/>
          <a:p>
            <a:r>
              <a:rPr lang="en-GB" sz="1292">
                <a:solidFill>
                  <a:srgbClr val="3A6A8F"/>
                </a:solidFill>
                <a:latin typeface="Calibri" panose="020F0502020204030204" pitchFamily="34" charset="0"/>
                <a:cs typeface="Calibri" panose="020F0502020204030204" pitchFamily="34" charset="0"/>
              </a:rPr>
              <a:t>T</a:t>
            </a:r>
            <a:r>
              <a:rPr lang="en-GB" sz="1292" baseline="-25000">
                <a:solidFill>
                  <a:srgbClr val="3A6A8F"/>
                </a:solidFill>
                <a:latin typeface="Calibri" panose="020F0502020204030204" pitchFamily="34" charset="0"/>
                <a:cs typeface="Calibri" panose="020F0502020204030204" pitchFamily="34" charset="0"/>
              </a:rPr>
              <a:t>0</a:t>
            </a:r>
          </a:p>
        </p:txBody>
      </p:sp>
      <p:sp>
        <p:nvSpPr>
          <p:cNvPr id="76" name="Text Box 25">
            <a:extLst>
              <a:ext uri="{FF2B5EF4-FFF2-40B4-BE49-F238E27FC236}">
                <a16:creationId xmlns:a16="http://schemas.microsoft.com/office/drawing/2014/main" id="{D47D2090-CE63-3744-8A5E-CF3FEC6139D5}"/>
              </a:ext>
            </a:extLst>
          </p:cNvPr>
          <p:cNvSpPr txBox="1">
            <a:spLocks noChangeArrowheads="1"/>
          </p:cNvSpPr>
          <p:nvPr/>
        </p:nvSpPr>
        <p:spPr bwMode="auto">
          <a:xfrm rot="16200000">
            <a:off x="5999006" y="2577183"/>
            <a:ext cx="13276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Additional EC questions</a:t>
            </a:r>
          </a:p>
        </p:txBody>
      </p:sp>
      <p:sp>
        <p:nvSpPr>
          <p:cNvPr id="77" name="Line 39">
            <a:extLst>
              <a:ext uri="{FF2B5EF4-FFF2-40B4-BE49-F238E27FC236}">
                <a16:creationId xmlns:a16="http://schemas.microsoft.com/office/drawing/2014/main" id="{43B60904-74FC-5540-9CED-B10FEA73B65A}"/>
              </a:ext>
            </a:extLst>
          </p:cNvPr>
          <p:cNvSpPr>
            <a:spLocks noChangeShapeType="1"/>
          </p:cNvSpPr>
          <p:nvPr/>
        </p:nvSpPr>
        <p:spPr bwMode="auto">
          <a:xfrm>
            <a:off x="6618468" y="3436066"/>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8" name="Line 40">
            <a:extLst>
              <a:ext uri="{FF2B5EF4-FFF2-40B4-BE49-F238E27FC236}">
                <a16:creationId xmlns:a16="http://schemas.microsoft.com/office/drawing/2014/main" id="{D3F2CB67-60DA-2945-8DFF-1CFC7B94C808}"/>
              </a:ext>
            </a:extLst>
          </p:cNvPr>
          <p:cNvSpPr>
            <a:spLocks noChangeShapeType="1"/>
          </p:cNvSpPr>
          <p:nvPr/>
        </p:nvSpPr>
        <p:spPr bwMode="auto">
          <a:xfrm>
            <a:off x="7116441" y="3436066"/>
            <a:ext cx="0" cy="265234"/>
          </a:xfrm>
          <a:prstGeom prst="line">
            <a:avLst/>
          </a:prstGeom>
          <a:noFill/>
          <a:ln w="9525">
            <a:solidFill>
              <a:schemeClr val="tx1">
                <a:lumMod val="50000"/>
                <a:lumOff val="50000"/>
              </a:schemeClr>
            </a:solidFill>
            <a:round/>
            <a:headEnd/>
            <a:tailEnd type="triangle" w="lg" len="lg"/>
          </a:ln>
        </p:spPr>
        <p:txBody>
          <a:bodyPr>
            <a:prstTxWarp prst="textNoShape">
              <a:avLst/>
            </a:prstTxWarp>
          </a:bodyPr>
          <a:lstStyle/>
          <a:p>
            <a:endParaRPr lang="en-GB" sz="1292">
              <a:latin typeface="Calibri" panose="020F0502020204030204" pitchFamily="34" charset="0"/>
              <a:cs typeface="Calibri" panose="020F0502020204030204" pitchFamily="34" charset="0"/>
            </a:endParaRPr>
          </a:p>
        </p:txBody>
      </p:sp>
      <p:sp>
        <p:nvSpPr>
          <p:cNvPr id="79" name="Text Box 26">
            <a:extLst>
              <a:ext uri="{FF2B5EF4-FFF2-40B4-BE49-F238E27FC236}">
                <a16:creationId xmlns:a16="http://schemas.microsoft.com/office/drawing/2014/main" id="{7CB70E4D-CBF3-ED44-8255-DF29BD3CC860}"/>
              </a:ext>
            </a:extLst>
          </p:cNvPr>
          <p:cNvSpPr txBox="1">
            <a:spLocks noChangeArrowheads="1"/>
          </p:cNvSpPr>
          <p:nvPr/>
        </p:nvSpPr>
        <p:spPr bwMode="auto">
          <a:xfrm rot="16200000">
            <a:off x="6573909" y="2626233"/>
            <a:ext cx="1229538"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Notification file sent</a:t>
            </a:r>
          </a:p>
        </p:txBody>
      </p:sp>
      <p:sp>
        <p:nvSpPr>
          <p:cNvPr id="80" name="Text Box 27">
            <a:extLst>
              <a:ext uri="{FF2B5EF4-FFF2-40B4-BE49-F238E27FC236}">
                <a16:creationId xmlns:a16="http://schemas.microsoft.com/office/drawing/2014/main" id="{1830B480-6868-0445-A75B-436B51836F8E}"/>
              </a:ext>
            </a:extLst>
          </p:cNvPr>
          <p:cNvSpPr txBox="1">
            <a:spLocks noChangeArrowheads="1"/>
          </p:cNvSpPr>
          <p:nvPr/>
        </p:nvSpPr>
        <p:spPr bwMode="auto">
          <a:xfrm rot="16200000">
            <a:off x="5563827" y="4603031"/>
            <a:ext cx="1101969"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4</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4</a:t>
            </a:r>
          </a:p>
          <a:p>
            <a:r>
              <a:rPr lang="en-GB" sz="1292" dirty="0">
                <a:solidFill>
                  <a:srgbClr val="3A6A8F"/>
                </a:solidFill>
                <a:latin typeface="Calibri" panose="020F0502020204030204" pitchFamily="34" charset="0"/>
                <a:cs typeface="Calibri" panose="020F0502020204030204" pitchFamily="34" charset="0"/>
              </a:rPr>
              <a:t>months</a:t>
            </a:r>
          </a:p>
        </p:txBody>
      </p:sp>
      <p:sp>
        <p:nvSpPr>
          <p:cNvPr id="81" name="Text Box 27">
            <a:extLst>
              <a:ext uri="{FF2B5EF4-FFF2-40B4-BE49-F238E27FC236}">
                <a16:creationId xmlns:a16="http://schemas.microsoft.com/office/drawing/2014/main" id="{1EDF25AC-4F26-7B4C-B03B-CFE8F5B1D9A6}"/>
              </a:ext>
            </a:extLst>
          </p:cNvPr>
          <p:cNvSpPr txBox="1">
            <a:spLocks noChangeArrowheads="1"/>
          </p:cNvSpPr>
          <p:nvPr/>
        </p:nvSpPr>
        <p:spPr bwMode="auto">
          <a:xfrm rot="16200000">
            <a:off x="6067525" y="4603031"/>
            <a:ext cx="1101969" cy="490006"/>
          </a:xfrm>
          <a:prstGeom prst="rect">
            <a:avLst/>
          </a:prstGeom>
          <a:noFill/>
          <a:ln w="9525">
            <a:noFill/>
            <a:miter lim="800000"/>
            <a:headEnd/>
            <a:tailEnd/>
          </a:ln>
        </p:spPr>
        <p:txBody>
          <a:bodyPr>
            <a:prstTxWarp prst="textNoShape">
              <a:avLst/>
            </a:prstTxWarp>
            <a:spAutoFit/>
          </a:bodyPr>
          <a:lstStyle/>
          <a:p>
            <a:r>
              <a:rPr lang="en-GB" sz="1292" dirty="0">
                <a:solidFill>
                  <a:srgbClr val="3A6A8F"/>
                </a:solidFill>
                <a:latin typeface="Calibri" panose="020F0502020204030204" pitchFamily="34" charset="0"/>
                <a:cs typeface="Calibri" panose="020F0502020204030204" pitchFamily="34" charset="0"/>
              </a:rPr>
              <a:t>T</a:t>
            </a:r>
            <a:r>
              <a:rPr lang="en-GB" sz="1292" baseline="-25000" dirty="0">
                <a:solidFill>
                  <a:srgbClr val="3A6A8F"/>
                </a:solidFill>
                <a:latin typeface="Calibri" panose="020F0502020204030204" pitchFamily="34" charset="0"/>
                <a:cs typeface="Calibri" panose="020F0502020204030204" pitchFamily="34" charset="0"/>
              </a:rPr>
              <a:t>4</a:t>
            </a:r>
            <a:r>
              <a:rPr lang="en-GB" sz="1292" dirty="0">
                <a:solidFill>
                  <a:srgbClr val="3A6A8F"/>
                </a:solidFill>
                <a:latin typeface="Calibri" panose="020F0502020204030204" pitchFamily="34" charset="0"/>
                <a:cs typeface="Calibri" panose="020F0502020204030204" pitchFamily="34" charset="0"/>
              </a:rPr>
              <a:t>= T</a:t>
            </a:r>
            <a:r>
              <a:rPr lang="en-GB" sz="1292" baseline="-25000" dirty="0">
                <a:solidFill>
                  <a:srgbClr val="3A6A8F"/>
                </a:solidFill>
                <a:latin typeface="Calibri" panose="020F0502020204030204" pitchFamily="34" charset="0"/>
                <a:cs typeface="Calibri" panose="020F0502020204030204" pitchFamily="34" charset="0"/>
              </a:rPr>
              <a:t>0</a:t>
            </a:r>
            <a:r>
              <a:rPr lang="en-GB" sz="1292" dirty="0">
                <a:solidFill>
                  <a:srgbClr val="3A6A8F"/>
                </a:solidFill>
                <a:latin typeface="Calibri" panose="020F0502020204030204" pitchFamily="34" charset="0"/>
                <a:cs typeface="Calibri" panose="020F0502020204030204" pitchFamily="34" charset="0"/>
              </a:rPr>
              <a:t>+ ≈ 4,5</a:t>
            </a:r>
          </a:p>
          <a:p>
            <a:r>
              <a:rPr lang="en-GB" sz="1292" dirty="0">
                <a:solidFill>
                  <a:srgbClr val="3A6A8F"/>
                </a:solidFill>
                <a:latin typeface="Calibri" panose="020F0502020204030204" pitchFamily="34" charset="0"/>
                <a:cs typeface="Calibri" panose="020F0502020204030204" pitchFamily="34" charset="0"/>
              </a:rPr>
              <a:t>months</a:t>
            </a:r>
          </a:p>
        </p:txBody>
      </p:sp>
    </p:spTree>
    <p:extLst>
      <p:ext uri="{BB962C8B-B14F-4D97-AF65-F5344CB8AC3E}">
        <p14:creationId xmlns:p14="http://schemas.microsoft.com/office/powerpoint/2010/main" val="80299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clear organisation</a:t>
            </a:r>
          </a:p>
        </p:txBody>
      </p:sp>
      <p:sp>
        <p:nvSpPr>
          <p:cNvPr id="21" name="ZoneTexte 20">
            <a:extLst>
              <a:ext uri="{FF2B5EF4-FFF2-40B4-BE49-F238E27FC236}">
                <a16:creationId xmlns:a16="http://schemas.microsoft.com/office/drawing/2014/main" id="{9523BA50-113C-D04B-B696-69C4C802D78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2" name="Image 18" descr="e2_logo2014_v8.png">
            <a:extLst>
              <a:ext uri="{FF2B5EF4-FFF2-40B4-BE49-F238E27FC236}">
                <a16:creationId xmlns:a16="http://schemas.microsoft.com/office/drawing/2014/main" id="{9E0B0A53-3DEB-4F4A-9645-C2F951BEBCE9}"/>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3" name="Rectangle 21">
            <a:extLst>
              <a:ext uri="{FF2B5EF4-FFF2-40B4-BE49-F238E27FC236}">
                <a16:creationId xmlns:a16="http://schemas.microsoft.com/office/drawing/2014/main" id="{4F7B47F7-8088-BC43-B039-42E9A79C318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cxnSp>
        <p:nvCxnSpPr>
          <p:cNvPr id="24" name="Connecteur droit avec flèche 23">
            <a:extLst>
              <a:ext uri="{FF2B5EF4-FFF2-40B4-BE49-F238E27FC236}">
                <a16:creationId xmlns:a16="http://schemas.microsoft.com/office/drawing/2014/main" id="{BF9C6486-C4D9-D24A-BA71-9EE00BF861B9}"/>
              </a:ext>
            </a:extLst>
          </p:cNvPr>
          <p:cNvCxnSpPr>
            <a:cxnSpLocks noChangeAspect="1"/>
          </p:cNvCxnSpPr>
          <p:nvPr/>
        </p:nvCxnSpPr>
        <p:spPr>
          <a:xfrm>
            <a:off x="2755673" y="4057418"/>
            <a:ext cx="757304" cy="978064"/>
          </a:xfrm>
          <a:prstGeom prst="straightConnector1">
            <a:avLst/>
          </a:prstGeom>
          <a:ln w="31750">
            <a:solidFill>
              <a:schemeClr val="tx1">
                <a:lumMod val="75000"/>
                <a:lumOff val="25000"/>
                <a:alpha val="50000"/>
              </a:schemeClr>
            </a:solidFill>
            <a:prstDash val="lgDash"/>
            <a:tailEnd type="triangle" w="lg" len="lg"/>
          </a:ln>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6535FE25-8453-F04D-BE90-29BEA2643CD0}"/>
              </a:ext>
            </a:extLst>
          </p:cNvPr>
          <p:cNvCxnSpPr>
            <a:cxnSpLocks noChangeAspect="1"/>
          </p:cNvCxnSpPr>
          <p:nvPr/>
        </p:nvCxnSpPr>
        <p:spPr>
          <a:xfrm flipH="1">
            <a:off x="5561164" y="4057418"/>
            <a:ext cx="757303" cy="978064"/>
          </a:xfrm>
          <a:prstGeom prst="straightConnector1">
            <a:avLst/>
          </a:prstGeom>
          <a:ln w="31750">
            <a:solidFill>
              <a:schemeClr val="tx1">
                <a:lumMod val="75000"/>
                <a:lumOff val="25000"/>
                <a:alpha val="50000"/>
              </a:schemeClr>
            </a:solidFill>
            <a:prstDash val="lgDash"/>
            <a:tailEnd type="triangle" w="lg" len="lg"/>
          </a:ln>
        </p:spPr>
        <p:style>
          <a:lnRef idx="2">
            <a:schemeClr val="accent1"/>
          </a:lnRef>
          <a:fillRef idx="0">
            <a:schemeClr val="accent1"/>
          </a:fillRef>
          <a:effectRef idx="1">
            <a:schemeClr val="accent1"/>
          </a:effectRef>
          <a:fontRef idx="minor">
            <a:schemeClr val="tx1"/>
          </a:fontRef>
        </p:style>
      </p:cxnSp>
      <p:sp>
        <p:nvSpPr>
          <p:cNvPr id="26" name="Rectangle à coins arrondis 1">
            <a:extLst>
              <a:ext uri="{FF2B5EF4-FFF2-40B4-BE49-F238E27FC236}">
                <a16:creationId xmlns:a16="http://schemas.microsoft.com/office/drawing/2014/main" id="{E7F87D4B-F044-0C4E-ADD3-35A66D9DAA55}"/>
              </a:ext>
            </a:extLst>
          </p:cNvPr>
          <p:cNvSpPr/>
          <p:nvPr/>
        </p:nvSpPr>
        <p:spPr>
          <a:xfrm>
            <a:off x="1637765" y="2895592"/>
            <a:ext cx="1360429" cy="1161825"/>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GB" sz="1600">
                <a:solidFill>
                  <a:schemeClr val="bg1"/>
                </a:solidFill>
                <a:latin typeface="Calibri" panose="020F0502020204030204" pitchFamily="34" charset="0"/>
                <a:cs typeface="Calibri" panose="020F0502020204030204" pitchFamily="34" charset="0"/>
              </a:rPr>
              <a:t>DG Competition</a:t>
            </a:r>
          </a:p>
        </p:txBody>
      </p:sp>
      <p:sp>
        <p:nvSpPr>
          <p:cNvPr id="27" name="Rectangle à coins arrondis 10">
            <a:extLst>
              <a:ext uri="{FF2B5EF4-FFF2-40B4-BE49-F238E27FC236}">
                <a16:creationId xmlns:a16="http://schemas.microsoft.com/office/drawing/2014/main" id="{64B2B28D-B40D-A044-B0FE-B6C20BDD91C8}"/>
              </a:ext>
            </a:extLst>
          </p:cNvPr>
          <p:cNvSpPr/>
          <p:nvPr/>
        </p:nvSpPr>
        <p:spPr>
          <a:xfrm>
            <a:off x="3881709" y="2895592"/>
            <a:ext cx="1360429" cy="1161825"/>
          </a:xfrm>
          <a:prstGeom prst="roundRect">
            <a:avLst/>
          </a:prstGeom>
          <a:gradFill flip="none" rotWithShape="1">
            <a:gsLst>
              <a:gs pos="0">
                <a:srgbClr val="E46C0A">
                  <a:alpha val="49804"/>
                </a:srgbClr>
              </a:gs>
              <a:gs pos="99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Member State</a:t>
            </a:r>
          </a:p>
        </p:txBody>
      </p:sp>
      <p:sp>
        <p:nvSpPr>
          <p:cNvPr id="28" name="Rectangle à coins arrondis 11">
            <a:extLst>
              <a:ext uri="{FF2B5EF4-FFF2-40B4-BE49-F238E27FC236}">
                <a16:creationId xmlns:a16="http://schemas.microsoft.com/office/drawing/2014/main" id="{7CDB97E9-57C9-1442-B8C6-A4843C258A16}"/>
              </a:ext>
            </a:extLst>
          </p:cNvPr>
          <p:cNvSpPr/>
          <p:nvPr/>
        </p:nvSpPr>
        <p:spPr>
          <a:xfrm>
            <a:off x="6131727" y="2895592"/>
            <a:ext cx="1360429" cy="1161825"/>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4406" tIns="42203" rIns="84406" bIns="42203" numCol="1" spcCol="0" rtlCol="0" fromWordArt="0" anchor="ctr" anchorCtr="0" forceAA="0" compatLnSpc="1">
            <a:prstTxWarp prst="textNoShape">
              <a:avLst/>
            </a:prstTxWarp>
            <a:noAutofit/>
          </a:bodyPr>
          <a:lstStyle/>
          <a:p>
            <a:pPr algn="ctr"/>
            <a:r>
              <a:rPr lang="en-GB" sz="1600">
                <a:solidFill>
                  <a:schemeClr val="bg1"/>
                </a:solidFill>
                <a:latin typeface="Calibri" panose="020F0502020204030204" pitchFamily="34" charset="0"/>
                <a:cs typeface="Calibri" panose="020F0502020204030204" pitchFamily="34" charset="0"/>
              </a:rPr>
              <a:t>Beneficiary</a:t>
            </a:r>
          </a:p>
        </p:txBody>
      </p:sp>
      <p:pic>
        <p:nvPicPr>
          <p:cNvPr id="29" name="Image 18" descr="e2_logo2014_v8.png">
            <a:extLst>
              <a:ext uri="{FF2B5EF4-FFF2-40B4-BE49-F238E27FC236}">
                <a16:creationId xmlns:a16="http://schemas.microsoft.com/office/drawing/2014/main" id="{70D53A31-1B52-1541-A80C-FC7F6D8771F2}"/>
              </a:ext>
            </a:extLst>
          </p:cNvPr>
          <p:cNvPicPr>
            <a:picLocks noChangeAspect="1"/>
          </p:cNvPicPr>
          <p:nvPr/>
        </p:nvPicPr>
        <p:blipFill>
          <a:blip r:embed="rId2"/>
          <a:srcRect/>
          <a:stretch>
            <a:fillRect/>
          </a:stretch>
        </p:blipFill>
        <p:spPr bwMode="auto">
          <a:xfrm>
            <a:off x="6246889" y="2196288"/>
            <a:ext cx="1130105" cy="439615"/>
          </a:xfrm>
          <a:prstGeom prst="rect">
            <a:avLst/>
          </a:prstGeom>
          <a:noFill/>
          <a:ln w="9525">
            <a:noFill/>
            <a:miter lim="800000"/>
            <a:headEnd/>
            <a:tailEnd/>
          </a:ln>
        </p:spPr>
      </p:pic>
      <p:sp>
        <p:nvSpPr>
          <p:cNvPr id="30" name="Triangle 29">
            <a:extLst>
              <a:ext uri="{FF2B5EF4-FFF2-40B4-BE49-F238E27FC236}">
                <a16:creationId xmlns:a16="http://schemas.microsoft.com/office/drawing/2014/main" id="{86398788-C5B1-4C43-92B6-38163C92B5AC}"/>
              </a:ext>
            </a:extLst>
          </p:cNvPr>
          <p:cNvSpPr/>
          <p:nvPr/>
        </p:nvSpPr>
        <p:spPr>
          <a:xfrm>
            <a:off x="3227510" y="4556034"/>
            <a:ext cx="1262769" cy="897231"/>
          </a:xfrm>
          <a:prstGeom prst="triangle">
            <a:avLst/>
          </a:prstGeom>
          <a:gradFill flip="none" rotWithShape="1">
            <a:gsLst>
              <a:gs pos="0">
                <a:srgbClr val="77933C"/>
              </a:gs>
              <a:gs pos="100000">
                <a:srgbClr val="EBF1DE"/>
              </a:gs>
            </a:gsLst>
            <a:lin ang="18900000" scaled="1"/>
            <a:tileRect/>
          </a:gradFill>
        </p:spPr>
        <p:style>
          <a:lnRef idx="1">
            <a:schemeClr val="accent1"/>
          </a:lnRef>
          <a:fillRef idx="3">
            <a:schemeClr val="accent1"/>
          </a:fillRef>
          <a:effectRef idx="2">
            <a:schemeClr val="accent1"/>
          </a:effectRef>
          <a:fontRef idx="minor">
            <a:schemeClr val="lt1"/>
          </a:fontRef>
        </p:style>
        <p:txBody>
          <a:bodyPr lIns="0" rIns="0" rtlCol="0" anchor="t" anchorCtr="0">
            <a:noAutofit/>
          </a:bodyPr>
          <a:lstStyle/>
          <a:p>
            <a:pPr algn="ctr"/>
            <a:r>
              <a:rPr lang="en-GB" sz="1600" dirty="0">
                <a:solidFill>
                  <a:schemeClr val="bg1"/>
                </a:solidFill>
                <a:latin typeface="Calibri" panose="020F0502020204030204" pitchFamily="34" charset="0"/>
                <a:cs typeface="Calibri" panose="020F0502020204030204" pitchFamily="34" charset="0"/>
              </a:rPr>
              <a:t>Project</a:t>
            </a:r>
          </a:p>
        </p:txBody>
      </p:sp>
      <p:sp>
        <p:nvSpPr>
          <p:cNvPr id="31" name="Triangle 30">
            <a:extLst>
              <a:ext uri="{FF2B5EF4-FFF2-40B4-BE49-F238E27FC236}">
                <a16:creationId xmlns:a16="http://schemas.microsoft.com/office/drawing/2014/main" id="{BB812A2B-D6BC-8343-93D7-A857B7A2E3AF}"/>
              </a:ext>
            </a:extLst>
          </p:cNvPr>
          <p:cNvSpPr/>
          <p:nvPr/>
        </p:nvSpPr>
        <p:spPr>
          <a:xfrm>
            <a:off x="4587940" y="4556034"/>
            <a:ext cx="1262769" cy="897231"/>
          </a:xfrm>
          <a:prstGeom prst="triangle">
            <a:avLst/>
          </a:prstGeom>
          <a:gradFill flip="none" rotWithShape="1">
            <a:gsLst>
              <a:gs pos="0">
                <a:srgbClr val="77933C"/>
              </a:gs>
              <a:gs pos="100000">
                <a:srgbClr val="EBF1DE"/>
              </a:gs>
            </a:gsLst>
            <a:lin ang="189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2203" rIns="0" bIns="42203" numCol="1" spcCol="0" rtlCol="0" fromWordArt="0" anchor="t"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Market</a:t>
            </a:r>
          </a:p>
        </p:txBody>
      </p:sp>
      <p:sp>
        <p:nvSpPr>
          <p:cNvPr id="32" name="Triangle 31">
            <a:extLst>
              <a:ext uri="{FF2B5EF4-FFF2-40B4-BE49-F238E27FC236}">
                <a16:creationId xmlns:a16="http://schemas.microsoft.com/office/drawing/2014/main" id="{82447AA6-5133-FA46-855D-011C672F1799}"/>
              </a:ext>
            </a:extLst>
          </p:cNvPr>
          <p:cNvSpPr/>
          <p:nvPr/>
        </p:nvSpPr>
        <p:spPr>
          <a:xfrm rot="10800000">
            <a:off x="3907725" y="4556034"/>
            <a:ext cx="1262769" cy="897231"/>
          </a:xfrm>
          <a:prstGeom prst="triangle">
            <a:avLst/>
          </a:prstGeom>
          <a:gradFill flip="none" rotWithShape="1">
            <a:gsLst>
              <a:gs pos="0">
                <a:srgbClr val="77933C"/>
              </a:gs>
              <a:gs pos="100000">
                <a:srgbClr val="EBF1DE"/>
              </a:gs>
            </a:gsLst>
            <a:lin ang="189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2203" rIns="0" bIns="42203" numCol="1" spcCol="0" rtlCol="0" fromWordArt="0" anchor="t" anchorCtr="0" forceAA="0" compatLnSpc="1">
            <a:prstTxWarp prst="textNoShape">
              <a:avLst/>
            </a:prstTxWarp>
            <a:noAutofit/>
          </a:bodyPr>
          <a:lstStyle/>
          <a:p>
            <a:pPr algn="ctr"/>
            <a:endParaRPr lang="en-GB">
              <a:solidFill>
                <a:schemeClr val="bg1"/>
              </a:solidFill>
              <a:latin typeface="Calibri" panose="020F0502020204030204" pitchFamily="34" charset="0"/>
              <a:cs typeface="Calibri" panose="020F0502020204030204" pitchFamily="34" charset="0"/>
            </a:endParaRPr>
          </a:p>
        </p:txBody>
      </p:sp>
      <p:sp>
        <p:nvSpPr>
          <p:cNvPr id="33" name="ZoneTexte 32">
            <a:extLst>
              <a:ext uri="{FF2B5EF4-FFF2-40B4-BE49-F238E27FC236}">
                <a16:creationId xmlns:a16="http://schemas.microsoft.com/office/drawing/2014/main" id="{627FD237-FE29-0B46-8224-73420C38BA8E}"/>
              </a:ext>
            </a:extLst>
          </p:cNvPr>
          <p:cNvSpPr txBox="1"/>
          <p:nvPr/>
        </p:nvSpPr>
        <p:spPr>
          <a:xfrm>
            <a:off x="4050204" y="4571247"/>
            <a:ext cx="967957" cy="338554"/>
          </a:xfrm>
          <a:prstGeom prst="rect">
            <a:avLst/>
          </a:prstGeom>
          <a:noFill/>
        </p:spPr>
        <p:txBody>
          <a:bodyPr wrap="none" rtlCol="0">
            <a:spAutoFit/>
          </a:bodyPr>
          <a:lstStyle/>
          <a:p>
            <a:r>
              <a:rPr lang="en-GB" sz="1600" dirty="0">
                <a:solidFill>
                  <a:schemeClr val="bg1"/>
                </a:solidFill>
                <a:latin typeface="Calibri" panose="020F0502020204030204" pitchFamily="34" charset="0"/>
                <a:cs typeface="Calibri" panose="020F0502020204030204" pitchFamily="34" charset="0"/>
              </a:rPr>
              <a:t>Company</a:t>
            </a:r>
          </a:p>
        </p:txBody>
      </p:sp>
      <p:cxnSp>
        <p:nvCxnSpPr>
          <p:cNvPr id="34" name="Connecteur droit avec flèche 33">
            <a:extLst>
              <a:ext uri="{FF2B5EF4-FFF2-40B4-BE49-F238E27FC236}">
                <a16:creationId xmlns:a16="http://schemas.microsoft.com/office/drawing/2014/main" id="{7C429237-68D4-0448-9FBB-BCF0044B974F}"/>
              </a:ext>
            </a:extLst>
          </p:cNvPr>
          <p:cNvCxnSpPr>
            <a:cxnSpLocks/>
          </p:cNvCxnSpPr>
          <p:nvPr/>
        </p:nvCxnSpPr>
        <p:spPr>
          <a:xfrm>
            <a:off x="5252180" y="3377200"/>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eur droit avec flèche 34">
            <a:extLst>
              <a:ext uri="{FF2B5EF4-FFF2-40B4-BE49-F238E27FC236}">
                <a16:creationId xmlns:a16="http://schemas.microsoft.com/office/drawing/2014/main" id="{BFBE0645-65CD-7E46-BCB0-780563D408F7}"/>
              </a:ext>
            </a:extLst>
          </p:cNvPr>
          <p:cNvCxnSpPr>
            <a:cxnSpLocks/>
          </p:cNvCxnSpPr>
          <p:nvPr/>
        </p:nvCxnSpPr>
        <p:spPr>
          <a:xfrm flipH="1">
            <a:off x="5194253" y="3585740"/>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Connecteur droit avec flèche 35">
            <a:extLst>
              <a:ext uri="{FF2B5EF4-FFF2-40B4-BE49-F238E27FC236}">
                <a16:creationId xmlns:a16="http://schemas.microsoft.com/office/drawing/2014/main" id="{729A7E13-1311-184B-981D-44DB03FF453A}"/>
              </a:ext>
            </a:extLst>
          </p:cNvPr>
          <p:cNvCxnSpPr>
            <a:cxnSpLocks/>
          </p:cNvCxnSpPr>
          <p:nvPr/>
        </p:nvCxnSpPr>
        <p:spPr>
          <a:xfrm>
            <a:off x="3006354" y="3383818"/>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eur droit avec flèche 36">
            <a:extLst>
              <a:ext uri="{FF2B5EF4-FFF2-40B4-BE49-F238E27FC236}">
                <a16:creationId xmlns:a16="http://schemas.microsoft.com/office/drawing/2014/main" id="{82E90AC5-084D-BB4B-9B06-F4D7E86FC44D}"/>
              </a:ext>
            </a:extLst>
          </p:cNvPr>
          <p:cNvCxnSpPr>
            <a:cxnSpLocks/>
          </p:cNvCxnSpPr>
          <p:nvPr/>
        </p:nvCxnSpPr>
        <p:spPr>
          <a:xfrm flipH="1">
            <a:off x="2948427" y="3592357"/>
            <a:ext cx="936436"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Rectangle à coins arrondis 8">
            <a:extLst>
              <a:ext uri="{FF2B5EF4-FFF2-40B4-BE49-F238E27FC236}">
                <a16:creationId xmlns:a16="http://schemas.microsoft.com/office/drawing/2014/main" id="{921C64B3-9586-D84F-A644-787270E39B99}"/>
              </a:ext>
            </a:extLst>
          </p:cNvPr>
          <p:cNvSpPr/>
          <p:nvPr/>
        </p:nvSpPr>
        <p:spPr>
          <a:xfrm>
            <a:off x="6026886" y="2157157"/>
            <a:ext cx="1568962" cy="1966730"/>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39" name="Connecteur droit avec flèche 38">
            <a:extLst>
              <a:ext uri="{FF2B5EF4-FFF2-40B4-BE49-F238E27FC236}">
                <a16:creationId xmlns:a16="http://schemas.microsoft.com/office/drawing/2014/main" id="{98C19743-A345-A84E-B266-7C60DCC552EB}"/>
              </a:ext>
            </a:extLst>
          </p:cNvPr>
          <p:cNvCxnSpPr>
            <a:cxnSpLocks/>
          </p:cNvCxnSpPr>
          <p:nvPr/>
        </p:nvCxnSpPr>
        <p:spPr>
          <a:xfrm>
            <a:off x="6694295" y="2583637"/>
            <a:ext cx="0" cy="332308"/>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eur droit avec flèche 39">
            <a:extLst>
              <a:ext uri="{FF2B5EF4-FFF2-40B4-BE49-F238E27FC236}">
                <a16:creationId xmlns:a16="http://schemas.microsoft.com/office/drawing/2014/main" id="{AE7BB2F0-B38C-3645-B077-CA084E68D5AF}"/>
              </a:ext>
            </a:extLst>
          </p:cNvPr>
          <p:cNvCxnSpPr>
            <a:cxnSpLocks/>
          </p:cNvCxnSpPr>
          <p:nvPr/>
        </p:nvCxnSpPr>
        <p:spPr>
          <a:xfrm flipV="1">
            <a:off x="6926223" y="2583637"/>
            <a:ext cx="0" cy="332308"/>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41" name="Rectangle 18">
            <a:extLst>
              <a:ext uri="{FF2B5EF4-FFF2-40B4-BE49-F238E27FC236}">
                <a16:creationId xmlns:a16="http://schemas.microsoft.com/office/drawing/2014/main" id="{9C68AA75-1A92-4043-A87C-3E42E45A8F2C}"/>
              </a:ext>
            </a:extLst>
          </p:cNvPr>
          <p:cNvSpPr>
            <a:spLocks noChangeArrowheads="1"/>
          </p:cNvSpPr>
          <p:nvPr/>
        </p:nvSpPr>
        <p:spPr bwMode="auto">
          <a:xfrm>
            <a:off x="915866" y="5747294"/>
            <a:ext cx="7643077" cy="665270"/>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sz="1700" dirty="0">
                <a:solidFill>
                  <a:srgbClr val="000066"/>
                </a:solidFill>
                <a:latin typeface="Calibri" panose="020F0502020204030204" pitchFamily="34" charset="0"/>
                <a:ea typeface="Calibri" charset="0"/>
                <a:cs typeface="Calibri" panose="020F0502020204030204" pitchFamily="34" charset="0"/>
              </a:rPr>
              <a:t>NB: a company receiving public funding in several Member States can go through a single notification procedure; Member States must coordinate closely</a:t>
            </a:r>
          </a:p>
        </p:txBody>
      </p:sp>
      <p:sp>
        <p:nvSpPr>
          <p:cNvPr id="42" name="ZoneTexte 41">
            <a:extLst>
              <a:ext uri="{FF2B5EF4-FFF2-40B4-BE49-F238E27FC236}">
                <a16:creationId xmlns:a16="http://schemas.microsoft.com/office/drawing/2014/main" id="{5BF9A527-C5A4-5D42-AAD0-2AC5D6EDF433}"/>
              </a:ext>
            </a:extLst>
          </p:cNvPr>
          <p:cNvSpPr txBox="1"/>
          <p:nvPr/>
        </p:nvSpPr>
        <p:spPr>
          <a:xfrm>
            <a:off x="718134" y="4323295"/>
            <a:ext cx="2965513" cy="276999"/>
          </a:xfrm>
          <a:prstGeom prst="rect">
            <a:avLst/>
          </a:prstGeom>
          <a:solidFill>
            <a:srgbClr val="F8F8F8"/>
          </a:solidFill>
        </p:spPr>
        <p:txBody>
          <a:bodyPr wrap="square" rtlCol="0">
            <a:spAutoFit/>
          </a:bodyPr>
          <a:lstStyle/>
          <a:p>
            <a:r>
              <a:rPr lang="en-GB" sz="1200" dirty="0">
                <a:solidFill>
                  <a:srgbClr val="000066"/>
                </a:solidFill>
                <a:latin typeface="Calibri" panose="020F0502020204030204" pitchFamily="34" charset="0"/>
                <a:cs typeface="Calibri" panose="020F0502020204030204" pitchFamily="34" charset="0"/>
              </a:rPr>
              <a:t>… needs comprehensive information about:</a:t>
            </a:r>
          </a:p>
        </p:txBody>
      </p:sp>
      <p:sp>
        <p:nvSpPr>
          <p:cNvPr id="43" name="ZoneTexte 42">
            <a:extLst>
              <a:ext uri="{FF2B5EF4-FFF2-40B4-BE49-F238E27FC236}">
                <a16:creationId xmlns:a16="http://schemas.microsoft.com/office/drawing/2014/main" id="{669E7486-BDA0-C846-8DC0-708041F12CFC}"/>
              </a:ext>
            </a:extLst>
          </p:cNvPr>
          <p:cNvSpPr txBox="1"/>
          <p:nvPr/>
        </p:nvSpPr>
        <p:spPr>
          <a:xfrm>
            <a:off x="5570366" y="4323295"/>
            <a:ext cx="2259692" cy="276999"/>
          </a:xfrm>
          <a:prstGeom prst="rect">
            <a:avLst/>
          </a:prstGeom>
          <a:solidFill>
            <a:srgbClr val="F8F8F8"/>
          </a:solidFill>
        </p:spPr>
        <p:txBody>
          <a:bodyPr wrap="square" rtlCol="0">
            <a:spAutoFit/>
          </a:bodyPr>
          <a:lstStyle/>
          <a:p>
            <a:r>
              <a:rPr lang="en-GB" sz="1200" dirty="0">
                <a:solidFill>
                  <a:srgbClr val="000066"/>
                </a:solidFill>
                <a:latin typeface="Calibri" panose="020F0502020204030204" pitchFamily="34" charset="0"/>
                <a:cs typeface="Calibri" panose="020F0502020204030204" pitchFamily="34" charset="0"/>
              </a:rPr>
              <a:t>… has the information about:</a:t>
            </a:r>
          </a:p>
        </p:txBody>
      </p:sp>
    </p:spTree>
    <p:extLst>
      <p:ext uri="{BB962C8B-B14F-4D97-AF65-F5344CB8AC3E}">
        <p14:creationId xmlns:p14="http://schemas.microsoft.com/office/powerpoint/2010/main" val="292589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lot of drafting &amp; brain juice</a:t>
            </a:r>
          </a:p>
        </p:txBody>
      </p:sp>
      <p:sp>
        <p:nvSpPr>
          <p:cNvPr id="9" name="ZoneTexte 8">
            <a:extLst>
              <a:ext uri="{FF2B5EF4-FFF2-40B4-BE49-F238E27FC236}">
                <a16:creationId xmlns:a16="http://schemas.microsoft.com/office/drawing/2014/main" id="{21C45E4C-B78D-764F-85A1-A8535A6B963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AF465301-3913-814B-82BC-BF556EA576ED}"/>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43BD9720-DC09-B84C-B215-4C1D7DD28A9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12" name="Rectangle 18">
            <a:extLst>
              <a:ext uri="{FF2B5EF4-FFF2-40B4-BE49-F238E27FC236}">
                <a16:creationId xmlns:a16="http://schemas.microsoft.com/office/drawing/2014/main" id="{F0C5737C-535A-754A-894A-54BE43FA9DBF}"/>
              </a:ext>
            </a:extLst>
          </p:cNvPr>
          <p:cNvSpPr>
            <a:spLocks noChangeArrowheads="1"/>
          </p:cNvSpPr>
          <p:nvPr/>
        </p:nvSpPr>
        <p:spPr bwMode="auto">
          <a:xfrm>
            <a:off x="915866" y="2412000"/>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Notification file		80 pages		</a:t>
            </a:r>
            <a:r>
              <a:rPr lang="en-GB" sz="1400" dirty="0">
                <a:solidFill>
                  <a:srgbClr val="000066"/>
                </a:solidFill>
                <a:latin typeface="Calibri" charset="0"/>
                <a:ea typeface="Calibri" charset="0"/>
                <a:cs typeface="Calibri" charset="0"/>
              </a:rPr>
              <a:t>“Project portfolio”</a:t>
            </a:r>
          </a:p>
          <a:p>
            <a:pPr algn="just" defTabSz="703402"/>
            <a:r>
              <a:rPr lang="en-GB" dirty="0">
                <a:solidFill>
                  <a:srgbClr val="000066"/>
                </a:solidFill>
                <a:latin typeface="Calibri" charset="0"/>
                <a:ea typeface="Calibri" charset="0"/>
                <a:cs typeface="Calibri" charset="0"/>
              </a:rPr>
              <a:t>Business plans			15 versions		</a:t>
            </a:r>
            <a:r>
              <a:rPr lang="en-GB" sz="1400" dirty="0">
                <a:solidFill>
                  <a:srgbClr val="000066"/>
                </a:solidFill>
                <a:latin typeface="Calibri" charset="0"/>
                <a:ea typeface="Calibri" charset="0"/>
                <a:cs typeface="Calibri" charset="0"/>
              </a:rPr>
              <a:t>“Funding Gap Questionnaire”</a:t>
            </a:r>
          </a:p>
        </p:txBody>
      </p:sp>
      <p:sp>
        <p:nvSpPr>
          <p:cNvPr id="13" name="Rectangle 18">
            <a:extLst>
              <a:ext uri="{FF2B5EF4-FFF2-40B4-BE49-F238E27FC236}">
                <a16:creationId xmlns:a16="http://schemas.microsoft.com/office/drawing/2014/main" id="{61B08D5C-AD69-AD4A-998F-43206A9A66D0}"/>
              </a:ext>
            </a:extLst>
          </p:cNvPr>
          <p:cNvSpPr>
            <a:spLocks noChangeArrowheads="1"/>
          </p:cNvSpPr>
          <p:nvPr/>
        </p:nvSpPr>
        <p:spPr bwMode="auto">
          <a:xfrm>
            <a:off x="915866" y="3322861"/>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EC 1</a:t>
            </a:r>
            <a:r>
              <a:rPr lang="en-GB" baseline="30000" dirty="0">
                <a:solidFill>
                  <a:srgbClr val="000066"/>
                </a:solidFill>
                <a:latin typeface="Calibri" charset="0"/>
                <a:ea typeface="Calibri" charset="0"/>
                <a:cs typeface="Calibri" charset="0"/>
              </a:rPr>
              <a:t>st</a:t>
            </a:r>
            <a:r>
              <a:rPr lang="en-GB" dirty="0">
                <a:solidFill>
                  <a:srgbClr val="000066"/>
                </a:solidFill>
                <a:latin typeface="Calibri" charset="0"/>
                <a:ea typeface="Calibri" charset="0"/>
                <a:cs typeface="Calibri" charset="0"/>
              </a:rPr>
              <a:t> set of questions		45 questions		45 additional pages</a:t>
            </a:r>
          </a:p>
          <a:p>
            <a:pPr algn="just" defTabSz="703402"/>
            <a:r>
              <a:rPr lang="en-GB" dirty="0">
                <a:solidFill>
                  <a:srgbClr val="000066"/>
                </a:solidFill>
                <a:latin typeface="Calibri" charset="0"/>
                <a:ea typeface="Calibri" charset="0"/>
                <a:cs typeface="Calibri" charset="0"/>
              </a:rPr>
              <a:t>Business plans			8 versions</a:t>
            </a:r>
          </a:p>
        </p:txBody>
      </p:sp>
      <p:sp>
        <p:nvSpPr>
          <p:cNvPr id="14" name="Rectangle 18">
            <a:extLst>
              <a:ext uri="{FF2B5EF4-FFF2-40B4-BE49-F238E27FC236}">
                <a16:creationId xmlns:a16="http://schemas.microsoft.com/office/drawing/2014/main" id="{0C243B6A-0D0A-AB45-BA9E-F5E9863674DB}"/>
              </a:ext>
            </a:extLst>
          </p:cNvPr>
          <p:cNvSpPr>
            <a:spLocks noChangeArrowheads="1"/>
          </p:cNvSpPr>
          <p:nvPr/>
        </p:nvSpPr>
        <p:spPr bwMode="auto">
          <a:xfrm>
            <a:off x="915866" y="4233721"/>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EC 2</a:t>
            </a:r>
            <a:r>
              <a:rPr lang="en-GB" baseline="30000" dirty="0">
                <a:solidFill>
                  <a:srgbClr val="000066"/>
                </a:solidFill>
                <a:latin typeface="Calibri" charset="0"/>
                <a:ea typeface="Calibri" charset="0"/>
                <a:cs typeface="Calibri" charset="0"/>
              </a:rPr>
              <a:t>nd</a:t>
            </a:r>
            <a:r>
              <a:rPr lang="en-GB" dirty="0">
                <a:solidFill>
                  <a:srgbClr val="000066"/>
                </a:solidFill>
                <a:latin typeface="Calibri" charset="0"/>
                <a:ea typeface="Calibri" charset="0"/>
                <a:cs typeface="Calibri" charset="0"/>
              </a:rPr>
              <a:t> set of questions		30 questions		30 additional pages</a:t>
            </a:r>
          </a:p>
          <a:p>
            <a:pPr algn="just" defTabSz="703402"/>
            <a:r>
              <a:rPr lang="en-GB" dirty="0">
                <a:solidFill>
                  <a:srgbClr val="000066"/>
                </a:solidFill>
                <a:latin typeface="Calibri" charset="0"/>
                <a:ea typeface="Calibri" charset="0"/>
                <a:cs typeface="Calibri" charset="0"/>
              </a:rPr>
              <a:t>Business plans			4 versions</a:t>
            </a:r>
          </a:p>
        </p:txBody>
      </p:sp>
      <p:sp>
        <p:nvSpPr>
          <p:cNvPr id="15" name="Rectangle 18">
            <a:extLst>
              <a:ext uri="{FF2B5EF4-FFF2-40B4-BE49-F238E27FC236}">
                <a16:creationId xmlns:a16="http://schemas.microsoft.com/office/drawing/2014/main" id="{071976EC-0414-A340-A3DF-A0C27D3597C9}"/>
              </a:ext>
            </a:extLst>
          </p:cNvPr>
          <p:cNvSpPr>
            <a:spLocks noChangeArrowheads="1"/>
          </p:cNvSpPr>
          <p:nvPr/>
        </p:nvSpPr>
        <p:spPr bwMode="auto">
          <a:xfrm>
            <a:off x="915866" y="5144582"/>
            <a:ext cx="7643077" cy="71015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EC additional questions	25 questions		25 additional pages</a:t>
            </a:r>
          </a:p>
          <a:p>
            <a:pPr algn="just" defTabSz="703402"/>
            <a:r>
              <a:rPr lang="en-GB" dirty="0">
                <a:solidFill>
                  <a:srgbClr val="000066"/>
                </a:solidFill>
                <a:latin typeface="Calibri" charset="0"/>
                <a:ea typeface="Calibri" charset="0"/>
                <a:cs typeface="Calibri" charset="0"/>
              </a:rPr>
              <a:t>Business plans			3 versions</a:t>
            </a:r>
          </a:p>
        </p:txBody>
      </p:sp>
    </p:spTree>
    <p:extLst>
      <p:ext uri="{BB962C8B-B14F-4D97-AF65-F5344CB8AC3E}">
        <p14:creationId xmlns:p14="http://schemas.microsoft.com/office/powerpoint/2010/main" val="38770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E6D76">
                <a:alpha val="50000"/>
              </a:srgbClr>
            </a:gs>
            <a:gs pos="50000">
              <a:srgbClr val="CCECFF">
                <a:alpha val="50000"/>
              </a:srgbClr>
            </a:gs>
            <a:gs pos="100000">
              <a:srgbClr val="5E6D76">
                <a:alpha val="50000"/>
              </a:srgbClr>
            </a:gs>
          </a:gsLst>
          <a:lin ang="18900000" scaled="1"/>
        </a:gradFill>
        <a:effectLst/>
      </p:bgPr>
    </p:bg>
    <p:spTree>
      <p:nvGrpSpPr>
        <p:cNvPr id="1" name=""/>
        <p:cNvGrpSpPr/>
        <p:nvPr/>
      </p:nvGrpSpPr>
      <p:grpSpPr>
        <a:xfrm>
          <a:off x="0" y="0"/>
          <a:ext cx="0" cy="0"/>
          <a:chOff x="0" y="0"/>
          <a:chExt cx="0" cy="0"/>
        </a:xfrm>
      </p:grpSpPr>
      <p:sp>
        <p:nvSpPr>
          <p:cNvPr id="5" name="Rectangle 130">
            <a:extLst>
              <a:ext uri="{FF2B5EF4-FFF2-40B4-BE49-F238E27FC236}">
                <a16:creationId xmlns:a16="http://schemas.microsoft.com/office/drawing/2014/main" id="{2D519C6F-7B0C-8F45-8D2B-D3ACE845E1EE}"/>
              </a:ext>
            </a:extLst>
          </p:cNvPr>
          <p:cNvSpPr>
            <a:spLocks noChangeArrowheads="1"/>
          </p:cNvSpPr>
          <p:nvPr/>
        </p:nvSpPr>
        <p:spPr bwMode="auto">
          <a:xfrm>
            <a:off x="1079500" y="1118776"/>
            <a:ext cx="7164388" cy="4714111"/>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90500" tIns="95250" rIns="190500" bIns="95250" anchor="ctr" anchorCtr="1">
            <a:prstTxWarp prst="textNoShape">
              <a:avLst/>
            </a:prstTxWarp>
            <a:spAutoFit/>
          </a:bodyPr>
          <a:lstStyle/>
          <a:p>
            <a:pPr algn="ctr" defTabSz="762000">
              <a:defRPr/>
            </a:pPr>
            <a:endParaRPr lang="fr-FR" sz="32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endParaRPr>
          </a:p>
          <a:p>
            <a:pPr algn="ctr" defTabSz="762000">
              <a:defRPr/>
            </a:pP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The public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funding</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of Important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Projects</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of Common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European</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a:t>
            </a:r>
            <a:r>
              <a:rPr lang="fr-FR" sz="4400" b="1" dirty="0" err="1">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Interest</a:t>
            </a:r>
            <a:r>
              <a:rPr lang="fr-FR" sz="44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rPr>
              <a:t> (IPCEI)</a:t>
            </a:r>
          </a:p>
          <a:p>
            <a:pPr algn="ctr" defTabSz="762000">
              <a:defRPr/>
            </a:pPr>
            <a:endParaRPr lang="fr-FR" sz="3200" b="1" dirty="0">
              <a:solidFill>
                <a:srgbClr val="EAEAEA"/>
              </a:solidFill>
              <a:effectLst>
                <a:outerShdw blurRad="38100" dist="38100" dir="2700000" algn="tl">
                  <a:srgbClr val="000000"/>
                </a:outerShdw>
              </a:effectLst>
              <a:latin typeface="Calibri" panose="020F0502020204030204" pitchFamily="34" charset="0"/>
              <a:ea typeface="Times New Roman" pitchFamily="-111" charset="0"/>
              <a:cs typeface="Calibri" panose="020F0502020204030204" pitchFamily="34" charset="0"/>
            </a:endParaRPr>
          </a:p>
          <a:p>
            <a:pPr algn="ctr" defTabSz="762000">
              <a:defRPr/>
            </a:pPr>
            <a:r>
              <a:rPr lang="fr-FR" dirty="0">
                <a:solidFill>
                  <a:srgbClr val="EAEAEA"/>
                </a:solidFill>
                <a:latin typeface="Calibri" panose="020F0502020204030204" pitchFamily="34" charset="0"/>
                <a:ea typeface="Times New Roman" pitchFamily="-111" charset="0"/>
                <a:cs typeface="Calibri" panose="020F0502020204030204" pitchFamily="34" charset="0"/>
              </a:rPr>
              <a:t>Marc Isabelle</a:t>
            </a:r>
          </a:p>
          <a:p>
            <a:pPr algn="ctr" defTabSz="762000">
              <a:lnSpc>
                <a:spcPts val="1900"/>
              </a:lnSpc>
              <a:spcBef>
                <a:spcPts val="0"/>
              </a:spcBef>
              <a:defRPr/>
            </a:pPr>
            <a:r>
              <a:rPr lang="fr-FR" sz="2000" i="1" dirty="0" err="1">
                <a:solidFill>
                  <a:srgbClr val="EAEAEA"/>
                </a:solidFill>
                <a:latin typeface="Calibri" panose="020F0502020204030204" pitchFamily="34" charset="0"/>
                <a:ea typeface="Times New Roman" pitchFamily="-111" charset="0"/>
                <a:cs typeface="Calibri" panose="020F0502020204030204" pitchFamily="34" charset="0"/>
              </a:rPr>
              <a:t>e</a:t>
            </a:r>
            <a:r>
              <a:rPr lang="fr-FR" i="1" dirty="0" err="1">
                <a:solidFill>
                  <a:srgbClr val="EAEAEA"/>
                </a:solidFill>
                <a:latin typeface="Calibri" panose="020F0502020204030204" pitchFamily="34" charset="0"/>
                <a:ea typeface="Times New Roman" pitchFamily="-111" charset="0"/>
                <a:cs typeface="Calibri" panose="020F0502020204030204" pitchFamily="34" charset="0"/>
              </a:rPr>
              <a:t>uropean</a:t>
            </a:r>
            <a:r>
              <a:rPr lang="fr-FR" i="1" dirty="0">
                <a:solidFill>
                  <a:srgbClr val="EAEAEA"/>
                </a:solidFill>
                <a:latin typeface="Calibri" panose="020F0502020204030204" pitchFamily="34" charset="0"/>
                <a:ea typeface="Times New Roman" pitchFamily="-111" charset="0"/>
                <a:cs typeface="Calibri" panose="020F0502020204030204" pitchFamily="34" charset="0"/>
              </a:rPr>
              <a:t> economics</a:t>
            </a:r>
          </a:p>
          <a:p>
            <a:pPr algn="ctr" defTabSz="762000">
              <a:defRPr/>
            </a:pPr>
            <a:r>
              <a:rPr lang="fr-FR" sz="1000" dirty="0">
                <a:solidFill>
                  <a:srgbClr val="EAEAEA"/>
                </a:solidFill>
                <a:latin typeface="Calibri" panose="020F0502020204030204" pitchFamily="34" charset="0"/>
                <a:ea typeface="Times New Roman" pitchFamily="-111" charset="0"/>
                <a:cs typeface="Calibri" panose="020F0502020204030204" pitchFamily="34" charset="0"/>
                <a:hlinkClick r:id="rId3"/>
              </a:rPr>
              <a:t>marc.isabelle@europeaneconomics.com</a:t>
            </a:r>
            <a:endParaRPr lang="fr-FR" sz="1000" dirty="0">
              <a:solidFill>
                <a:srgbClr val="EAEAEA"/>
              </a:solidFill>
              <a:latin typeface="Calibri" panose="020F0502020204030204" pitchFamily="34" charset="0"/>
              <a:ea typeface="Times New Roman" pitchFamily="-111" charset="0"/>
              <a:cs typeface="Calibri" panose="020F0502020204030204" pitchFamily="34" charset="0"/>
            </a:endParaRPr>
          </a:p>
          <a:p>
            <a:pPr algn="ctr" defTabSz="762000">
              <a:defRPr/>
            </a:pPr>
            <a:r>
              <a:rPr lang="fr-FR" sz="1000" dirty="0">
                <a:solidFill>
                  <a:srgbClr val="EAEAEA"/>
                </a:solidFill>
                <a:latin typeface="Calibri" panose="020F0502020204030204" pitchFamily="34" charset="0"/>
                <a:ea typeface="Times New Roman" pitchFamily="-111" charset="0"/>
                <a:cs typeface="Calibri" panose="020F0502020204030204" pitchFamily="34" charset="0"/>
              </a:rPr>
              <a:t>+33 673 116 109</a:t>
            </a:r>
          </a:p>
        </p:txBody>
      </p:sp>
      <p:pic>
        <p:nvPicPr>
          <p:cNvPr id="6" name="Image 18" descr="e2_logo2014_v8.png">
            <a:extLst>
              <a:ext uri="{FF2B5EF4-FFF2-40B4-BE49-F238E27FC236}">
                <a16:creationId xmlns:a16="http://schemas.microsoft.com/office/drawing/2014/main" id="{17BD94C9-B76F-554A-9DC4-34CCA1BAF0FF}"/>
              </a:ext>
            </a:extLst>
          </p:cNvPr>
          <p:cNvPicPr>
            <a:picLocks noChangeAspect="1"/>
          </p:cNvPicPr>
          <p:nvPr/>
        </p:nvPicPr>
        <p:blipFill>
          <a:blip r:embed="rId4"/>
          <a:srcRect/>
          <a:stretch>
            <a:fillRect/>
          </a:stretch>
        </p:blipFill>
        <p:spPr bwMode="auto">
          <a:xfrm>
            <a:off x="76200" y="69600"/>
            <a:ext cx="1504383" cy="540000"/>
          </a:xfrm>
          <a:prstGeom prst="rect">
            <a:avLst/>
          </a:prstGeom>
          <a:noFill/>
          <a:ln w="9525">
            <a:noFill/>
            <a:miter lim="800000"/>
            <a:headEnd/>
            <a:tailEnd/>
          </a:ln>
        </p:spPr>
      </p:pic>
      <p:sp>
        <p:nvSpPr>
          <p:cNvPr id="7" name="Rectangle 6">
            <a:extLst>
              <a:ext uri="{FF2B5EF4-FFF2-40B4-BE49-F238E27FC236}">
                <a16:creationId xmlns:a16="http://schemas.microsoft.com/office/drawing/2014/main" id="{369A79D1-16EC-8A47-B32B-CC5F5ADD1B2A}"/>
              </a:ext>
            </a:extLst>
          </p:cNvPr>
          <p:cNvSpPr/>
          <p:nvPr/>
        </p:nvSpPr>
        <p:spPr>
          <a:xfrm>
            <a:off x="6822040" y="6351445"/>
            <a:ext cx="2249952" cy="461665"/>
          </a:xfrm>
          <a:prstGeom prst="rect">
            <a:avLst/>
          </a:prstGeom>
        </p:spPr>
        <p:txBody>
          <a:bodyPr wrap="square">
            <a:spAutoFit/>
          </a:bodyPr>
          <a:lstStyle/>
          <a:p>
            <a:pPr algn="r"/>
            <a:r>
              <a:rPr lang="en-GB" sz="1200" dirty="0">
                <a:solidFill>
                  <a:srgbClr val="000066"/>
                </a:solidFill>
                <a:latin typeface="Arial" panose="020B0604020202020204" pitchFamily="34" charset="0"/>
                <a:ea typeface="Calibri" panose="020F0502020204030204" pitchFamily="34" charset="0"/>
                <a:cs typeface="Times New Roman" panose="02020603050405020304" pitchFamily="18" charset="0"/>
              </a:rPr>
              <a:t>Kick-off meeting – </a:t>
            </a:r>
            <a:r>
              <a:rPr lang="en-GB" sz="1200" dirty="0" err="1">
                <a:solidFill>
                  <a:srgbClr val="000066"/>
                </a:solidFill>
                <a:latin typeface="Arial" panose="020B0604020202020204" pitchFamily="34" charset="0"/>
                <a:ea typeface="Calibri" panose="020F0502020204030204" pitchFamily="34" charset="0"/>
                <a:cs typeface="Times New Roman" panose="02020603050405020304" pitchFamily="18" charset="0"/>
              </a:rPr>
              <a:t>McPhy</a:t>
            </a:r>
            <a:r>
              <a:rPr lang="en-GB" sz="1200" dirty="0">
                <a:solidFill>
                  <a:srgbClr val="000066"/>
                </a:solidFill>
                <a:latin typeface="Arial" panose="020B0604020202020204" pitchFamily="34" charset="0"/>
                <a:ea typeface="Calibri" panose="020F0502020204030204" pitchFamily="34" charset="0"/>
                <a:cs typeface="Times New Roman" panose="02020603050405020304" pitchFamily="18" charset="0"/>
              </a:rPr>
              <a:t> February 24</a:t>
            </a:r>
            <a:r>
              <a:rPr lang="en-GB" sz="1200" baseline="30000" dirty="0">
                <a:solidFill>
                  <a:srgbClr val="000066"/>
                </a:solidFill>
                <a:latin typeface="Arial" panose="020B0604020202020204" pitchFamily="34" charset="0"/>
                <a:ea typeface="Calibri" panose="020F0502020204030204" pitchFamily="34" charset="0"/>
                <a:cs typeface="Times New Roman" panose="02020603050405020304" pitchFamily="18" charset="0"/>
              </a:rPr>
              <a:t>th</a:t>
            </a:r>
            <a:r>
              <a:rPr lang="en-GB" sz="1200" dirty="0">
                <a:solidFill>
                  <a:srgbClr val="000066"/>
                </a:solidFill>
                <a:latin typeface="Arial" panose="020B0604020202020204" pitchFamily="34" charset="0"/>
                <a:ea typeface="Calibri" panose="020F0502020204030204" pitchFamily="34" charset="0"/>
                <a:cs typeface="Times New Roman" panose="02020603050405020304" pitchFamily="18" charset="0"/>
              </a:rPr>
              <a:t>, 2020</a:t>
            </a:r>
            <a:endParaRPr lang="en-GB" sz="1200" dirty="0">
              <a:solidFill>
                <a:srgbClr val="000066"/>
              </a:solidFill>
            </a:endParaRPr>
          </a:p>
        </p:txBody>
      </p:sp>
    </p:spTree>
    <p:extLst>
      <p:ext uri="{BB962C8B-B14F-4D97-AF65-F5344CB8AC3E}">
        <p14:creationId xmlns:p14="http://schemas.microsoft.com/office/powerpoint/2010/main" val="37545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Anticipation is key</a:t>
            </a:r>
          </a:p>
        </p:txBody>
      </p:sp>
      <p:sp>
        <p:nvSpPr>
          <p:cNvPr id="8" name="ZoneTexte 7">
            <a:extLst>
              <a:ext uri="{FF2B5EF4-FFF2-40B4-BE49-F238E27FC236}">
                <a16:creationId xmlns:a16="http://schemas.microsoft.com/office/drawing/2014/main" id="{F4DAF06D-B68F-7A45-8F38-50C3F42ADC8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2" name="Image 18" descr="e2_logo2014_v8.png">
            <a:extLst>
              <a:ext uri="{FF2B5EF4-FFF2-40B4-BE49-F238E27FC236}">
                <a16:creationId xmlns:a16="http://schemas.microsoft.com/office/drawing/2014/main" id="{5A3476AA-7E21-9448-B246-28E7CBCB6219}"/>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CF174981-E233-7746-AC6D-00A58BE4CAA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State aid notification procedure</a:t>
            </a:r>
          </a:p>
        </p:txBody>
      </p:sp>
      <p:sp>
        <p:nvSpPr>
          <p:cNvPr id="14" name="Rectangle 18">
            <a:extLst>
              <a:ext uri="{FF2B5EF4-FFF2-40B4-BE49-F238E27FC236}">
                <a16:creationId xmlns:a16="http://schemas.microsoft.com/office/drawing/2014/main" id="{EB58CC99-A5D4-6B4E-A282-D092F03715CF}"/>
              </a:ext>
            </a:extLst>
          </p:cNvPr>
          <p:cNvSpPr>
            <a:spLocks noChangeArrowheads="1"/>
          </p:cNvSpPr>
          <p:nvPr/>
        </p:nvSpPr>
        <p:spPr bwMode="auto">
          <a:xfrm>
            <a:off x="915866" y="2412000"/>
            <a:ext cx="7643077"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The notification procedure should be prepared as soon as possible &amp; connected to the investment decision</a:t>
            </a:r>
          </a:p>
        </p:txBody>
      </p:sp>
      <p:sp>
        <p:nvSpPr>
          <p:cNvPr id="15" name="Rectangle 18">
            <a:extLst>
              <a:ext uri="{FF2B5EF4-FFF2-40B4-BE49-F238E27FC236}">
                <a16:creationId xmlns:a16="http://schemas.microsoft.com/office/drawing/2014/main" id="{FB89ECC9-1B76-9444-BEC3-C057BA4226B3}"/>
              </a:ext>
            </a:extLst>
          </p:cNvPr>
          <p:cNvSpPr>
            <a:spLocks noChangeArrowheads="1"/>
          </p:cNvSpPr>
          <p:nvPr/>
        </p:nvSpPr>
        <p:spPr bwMode="auto">
          <a:xfrm>
            <a:off x="915866" y="3849159"/>
            <a:ext cx="7643077" cy="127825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E.g. proofs required by EC regarding necessity &amp; proportionality of State aid =</a:t>
            </a:r>
          </a:p>
          <a:p>
            <a:pPr marL="738572" lvl="1" indent="-316531" algn="just" defTabSz="703402">
              <a:buFont typeface="Wingdings" pitchFamily="2" charset="2"/>
              <a:buChar char="§"/>
            </a:pPr>
            <a:r>
              <a:rPr lang="en-GB" dirty="0">
                <a:solidFill>
                  <a:srgbClr val="000066"/>
                </a:solidFill>
                <a:latin typeface="Calibri" charset="0"/>
                <a:ea typeface="Calibri" charset="0"/>
                <a:cs typeface="Calibri" charset="0"/>
              </a:rPr>
              <a:t>Record of decision by Executive committee stating that a minimum of (say) € 100 millions is required to decide upon the investment</a:t>
            </a:r>
          </a:p>
          <a:p>
            <a:pPr marL="738572" lvl="1" indent="-316531" algn="just" defTabSz="703402">
              <a:buFont typeface="Wingdings" pitchFamily="2" charset="2"/>
              <a:buChar char="§"/>
            </a:pPr>
            <a:r>
              <a:rPr lang="en-GB" dirty="0">
                <a:solidFill>
                  <a:srgbClr val="000066"/>
                </a:solidFill>
                <a:latin typeface="Calibri" charset="0"/>
                <a:ea typeface="Calibri" charset="0"/>
                <a:cs typeface="Calibri" charset="0"/>
              </a:rPr>
              <a:t>Business plan supporting the above decision</a:t>
            </a:r>
          </a:p>
        </p:txBody>
      </p:sp>
      <p:sp>
        <p:nvSpPr>
          <p:cNvPr id="16" name="Rectangle 18">
            <a:extLst>
              <a:ext uri="{FF2B5EF4-FFF2-40B4-BE49-F238E27FC236}">
                <a16:creationId xmlns:a16="http://schemas.microsoft.com/office/drawing/2014/main" id="{16A046DD-8BCA-4841-9208-A145E8550F32}"/>
              </a:ext>
            </a:extLst>
          </p:cNvPr>
          <p:cNvSpPr>
            <a:spLocks noChangeArrowheads="1"/>
          </p:cNvSpPr>
          <p:nvPr/>
        </p:nvSpPr>
        <p:spPr bwMode="auto">
          <a:xfrm>
            <a:off x="915866" y="5294002"/>
            <a:ext cx="7643077" cy="426102"/>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Materials should be prepared before the aid application</a:t>
            </a:r>
          </a:p>
        </p:txBody>
      </p:sp>
    </p:spTree>
    <p:extLst>
      <p:ext uri="{BB962C8B-B14F-4D97-AF65-F5344CB8AC3E}">
        <p14:creationId xmlns:p14="http://schemas.microsoft.com/office/powerpoint/2010/main" val="2823621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Three preceding IPCEI experiences</a:t>
            </a:r>
          </a:p>
        </p:txBody>
      </p:sp>
      <p:sp>
        <p:nvSpPr>
          <p:cNvPr id="8" name="ZoneTexte 7">
            <a:extLst>
              <a:ext uri="{FF2B5EF4-FFF2-40B4-BE49-F238E27FC236}">
                <a16:creationId xmlns:a16="http://schemas.microsoft.com/office/drawing/2014/main" id="{C637816F-8B60-AB40-A179-2A2438358528}"/>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F1508ADC-D739-B54C-9C45-E66367365175}"/>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0FF6DD37-E299-3F41-9178-D8CFF43EC57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1" name="Rectangle 18">
            <a:extLst>
              <a:ext uri="{FF2B5EF4-FFF2-40B4-BE49-F238E27FC236}">
                <a16:creationId xmlns:a16="http://schemas.microsoft.com/office/drawing/2014/main" id="{8952951B-0E56-354C-B282-7DF5ABE729F0}"/>
              </a:ext>
            </a:extLst>
          </p:cNvPr>
          <p:cNvSpPr>
            <a:spLocks noChangeArrowheads="1"/>
          </p:cNvSpPr>
          <p:nvPr/>
        </p:nvSpPr>
        <p:spPr bwMode="auto">
          <a:xfrm>
            <a:off x="921728" y="3773895"/>
            <a:ext cx="7589226" cy="125004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hlinkClick r:id="rId3"/>
              </a:rPr>
              <a:t>IPCEI on Microelectronics</a:t>
            </a:r>
            <a:r>
              <a:rPr lang="en-GB" dirty="0">
                <a:solidFill>
                  <a:srgbClr val="000066"/>
                </a:solidFill>
                <a:latin typeface="Calibri" panose="020F0502020204030204" pitchFamily="34" charset="0"/>
                <a:ea typeface="Tahoma" pitchFamily="-108" charset="0"/>
                <a:cs typeface="Calibri" panose="020F0502020204030204" pitchFamily="34" charset="0"/>
              </a:rPr>
              <a:t> (2018)</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A project comprising R&amp;D and First Industrial Deployment activities – 29 direct participants in France, Germany, Italy and the United Kingdom – € 7.75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budget – € 1.75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State aid (mainly direct grants)</a:t>
            </a:r>
          </a:p>
        </p:txBody>
      </p:sp>
      <p:sp>
        <p:nvSpPr>
          <p:cNvPr id="15" name="Rectangle 18">
            <a:extLst>
              <a:ext uri="{FF2B5EF4-FFF2-40B4-BE49-F238E27FC236}">
                <a16:creationId xmlns:a16="http://schemas.microsoft.com/office/drawing/2014/main" id="{DB33758D-F6E7-3045-94A7-2897FCD26EEC}"/>
              </a:ext>
            </a:extLst>
          </p:cNvPr>
          <p:cNvSpPr>
            <a:spLocks noChangeArrowheads="1"/>
          </p:cNvSpPr>
          <p:nvPr/>
        </p:nvSpPr>
        <p:spPr bwMode="auto">
          <a:xfrm>
            <a:off x="916209" y="5162070"/>
            <a:ext cx="7589226" cy="125004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hlinkClick r:id="rId4"/>
              </a:rPr>
              <a:t>Summer IPCEI on Batteries</a:t>
            </a:r>
            <a:r>
              <a:rPr lang="en-GB" dirty="0">
                <a:solidFill>
                  <a:srgbClr val="000066"/>
                </a:solidFill>
                <a:latin typeface="Calibri" panose="020F0502020204030204" pitchFamily="34" charset="0"/>
                <a:ea typeface="Tahoma" pitchFamily="-108" charset="0"/>
                <a:cs typeface="Calibri" panose="020F0502020204030204" pitchFamily="34" charset="0"/>
              </a:rPr>
              <a:t> (2019)</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A project comprising R&amp;D and First Industrial Deployment activities – 18 direct participants in Belgium, Finland, France, Germany, Italy, Poland and Sweden – € 8.2</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budget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3.2</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State</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aid</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(mainly</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direct</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grants</a:t>
            </a:r>
            <a:r>
              <a:rPr lang="en-GB" sz="17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16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claw-back</a:t>
            </a:r>
            <a:r>
              <a:rPr lang="en-GB" sz="16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mechanism)</a:t>
            </a:r>
          </a:p>
        </p:txBody>
      </p:sp>
      <p:sp>
        <p:nvSpPr>
          <p:cNvPr id="16" name="Rectangle 18">
            <a:extLst>
              <a:ext uri="{FF2B5EF4-FFF2-40B4-BE49-F238E27FC236}">
                <a16:creationId xmlns:a16="http://schemas.microsoft.com/office/drawing/2014/main" id="{C3D50742-33A3-C74F-919D-C52EECEE25AB}"/>
              </a:ext>
            </a:extLst>
          </p:cNvPr>
          <p:cNvSpPr>
            <a:spLocks noChangeArrowheads="1"/>
          </p:cNvSpPr>
          <p:nvPr/>
        </p:nvSpPr>
        <p:spPr bwMode="auto">
          <a:xfrm>
            <a:off x="916209" y="2108720"/>
            <a:ext cx="7589226" cy="152704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hlinkClick r:id="rId5"/>
              </a:rPr>
              <a:t>Fehmarn Belt Fixed Linkproject</a:t>
            </a:r>
            <a:r>
              <a:rPr lang="en-GB" dirty="0">
                <a:solidFill>
                  <a:srgbClr val="000066"/>
                </a:solidFill>
                <a:latin typeface="Calibri" panose="020F0502020204030204" pitchFamily="34" charset="0"/>
                <a:ea typeface="Tahoma" pitchFamily="-108" charset="0"/>
                <a:cs typeface="Calibri" panose="020F0502020204030204" pitchFamily="34" charset="0"/>
              </a:rPr>
              <a:t> (2015)</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A 19 km immersed tunnel between Denmark and Germany – Notification for reasons of legal certainty following complaints from ferry operators alleging that Danish State had granted unlawful State aid – € 8.7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investment – € 2.8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State aid (guarantee, loan and capital)</a:t>
            </a:r>
          </a:p>
        </p:txBody>
      </p:sp>
    </p:spTree>
    <p:extLst>
      <p:ext uri="{BB962C8B-B14F-4D97-AF65-F5344CB8AC3E}">
        <p14:creationId xmlns:p14="http://schemas.microsoft.com/office/powerpoint/2010/main" val="2439333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What is an IPCEI?</a:t>
            </a:r>
          </a:p>
        </p:txBody>
      </p:sp>
      <p:sp>
        <p:nvSpPr>
          <p:cNvPr id="8" name="ZoneTexte 7">
            <a:extLst>
              <a:ext uri="{FF2B5EF4-FFF2-40B4-BE49-F238E27FC236}">
                <a16:creationId xmlns:a16="http://schemas.microsoft.com/office/drawing/2014/main" id="{41038DFF-7C18-FC4A-88B1-9079EC03F10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2" name="Image 18" descr="e2_logo2014_v8.png">
            <a:extLst>
              <a:ext uri="{FF2B5EF4-FFF2-40B4-BE49-F238E27FC236}">
                <a16:creationId xmlns:a16="http://schemas.microsoft.com/office/drawing/2014/main" id="{BC6E13BE-9FCD-4B49-83AE-86FCA5C9A7D4}"/>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C589F3DB-E803-E948-9614-A815E31361E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4" name="Rectangle 18">
            <a:extLst>
              <a:ext uri="{FF2B5EF4-FFF2-40B4-BE49-F238E27FC236}">
                <a16:creationId xmlns:a16="http://schemas.microsoft.com/office/drawing/2014/main" id="{E11D4646-18F9-BF4F-81F7-43223DF5A8C1}"/>
              </a:ext>
            </a:extLst>
          </p:cNvPr>
          <p:cNvSpPr>
            <a:spLocks noChangeArrowheads="1"/>
          </p:cNvSpPr>
          <p:nvPr/>
        </p:nvSpPr>
        <p:spPr bwMode="auto">
          <a:xfrm>
            <a:off x="916119" y="2170653"/>
            <a:ext cx="7588799" cy="1814400"/>
          </a:xfrm>
          <a:prstGeom prst="rect">
            <a:avLst/>
          </a:prstGeom>
          <a:solidFill>
            <a:srgbClr val="F8F8F8"/>
          </a:solidFill>
          <a:ln w="9525">
            <a:noFill/>
            <a:miter lim="800000"/>
            <a:headEnd/>
            <a:tailEnd/>
          </a:ln>
        </p:spPr>
        <p:txBody>
          <a:bodyPr lIns="76200" tIns="76200" rIns="76200" bIns="76200">
            <a:prstTxWarp prst="textNoShape">
              <a:avLst/>
            </a:prstTxWarp>
            <a:noAutofit/>
          </a:bodyPr>
          <a:lstStyle/>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An Important Project of Common European Interest is a very-large scale integrated project </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involve companies from several Member States</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contribute in a concrete, clear and identifiable way to one or more objectives of the European Union </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have a significant impact on competitiveness and sustainable growth</a:t>
            </a:r>
          </a:p>
        </p:txBody>
      </p:sp>
      <p:sp>
        <p:nvSpPr>
          <p:cNvPr id="15" name="Rectangle 14">
            <a:extLst>
              <a:ext uri="{FF2B5EF4-FFF2-40B4-BE49-F238E27FC236}">
                <a16:creationId xmlns:a16="http://schemas.microsoft.com/office/drawing/2014/main" id="{11B41152-0D43-4640-8C0B-6C3B9510B707}"/>
              </a:ext>
            </a:extLst>
          </p:cNvPr>
          <p:cNvSpPr>
            <a:spLocks noChangeArrowheads="1"/>
          </p:cNvSpPr>
          <p:nvPr/>
        </p:nvSpPr>
        <p:spPr bwMode="auto">
          <a:xfrm>
            <a:off x="909769" y="5520988"/>
            <a:ext cx="7588799" cy="986400"/>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Very important size (order of magnitude = € billions)</a:t>
            </a:r>
          </a:p>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Long term (~ 5 years +)</a:t>
            </a:r>
          </a:p>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Extensive partnership to structure strategic value chains in Europe</a:t>
            </a:r>
          </a:p>
        </p:txBody>
      </p:sp>
      <p:sp>
        <p:nvSpPr>
          <p:cNvPr id="16" name="Rectangle 18">
            <a:extLst>
              <a:ext uri="{FF2B5EF4-FFF2-40B4-BE49-F238E27FC236}">
                <a16:creationId xmlns:a16="http://schemas.microsoft.com/office/drawing/2014/main" id="{5F27177D-D61A-D548-959B-2B5AFB88CC13}"/>
              </a:ext>
            </a:extLst>
          </p:cNvPr>
          <p:cNvSpPr>
            <a:spLocks noChangeArrowheads="1"/>
          </p:cNvSpPr>
          <p:nvPr/>
        </p:nvSpPr>
        <p:spPr bwMode="auto">
          <a:xfrm>
            <a:off x="916119" y="4122078"/>
            <a:ext cx="7588799" cy="1261884"/>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IPCEI provides </a:t>
            </a:r>
            <a:r>
              <a:rPr lang="en-GB" b="1" dirty="0">
                <a:solidFill>
                  <a:srgbClr val="000066"/>
                </a:solidFill>
                <a:latin typeface="Calibri" panose="020F0502020204030204" pitchFamily="34" charset="0"/>
                <a:ea typeface="Tahoma" pitchFamily="-108" charset="0"/>
                <a:cs typeface="Calibri" panose="020F0502020204030204" pitchFamily="34" charset="0"/>
              </a:rPr>
              <a:t>a unique opportunity to fund with public money:</a:t>
            </a:r>
          </a:p>
          <a:p>
            <a:pPr marL="285750" indent="-285750" algn="just" defTabSz="762000">
              <a:buFont typeface="Wingdings" pitchFamily="2" charset="2"/>
              <a:buChar char="§"/>
            </a:pPr>
            <a:r>
              <a:rPr lang="en-GB" b="1" dirty="0">
                <a:solidFill>
                  <a:srgbClr val="000066"/>
                </a:solidFill>
                <a:latin typeface="Calibri" panose="020F0502020204030204" pitchFamily="34" charset="0"/>
                <a:ea typeface="Tahoma" pitchFamily="-108" charset="0"/>
                <a:cs typeface="Calibri" panose="020F0502020204030204" pitchFamily="34" charset="0"/>
              </a:rPr>
              <a:t>Capex &amp; </a:t>
            </a:r>
            <a:r>
              <a:rPr lang="en-GB" b="1" dirty="0" err="1">
                <a:solidFill>
                  <a:srgbClr val="000066"/>
                </a:solidFill>
                <a:latin typeface="Calibri" panose="020F0502020204030204" pitchFamily="34" charset="0"/>
                <a:ea typeface="Tahoma" pitchFamily="-108" charset="0"/>
                <a:cs typeface="Calibri" panose="020F0502020204030204" pitchFamily="34" charset="0"/>
              </a:rPr>
              <a:t>Opex</a:t>
            </a:r>
            <a:r>
              <a:rPr lang="en-GB" b="1" dirty="0">
                <a:solidFill>
                  <a:srgbClr val="000066"/>
                </a:solidFill>
                <a:latin typeface="Calibri" panose="020F0502020204030204" pitchFamily="34" charset="0"/>
                <a:ea typeface="Tahoma" pitchFamily="-108" charset="0"/>
                <a:cs typeface="Calibri" panose="020F0502020204030204" pitchFamily="34" charset="0"/>
              </a:rPr>
              <a:t> for R&amp;D activities / First Industrial Deployment</a:t>
            </a:r>
          </a:p>
          <a:p>
            <a:pPr marL="285750" indent="-285750" algn="just" defTabSz="762000">
              <a:buFont typeface="Wingdings" pitchFamily="2" charset="2"/>
              <a:buChar char="§"/>
            </a:pPr>
            <a:r>
              <a:rPr lang="en-GB" b="1" dirty="0">
                <a:solidFill>
                  <a:srgbClr val="000066"/>
                </a:solidFill>
                <a:latin typeface="Calibri" panose="020F0502020204030204" pitchFamily="34" charset="0"/>
                <a:ea typeface="Tahoma" pitchFamily="-108" charset="0"/>
                <a:cs typeface="Calibri" panose="020F0502020204030204" pitchFamily="34" charset="0"/>
              </a:rPr>
              <a:t>construction of infrastructure in Environmental, Energy and Transport projects</a:t>
            </a:r>
            <a:endParaRPr lang="en-GB" dirty="0">
              <a:solidFill>
                <a:srgbClr val="000066"/>
              </a:solidFill>
              <a:highlight>
                <a:srgbClr val="FFFF00"/>
              </a:highlight>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3881902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new funding tool for a reinforced European industrial policy</a:t>
            </a:r>
          </a:p>
        </p:txBody>
      </p:sp>
      <p:sp>
        <p:nvSpPr>
          <p:cNvPr id="9" name="ZoneTexte 8">
            <a:extLst>
              <a:ext uri="{FF2B5EF4-FFF2-40B4-BE49-F238E27FC236}">
                <a16:creationId xmlns:a16="http://schemas.microsoft.com/office/drawing/2014/main" id="{A4682EF9-3009-E64E-9FD8-C5E814CF203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B0C341FF-FB3C-0E44-8A89-C0E5E7F4E646}"/>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6B519B31-E5CD-C14A-8CA0-669062B9A5B2}"/>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5" name="Rectangle 18">
            <a:extLst>
              <a:ext uri="{FF2B5EF4-FFF2-40B4-BE49-F238E27FC236}">
                <a16:creationId xmlns:a16="http://schemas.microsoft.com/office/drawing/2014/main" id="{2C9C3104-454C-1340-8990-25ECF447F2E2}"/>
              </a:ext>
            </a:extLst>
          </p:cNvPr>
          <p:cNvSpPr>
            <a:spLocks noChangeArrowheads="1"/>
          </p:cNvSpPr>
          <p:nvPr/>
        </p:nvSpPr>
        <p:spPr bwMode="auto">
          <a:xfrm>
            <a:off x="911015" y="2896213"/>
            <a:ext cx="7588799" cy="677108"/>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algn="just" defTabSz="762000"/>
            <a:r>
              <a:rPr lang="en-GB" sz="1700" dirty="0">
                <a:solidFill>
                  <a:srgbClr val="000066"/>
                </a:solidFill>
                <a:latin typeface="Calibri" panose="020F0502020204030204" pitchFamily="34" charset="0"/>
                <a:ea typeface="Tahoma" pitchFamily="-108" charset="0"/>
                <a:cs typeface="Calibri" panose="020F0502020204030204" pitchFamily="34" charset="0"/>
              </a:rPr>
              <a:t>The European Commission is involved in the design, selection, management structure</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and</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funding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of</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IPCEIs</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Grow,</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Move,</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Ener,</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RTD,</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JRC,</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DG</a:t>
            </a:r>
            <a:r>
              <a:rPr lang="en-GB" sz="1500" dirty="0">
                <a:solidFill>
                  <a:srgbClr val="000066"/>
                </a:solidFill>
                <a:latin typeface="Calibri" panose="020F0502020204030204" pitchFamily="34" charset="0"/>
                <a:ea typeface="Tahoma" pitchFamily="-108" charset="0"/>
                <a:cs typeface="Calibri" panose="020F0502020204030204" pitchFamily="34" charset="0"/>
              </a:rPr>
              <a:t> </a:t>
            </a:r>
            <a:r>
              <a:rPr lang="en-GB" sz="1700" dirty="0">
                <a:solidFill>
                  <a:srgbClr val="000066"/>
                </a:solidFill>
                <a:latin typeface="Calibri" panose="020F0502020204030204" pitchFamily="34" charset="0"/>
                <a:ea typeface="Tahoma" pitchFamily="-108" charset="0"/>
                <a:cs typeface="Calibri" panose="020F0502020204030204" pitchFamily="34" charset="0"/>
              </a:rPr>
              <a:t>Comp)</a:t>
            </a:r>
          </a:p>
        </p:txBody>
      </p:sp>
      <p:sp>
        <p:nvSpPr>
          <p:cNvPr id="17" name="Rectangle 18">
            <a:extLst>
              <a:ext uri="{FF2B5EF4-FFF2-40B4-BE49-F238E27FC236}">
                <a16:creationId xmlns:a16="http://schemas.microsoft.com/office/drawing/2014/main" id="{52583AD7-09EA-3641-BFBB-EB80420F3076}"/>
              </a:ext>
            </a:extLst>
          </p:cNvPr>
          <p:cNvSpPr>
            <a:spLocks noChangeArrowheads="1"/>
          </p:cNvSpPr>
          <p:nvPr/>
        </p:nvSpPr>
        <p:spPr bwMode="auto">
          <a:xfrm>
            <a:off x="911015" y="4077388"/>
            <a:ext cx="7588799" cy="984885"/>
          </a:xfrm>
          <a:prstGeom prst="rect">
            <a:avLst/>
          </a:prstGeom>
          <a:solidFill>
            <a:srgbClr val="F8F8F8"/>
          </a:solidFill>
          <a:ln w="9525">
            <a:noFill/>
            <a:miter lim="800000"/>
            <a:headEnd/>
            <a:tailEnd/>
          </a:ln>
        </p:spPr>
        <p:txBody>
          <a:bodyPr lIns="76200" tIns="76200" rIns="76200" bIns="76200">
            <a:prstTxWarp prst="textNoShape">
              <a:avLst/>
            </a:prstTxWarp>
            <a:noAutofit/>
          </a:bodyPr>
          <a:lstStyle/>
          <a:p>
            <a:pPr marL="358775" indent="-358775" algn="just" defTabSz="762000">
              <a:buFont typeface="Wingdings" pitchFamily="-108" charset="2"/>
              <a:buChar char="à"/>
            </a:pPr>
            <a:r>
              <a:rPr lang="en-GB" sz="1700" dirty="0">
                <a:solidFill>
                  <a:srgbClr val="000066"/>
                </a:solidFill>
                <a:latin typeface="Calibri" panose="020F0502020204030204" pitchFamily="34" charset="0"/>
                <a:ea typeface="Tahoma" pitchFamily="-108" charset="0"/>
                <a:cs typeface="Calibri" panose="020F0502020204030204" pitchFamily="34" charset="0"/>
              </a:rPr>
              <a:t>IPCEI = a financing tool that is foreseen to become more important in the near future </a:t>
            </a:r>
            <a:r>
              <a:rPr lang="en-GB" sz="1700" b="1" dirty="0">
                <a:solidFill>
                  <a:srgbClr val="000066"/>
                </a:solidFill>
                <a:latin typeface="Calibri" panose="020F0502020204030204" pitchFamily="34" charset="0"/>
                <a:ea typeface="Tahoma" pitchFamily="-108" charset="0"/>
                <a:cs typeface="Calibri" panose="020F0502020204030204" pitchFamily="34" charset="0"/>
              </a:rPr>
              <a:t>for economic sectors open to strong global competition and contributing to the strategic independence of the European Union</a:t>
            </a:r>
          </a:p>
        </p:txBody>
      </p:sp>
      <p:sp>
        <p:nvSpPr>
          <p:cNvPr id="18" name="Rectangle 18">
            <a:extLst>
              <a:ext uri="{FF2B5EF4-FFF2-40B4-BE49-F238E27FC236}">
                <a16:creationId xmlns:a16="http://schemas.microsoft.com/office/drawing/2014/main" id="{1407DD60-B5CE-B74E-A289-66E92E0AC213}"/>
              </a:ext>
            </a:extLst>
          </p:cNvPr>
          <p:cNvSpPr>
            <a:spLocks noChangeArrowheads="1"/>
          </p:cNvSpPr>
          <p:nvPr/>
        </p:nvSpPr>
        <p:spPr bwMode="auto">
          <a:xfrm>
            <a:off x="911015" y="2054397"/>
            <a:ext cx="7588799" cy="676800"/>
          </a:xfrm>
          <a:prstGeom prst="rect">
            <a:avLst/>
          </a:prstGeom>
          <a:solidFill>
            <a:srgbClr val="F8F8F8"/>
          </a:solidFill>
          <a:ln w="9525">
            <a:noFill/>
            <a:miter lim="800000"/>
            <a:headEnd/>
            <a:tailEnd/>
          </a:ln>
        </p:spPr>
        <p:txBody>
          <a:bodyPr lIns="76200" tIns="76200" rIns="76200" bIns="76200">
            <a:prstTxWarp prst="textNoShape">
              <a:avLst/>
            </a:prstTxWarp>
            <a:noAutofit/>
          </a:bodyPr>
          <a:lstStyle/>
          <a:p>
            <a:pPr algn="just" defTabSz="762000"/>
            <a:r>
              <a:rPr lang="en-GB" sz="1700" dirty="0">
                <a:solidFill>
                  <a:srgbClr val="000066"/>
                </a:solidFill>
                <a:latin typeface="Calibri" panose="020F0502020204030204" pitchFamily="34" charset="0"/>
                <a:ea typeface="Tahoma" pitchFamily="-108" charset="0"/>
                <a:cs typeface="Calibri" panose="020F0502020204030204" pitchFamily="34" charset="0"/>
              </a:rPr>
              <a:t>IPCEI = unique European regulatory framework for the funding of industrial activities by EU Member States (</a:t>
            </a:r>
            <a:r>
              <a:rPr lang="en-GB" sz="1700" dirty="0">
                <a:solidFill>
                  <a:srgbClr val="000066"/>
                </a:solidFill>
                <a:latin typeface="Calibri" panose="020F0502020204030204" pitchFamily="34" charset="0"/>
                <a:ea typeface="Tahoma" pitchFamily="-108" charset="0"/>
                <a:cs typeface="Calibri" panose="020F0502020204030204" pitchFamily="34" charset="0"/>
                <a:hlinkClick r:id="rId3"/>
              </a:rPr>
              <a:t>European Commission's communication on IPCEI</a:t>
            </a:r>
            <a:r>
              <a:rPr lang="en-GB" sz="1700" dirty="0">
                <a:solidFill>
                  <a:srgbClr val="000066"/>
                </a:solidFill>
                <a:latin typeface="Calibri" panose="020F0502020204030204" pitchFamily="34" charset="0"/>
                <a:ea typeface="Tahoma" pitchFamily="-108" charset="0"/>
                <a:cs typeface="Calibri" panose="020F0502020204030204" pitchFamily="34" charset="0"/>
              </a:rPr>
              <a:t>)</a:t>
            </a:r>
          </a:p>
        </p:txBody>
      </p:sp>
      <p:sp>
        <p:nvSpPr>
          <p:cNvPr id="19" name="Rectangle 18">
            <a:extLst>
              <a:ext uri="{FF2B5EF4-FFF2-40B4-BE49-F238E27FC236}">
                <a16:creationId xmlns:a16="http://schemas.microsoft.com/office/drawing/2014/main" id="{E794BF6F-1A2C-234E-AF1F-D7682344CAD1}"/>
              </a:ext>
            </a:extLst>
          </p:cNvPr>
          <p:cNvSpPr>
            <a:spLocks noChangeArrowheads="1"/>
          </p:cNvSpPr>
          <p:nvPr/>
        </p:nvSpPr>
        <p:spPr bwMode="auto">
          <a:xfrm>
            <a:off x="911015" y="5214602"/>
            <a:ext cx="7588799" cy="1200329"/>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sz="1700" dirty="0">
                <a:solidFill>
                  <a:srgbClr val="000066"/>
                </a:solidFill>
                <a:latin typeface="Calibri" panose="020F0502020204030204" pitchFamily="34" charset="0"/>
                <a:ea typeface="Tahoma" pitchFamily="-108" charset="0"/>
                <a:cs typeface="Calibri" panose="020F0502020204030204" pitchFamily="34" charset="0"/>
              </a:rPr>
              <a:t>The </a:t>
            </a:r>
            <a:r>
              <a:rPr lang="en-GB" sz="1700" dirty="0">
                <a:solidFill>
                  <a:srgbClr val="000066"/>
                </a:solidFill>
                <a:latin typeface="Calibri" panose="020F0502020204030204" pitchFamily="34" charset="0"/>
                <a:ea typeface="Tahoma" pitchFamily="-108" charset="0"/>
                <a:cs typeface="Calibri" panose="020F0502020204030204" pitchFamily="34" charset="0"/>
                <a:hlinkClick r:id="rId4"/>
              </a:rPr>
              <a:t>Strategic Forum for IPCEIs</a:t>
            </a:r>
            <a:r>
              <a:rPr lang="en-GB" sz="1700" dirty="0">
                <a:solidFill>
                  <a:srgbClr val="000066"/>
                </a:solidFill>
                <a:latin typeface="Calibri" panose="020F0502020204030204" pitchFamily="34" charset="0"/>
                <a:ea typeface="Tahoma" pitchFamily="-108" charset="0"/>
                <a:cs typeface="Calibri" panose="020F0502020204030204" pitchFamily="34" charset="0"/>
              </a:rPr>
              <a:t> identified eight strategic value chains as best candidates for IPCEIs: Microelectronics (2018), Electric batteries (2019), Clean, Connected and Autonomous Vehicles, Smart Health, Low CO</a:t>
            </a:r>
            <a:r>
              <a:rPr lang="en-GB" sz="1700" baseline="-25000" dirty="0">
                <a:solidFill>
                  <a:srgbClr val="000066"/>
                </a:solidFill>
                <a:latin typeface="Calibri" panose="020F0502020204030204" pitchFamily="34" charset="0"/>
                <a:ea typeface="Tahoma" pitchFamily="-108" charset="0"/>
                <a:cs typeface="Calibri" panose="020F0502020204030204" pitchFamily="34" charset="0"/>
              </a:rPr>
              <a:t>2</a:t>
            </a:r>
            <a:r>
              <a:rPr lang="en-GB" sz="1700" dirty="0">
                <a:solidFill>
                  <a:srgbClr val="000066"/>
                </a:solidFill>
                <a:latin typeface="Calibri" panose="020F0502020204030204" pitchFamily="34" charset="0"/>
                <a:ea typeface="Tahoma" pitchFamily="-108" charset="0"/>
                <a:cs typeface="Calibri" panose="020F0502020204030204" pitchFamily="34" charset="0"/>
              </a:rPr>
              <a:t> emissions </a:t>
            </a:r>
            <a:r>
              <a:rPr lang="en-GB" sz="1700" dirty="0" err="1">
                <a:solidFill>
                  <a:srgbClr val="000066"/>
                </a:solidFill>
                <a:latin typeface="Calibri" panose="020F0502020204030204" pitchFamily="34" charset="0"/>
                <a:ea typeface="Tahoma" pitchFamily="-108" charset="0"/>
                <a:cs typeface="Calibri" panose="020F0502020204030204" pitchFamily="34" charset="0"/>
              </a:rPr>
              <a:t>indus</a:t>
            </a:r>
            <a:r>
              <a:rPr lang="en-GB" sz="1700" dirty="0">
                <a:solidFill>
                  <a:srgbClr val="000066"/>
                </a:solidFill>
                <a:latin typeface="Calibri" panose="020F0502020204030204" pitchFamily="34" charset="0"/>
                <a:ea typeface="Tahoma" pitchFamily="-108" charset="0"/>
                <a:cs typeface="Calibri" panose="020F0502020204030204" pitchFamily="34" charset="0"/>
              </a:rPr>
              <a:t>-   -try, H</a:t>
            </a:r>
            <a:r>
              <a:rPr lang="en-GB" sz="1700" baseline="-25000" dirty="0">
                <a:solidFill>
                  <a:srgbClr val="000066"/>
                </a:solidFill>
                <a:latin typeface="Calibri" panose="020F0502020204030204" pitchFamily="34" charset="0"/>
                <a:ea typeface="Tahoma" pitchFamily="-108" charset="0"/>
                <a:cs typeface="Calibri" panose="020F0502020204030204" pitchFamily="34" charset="0"/>
              </a:rPr>
              <a:t>2</a:t>
            </a:r>
            <a:r>
              <a:rPr lang="en-GB" sz="1700" dirty="0">
                <a:solidFill>
                  <a:srgbClr val="000066"/>
                </a:solidFill>
                <a:latin typeface="Calibri" panose="020F0502020204030204" pitchFamily="34" charset="0"/>
                <a:ea typeface="Tahoma" pitchFamily="-108" charset="0"/>
                <a:cs typeface="Calibri" panose="020F0502020204030204" pitchFamily="34" charset="0"/>
              </a:rPr>
              <a:t> technologies and systems, Industrial Internet of Things, Cybersecurity  </a:t>
            </a:r>
            <a:endParaRPr lang="en-GB" sz="1700" b="1" dirty="0">
              <a:solidFill>
                <a:srgbClr val="000066"/>
              </a:solidFill>
              <a:latin typeface="Calibri" panose="020F0502020204030204" pitchFamily="34" charset="0"/>
              <a:ea typeface="Tahoma" pitchFamily="-108" charset="0"/>
              <a:cs typeface="Calibri" panose="020F0502020204030204" pitchFamily="34" charset="0"/>
            </a:endParaRPr>
          </a:p>
        </p:txBody>
      </p:sp>
    </p:spTree>
    <p:extLst>
      <p:ext uri="{BB962C8B-B14F-4D97-AF65-F5344CB8AC3E}">
        <p14:creationId xmlns:p14="http://schemas.microsoft.com/office/powerpoint/2010/main" val="4150978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An IPCEI has three interdependent layers</a:t>
            </a:r>
          </a:p>
        </p:txBody>
      </p:sp>
      <p:sp>
        <p:nvSpPr>
          <p:cNvPr id="39" name="ZoneTexte 38">
            <a:extLst>
              <a:ext uri="{FF2B5EF4-FFF2-40B4-BE49-F238E27FC236}">
                <a16:creationId xmlns:a16="http://schemas.microsoft.com/office/drawing/2014/main" id="{B814DBB0-C9B4-8748-A7B2-2D98CC18E6F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40" name="Image 18" descr="e2_logo2014_v8.png">
            <a:extLst>
              <a:ext uri="{FF2B5EF4-FFF2-40B4-BE49-F238E27FC236}">
                <a16:creationId xmlns:a16="http://schemas.microsoft.com/office/drawing/2014/main" id="{ACF2D6A2-DAAD-344F-80BF-7FAD2AA9B82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41" name="Rectangle 21">
            <a:extLst>
              <a:ext uri="{FF2B5EF4-FFF2-40B4-BE49-F238E27FC236}">
                <a16:creationId xmlns:a16="http://schemas.microsoft.com/office/drawing/2014/main" id="{B0893ED0-5ABB-AD4A-924A-3739776026D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42" name="Rectangle : coins arrondis 41">
            <a:extLst>
              <a:ext uri="{FF2B5EF4-FFF2-40B4-BE49-F238E27FC236}">
                <a16:creationId xmlns:a16="http://schemas.microsoft.com/office/drawing/2014/main" id="{3D8B9BD8-5085-4344-983B-391AF1A42F7E}"/>
              </a:ext>
            </a:extLst>
          </p:cNvPr>
          <p:cNvSpPr/>
          <p:nvPr/>
        </p:nvSpPr>
        <p:spPr>
          <a:xfrm>
            <a:off x="2574588" y="3407096"/>
            <a:ext cx="2100649" cy="537519"/>
          </a:xfrm>
          <a:prstGeom prst="roundRect">
            <a:avLst/>
          </a:prstGeom>
          <a:gradFill flip="none" rotWithShape="1">
            <a:gsLst>
              <a:gs pos="0">
                <a:srgbClr val="E46C0A">
                  <a:alpha val="80000"/>
                </a:srgbClr>
              </a:gs>
              <a:gs pos="99000">
                <a:srgbClr val="FDEAD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alibri" panose="020F0502020204030204" pitchFamily="34" charset="0"/>
                <a:cs typeface="Calibri" panose="020F0502020204030204" pitchFamily="34" charset="0"/>
              </a:rPr>
              <a:t>Project #1</a:t>
            </a:r>
          </a:p>
        </p:txBody>
      </p:sp>
      <p:sp>
        <p:nvSpPr>
          <p:cNvPr id="43" name="Rectangle : coins arrondis 42">
            <a:extLst>
              <a:ext uri="{FF2B5EF4-FFF2-40B4-BE49-F238E27FC236}">
                <a16:creationId xmlns:a16="http://schemas.microsoft.com/office/drawing/2014/main" id="{B9570DBA-452E-C447-8952-388D9CF3347B}"/>
              </a:ext>
            </a:extLst>
          </p:cNvPr>
          <p:cNvSpPr/>
          <p:nvPr/>
        </p:nvSpPr>
        <p:spPr>
          <a:xfrm>
            <a:off x="5045475" y="3407096"/>
            <a:ext cx="2100649" cy="537519"/>
          </a:xfrm>
          <a:prstGeom prst="roundRect">
            <a:avLst/>
          </a:prstGeom>
          <a:gradFill flip="none" rotWithShape="1">
            <a:gsLst>
              <a:gs pos="0">
                <a:srgbClr val="E46C0A">
                  <a:alpha val="80000"/>
                </a:srgbClr>
              </a:gs>
              <a:gs pos="99000">
                <a:srgbClr val="FDEADA"/>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bg1"/>
                </a:solidFill>
                <a:latin typeface="Calibri" panose="020F0502020204030204" pitchFamily="34" charset="0"/>
                <a:cs typeface="Calibri" panose="020F0502020204030204" pitchFamily="34" charset="0"/>
              </a:rPr>
              <a:t>Project #2</a:t>
            </a:r>
          </a:p>
        </p:txBody>
      </p:sp>
      <p:sp>
        <p:nvSpPr>
          <p:cNvPr id="44" name="Rectangle 43">
            <a:extLst>
              <a:ext uri="{FF2B5EF4-FFF2-40B4-BE49-F238E27FC236}">
                <a16:creationId xmlns:a16="http://schemas.microsoft.com/office/drawing/2014/main" id="{924879D9-9218-7A46-975B-4C95852C01C1}"/>
              </a:ext>
            </a:extLst>
          </p:cNvPr>
          <p:cNvSpPr/>
          <p:nvPr/>
        </p:nvSpPr>
        <p:spPr>
          <a:xfrm rot="16200000">
            <a:off x="1584588"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#1a</a:t>
            </a:r>
          </a:p>
        </p:txBody>
      </p:sp>
      <p:sp>
        <p:nvSpPr>
          <p:cNvPr id="45" name="Rectangle 44">
            <a:extLst>
              <a:ext uri="{FF2B5EF4-FFF2-40B4-BE49-F238E27FC236}">
                <a16:creationId xmlns:a16="http://schemas.microsoft.com/office/drawing/2014/main" id="{1A7134C4-14C4-C540-A411-254AE2ED5185}"/>
              </a:ext>
            </a:extLst>
          </p:cNvPr>
          <p:cNvSpPr/>
          <p:nvPr/>
        </p:nvSpPr>
        <p:spPr>
          <a:xfrm rot="16200000">
            <a:off x="1973927"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#1b</a:t>
            </a:r>
          </a:p>
        </p:txBody>
      </p:sp>
      <p:sp>
        <p:nvSpPr>
          <p:cNvPr id="46" name="Rectangle 45">
            <a:extLst>
              <a:ext uri="{FF2B5EF4-FFF2-40B4-BE49-F238E27FC236}">
                <a16:creationId xmlns:a16="http://schemas.microsoft.com/office/drawing/2014/main" id="{BE01AABF-6B4C-A440-83DF-90FDFE860810}"/>
              </a:ext>
            </a:extLst>
          </p:cNvPr>
          <p:cNvSpPr/>
          <p:nvPr/>
        </p:nvSpPr>
        <p:spPr>
          <a:xfrm rot="16200000">
            <a:off x="2363266"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#1c</a:t>
            </a:r>
          </a:p>
        </p:txBody>
      </p:sp>
      <p:sp>
        <p:nvSpPr>
          <p:cNvPr id="47" name="Rectangle 46">
            <a:extLst>
              <a:ext uri="{FF2B5EF4-FFF2-40B4-BE49-F238E27FC236}">
                <a16:creationId xmlns:a16="http://schemas.microsoft.com/office/drawing/2014/main" id="{086F94EC-1C15-E843-A12D-A09218D45B15}"/>
              </a:ext>
            </a:extLst>
          </p:cNvPr>
          <p:cNvSpPr/>
          <p:nvPr/>
        </p:nvSpPr>
        <p:spPr>
          <a:xfrm rot="16200000">
            <a:off x="3325237"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#1z</a:t>
            </a:r>
          </a:p>
        </p:txBody>
      </p:sp>
      <p:sp>
        <p:nvSpPr>
          <p:cNvPr id="48" name="ZoneTexte 47">
            <a:extLst>
              <a:ext uri="{FF2B5EF4-FFF2-40B4-BE49-F238E27FC236}">
                <a16:creationId xmlns:a16="http://schemas.microsoft.com/office/drawing/2014/main" id="{8F877AC4-4D56-3F46-BA84-816E3C04BB2D}"/>
              </a:ext>
            </a:extLst>
          </p:cNvPr>
          <p:cNvSpPr txBox="1"/>
          <p:nvPr/>
        </p:nvSpPr>
        <p:spPr>
          <a:xfrm>
            <a:off x="3755228" y="4637576"/>
            <a:ext cx="574196" cy="769441"/>
          </a:xfrm>
          <a:prstGeom prst="rect">
            <a:avLst/>
          </a:prstGeom>
          <a:noFill/>
        </p:spPr>
        <p:txBody>
          <a:bodyPr wrap="none" rtlCol="0">
            <a:spAutoFit/>
          </a:bodyPr>
          <a:lstStyle/>
          <a:p>
            <a:r>
              <a:rPr lang="fr-FR" sz="44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49" name="Rectangle 48">
            <a:extLst>
              <a:ext uri="{FF2B5EF4-FFF2-40B4-BE49-F238E27FC236}">
                <a16:creationId xmlns:a16="http://schemas.microsoft.com/office/drawing/2014/main" id="{A1CE1232-CCE5-8B45-8FF6-1D857F950C7F}"/>
              </a:ext>
            </a:extLst>
          </p:cNvPr>
          <p:cNvSpPr/>
          <p:nvPr/>
        </p:nvSpPr>
        <p:spPr>
          <a:xfrm rot="16200000">
            <a:off x="4055475"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#2a</a:t>
            </a:r>
          </a:p>
        </p:txBody>
      </p:sp>
      <p:sp>
        <p:nvSpPr>
          <p:cNvPr id="50" name="Rectangle 49">
            <a:extLst>
              <a:ext uri="{FF2B5EF4-FFF2-40B4-BE49-F238E27FC236}">
                <a16:creationId xmlns:a16="http://schemas.microsoft.com/office/drawing/2014/main" id="{84E6B70D-117F-E541-B40A-BFF1C18B45BC}"/>
              </a:ext>
            </a:extLst>
          </p:cNvPr>
          <p:cNvSpPr/>
          <p:nvPr/>
        </p:nvSpPr>
        <p:spPr>
          <a:xfrm rot="16200000">
            <a:off x="4444814"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#2b</a:t>
            </a:r>
          </a:p>
        </p:txBody>
      </p:sp>
      <p:sp>
        <p:nvSpPr>
          <p:cNvPr id="51" name="Rectangle 50">
            <a:extLst>
              <a:ext uri="{FF2B5EF4-FFF2-40B4-BE49-F238E27FC236}">
                <a16:creationId xmlns:a16="http://schemas.microsoft.com/office/drawing/2014/main" id="{19874549-8374-4D44-8F88-E1D9542804FA}"/>
              </a:ext>
            </a:extLst>
          </p:cNvPr>
          <p:cNvSpPr/>
          <p:nvPr/>
        </p:nvSpPr>
        <p:spPr>
          <a:xfrm rot="16200000">
            <a:off x="4834153"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#2c</a:t>
            </a:r>
          </a:p>
        </p:txBody>
      </p:sp>
      <p:sp>
        <p:nvSpPr>
          <p:cNvPr id="52" name="Rectangle 51">
            <a:extLst>
              <a:ext uri="{FF2B5EF4-FFF2-40B4-BE49-F238E27FC236}">
                <a16:creationId xmlns:a16="http://schemas.microsoft.com/office/drawing/2014/main" id="{D54A2090-E32F-B74A-9447-487B34BFB44D}"/>
              </a:ext>
            </a:extLst>
          </p:cNvPr>
          <p:cNvSpPr/>
          <p:nvPr/>
        </p:nvSpPr>
        <p:spPr>
          <a:xfrm rot="16200000">
            <a:off x="5796124" y="5028631"/>
            <a:ext cx="2340000" cy="360000"/>
          </a:xfrm>
          <a:prstGeom prst="rect">
            <a:avLst/>
          </a:prstGeom>
          <a:solidFill>
            <a:srgbClr val="0091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bg1"/>
                </a:solidFill>
                <a:latin typeface="Calibri" panose="020F0502020204030204" pitchFamily="34" charset="0"/>
                <a:cs typeface="Calibri" panose="020F0502020204030204" pitchFamily="34" charset="0"/>
              </a:rPr>
              <a:t>Individual component #2x</a:t>
            </a:r>
          </a:p>
        </p:txBody>
      </p:sp>
      <p:sp>
        <p:nvSpPr>
          <p:cNvPr id="53" name="ZoneTexte 52">
            <a:extLst>
              <a:ext uri="{FF2B5EF4-FFF2-40B4-BE49-F238E27FC236}">
                <a16:creationId xmlns:a16="http://schemas.microsoft.com/office/drawing/2014/main" id="{760356BE-78B2-7849-80B9-DAA25352A41A}"/>
              </a:ext>
            </a:extLst>
          </p:cNvPr>
          <p:cNvSpPr txBox="1"/>
          <p:nvPr/>
        </p:nvSpPr>
        <p:spPr>
          <a:xfrm>
            <a:off x="6226115" y="4637576"/>
            <a:ext cx="574196" cy="769441"/>
          </a:xfrm>
          <a:prstGeom prst="rect">
            <a:avLst/>
          </a:prstGeom>
          <a:noFill/>
        </p:spPr>
        <p:txBody>
          <a:bodyPr wrap="none" rtlCol="0">
            <a:spAutoFit/>
          </a:bodyPr>
          <a:lstStyle/>
          <a:p>
            <a:r>
              <a:rPr lang="fr-FR" sz="44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54" name="ZoneTexte 53">
            <a:extLst>
              <a:ext uri="{FF2B5EF4-FFF2-40B4-BE49-F238E27FC236}">
                <a16:creationId xmlns:a16="http://schemas.microsoft.com/office/drawing/2014/main" id="{D4DEDB20-4048-6142-95AB-205D25448EE5}"/>
              </a:ext>
            </a:extLst>
          </p:cNvPr>
          <p:cNvSpPr txBox="1"/>
          <p:nvPr/>
        </p:nvSpPr>
        <p:spPr>
          <a:xfrm>
            <a:off x="7422092" y="3157654"/>
            <a:ext cx="574196" cy="769441"/>
          </a:xfrm>
          <a:prstGeom prst="rect">
            <a:avLst/>
          </a:prstGeom>
          <a:noFill/>
        </p:spPr>
        <p:txBody>
          <a:bodyPr wrap="none" rtlCol="0">
            <a:spAutoFit/>
          </a:bodyPr>
          <a:lstStyle/>
          <a:p>
            <a:r>
              <a:rPr lang="fr-FR" sz="44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55" name="AutoShape 16">
            <a:extLst>
              <a:ext uri="{FF2B5EF4-FFF2-40B4-BE49-F238E27FC236}">
                <a16:creationId xmlns:a16="http://schemas.microsoft.com/office/drawing/2014/main" id="{2B7FDF01-8271-084F-8A11-A6EE2A98F925}"/>
              </a:ext>
            </a:extLst>
          </p:cNvPr>
          <p:cNvSpPr>
            <a:spLocks noChangeArrowheads="1"/>
          </p:cNvSpPr>
          <p:nvPr/>
        </p:nvSpPr>
        <p:spPr bwMode="auto">
          <a:xfrm>
            <a:off x="2966227" y="2493521"/>
            <a:ext cx="1690688" cy="719137"/>
          </a:xfrm>
          <a:prstGeom prst="chevron">
            <a:avLst>
              <a:gd name="adj" fmla="val 58775"/>
            </a:avLst>
          </a:prstGeom>
          <a:solidFill>
            <a:schemeClr val="accent6">
              <a:lumMod val="40000"/>
              <a:lumOff val="60000"/>
            </a:schemeClr>
          </a:solidFill>
          <a:ln w="9525">
            <a:noFill/>
            <a:miter lim="800000"/>
            <a:headEnd/>
            <a:tailEnd/>
          </a:ln>
        </p:spPr>
        <p:txBody>
          <a:bodyPr lIns="0" rIns="0" anchor="ctr">
            <a:prstTxWarp prst="textNoShape">
              <a:avLst/>
            </a:prstTxWarp>
          </a:bodyPr>
          <a:lstStyle/>
          <a:p>
            <a:pPr algn="ctr"/>
            <a:r>
              <a:rPr lang="en-GB" dirty="0">
                <a:solidFill>
                  <a:srgbClr val="000066"/>
                </a:solidFill>
                <a:latin typeface="Calibri" panose="020F0502020204030204" pitchFamily="34" charset="0"/>
                <a:cs typeface="Calibri" panose="020F0502020204030204" pitchFamily="34" charset="0"/>
              </a:rPr>
              <a:t>Link #2</a:t>
            </a:r>
          </a:p>
        </p:txBody>
      </p:sp>
      <p:sp>
        <p:nvSpPr>
          <p:cNvPr id="56" name="AutoShape 17">
            <a:extLst>
              <a:ext uri="{FF2B5EF4-FFF2-40B4-BE49-F238E27FC236}">
                <a16:creationId xmlns:a16="http://schemas.microsoft.com/office/drawing/2014/main" id="{8361DCF0-7760-2C4A-9FD8-A225C9B80F62}"/>
              </a:ext>
            </a:extLst>
          </p:cNvPr>
          <p:cNvSpPr>
            <a:spLocks noChangeArrowheads="1"/>
          </p:cNvSpPr>
          <p:nvPr/>
        </p:nvSpPr>
        <p:spPr bwMode="auto">
          <a:xfrm>
            <a:off x="1629152" y="2493521"/>
            <a:ext cx="1702800" cy="719137"/>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Link #1</a:t>
            </a:r>
          </a:p>
        </p:txBody>
      </p:sp>
      <p:sp>
        <p:nvSpPr>
          <p:cNvPr id="57" name="AutoShape 20">
            <a:extLst>
              <a:ext uri="{FF2B5EF4-FFF2-40B4-BE49-F238E27FC236}">
                <a16:creationId xmlns:a16="http://schemas.microsoft.com/office/drawing/2014/main" id="{ED28288B-A06C-6346-99AB-CDCAA35761BD}"/>
              </a:ext>
            </a:extLst>
          </p:cNvPr>
          <p:cNvSpPr>
            <a:spLocks noChangeArrowheads="1"/>
          </p:cNvSpPr>
          <p:nvPr/>
        </p:nvSpPr>
        <p:spPr bwMode="auto">
          <a:xfrm>
            <a:off x="4291190" y="2493521"/>
            <a:ext cx="1702800" cy="719137"/>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Link #3</a:t>
            </a:r>
          </a:p>
        </p:txBody>
      </p:sp>
      <p:sp>
        <p:nvSpPr>
          <p:cNvPr id="58" name="AutoShape 22">
            <a:extLst>
              <a:ext uri="{FF2B5EF4-FFF2-40B4-BE49-F238E27FC236}">
                <a16:creationId xmlns:a16="http://schemas.microsoft.com/office/drawing/2014/main" id="{23CDEE73-D5DE-874F-8887-58171B075437}"/>
              </a:ext>
            </a:extLst>
          </p:cNvPr>
          <p:cNvSpPr>
            <a:spLocks noChangeArrowheads="1"/>
          </p:cNvSpPr>
          <p:nvPr/>
        </p:nvSpPr>
        <p:spPr bwMode="auto">
          <a:xfrm>
            <a:off x="5628265" y="2493521"/>
            <a:ext cx="1690688" cy="719137"/>
          </a:xfrm>
          <a:prstGeom prst="chevron">
            <a:avLst>
              <a:gd name="adj" fmla="val 58775"/>
            </a:avLst>
          </a:prstGeom>
          <a:solidFill>
            <a:schemeClr val="accent6">
              <a:lumMod val="40000"/>
              <a:lumOff val="60000"/>
            </a:schemeClr>
          </a:solidFill>
          <a:ln w="9525">
            <a:noFill/>
            <a:miter lim="800000"/>
            <a:headEnd/>
            <a:tailEnd/>
          </a:ln>
        </p:spPr>
        <p:txBody>
          <a:bodyPr lIns="0" rIns="0" anchor="ctr">
            <a:prstTxWarp prst="textNoShape">
              <a:avLst/>
            </a:prstTxWarp>
          </a:bodyPr>
          <a:lstStyle/>
          <a:p>
            <a:pPr algn="ctr"/>
            <a:r>
              <a:rPr lang="en-GB" dirty="0">
                <a:solidFill>
                  <a:srgbClr val="000066"/>
                </a:solidFill>
                <a:latin typeface="Calibri" panose="020F0502020204030204" pitchFamily="34" charset="0"/>
                <a:cs typeface="Calibri" panose="020F0502020204030204" pitchFamily="34" charset="0"/>
              </a:rPr>
              <a:t>Link #4</a:t>
            </a:r>
          </a:p>
        </p:txBody>
      </p:sp>
      <p:sp>
        <p:nvSpPr>
          <p:cNvPr id="59" name="AutoShape 23">
            <a:extLst>
              <a:ext uri="{FF2B5EF4-FFF2-40B4-BE49-F238E27FC236}">
                <a16:creationId xmlns:a16="http://schemas.microsoft.com/office/drawing/2014/main" id="{3660384A-D3BD-CA46-B1E1-95BC83D201CB}"/>
              </a:ext>
            </a:extLst>
          </p:cNvPr>
          <p:cNvSpPr>
            <a:spLocks noChangeArrowheads="1"/>
          </p:cNvSpPr>
          <p:nvPr/>
        </p:nvSpPr>
        <p:spPr bwMode="auto">
          <a:xfrm>
            <a:off x="6953228" y="2493521"/>
            <a:ext cx="1702800" cy="719137"/>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Link #5</a:t>
            </a:r>
          </a:p>
        </p:txBody>
      </p:sp>
      <p:sp>
        <p:nvSpPr>
          <p:cNvPr id="60" name="ZoneTexte 59">
            <a:extLst>
              <a:ext uri="{FF2B5EF4-FFF2-40B4-BE49-F238E27FC236}">
                <a16:creationId xmlns:a16="http://schemas.microsoft.com/office/drawing/2014/main" id="{DEBB2EB3-5934-4F45-887D-2D084E4EC29F}"/>
              </a:ext>
            </a:extLst>
          </p:cNvPr>
          <p:cNvSpPr txBox="1"/>
          <p:nvPr/>
        </p:nvSpPr>
        <p:spPr>
          <a:xfrm>
            <a:off x="3597271" y="2090665"/>
            <a:ext cx="2769604" cy="400110"/>
          </a:xfrm>
          <a:prstGeom prst="rect">
            <a:avLst/>
          </a:prstGeom>
          <a:noFill/>
        </p:spPr>
        <p:txBody>
          <a:bodyPr wrap="none" rtlCol="0">
            <a:spAutoFit/>
          </a:bodyPr>
          <a:lstStyle/>
          <a:p>
            <a:r>
              <a:rPr lang="fr-FR" sz="2000" i="1" dirty="0">
                <a:solidFill>
                  <a:srgbClr val="000066"/>
                </a:solidFill>
                <a:latin typeface="Calibri" panose="020F0502020204030204" pitchFamily="34" charset="0"/>
                <a:cs typeface="Calibri" panose="020F0502020204030204" pitchFamily="34" charset="0"/>
              </a:rPr>
              <a:t>STRATEGIC VALUE CHAIN</a:t>
            </a:r>
          </a:p>
        </p:txBody>
      </p:sp>
      <p:sp>
        <p:nvSpPr>
          <p:cNvPr id="61" name="ZoneTexte 60">
            <a:extLst>
              <a:ext uri="{FF2B5EF4-FFF2-40B4-BE49-F238E27FC236}">
                <a16:creationId xmlns:a16="http://schemas.microsoft.com/office/drawing/2014/main" id="{968CCFA5-7A0B-234E-9BF8-56B79F616D30}"/>
              </a:ext>
            </a:extLst>
          </p:cNvPr>
          <p:cNvSpPr txBox="1"/>
          <p:nvPr/>
        </p:nvSpPr>
        <p:spPr>
          <a:xfrm>
            <a:off x="286167" y="3491189"/>
            <a:ext cx="1219949" cy="307777"/>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Chapeau texts</a:t>
            </a:r>
          </a:p>
        </p:txBody>
      </p:sp>
      <p:sp>
        <p:nvSpPr>
          <p:cNvPr id="62" name="ZoneTexte 61">
            <a:extLst>
              <a:ext uri="{FF2B5EF4-FFF2-40B4-BE49-F238E27FC236}">
                <a16:creationId xmlns:a16="http://schemas.microsoft.com/office/drawing/2014/main" id="{8D8DCC10-6832-1C43-BC4D-7D1BAD50353A}"/>
              </a:ext>
            </a:extLst>
          </p:cNvPr>
          <p:cNvSpPr txBox="1"/>
          <p:nvPr/>
        </p:nvSpPr>
        <p:spPr>
          <a:xfrm>
            <a:off x="286166" y="4883797"/>
            <a:ext cx="2246577" cy="523220"/>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Project portfolios</a:t>
            </a:r>
          </a:p>
          <a:p>
            <a:r>
              <a:rPr lang="en-GB" sz="1400" i="1" dirty="0">
                <a:solidFill>
                  <a:srgbClr val="000066"/>
                </a:solidFill>
                <a:latin typeface="Calibri" panose="020F0502020204030204" pitchFamily="34" charset="0"/>
                <a:cs typeface="Calibri" panose="020F0502020204030204" pitchFamily="34" charset="0"/>
              </a:rPr>
              <a:t>Funding Gap Questionnaires</a:t>
            </a:r>
          </a:p>
        </p:txBody>
      </p:sp>
      <p:sp>
        <p:nvSpPr>
          <p:cNvPr id="63" name="ZoneTexte 62">
            <a:extLst>
              <a:ext uri="{FF2B5EF4-FFF2-40B4-BE49-F238E27FC236}">
                <a16:creationId xmlns:a16="http://schemas.microsoft.com/office/drawing/2014/main" id="{019C61E1-2179-564F-86D2-AFC34100711B}"/>
              </a:ext>
            </a:extLst>
          </p:cNvPr>
          <p:cNvSpPr txBox="1"/>
          <p:nvPr/>
        </p:nvSpPr>
        <p:spPr>
          <a:xfrm>
            <a:off x="290148" y="2699201"/>
            <a:ext cx="1315488" cy="307777"/>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Strategic forum</a:t>
            </a:r>
          </a:p>
        </p:txBody>
      </p:sp>
    </p:spTree>
    <p:extLst>
      <p:ext uri="{BB962C8B-B14F-4D97-AF65-F5344CB8AC3E}">
        <p14:creationId xmlns:p14="http://schemas.microsoft.com/office/powerpoint/2010/main" val="4103041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A way through the thicket from the idea to the start of activities</a:t>
            </a:r>
          </a:p>
        </p:txBody>
      </p:sp>
      <p:sp>
        <p:nvSpPr>
          <p:cNvPr id="26" name="ZoneTexte 25">
            <a:extLst>
              <a:ext uri="{FF2B5EF4-FFF2-40B4-BE49-F238E27FC236}">
                <a16:creationId xmlns:a16="http://schemas.microsoft.com/office/drawing/2014/main" id="{2973E5BC-A4AE-C146-B097-28064915703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7" name="Image 18" descr="e2_logo2014_v8.png">
            <a:extLst>
              <a:ext uri="{FF2B5EF4-FFF2-40B4-BE49-F238E27FC236}">
                <a16:creationId xmlns:a16="http://schemas.microsoft.com/office/drawing/2014/main" id="{AD8A397B-6DE5-6940-9C3E-64C9F14BD25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8" name="Rectangle 21">
            <a:extLst>
              <a:ext uri="{FF2B5EF4-FFF2-40B4-BE49-F238E27FC236}">
                <a16:creationId xmlns:a16="http://schemas.microsoft.com/office/drawing/2014/main" id="{37F16F79-C759-CA4E-B06C-7591D89805A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29" name="Arc 28">
            <a:extLst>
              <a:ext uri="{FF2B5EF4-FFF2-40B4-BE49-F238E27FC236}">
                <a16:creationId xmlns:a16="http://schemas.microsoft.com/office/drawing/2014/main" id="{1AAEB5E9-FF8B-6646-B401-08ACE47B7AA1}"/>
              </a:ext>
            </a:extLst>
          </p:cNvPr>
          <p:cNvSpPr/>
          <p:nvPr/>
        </p:nvSpPr>
        <p:spPr>
          <a:xfrm>
            <a:off x="4387064" y="4695293"/>
            <a:ext cx="1800000" cy="1800000"/>
          </a:xfrm>
          <a:prstGeom prst="arc">
            <a:avLst>
              <a:gd name="adj1" fmla="val 18821149"/>
              <a:gd name="adj2" fmla="val 13634086"/>
            </a:avLst>
          </a:prstGeom>
          <a:ln w="47625">
            <a:solidFill>
              <a:schemeClr val="accent1">
                <a:lumMod val="75000"/>
              </a:schemeClr>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solidFill>
                <a:schemeClr val="bg1"/>
              </a:solidFill>
            </a:endParaRPr>
          </a:p>
        </p:txBody>
      </p:sp>
      <p:sp>
        <p:nvSpPr>
          <p:cNvPr id="30" name="Rectangle à coins arrondis 1">
            <a:extLst>
              <a:ext uri="{FF2B5EF4-FFF2-40B4-BE49-F238E27FC236}">
                <a16:creationId xmlns:a16="http://schemas.microsoft.com/office/drawing/2014/main" id="{D7BA9B48-673F-D146-A00E-D5276B26B765}"/>
              </a:ext>
            </a:extLst>
          </p:cNvPr>
          <p:cNvSpPr/>
          <p:nvPr/>
        </p:nvSpPr>
        <p:spPr>
          <a:xfrm>
            <a:off x="539552" y="2451705"/>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1</a:t>
            </a:r>
          </a:p>
        </p:txBody>
      </p:sp>
      <p:sp>
        <p:nvSpPr>
          <p:cNvPr id="31" name="Rectangle à coins arrondis 1">
            <a:extLst>
              <a:ext uri="{FF2B5EF4-FFF2-40B4-BE49-F238E27FC236}">
                <a16:creationId xmlns:a16="http://schemas.microsoft.com/office/drawing/2014/main" id="{AE6CE385-64C6-3E4A-BA83-38779EC4A4EC}"/>
              </a:ext>
            </a:extLst>
          </p:cNvPr>
          <p:cNvSpPr/>
          <p:nvPr/>
        </p:nvSpPr>
        <p:spPr>
          <a:xfrm>
            <a:off x="1909195" y="2437827"/>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2</a:t>
            </a:r>
          </a:p>
        </p:txBody>
      </p:sp>
      <p:sp>
        <p:nvSpPr>
          <p:cNvPr id="32" name="Rectangle à coins arrondis 1">
            <a:extLst>
              <a:ext uri="{FF2B5EF4-FFF2-40B4-BE49-F238E27FC236}">
                <a16:creationId xmlns:a16="http://schemas.microsoft.com/office/drawing/2014/main" id="{8E77ADF2-3D05-1547-BBE6-8978DC435BA7}"/>
              </a:ext>
            </a:extLst>
          </p:cNvPr>
          <p:cNvSpPr/>
          <p:nvPr/>
        </p:nvSpPr>
        <p:spPr>
          <a:xfrm>
            <a:off x="3278838" y="2449178"/>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3</a:t>
            </a:r>
          </a:p>
        </p:txBody>
      </p:sp>
      <p:sp>
        <p:nvSpPr>
          <p:cNvPr id="33" name="Rectangle à coins arrondis 1">
            <a:extLst>
              <a:ext uri="{FF2B5EF4-FFF2-40B4-BE49-F238E27FC236}">
                <a16:creationId xmlns:a16="http://schemas.microsoft.com/office/drawing/2014/main" id="{688790DA-BCA2-DD43-BC60-532ED497E021}"/>
              </a:ext>
            </a:extLst>
          </p:cNvPr>
          <p:cNvSpPr/>
          <p:nvPr/>
        </p:nvSpPr>
        <p:spPr>
          <a:xfrm>
            <a:off x="4648481" y="2454544"/>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4</a:t>
            </a:r>
          </a:p>
        </p:txBody>
      </p:sp>
      <p:sp>
        <p:nvSpPr>
          <p:cNvPr id="34" name="Rectangle à coins arrondis 1">
            <a:extLst>
              <a:ext uri="{FF2B5EF4-FFF2-40B4-BE49-F238E27FC236}">
                <a16:creationId xmlns:a16="http://schemas.microsoft.com/office/drawing/2014/main" id="{65E5CFD7-D2C8-554E-9370-F3CE6A3C9FDA}"/>
              </a:ext>
            </a:extLst>
          </p:cNvPr>
          <p:cNvSpPr/>
          <p:nvPr/>
        </p:nvSpPr>
        <p:spPr>
          <a:xfrm>
            <a:off x="6018124" y="2449178"/>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5</a:t>
            </a:r>
          </a:p>
        </p:txBody>
      </p:sp>
      <p:sp>
        <p:nvSpPr>
          <p:cNvPr id="35" name="Rectangle à coins arrondis 1">
            <a:extLst>
              <a:ext uri="{FF2B5EF4-FFF2-40B4-BE49-F238E27FC236}">
                <a16:creationId xmlns:a16="http://schemas.microsoft.com/office/drawing/2014/main" id="{94C0C0E5-257F-5343-BAE0-825787125102}"/>
              </a:ext>
            </a:extLst>
          </p:cNvPr>
          <p:cNvSpPr/>
          <p:nvPr/>
        </p:nvSpPr>
        <p:spPr>
          <a:xfrm>
            <a:off x="7389002" y="2449177"/>
            <a:ext cx="1222764" cy="408623"/>
          </a:xfrm>
          <a:prstGeom prst="roundRect">
            <a:avLst/>
          </a:prstGeom>
          <a:gradFill flip="none" rotWithShape="1">
            <a:gsLst>
              <a:gs pos="0">
                <a:srgbClr val="558ED5">
                  <a:alpha val="49804"/>
                </a:srgbClr>
              </a:gs>
              <a:gs pos="100000">
                <a:srgbClr val="C6D9F1"/>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GB" dirty="0">
                <a:solidFill>
                  <a:schemeClr val="bg1"/>
                </a:solidFill>
                <a:latin typeface="Calibri" panose="020F0502020204030204" pitchFamily="34" charset="0"/>
                <a:cs typeface="Calibri" panose="020F0502020204030204" pitchFamily="34" charset="0"/>
              </a:rPr>
              <a:t>Step 6</a:t>
            </a:r>
          </a:p>
        </p:txBody>
      </p:sp>
      <p:sp>
        <p:nvSpPr>
          <p:cNvPr id="36" name="Rectangle à coins arrondis 11">
            <a:extLst>
              <a:ext uri="{FF2B5EF4-FFF2-40B4-BE49-F238E27FC236}">
                <a16:creationId xmlns:a16="http://schemas.microsoft.com/office/drawing/2014/main" id="{1359CD2D-6C3C-454B-AE26-F43D0B613808}"/>
              </a:ext>
            </a:extLst>
          </p:cNvPr>
          <p:cNvSpPr/>
          <p:nvPr/>
        </p:nvSpPr>
        <p:spPr>
          <a:xfrm rot="-5400000">
            <a:off x="3957508" y="5319131"/>
            <a:ext cx="1836000" cy="360000"/>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bg1"/>
                </a:solidFill>
                <a:latin typeface="Calibri" panose="020F0502020204030204" pitchFamily="34" charset="0"/>
                <a:cs typeface="Calibri" panose="020F0502020204030204" pitchFamily="34" charset="0"/>
              </a:rPr>
              <a:t>Member State</a:t>
            </a:r>
          </a:p>
        </p:txBody>
      </p:sp>
      <p:sp>
        <p:nvSpPr>
          <p:cNvPr id="37" name="Rectangle à coins arrondis 11">
            <a:extLst>
              <a:ext uri="{FF2B5EF4-FFF2-40B4-BE49-F238E27FC236}">
                <a16:creationId xmlns:a16="http://schemas.microsoft.com/office/drawing/2014/main" id="{0F7A3722-3AF9-A941-89DF-C06F1537E92A}"/>
              </a:ext>
            </a:extLst>
          </p:cNvPr>
          <p:cNvSpPr/>
          <p:nvPr/>
        </p:nvSpPr>
        <p:spPr>
          <a:xfrm rot="-5400000">
            <a:off x="4353552" y="5319131"/>
            <a:ext cx="1836000" cy="360000"/>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bg1"/>
                </a:solidFill>
                <a:latin typeface="Calibri" panose="020F0502020204030204" pitchFamily="34" charset="0"/>
                <a:cs typeface="Calibri" panose="020F0502020204030204" pitchFamily="34" charset="0"/>
              </a:rPr>
              <a:t>Region / City</a:t>
            </a:r>
          </a:p>
        </p:txBody>
      </p:sp>
      <p:sp>
        <p:nvSpPr>
          <p:cNvPr id="38" name="Rectangle à coins arrondis 11">
            <a:extLst>
              <a:ext uri="{FF2B5EF4-FFF2-40B4-BE49-F238E27FC236}">
                <a16:creationId xmlns:a16="http://schemas.microsoft.com/office/drawing/2014/main" id="{D78EBE46-37F2-A84D-A399-7A3FD6F70F03}"/>
              </a:ext>
            </a:extLst>
          </p:cNvPr>
          <p:cNvSpPr/>
          <p:nvPr/>
        </p:nvSpPr>
        <p:spPr>
          <a:xfrm rot="-5400000">
            <a:off x="4749596" y="5319128"/>
            <a:ext cx="1835999" cy="360000"/>
          </a:xfrm>
          <a:prstGeom prst="roundRect">
            <a:avLst/>
          </a:prstGeom>
          <a:gradFill flip="none" rotWithShape="1">
            <a:gsLst>
              <a:gs pos="0">
                <a:srgbClr val="31859C">
                  <a:alpha val="49804"/>
                </a:srgbClr>
              </a:gs>
              <a:gs pos="100000">
                <a:srgbClr val="DBEEF4"/>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bg1"/>
                </a:solidFill>
                <a:latin typeface="Calibri" panose="020F0502020204030204" pitchFamily="34" charset="0"/>
                <a:cs typeface="Calibri" panose="020F0502020204030204" pitchFamily="34" charset="0"/>
              </a:rPr>
              <a:t>European Commission</a:t>
            </a:r>
          </a:p>
        </p:txBody>
      </p:sp>
      <p:cxnSp>
        <p:nvCxnSpPr>
          <p:cNvPr id="60" name="Connecteur droit avec flèche 59">
            <a:extLst>
              <a:ext uri="{FF2B5EF4-FFF2-40B4-BE49-F238E27FC236}">
                <a16:creationId xmlns:a16="http://schemas.microsoft.com/office/drawing/2014/main" id="{A2606243-536F-DA4C-9CE2-BF7176B0DCFF}"/>
              </a:ext>
            </a:extLst>
          </p:cNvPr>
          <p:cNvCxnSpPr>
            <a:cxnSpLocks/>
          </p:cNvCxnSpPr>
          <p:nvPr/>
        </p:nvCxnSpPr>
        <p:spPr>
          <a:xfrm>
            <a:off x="1706592"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eur droit avec flèche 60">
            <a:extLst>
              <a:ext uri="{FF2B5EF4-FFF2-40B4-BE49-F238E27FC236}">
                <a16:creationId xmlns:a16="http://schemas.microsoft.com/office/drawing/2014/main" id="{5300BB4B-1DB5-B44D-AF4A-00B4E1A40B35}"/>
              </a:ext>
            </a:extLst>
          </p:cNvPr>
          <p:cNvCxnSpPr>
            <a:cxnSpLocks/>
          </p:cNvCxnSpPr>
          <p:nvPr/>
        </p:nvCxnSpPr>
        <p:spPr>
          <a:xfrm>
            <a:off x="3072408"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eur droit avec flèche 61">
            <a:extLst>
              <a:ext uri="{FF2B5EF4-FFF2-40B4-BE49-F238E27FC236}">
                <a16:creationId xmlns:a16="http://schemas.microsoft.com/office/drawing/2014/main" id="{F1E7BF5D-62E1-1244-831D-418A89CABCF8}"/>
              </a:ext>
            </a:extLst>
          </p:cNvPr>
          <p:cNvCxnSpPr>
            <a:cxnSpLocks/>
          </p:cNvCxnSpPr>
          <p:nvPr/>
        </p:nvCxnSpPr>
        <p:spPr>
          <a:xfrm>
            <a:off x="4438224"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eur droit avec flèche 62">
            <a:extLst>
              <a:ext uri="{FF2B5EF4-FFF2-40B4-BE49-F238E27FC236}">
                <a16:creationId xmlns:a16="http://schemas.microsoft.com/office/drawing/2014/main" id="{8E664C23-1BEA-6F4D-BE80-695BA4394A5B}"/>
              </a:ext>
            </a:extLst>
          </p:cNvPr>
          <p:cNvCxnSpPr>
            <a:cxnSpLocks/>
          </p:cNvCxnSpPr>
          <p:nvPr/>
        </p:nvCxnSpPr>
        <p:spPr>
          <a:xfrm>
            <a:off x="5804040"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eur droit avec flèche 63">
            <a:extLst>
              <a:ext uri="{FF2B5EF4-FFF2-40B4-BE49-F238E27FC236}">
                <a16:creationId xmlns:a16="http://schemas.microsoft.com/office/drawing/2014/main" id="{14CE4E51-5989-824A-B1C2-F4269E21FB9D}"/>
              </a:ext>
            </a:extLst>
          </p:cNvPr>
          <p:cNvCxnSpPr>
            <a:cxnSpLocks/>
          </p:cNvCxnSpPr>
          <p:nvPr/>
        </p:nvCxnSpPr>
        <p:spPr>
          <a:xfrm>
            <a:off x="7180130" y="3858435"/>
            <a:ext cx="396000" cy="0"/>
          </a:xfrm>
          <a:prstGeom prst="straightConnector1">
            <a:avLst/>
          </a:prstGeom>
          <a:ln w="31750">
            <a:solidFill>
              <a:schemeClr val="tx1">
                <a:lumMod val="75000"/>
                <a:lumOff val="25000"/>
                <a:alpha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65" name="Rectangle à coins arrondis 10">
            <a:extLst>
              <a:ext uri="{FF2B5EF4-FFF2-40B4-BE49-F238E27FC236}">
                <a16:creationId xmlns:a16="http://schemas.microsoft.com/office/drawing/2014/main" id="{FB94C4E9-0CBF-424F-B8E0-413CE204B5ED}"/>
              </a:ext>
            </a:extLst>
          </p:cNvPr>
          <p:cNvSpPr/>
          <p:nvPr/>
        </p:nvSpPr>
        <p:spPr>
          <a:xfrm>
            <a:off x="6018124" y="3222955"/>
            <a:ext cx="1224000" cy="1258644"/>
          </a:xfrm>
          <a:prstGeom prst="roundRect">
            <a:avLst/>
          </a:prstGeom>
          <a:gradFill flip="none" rotWithShape="1">
            <a:gsLst>
              <a:gs pos="0">
                <a:srgbClr val="77933C">
                  <a:alpha val="49804"/>
                </a:srgbClr>
              </a:gs>
              <a:gs pos="100000">
                <a:srgbClr val="EBF1DE"/>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GB" sz="1600">
                <a:solidFill>
                  <a:schemeClr val="bg1"/>
                </a:solidFill>
                <a:latin typeface="Calibri" panose="020F0502020204030204" pitchFamily="34" charset="0"/>
                <a:cs typeface="Calibri" panose="020F0502020204030204" pitchFamily="34" charset="0"/>
              </a:rPr>
              <a:t>Notification</a:t>
            </a:r>
            <a:endParaRPr lang="en-GB" sz="1600" dirty="0">
              <a:solidFill>
                <a:schemeClr val="bg1"/>
              </a:solidFill>
              <a:latin typeface="Calibri" panose="020F0502020204030204" pitchFamily="34" charset="0"/>
              <a:cs typeface="Calibri" panose="020F0502020204030204" pitchFamily="34" charset="0"/>
            </a:endParaRPr>
          </a:p>
        </p:txBody>
      </p:sp>
      <p:sp>
        <p:nvSpPr>
          <p:cNvPr id="66" name="Rectangle à coins arrondis 10">
            <a:extLst>
              <a:ext uri="{FF2B5EF4-FFF2-40B4-BE49-F238E27FC236}">
                <a16:creationId xmlns:a16="http://schemas.microsoft.com/office/drawing/2014/main" id="{531E3CA6-4687-8445-A183-DE05883297C8}"/>
              </a:ext>
            </a:extLst>
          </p:cNvPr>
          <p:cNvSpPr/>
          <p:nvPr/>
        </p:nvSpPr>
        <p:spPr>
          <a:xfrm>
            <a:off x="7387766" y="3216512"/>
            <a:ext cx="1224000" cy="1258644"/>
          </a:xfrm>
          <a:prstGeom prst="roundRect">
            <a:avLst/>
          </a:prstGeom>
          <a:gradFill flip="none" rotWithShape="1">
            <a:gsLst>
              <a:gs pos="0">
                <a:srgbClr val="E46C0A">
                  <a:alpha val="49804"/>
                </a:srgbClr>
              </a:gs>
              <a:gs pos="100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0" bIns="45720" numCol="1" spcCol="0" rtlCol="0" fromWordArt="0" anchor="ctr" anchorCtr="0" forceAA="0" compatLnSpc="1">
            <a:prstTxWarp prst="textNoShape">
              <a:avLst/>
            </a:prstTxWarp>
            <a:noAutofit/>
          </a:bodyPr>
          <a:lstStyle/>
          <a:p>
            <a:pPr algn="ctr"/>
            <a:r>
              <a:rPr lang="en-GB" sz="1700" dirty="0">
                <a:solidFill>
                  <a:schemeClr val="bg1"/>
                </a:solidFill>
                <a:latin typeface="Calibri" panose="020F0502020204030204" pitchFamily="34" charset="0"/>
                <a:cs typeface="Calibri" panose="020F0502020204030204" pitchFamily="34" charset="0"/>
              </a:rPr>
              <a:t>Finish line</a:t>
            </a:r>
          </a:p>
          <a:p>
            <a:pPr algn="ctr"/>
            <a:r>
              <a:rPr lang="en-GB" sz="1700" dirty="0">
                <a:solidFill>
                  <a:schemeClr val="bg1"/>
                </a:solidFill>
                <a:latin typeface="Calibri" panose="020F0502020204030204" pitchFamily="34" charset="0"/>
                <a:cs typeface="Calibri" panose="020F0502020204030204" pitchFamily="34" charset="0"/>
              </a:rPr>
              <a:t>/</a:t>
            </a:r>
          </a:p>
          <a:p>
            <a:pPr algn="ctr"/>
            <a:r>
              <a:rPr lang="en-GB" sz="1700" dirty="0">
                <a:solidFill>
                  <a:schemeClr val="bg1"/>
                </a:solidFill>
                <a:latin typeface="Calibri" panose="020F0502020204030204" pitchFamily="34" charset="0"/>
                <a:cs typeface="Calibri" panose="020F0502020204030204" pitchFamily="34" charset="0"/>
              </a:rPr>
              <a:t>Start line</a:t>
            </a:r>
          </a:p>
        </p:txBody>
      </p:sp>
      <p:sp>
        <p:nvSpPr>
          <p:cNvPr id="67" name="Rectangle à coins arrondis 10">
            <a:extLst>
              <a:ext uri="{FF2B5EF4-FFF2-40B4-BE49-F238E27FC236}">
                <a16:creationId xmlns:a16="http://schemas.microsoft.com/office/drawing/2014/main" id="{FEACE1F9-B4C9-4B4A-95B6-CEC44059F2F5}"/>
              </a:ext>
            </a:extLst>
          </p:cNvPr>
          <p:cNvSpPr/>
          <p:nvPr/>
        </p:nvSpPr>
        <p:spPr>
          <a:xfrm>
            <a:off x="4648481" y="3222955"/>
            <a:ext cx="1224000" cy="1258644"/>
          </a:xfrm>
          <a:prstGeom prst="roundRect">
            <a:avLst/>
          </a:prstGeom>
          <a:gradFill flip="none" rotWithShape="1">
            <a:gsLst>
              <a:gs pos="0">
                <a:srgbClr val="E46C0A">
                  <a:alpha val="49804"/>
                </a:srgbClr>
              </a:gs>
              <a:gs pos="100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solidFill>
                  <a:schemeClr val="bg1"/>
                </a:solidFill>
                <a:latin typeface="Calibri" panose="020F0502020204030204" pitchFamily="34" charset="0"/>
                <a:cs typeface="Calibri" panose="020F0502020204030204" pitchFamily="34" charset="0"/>
              </a:rPr>
              <a:t>Look for funding</a:t>
            </a:r>
            <a:endParaRPr lang="en-GB" dirty="0">
              <a:solidFill>
                <a:schemeClr val="bg1"/>
              </a:solidFill>
              <a:latin typeface="Calibri" panose="020F0502020204030204" pitchFamily="34" charset="0"/>
              <a:cs typeface="Calibri" panose="020F0502020204030204" pitchFamily="34" charset="0"/>
            </a:endParaRPr>
          </a:p>
        </p:txBody>
      </p:sp>
      <p:sp>
        <p:nvSpPr>
          <p:cNvPr id="68" name="Rectangle à coins arrondis 10">
            <a:extLst>
              <a:ext uri="{FF2B5EF4-FFF2-40B4-BE49-F238E27FC236}">
                <a16:creationId xmlns:a16="http://schemas.microsoft.com/office/drawing/2014/main" id="{06FCE291-CE1C-9842-ADC3-0544A8FE752A}"/>
              </a:ext>
            </a:extLst>
          </p:cNvPr>
          <p:cNvSpPr/>
          <p:nvPr/>
        </p:nvSpPr>
        <p:spPr>
          <a:xfrm>
            <a:off x="3278838" y="3222955"/>
            <a:ext cx="1224000" cy="1258644"/>
          </a:xfrm>
          <a:prstGeom prst="roundRect">
            <a:avLst/>
          </a:prstGeom>
          <a:gradFill flip="none" rotWithShape="1">
            <a:gsLst>
              <a:gs pos="0">
                <a:srgbClr val="77933C">
                  <a:alpha val="49804"/>
                </a:srgbClr>
              </a:gs>
              <a:gs pos="100000">
                <a:srgbClr val="EBF1DE"/>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solidFill>
                  <a:schemeClr val="bg1"/>
                </a:solidFill>
                <a:latin typeface="Calibri" panose="020F0502020204030204" pitchFamily="34" charset="0"/>
                <a:cs typeface="Calibri" panose="020F0502020204030204" pitchFamily="34" charset="0"/>
              </a:rPr>
              <a:t>Insert IPCEI genes</a:t>
            </a:r>
            <a:endParaRPr lang="en-GB" dirty="0">
              <a:solidFill>
                <a:schemeClr val="bg1"/>
              </a:solidFill>
              <a:latin typeface="Calibri" panose="020F0502020204030204" pitchFamily="34" charset="0"/>
              <a:cs typeface="Calibri" panose="020F0502020204030204" pitchFamily="34" charset="0"/>
            </a:endParaRPr>
          </a:p>
        </p:txBody>
      </p:sp>
      <p:sp>
        <p:nvSpPr>
          <p:cNvPr id="69" name="Rectangle à coins arrondis 10">
            <a:extLst>
              <a:ext uri="{FF2B5EF4-FFF2-40B4-BE49-F238E27FC236}">
                <a16:creationId xmlns:a16="http://schemas.microsoft.com/office/drawing/2014/main" id="{E23CE74F-1529-9E4D-B9D0-86BF5E2EF5E2}"/>
              </a:ext>
            </a:extLst>
          </p:cNvPr>
          <p:cNvSpPr/>
          <p:nvPr/>
        </p:nvSpPr>
        <p:spPr>
          <a:xfrm>
            <a:off x="1909195" y="3222955"/>
            <a:ext cx="1224000" cy="1258644"/>
          </a:xfrm>
          <a:prstGeom prst="roundRect">
            <a:avLst/>
          </a:prstGeom>
          <a:gradFill flip="none" rotWithShape="1">
            <a:gsLst>
              <a:gs pos="0">
                <a:srgbClr val="E46C0A">
                  <a:alpha val="49804"/>
                </a:srgbClr>
              </a:gs>
              <a:gs pos="100000">
                <a:srgbClr val="FDEADA"/>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a:solidFill>
                  <a:schemeClr val="bg1"/>
                </a:solidFill>
                <a:latin typeface="Calibri" panose="020F0502020204030204" pitchFamily="34" charset="0"/>
                <a:cs typeface="Calibri" panose="020F0502020204030204" pitchFamily="34" charset="0"/>
              </a:rPr>
              <a:t>Project draft</a:t>
            </a:r>
            <a:endParaRPr lang="en-GB" dirty="0">
              <a:solidFill>
                <a:schemeClr val="bg1"/>
              </a:solidFill>
              <a:latin typeface="Calibri" panose="020F0502020204030204" pitchFamily="34" charset="0"/>
              <a:cs typeface="Calibri" panose="020F0502020204030204" pitchFamily="34" charset="0"/>
            </a:endParaRPr>
          </a:p>
        </p:txBody>
      </p:sp>
      <p:sp>
        <p:nvSpPr>
          <p:cNvPr id="70" name="Rectangle à coins arrondis 10">
            <a:extLst>
              <a:ext uri="{FF2B5EF4-FFF2-40B4-BE49-F238E27FC236}">
                <a16:creationId xmlns:a16="http://schemas.microsoft.com/office/drawing/2014/main" id="{8EDD9D51-40C5-D642-84AB-BBF4E6470750}"/>
              </a:ext>
            </a:extLst>
          </p:cNvPr>
          <p:cNvSpPr/>
          <p:nvPr/>
        </p:nvSpPr>
        <p:spPr>
          <a:xfrm>
            <a:off x="539552" y="3222955"/>
            <a:ext cx="1224000" cy="1258644"/>
          </a:xfrm>
          <a:prstGeom prst="roundRect">
            <a:avLst/>
          </a:prstGeom>
          <a:gradFill flip="none" rotWithShape="1">
            <a:gsLst>
              <a:gs pos="0">
                <a:srgbClr val="77933C">
                  <a:alpha val="49804"/>
                </a:srgbClr>
              </a:gs>
              <a:gs pos="100000">
                <a:srgbClr val="EBF1DE"/>
              </a:gs>
            </a:gsLst>
            <a:lin ang="2700000" scaled="1"/>
            <a:tileRect/>
          </a:gra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bg1"/>
                </a:solidFill>
                <a:latin typeface="Calibri" panose="020F0502020204030204" pitchFamily="34" charset="0"/>
                <a:cs typeface="Calibri" panose="020F0502020204030204" pitchFamily="34" charset="0"/>
              </a:rPr>
              <a:t>Original idea</a:t>
            </a:r>
          </a:p>
        </p:txBody>
      </p:sp>
    </p:spTree>
    <p:extLst>
      <p:ext uri="{BB962C8B-B14F-4D97-AF65-F5344CB8AC3E}">
        <p14:creationId xmlns:p14="http://schemas.microsoft.com/office/powerpoint/2010/main" val="104816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role of public authorities</a:t>
            </a:r>
          </a:p>
        </p:txBody>
      </p:sp>
      <p:sp>
        <p:nvSpPr>
          <p:cNvPr id="26" name="ZoneTexte 25">
            <a:extLst>
              <a:ext uri="{FF2B5EF4-FFF2-40B4-BE49-F238E27FC236}">
                <a16:creationId xmlns:a16="http://schemas.microsoft.com/office/drawing/2014/main" id="{2973E5BC-A4AE-C146-B097-28064915703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7" name="Image 18" descr="e2_logo2014_v8.png">
            <a:extLst>
              <a:ext uri="{FF2B5EF4-FFF2-40B4-BE49-F238E27FC236}">
                <a16:creationId xmlns:a16="http://schemas.microsoft.com/office/drawing/2014/main" id="{AD8A397B-6DE5-6940-9C3E-64C9F14BD25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8" name="Rectangle 21">
            <a:extLst>
              <a:ext uri="{FF2B5EF4-FFF2-40B4-BE49-F238E27FC236}">
                <a16:creationId xmlns:a16="http://schemas.microsoft.com/office/drawing/2014/main" id="{37F16F79-C759-CA4E-B06C-7591D89805A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39" name="ZoneTexte 38">
            <a:extLst>
              <a:ext uri="{FF2B5EF4-FFF2-40B4-BE49-F238E27FC236}">
                <a16:creationId xmlns:a16="http://schemas.microsoft.com/office/drawing/2014/main" id="{FCFC09D1-AA8D-8E47-AF2C-0970FA5C0196}"/>
              </a:ext>
            </a:extLst>
          </p:cNvPr>
          <p:cNvSpPr txBox="1"/>
          <p:nvPr/>
        </p:nvSpPr>
        <p:spPr>
          <a:xfrm>
            <a:off x="3574221" y="3780872"/>
            <a:ext cx="1871474" cy="954107"/>
          </a:xfrm>
          <a:prstGeom prst="rect">
            <a:avLst/>
          </a:prstGeom>
          <a:noFill/>
        </p:spPr>
        <p:txBody>
          <a:bodyPr wrap="none" rtlCol="0">
            <a:spAutoFit/>
          </a:bodyPr>
          <a:lstStyle/>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Issue calls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Assess applications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Select participants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Decide funding</a:t>
            </a:r>
          </a:p>
        </p:txBody>
      </p:sp>
      <p:sp>
        <p:nvSpPr>
          <p:cNvPr id="40" name="ZoneTexte 39">
            <a:extLst>
              <a:ext uri="{FF2B5EF4-FFF2-40B4-BE49-F238E27FC236}">
                <a16:creationId xmlns:a16="http://schemas.microsoft.com/office/drawing/2014/main" id="{7E33C3A8-08FB-E443-A9C8-A4431ADDCBE8}"/>
              </a:ext>
            </a:extLst>
          </p:cNvPr>
          <p:cNvSpPr txBox="1"/>
          <p:nvPr/>
        </p:nvSpPr>
        <p:spPr>
          <a:xfrm>
            <a:off x="714633" y="3565428"/>
            <a:ext cx="2089162" cy="1169551"/>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Talk with:</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European Commission</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Other Member States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Local authorities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Candidates</a:t>
            </a:r>
          </a:p>
        </p:txBody>
      </p:sp>
      <p:sp>
        <p:nvSpPr>
          <p:cNvPr id="41" name="AutoShape 16">
            <a:extLst>
              <a:ext uri="{FF2B5EF4-FFF2-40B4-BE49-F238E27FC236}">
                <a16:creationId xmlns:a16="http://schemas.microsoft.com/office/drawing/2014/main" id="{C155D3F4-18B9-7144-BC83-2D935BD96C06}"/>
              </a:ext>
            </a:extLst>
          </p:cNvPr>
          <p:cNvSpPr>
            <a:spLocks noChangeArrowheads="1"/>
          </p:cNvSpPr>
          <p:nvPr/>
        </p:nvSpPr>
        <p:spPr bwMode="auto">
          <a:xfrm>
            <a:off x="3186459" y="2729823"/>
            <a:ext cx="2880000" cy="720000"/>
          </a:xfrm>
          <a:prstGeom prst="chevron">
            <a:avLst>
              <a:gd name="adj" fmla="val 58775"/>
            </a:avLst>
          </a:prstGeom>
          <a:solidFill>
            <a:schemeClr val="accent6">
              <a:lumMod val="40000"/>
              <a:lumOff val="6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Application</a:t>
            </a:r>
          </a:p>
        </p:txBody>
      </p:sp>
      <p:sp>
        <p:nvSpPr>
          <p:cNvPr id="42" name="AutoShape 17">
            <a:extLst>
              <a:ext uri="{FF2B5EF4-FFF2-40B4-BE49-F238E27FC236}">
                <a16:creationId xmlns:a16="http://schemas.microsoft.com/office/drawing/2014/main" id="{4F8FE8F2-6AFA-7049-9497-5F63103490D7}"/>
              </a:ext>
            </a:extLst>
          </p:cNvPr>
          <p:cNvSpPr>
            <a:spLocks noChangeArrowheads="1"/>
          </p:cNvSpPr>
          <p:nvPr/>
        </p:nvSpPr>
        <p:spPr bwMode="auto">
          <a:xfrm>
            <a:off x="668575" y="2729823"/>
            <a:ext cx="2880000" cy="720000"/>
          </a:xfrm>
          <a:prstGeom prst="chevron">
            <a:avLst>
              <a:gd name="adj" fmla="val 58775"/>
            </a:avLst>
          </a:prstGeom>
          <a:solidFill>
            <a:schemeClr val="accent5">
              <a:lumMod val="75000"/>
              <a:alpha val="50000"/>
            </a:scheme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Preparation</a:t>
            </a:r>
          </a:p>
        </p:txBody>
      </p:sp>
      <p:sp>
        <p:nvSpPr>
          <p:cNvPr id="43" name="AutoShape 20">
            <a:extLst>
              <a:ext uri="{FF2B5EF4-FFF2-40B4-BE49-F238E27FC236}">
                <a16:creationId xmlns:a16="http://schemas.microsoft.com/office/drawing/2014/main" id="{CDC40261-D6BA-2A48-81CF-1A22EA378C28}"/>
              </a:ext>
            </a:extLst>
          </p:cNvPr>
          <p:cNvSpPr>
            <a:spLocks noChangeArrowheads="1"/>
          </p:cNvSpPr>
          <p:nvPr/>
        </p:nvSpPr>
        <p:spPr bwMode="auto">
          <a:xfrm>
            <a:off x="5704344" y="2729823"/>
            <a:ext cx="2880000" cy="720000"/>
          </a:xfrm>
          <a:prstGeom prst="chevron">
            <a:avLst>
              <a:gd name="adj" fmla="val 58775"/>
            </a:avLst>
          </a:prstGeom>
          <a:solidFill>
            <a:srgbClr val="E46C0A">
              <a:alpha val="49804"/>
            </a:srgbClr>
          </a:solidFill>
          <a:ln w="9525">
            <a:noFill/>
            <a:miter lim="800000"/>
            <a:headEnd/>
            <a:tailEnd/>
          </a:ln>
        </p:spPr>
        <p:txBody>
          <a:bodyPr lIns="0" rIns="0" anchor="ctr">
            <a:prstTxWarp prst="textNoShape">
              <a:avLst/>
            </a:prstTxWarp>
          </a:bodyPr>
          <a:lstStyle/>
          <a:p>
            <a:pPr algn="ctr"/>
            <a:r>
              <a:rPr lang="en-GB" dirty="0">
                <a:solidFill>
                  <a:schemeClr val="bg1"/>
                </a:solidFill>
                <a:latin typeface="Calibri" panose="020F0502020204030204" pitchFamily="34" charset="0"/>
                <a:cs typeface="Calibri" panose="020F0502020204030204" pitchFamily="34" charset="0"/>
              </a:rPr>
              <a:t>Notification</a:t>
            </a:r>
          </a:p>
        </p:txBody>
      </p:sp>
      <p:sp>
        <p:nvSpPr>
          <p:cNvPr id="44" name="ZoneTexte 43">
            <a:extLst>
              <a:ext uri="{FF2B5EF4-FFF2-40B4-BE49-F238E27FC236}">
                <a16:creationId xmlns:a16="http://schemas.microsoft.com/office/drawing/2014/main" id="{93DA2FC6-92DF-6447-A0DA-F58BB8D2FBED}"/>
              </a:ext>
            </a:extLst>
          </p:cNvPr>
          <p:cNvSpPr txBox="1"/>
          <p:nvPr/>
        </p:nvSpPr>
        <p:spPr>
          <a:xfrm>
            <a:off x="5956269" y="3565428"/>
            <a:ext cx="2089162" cy="1169551"/>
          </a:xfrm>
          <a:prstGeom prst="rect">
            <a:avLst/>
          </a:prstGeom>
          <a:noFill/>
        </p:spPr>
        <p:txBody>
          <a:bodyPr wrap="none" rtlCol="0">
            <a:spAutoFit/>
          </a:bodyPr>
          <a:lstStyle/>
          <a:p>
            <a:r>
              <a:rPr lang="en-GB" sz="1400" i="1" dirty="0">
                <a:solidFill>
                  <a:srgbClr val="000066"/>
                </a:solidFill>
                <a:latin typeface="Calibri" panose="020F0502020204030204" pitchFamily="34" charset="0"/>
                <a:cs typeface="Calibri" panose="020F0502020204030204" pitchFamily="34" charset="0"/>
              </a:rPr>
              <a:t>Talk with:</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European Commission</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Other Member States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Local authorities</a:t>
            </a:r>
          </a:p>
          <a:p>
            <a:pPr marL="285750" indent="-285750">
              <a:buFont typeface="Wingdings" pitchFamily="2" charset="2"/>
              <a:buChar char="§"/>
            </a:pPr>
            <a:r>
              <a:rPr lang="en-GB" sz="1400" i="1" dirty="0">
                <a:solidFill>
                  <a:srgbClr val="000066"/>
                </a:solidFill>
                <a:latin typeface="Calibri" panose="020F0502020204030204" pitchFamily="34" charset="0"/>
                <a:cs typeface="Calibri" panose="020F0502020204030204" pitchFamily="34" charset="0"/>
              </a:rPr>
              <a:t>Candidates</a:t>
            </a:r>
          </a:p>
        </p:txBody>
      </p:sp>
      <p:sp>
        <p:nvSpPr>
          <p:cNvPr id="45" name="Rectangle 18">
            <a:extLst>
              <a:ext uri="{FF2B5EF4-FFF2-40B4-BE49-F238E27FC236}">
                <a16:creationId xmlns:a16="http://schemas.microsoft.com/office/drawing/2014/main" id="{9593E3DE-0BFE-084F-8C1E-147193F72AA3}"/>
              </a:ext>
            </a:extLst>
          </p:cNvPr>
          <p:cNvSpPr>
            <a:spLocks noChangeArrowheads="1"/>
          </p:cNvSpPr>
          <p:nvPr/>
        </p:nvSpPr>
        <p:spPr bwMode="auto">
          <a:xfrm>
            <a:off x="911015" y="5409808"/>
            <a:ext cx="7588799" cy="677108"/>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sz="1700" dirty="0">
                <a:solidFill>
                  <a:srgbClr val="000066"/>
                </a:solidFill>
                <a:latin typeface="Calibri" panose="020F0502020204030204" pitchFamily="34" charset="0"/>
                <a:ea typeface="Tahoma" pitchFamily="-108" charset="0"/>
                <a:cs typeface="Calibri" panose="020F0502020204030204" pitchFamily="34" charset="0"/>
              </a:rPr>
              <a:t>National governments have a key role: </a:t>
            </a:r>
            <a:r>
              <a:rPr lang="en-GB" sz="1700" b="1" dirty="0">
                <a:solidFill>
                  <a:srgbClr val="000066"/>
                </a:solidFill>
                <a:latin typeface="Calibri" panose="020F0502020204030204" pitchFamily="34" charset="0"/>
                <a:ea typeface="Tahoma" pitchFamily="-108" charset="0"/>
                <a:cs typeface="Calibri" panose="020F0502020204030204" pitchFamily="34" charset="0"/>
              </a:rPr>
              <a:t>supporting, coordinating and notifying the IPCEI</a:t>
            </a:r>
          </a:p>
        </p:txBody>
      </p:sp>
    </p:spTree>
    <p:extLst>
      <p:ext uri="{BB962C8B-B14F-4D97-AF65-F5344CB8AC3E}">
        <p14:creationId xmlns:p14="http://schemas.microsoft.com/office/powerpoint/2010/main" val="1474056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Financial engineering: eligible &amp; non eligible costs, State aid intensity</a:t>
            </a:r>
          </a:p>
        </p:txBody>
      </p:sp>
      <p:sp>
        <p:nvSpPr>
          <p:cNvPr id="21" name="ZoneTexte 20">
            <a:extLst>
              <a:ext uri="{FF2B5EF4-FFF2-40B4-BE49-F238E27FC236}">
                <a16:creationId xmlns:a16="http://schemas.microsoft.com/office/drawing/2014/main" id="{F45FEB25-962D-5641-8084-6A2D059B222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22" name="Image 18" descr="e2_logo2014_v8.png">
            <a:extLst>
              <a:ext uri="{FF2B5EF4-FFF2-40B4-BE49-F238E27FC236}">
                <a16:creationId xmlns:a16="http://schemas.microsoft.com/office/drawing/2014/main" id="{7FDA44E9-0D0E-3445-95DC-A020A832B8C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23" name="Rectangle 21">
            <a:extLst>
              <a:ext uri="{FF2B5EF4-FFF2-40B4-BE49-F238E27FC236}">
                <a16:creationId xmlns:a16="http://schemas.microsoft.com/office/drawing/2014/main" id="{A88E36DB-2123-5D41-AD89-46338042BB5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24" name="Rectangle 23">
            <a:extLst>
              <a:ext uri="{FF2B5EF4-FFF2-40B4-BE49-F238E27FC236}">
                <a16:creationId xmlns:a16="http://schemas.microsoft.com/office/drawing/2014/main" id="{89F3CA7D-1302-D44A-9CF3-C3760350D608}"/>
              </a:ext>
            </a:extLst>
          </p:cNvPr>
          <p:cNvSpPr/>
          <p:nvPr/>
        </p:nvSpPr>
        <p:spPr>
          <a:xfrm>
            <a:off x="2931190" y="2565241"/>
            <a:ext cx="1827692" cy="1329231"/>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9C703D8E-E640-7940-9E94-7F0FCEBB2258}"/>
              </a:ext>
            </a:extLst>
          </p:cNvPr>
          <p:cNvSpPr/>
          <p:nvPr/>
        </p:nvSpPr>
        <p:spPr>
          <a:xfrm>
            <a:off x="2931190" y="3896079"/>
            <a:ext cx="1827692" cy="664615"/>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1569" dirty="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641E5EF8-C1DE-0443-9C66-E9193C0BE331}"/>
              </a:ext>
            </a:extLst>
          </p:cNvPr>
          <p:cNvSpPr/>
          <p:nvPr/>
        </p:nvSpPr>
        <p:spPr>
          <a:xfrm>
            <a:off x="2931190" y="4560694"/>
            <a:ext cx="1827692" cy="1661538"/>
          </a:xfrm>
          <a:prstGeom prst="rect">
            <a:avLst/>
          </a:prstGeom>
          <a:solidFill>
            <a:srgbClr val="009193">
              <a:alpha val="5764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anose="020F0502020204030204" pitchFamily="34" charset="0"/>
              <a:cs typeface="Calibri" panose="020F0502020204030204" pitchFamily="34" charset="0"/>
            </a:endParaRPr>
          </a:p>
        </p:txBody>
      </p:sp>
      <p:cxnSp>
        <p:nvCxnSpPr>
          <p:cNvPr id="27" name="Connecteur droit avec flèche 26">
            <a:extLst>
              <a:ext uri="{FF2B5EF4-FFF2-40B4-BE49-F238E27FC236}">
                <a16:creationId xmlns:a16="http://schemas.microsoft.com/office/drawing/2014/main" id="{41E166DB-BFC6-E146-9514-269CD5B35BC0}"/>
              </a:ext>
            </a:extLst>
          </p:cNvPr>
          <p:cNvCxnSpPr/>
          <p:nvPr/>
        </p:nvCxnSpPr>
        <p:spPr>
          <a:xfrm flipV="1">
            <a:off x="2460175" y="3896079"/>
            <a:ext cx="0" cy="2326154"/>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9FDBE61A-E280-994A-81AA-183D1EB8DD64}"/>
              </a:ext>
            </a:extLst>
          </p:cNvPr>
          <p:cNvSpPr txBox="1"/>
          <p:nvPr/>
        </p:nvSpPr>
        <p:spPr>
          <a:xfrm rot="16200000">
            <a:off x="1664550" y="4889879"/>
            <a:ext cx="1245021"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Eligible costs</a:t>
            </a:r>
          </a:p>
        </p:txBody>
      </p:sp>
      <p:cxnSp>
        <p:nvCxnSpPr>
          <p:cNvPr id="29" name="Connecteur droit avec flèche 28">
            <a:extLst>
              <a:ext uri="{FF2B5EF4-FFF2-40B4-BE49-F238E27FC236}">
                <a16:creationId xmlns:a16="http://schemas.microsoft.com/office/drawing/2014/main" id="{201B6E24-C0DF-A94B-9936-64222ED611DE}"/>
              </a:ext>
            </a:extLst>
          </p:cNvPr>
          <p:cNvCxnSpPr>
            <a:cxnSpLocks/>
          </p:cNvCxnSpPr>
          <p:nvPr/>
        </p:nvCxnSpPr>
        <p:spPr>
          <a:xfrm>
            <a:off x="4977831" y="2566848"/>
            <a:ext cx="0" cy="1993846"/>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B197D95-D6BE-5644-9B55-EE3739F77B5A}"/>
              </a:ext>
            </a:extLst>
          </p:cNvPr>
          <p:cNvCxnSpPr/>
          <p:nvPr/>
        </p:nvCxnSpPr>
        <p:spPr>
          <a:xfrm flipV="1">
            <a:off x="2722285" y="2566848"/>
            <a:ext cx="0" cy="1329231"/>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3896D968-D097-6E42-97F8-EDAEE1DF67B8}"/>
              </a:ext>
            </a:extLst>
          </p:cNvPr>
          <p:cNvCxnSpPr/>
          <p:nvPr/>
        </p:nvCxnSpPr>
        <p:spPr>
          <a:xfrm>
            <a:off x="1934267" y="3896079"/>
            <a:ext cx="3821538" cy="0"/>
          </a:xfrm>
          <a:prstGeom prst="line">
            <a:avLst/>
          </a:prstGeom>
          <a:ln>
            <a:solidFill>
              <a:srgbClr val="3A6A8F"/>
            </a:solidFill>
            <a:prstDash val="lgDash"/>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A6079708-2900-FF4B-A024-1D988934CEAE}"/>
              </a:ext>
            </a:extLst>
          </p:cNvPr>
          <p:cNvSpPr txBox="1"/>
          <p:nvPr/>
        </p:nvSpPr>
        <p:spPr>
          <a:xfrm rot="16200000">
            <a:off x="1778341" y="2911237"/>
            <a:ext cx="1273132" cy="584775"/>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Non-eligible costs</a:t>
            </a:r>
          </a:p>
        </p:txBody>
      </p:sp>
      <p:cxnSp>
        <p:nvCxnSpPr>
          <p:cNvPr id="33" name="Connecteur droit 32">
            <a:extLst>
              <a:ext uri="{FF2B5EF4-FFF2-40B4-BE49-F238E27FC236}">
                <a16:creationId xmlns:a16="http://schemas.microsoft.com/office/drawing/2014/main" id="{82A4DCDE-14CD-C141-B9AF-AFC3F77E168E}"/>
              </a:ext>
            </a:extLst>
          </p:cNvPr>
          <p:cNvCxnSpPr/>
          <p:nvPr/>
        </p:nvCxnSpPr>
        <p:spPr>
          <a:xfrm>
            <a:off x="1934267" y="6222233"/>
            <a:ext cx="3821538" cy="0"/>
          </a:xfrm>
          <a:prstGeom prst="line">
            <a:avLst/>
          </a:prstGeom>
          <a:ln>
            <a:solidFill>
              <a:srgbClr val="3A6A8F"/>
            </a:solidFill>
            <a:prstDash val="lgDash"/>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FB1878DF-FEB4-AF47-82EE-1F545B3D9913}"/>
              </a:ext>
            </a:extLst>
          </p:cNvPr>
          <p:cNvCxnSpPr/>
          <p:nvPr/>
        </p:nvCxnSpPr>
        <p:spPr>
          <a:xfrm flipV="1">
            <a:off x="5400144" y="4560694"/>
            <a:ext cx="0" cy="1661538"/>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3ED36D91-344B-6A44-B804-4B97CB026B8D}"/>
              </a:ext>
            </a:extLst>
          </p:cNvPr>
          <p:cNvSpPr txBox="1"/>
          <p:nvPr/>
        </p:nvSpPr>
        <p:spPr>
          <a:xfrm rot="16200000">
            <a:off x="4734405" y="5064364"/>
            <a:ext cx="909030"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State aid</a:t>
            </a:r>
          </a:p>
        </p:txBody>
      </p:sp>
      <p:sp>
        <p:nvSpPr>
          <p:cNvPr id="36" name="ZoneTexte 35">
            <a:extLst>
              <a:ext uri="{FF2B5EF4-FFF2-40B4-BE49-F238E27FC236}">
                <a16:creationId xmlns:a16="http://schemas.microsoft.com/office/drawing/2014/main" id="{1773A452-00A2-FA4B-BBB2-FE906A07742E}"/>
              </a:ext>
            </a:extLst>
          </p:cNvPr>
          <p:cNvSpPr txBox="1"/>
          <p:nvPr/>
        </p:nvSpPr>
        <p:spPr>
          <a:xfrm rot="16200000">
            <a:off x="4512428" y="3093402"/>
            <a:ext cx="1352988"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Own funding</a:t>
            </a:r>
          </a:p>
        </p:txBody>
      </p:sp>
      <p:cxnSp>
        <p:nvCxnSpPr>
          <p:cNvPr id="37" name="Connecteur droit 36">
            <a:extLst>
              <a:ext uri="{FF2B5EF4-FFF2-40B4-BE49-F238E27FC236}">
                <a16:creationId xmlns:a16="http://schemas.microsoft.com/office/drawing/2014/main" id="{3C5BDF5E-60D9-B64E-825A-627FE342D584}"/>
              </a:ext>
            </a:extLst>
          </p:cNvPr>
          <p:cNvCxnSpPr/>
          <p:nvPr/>
        </p:nvCxnSpPr>
        <p:spPr>
          <a:xfrm>
            <a:off x="1934267" y="2565241"/>
            <a:ext cx="3821538" cy="0"/>
          </a:xfrm>
          <a:prstGeom prst="line">
            <a:avLst/>
          </a:prstGeom>
          <a:ln>
            <a:solidFill>
              <a:srgbClr val="3A6A8F"/>
            </a:solidFill>
            <a:prstDash val="lg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453658AC-45DB-734B-9C22-B597BCFB87CF}"/>
              </a:ext>
            </a:extLst>
          </p:cNvPr>
          <p:cNvCxnSpPr/>
          <p:nvPr/>
        </p:nvCxnSpPr>
        <p:spPr>
          <a:xfrm>
            <a:off x="4758883" y="4555828"/>
            <a:ext cx="996923" cy="0"/>
          </a:xfrm>
          <a:prstGeom prst="line">
            <a:avLst/>
          </a:prstGeom>
          <a:ln w="285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5" name="Rectangle 18">
            <a:extLst>
              <a:ext uri="{FF2B5EF4-FFF2-40B4-BE49-F238E27FC236}">
                <a16:creationId xmlns:a16="http://schemas.microsoft.com/office/drawing/2014/main" id="{13CB01B8-6D73-D34A-AD34-9E2355CDCF63}"/>
              </a:ext>
            </a:extLst>
          </p:cNvPr>
          <p:cNvSpPr>
            <a:spLocks noChangeArrowheads="1"/>
          </p:cNvSpPr>
          <p:nvPr/>
        </p:nvSpPr>
        <p:spPr bwMode="auto">
          <a:xfrm>
            <a:off x="5863163" y="4229111"/>
            <a:ext cx="2640239" cy="665270"/>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algn="just" defTabSz="703402"/>
            <a:r>
              <a:rPr lang="en-GB" sz="1700" dirty="0">
                <a:solidFill>
                  <a:srgbClr val="000066"/>
                </a:solidFill>
                <a:latin typeface="Calibri" panose="020F0502020204030204" pitchFamily="34" charset="0"/>
                <a:ea typeface="Tahoma" pitchFamily="-108" charset="0"/>
                <a:cs typeface="Calibri" panose="020F0502020204030204" pitchFamily="34" charset="0"/>
              </a:rPr>
              <a:t>State aid intensity</a:t>
            </a:r>
          </a:p>
          <a:p>
            <a:pPr algn="just" defTabSz="703402"/>
            <a:r>
              <a:rPr lang="en-GB" sz="1700" b="1" dirty="0">
                <a:solidFill>
                  <a:srgbClr val="000066"/>
                </a:solidFill>
                <a:latin typeface="Calibri" panose="020F0502020204030204" pitchFamily="34" charset="0"/>
                <a:ea typeface="Tahoma" pitchFamily="-108" charset="0"/>
                <a:cs typeface="Calibri" panose="020F0502020204030204" pitchFamily="34" charset="0"/>
              </a:rPr>
              <a:t>up to 100 % of eligible costs</a:t>
            </a:r>
          </a:p>
        </p:txBody>
      </p:sp>
    </p:spTree>
    <p:extLst>
      <p:ext uri="{BB962C8B-B14F-4D97-AF65-F5344CB8AC3E}">
        <p14:creationId xmlns:p14="http://schemas.microsoft.com/office/powerpoint/2010/main" val="427082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Categories of eligible costs</a:t>
            </a:r>
          </a:p>
        </p:txBody>
      </p:sp>
      <p:sp>
        <p:nvSpPr>
          <p:cNvPr id="8" name="ZoneTexte 7">
            <a:extLst>
              <a:ext uri="{FF2B5EF4-FFF2-40B4-BE49-F238E27FC236}">
                <a16:creationId xmlns:a16="http://schemas.microsoft.com/office/drawing/2014/main" id="{817C743A-81C4-AB4F-AECB-8F214BEF03C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CDB59EBC-9C66-844E-A04E-558AEAE3EBFD}"/>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9A9514B0-0F39-0141-8C7A-B84A44B6D340}"/>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An overview of IPCEIs</a:t>
            </a:r>
          </a:p>
        </p:txBody>
      </p:sp>
      <p:sp>
        <p:nvSpPr>
          <p:cNvPr id="11" name="Rectangle 18">
            <a:extLst>
              <a:ext uri="{FF2B5EF4-FFF2-40B4-BE49-F238E27FC236}">
                <a16:creationId xmlns:a16="http://schemas.microsoft.com/office/drawing/2014/main" id="{77561006-2D11-DB45-945D-877419C09373}"/>
              </a:ext>
            </a:extLst>
          </p:cNvPr>
          <p:cNvSpPr>
            <a:spLocks noChangeArrowheads="1"/>
          </p:cNvSpPr>
          <p:nvPr/>
        </p:nvSpPr>
        <p:spPr bwMode="auto">
          <a:xfrm>
            <a:off x="910626" y="2044669"/>
            <a:ext cx="7589226" cy="419049"/>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The company may </a:t>
            </a:r>
            <a:r>
              <a:rPr lang="en-GB" b="1" dirty="0">
                <a:solidFill>
                  <a:srgbClr val="000066"/>
                </a:solidFill>
                <a:latin typeface="Calibri" panose="020F0502020204030204" pitchFamily="34" charset="0"/>
                <a:ea typeface="Tahoma" pitchFamily="-108" charset="0"/>
                <a:cs typeface="Calibri" panose="020F0502020204030204" pitchFamily="34" charset="0"/>
              </a:rPr>
              <a:t>receive State aid for the following expenses</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Rectangle 18">
            <a:extLst>
              <a:ext uri="{FF2B5EF4-FFF2-40B4-BE49-F238E27FC236}">
                <a16:creationId xmlns:a16="http://schemas.microsoft.com/office/drawing/2014/main" id="{FE22A1E0-D6CD-6141-B919-DBE2FED5DF79}"/>
              </a:ext>
            </a:extLst>
          </p:cNvPr>
          <p:cNvSpPr>
            <a:spLocks noChangeArrowheads="1"/>
          </p:cNvSpPr>
          <p:nvPr/>
        </p:nvSpPr>
        <p:spPr bwMode="auto">
          <a:xfrm>
            <a:off x="914400" y="2576440"/>
            <a:ext cx="7589226" cy="2388819"/>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R&amp;D / Energy Transport Environment projects</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Feasibility studies</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instruments &amp; equipment (depreciation within the project lifetime)</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acquisition / construction of buildings (depreciation within the project lifetime)</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patents / intangible assets / contractual research</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Costs of materials / supplies</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Personnel / administrative costs including overheads (only for construction not exploitation)</a:t>
            </a:r>
          </a:p>
        </p:txBody>
      </p:sp>
      <p:sp>
        <p:nvSpPr>
          <p:cNvPr id="13" name="Rectangle 18">
            <a:extLst>
              <a:ext uri="{FF2B5EF4-FFF2-40B4-BE49-F238E27FC236}">
                <a16:creationId xmlns:a16="http://schemas.microsoft.com/office/drawing/2014/main" id="{02F8500C-69D2-EF47-9C20-EC7385327D36}"/>
              </a:ext>
            </a:extLst>
          </p:cNvPr>
          <p:cNvSpPr>
            <a:spLocks noChangeArrowheads="1"/>
          </p:cNvSpPr>
          <p:nvPr/>
        </p:nvSpPr>
        <p:spPr bwMode="auto">
          <a:xfrm>
            <a:off x="914400" y="5077980"/>
            <a:ext cx="7589226" cy="140393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First Industrial Deployment</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Capital expenditures (excluding the share allocated to mass production =&gt; </a:t>
            </a:r>
            <a:r>
              <a:rPr lang="en-GB" sz="1600" b="1" dirty="0">
                <a:solidFill>
                  <a:srgbClr val="000066"/>
                </a:solidFill>
                <a:latin typeface="Calibri" panose="020F0502020204030204" pitchFamily="34" charset="0"/>
                <a:ea typeface="Tahoma" pitchFamily="-108" charset="0"/>
                <a:cs typeface="Calibri" panose="020F0502020204030204" pitchFamily="34" charset="0"/>
              </a:rPr>
              <a:t>transition point from FID to mass production should be looked at carefully</a:t>
            </a:r>
            <a:r>
              <a:rPr lang="en-GB" sz="1600" dirty="0">
                <a:solidFill>
                  <a:srgbClr val="000066"/>
                </a:solidFill>
                <a:latin typeface="Calibri" panose="020F0502020204030204" pitchFamily="34" charset="0"/>
                <a:ea typeface="Tahoma" pitchFamily="-108" charset="0"/>
                <a:cs typeface="Calibri" panose="020F0502020204030204" pitchFamily="34" charset="0"/>
              </a:rPr>
              <a:t>)</a:t>
            </a:r>
          </a:p>
          <a:p>
            <a:pPr marL="685817" lvl="1" indent="-263776" algn="just" defTabSz="703402">
              <a:buFont typeface="Courier New" panose="02070309020205020404" pitchFamily="49" charset="0"/>
              <a:buChar char="o"/>
            </a:pPr>
            <a:r>
              <a:rPr lang="en-GB" sz="1600" dirty="0">
                <a:solidFill>
                  <a:srgbClr val="000066"/>
                </a:solidFill>
                <a:latin typeface="Calibri" panose="020F0502020204030204" pitchFamily="34" charset="0"/>
                <a:ea typeface="Tahoma" pitchFamily="-108" charset="0"/>
                <a:cs typeface="Calibri" panose="020F0502020204030204" pitchFamily="34" charset="0"/>
              </a:rPr>
              <a:t>Operational expenditures which relate to the RDI component (incl. personnel &amp; administrative costs, overheads )</a:t>
            </a:r>
          </a:p>
        </p:txBody>
      </p:sp>
    </p:spTree>
    <p:extLst>
      <p:ext uri="{BB962C8B-B14F-4D97-AF65-F5344CB8AC3E}">
        <p14:creationId xmlns:p14="http://schemas.microsoft.com/office/powerpoint/2010/main" val="986863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Sources of soft law</a:t>
            </a:r>
          </a:p>
        </p:txBody>
      </p:sp>
      <p:sp>
        <p:nvSpPr>
          <p:cNvPr id="40" name="Rectangle 18">
            <a:extLst>
              <a:ext uri="{FF2B5EF4-FFF2-40B4-BE49-F238E27FC236}">
                <a16:creationId xmlns:a16="http://schemas.microsoft.com/office/drawing/2014/main" id="{9D0D70F6-C10B-874E-BC61-D57411E1973C}"/>
              </a:ext>
            </a:extLst>
          </p:cNvPr>
          <p:cNvSpPr>
            <a:spLocks noChangeArrowheads="1"/>
          </p:cNvSpPr>
          <p:nvPr/>
        </p:nvSpPr>
        <p:spPr bwMode="auto">
          <a:xfrm>
            <a:off x="1146834" y="2333362"/>
            <a:ext cx="6563782" cy="1269578"/>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algn="just" defTabSz="571500"/>
            <a:r>
              <a:rPr lang="en-GB" sz="1500" dirty="0">
                <a:solidFill>
                  <a:srgbClr val="000066"/>
                </a:solidFill>
                <a:latin typeface="Calibri" charset="0"/>
                <a:ea typeface="Calibri" charset="0"/>
                <a:cs typeface="Calibri" charset="0"/>
              </a:rPr>
              <a:t>An IPCEI is any type of project that ticks all the IPCEI eligibility boxes set in “Part 3. Eligibility criteria” of the following document:</a:t>
            </a:r>
          </a:p>
          <a:p>
            <a:pPr algn="just" defTabSz="571500"/>
            <a:r>
              <a:rPr lang="en-GB" sz="1500" dirty="0">
                <a:solidFill>
                  <a:srgbClr val="000066"/>
                </a:solidFill>
                <a:latin typeface="Calibri" charset="0"/>
                <a:ea typeface="Calibri" charset="0"/>
                <a:cs typeface="Calibri" charset="0"/>
              </a:rPr>
              <a:t>“Criteria for the analysis of the compatibility with the internal market of State aid to promote the execution of important projects of common European interest    Ref. 2014/C 188/02”		</a:t>
            </a:r>
            <a:r>
              <a:rPr lang="en-GB" sz="1500" dirty="0">
                <a:solidFill>
                  <a:srgbClr val="000066"/>
                </a:solidFill>
                <a:latin typeface="Calibri" charset="0"/>
                <a:ea typeface="Calibri" charset="0"/>
                <a:cs typeface="Calibri" charset="0"/>
                <a:hlinkClick r:id="rId2"/>
              </a:rPr>
              <a:t>The IPCEI communication</a:t>
            </a:r>
            <a:endParaRPr lang="en-GB" sz="1500" dirty="0">
              <a:solidFill>
                <a:srgbClr val="000066"/>
              </a:solidFill>
              <a:latin typeface="Calibri" charset="0"/>
              <a:ea typeface="Calibri" charset="0"/>
              <a:cs typeface="Calibri" charset="0"/>
            </a:endParaRPr>
          </a:p>
        </p:txBody>
      </p:sp>
      <p:sp>
        <p:nvSpPr>
          <p:cNvPr id="41" name="Rectangle 18">
            <a:extLst>
              <a:ext uri="{FF2B5EF4-FFF2-40B4-BE49-F238E27FC236}">
                <a16:creationId xmlns:a16="http://schemas.microsoft.com/office/drawing/2014/main" id="{371E440F-4319-C542-B045-A62444870B4A}"/>
              </a:ext>
            </a:extLst>
          </p:cNvPr>
          <p:cNvSpPr>
            <a:spLocks noChangeArrowheads="1"/>
          </p:cNvSpPr>
          <p:nvPr/>
        </p:nvSpPr>
        <p:spPr bwMode="auto">
          <a:xfrm>
            <a:off x="1146834" y="3835850"/>
            <a:ext cx="6563782" cy="1731243"/>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marL="7144" lvl="1" algn="just" defTabSz="571500"/>
            <a:r>
              <a:rPr lang="en-GB" sz="1500" dirty="0">
                <a:solidFill>
                  <a:srgbClr val="000066"/>
                </a:solidFill>
                <a:latin typeface="Calibri" charset="0"/>
                <a:cs typeface="Calibri" charset="0"/>
              </a:rPr>
              <a:t>This IPCEI communication has been complemented in 2018 (during the notification of the IPCEI on Microelectronics) by several Commission’s IPCEI non papers:</a:t>
            </a:r>
          </a:p>
          <a:p>
            <a:pPr marL="260747" lvl="2" indent="-260747" algn="just" defTabSz="571500">
              <a:buFont typeface="Wingdings" pitchFamily="2" charset="2"/>
              <a:buChar char="§"/>
            </a:pPr>
            <a:r>
              <a:rPr lang="en-GB" sz="1500" dirty="0">
                <a:solidFill>
                  <a:srgbClr val="000066"/>
                </a:solidFill>
                <a:latin typeface="Calibri" charset="0"/>
                <a:cs typeface="Calibri" charset="0"/>
              </a:rPr>
              <a:t>on antitrust</a:t>
            </a:r>
          </a:p>
          <a:p>
            <a:pPr marL="260747" lvl="2" indent="-260747" algn="just" defTabSz="571500">
              <a:buFont typeface="Wingdings" pitchFamily="2" charset="2"/>
              <a:buChar char="§"/>
            </a:pPr>
            <a:r>
              <a:rPr lang="en-GB" sz="1500" dirty="0">
                <a:solidFill>
                  <a:srgbClr val="000066"/>
                </a:solidFill>
                <a:latin typeface="Calibri" charset="0"/>
                <a:cs typeface="Calibri" charset="0"/>
              </a:rPr>
              <a:t>on integration</a:t>
            </a:r>
          </a:p>
          <a:p>
            <a:pPr marL="260747" lvl="2" indent="-260747" algn="just" defTabSz="571500">
              <a:buFont typeface="Wingdings" pitchFamily="2" charset="2"/>
              <a:buChar char="§"/>
            </a:pPr>
            <a:r>
              <a:rPr lang="en-GB" sz="1500" dirty="0">
                <a:solidFill>
                  <a:srgbClr val="000066"/>
                </a:solidFill>
                <a:latin typeface="Calibri" charset="0"/>
                <a:cs typeface="Calibri" charset="0"/>
              </a:rPr>
              <a:t>on proportionality</a:t>
            </a:r>
          </a:p>
          <a:p>
            <a:pPr marL="260747" lvl="2" indent="-260747" algn="just" defTabSz="571500">
              <a:buFont typeface="Wingdings" pitchFamily="2" charset="2"/>
              <a:buChar char="§"/>
            </a:pPr>
            <a:r>
              <a:rPr lang="en-GB" sz="1500" dirty="0">
                <a:solidFill>
                  <a:srgbClr val="000066"/>
                </a:solidFill>
                <a:latin typeface="Calibri" charset="0"/>
                <a:cs typeface="Calibri" charset="0"/>
              </a:rPr>
              <a:t>on RDI content</a:t>
            </a:r>
          </a:p>
          <a:p>
            <a:pPr marL="260747" lvl="2" indent="-260747" algn="just" defTabSz="571500">
              <a:buFont typeface="Wingdings" pitchFamily="2" charset="2"/>
              <a:buChar char="§"/>
            </a:pPr>
            <a:r>
              <a:rPr lang="en-GB" sz="1500" dirty="0">
                <a:solidFill>
                  <a:srgbClr val="000066"/>
                </a:solidFill>
                <a:latin typeface="Calibri" charset="0"/>
                <a:cs typeface="Calibri" charset="0"/>
              </a:rPr>
              <a:t>on </a:t>
            </a:r>
            <a:r>
              <a:rPr lang="en-GB" sz="1500" dirty="0" err="1">
                <a:solidFill>
                  <a:srgbClr val="000066"/>
                </a:solidFill>
                <a:latin typeface="Calibri" charset="0"/>
                <a:cs typeface="Calibri" charset="0"/>
              </a:rPr>
              <a:t>spillover</a:t>
            </a:r>
            <a:r>
              <a:rPr lang="en-GB" sz="1500" dirty="0">
                <a:solidFill>
                  <a:srgbClr val="000066"/>
                </a:solidFill>
                <a:latin typeface="Calibri" charset="0"/>
                <a:cs typeface="Calibri" charset="0"/>
              </a:rPr>
              <a:t> effects</a:t>
            </a:r>
            <a:endParaRPr lang="en-GB" sz="1500" dirty="0">
              <a:solidFill>
                <a:srgbClr val="000066"/>
              </a:solidFill>
              <a:latin typeface="Calibri" charset="0"/>
              <a:ea typeface="Calibri" charset="0"/>
              <a:cs typeface="Calibri" charset="0"/>
            </a:endParaRPr>
          </a:p>
        </p:txBody>
      </p:sp>
      <p:sp>
        <p:nvSpPr>
          <p:cNvPr id="7" name="ZoneTexte 6">
            <a:extLst>
              <a:ext uri="{FF2B5EF4-FFF2-40B4-BE49-F238E27FC236}">
                <a16:creationId xmlns:a16="http://schemas.microsoft.com/office/drawing/2014/main" id="{777C774A-C46E-8248-9D71-E96BA990F4F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8" name="Image 18" descr="e2_logo2014_v8.png">
            <a:extLst>
              <a:ext uri="{FF2B5EF4-FFF2-40B4-BE49-F238E27FC236}">
                <a16:creationId xmlns:a16="http://schemas.microsoft.com/office/drawing/2014/main" id="{0057F0D3-BA18-1F47-AB36-7DFB0C13DE47}"/>
              </a:ext>
            </a:extLst>
          </p:cNvPr>
          <p:cNvPicPr>
            <a:picLocks noChangeAspect="1"/>
          </p:cNvPicPr>
          <p:nvPr/>
        </p:nvPicPr>
        <p:blipFill>
          <a:blip r:embed="rId3"/>
          <a:srcRect/>
          <a:stretch>
            <a:fillRect/>
          </a:stretch>
        </p:blipFill>
        <p:spPr bwMode="auto">
          <a:xfrm>
            <a:off x="76200" y="69600"/>
            <a:ext cx="1002922" cy="360000"/>
          </a:xfrm>
          <a:prstGeom prst="rect">
            <a:avLst/>
          </a:prstGeom>
          <a:noFill/>
          <a:ln w="9525">
            <a:noFill/>
            <a:miter lim="800000"/>
            <a:headEnd/>
            <a:tailEnd/>
          </a:ln>
        </p:spPr>
      </p:pic>
      <p:sp>
        <p:nvSpPr>
          <p:cNvPr id="9" name="Rectangle 21">
            <a:extLst>
              <a:ext uri="{FF2B5EF4-FFF2-40B4-BE49-F238E27FC236}">
                <a16:creationId xmlns:a16="http://schemas.microsoft.com/office/drawing/2014/main" id="{32E32C05-1297-CD4A-8FE8-75F74806D03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389633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93BF9808-80CE-4344-BF25-061C4F7D6BBD}"/>
              </a:ext>
            </a:extLst>
          </p:cNvPr>
          <p:cNvSpPr txBox="1">
            <a:spLocks noGrp="1"/>
          </p:cNvSpPr>
          <p:nvPr>
            <p:ph idx="4294967295"/>
          </p:nvPr>
        </p:nvSpPr>
        <p:spPr>
          <a:xfrm>
            <a:off x="814841" y="2079077"/>
            <a:ext cx="7240572" cy="3156762"/>
          </a:xfrm>
          <a:prstGeom prst="rect">
            <a:avLst/>
          </a:prstGeom>
          <a:solidFill>
            <a:srgbClr val="F8F8F8"/>
          </a:solidFill>
        </p:spPr>
        <p:txBody>
          <a:bodyPr wrap="none" rtlCol="0">
            <a:spAutoFit/>
          </a:bodyPr>
          <a:lstStyle/>
          <a:p>
            <a:pPr marL="342900" indent="-342900">
              <a:buFont typeface="+mj-lt"/>
              <a:buAutoNum type="arabicPeriod"/>
            </a:pPr>
            <a:r>
              <a:rPr lang="en-GB" sz="1800" dirty="0">
                <a:solidFill>
                  <a:srgbClr val="000066"/>
                </a:solidFill>
                <a:latin typeface="Calibri" panose="020F0502020204030204" pitchFamily="34" charset="0"/>
                <a:cs typeface="Calibri" panose="020F0502020204030204" pitchFamily="34" charset="0"/>
              </a:rPr>
              <a:t>General principles of State aid regulation</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2"/>
            </a:pPr>
            <a:r>
              <a:rPr lang="en-GB" sz="1800" dirty="0">
                <a:solidFill>
                  <a:srgbClr val="000066"/>
                </a:solidFill>
                <a:latin typeface="Calibri" panose="020F0502020204030204" pitchFamily="34" charset="0"/>
                <a:cs typeface="Calibri" panose="020F0502020204030204" pitchFamily="34" charset="0"/>
              </a:rPr>
              <a:t>The State aid notification procedure</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3"/>
            </a:pPr>
            <a:r>
              <a:rPr lang="en-GB" sz="1800" dirty="0">
                <a:solidFill>
                  <a:srgbClr val="000066"/>
                </a:solidFill>
                <a:latin typeface="Calibri" panose="020F0502020204030204" pitchFamily="34" charset="0"/>
                <a:cs typeface="Calibri" panose="020F0502020204030204" pitchFamily="34" charset="0"/>
              </a:rPr>
              <a:t>An overview of IPCEIs</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4"/>
            </a:pPr>
            <a:r>
              <a:rPr lang="en-GB" sz="1800" dirty="0">
                <a:solidFill>
                  <a:srgbClr val="000066"/>
                </a:solidFill>
                <a:latin typeface="Calibri" panose="020F0502020204030204" pitchFamily="34" charset="0"/>
                <a:cs typeface="Calibri" panose="020F0502020204030204" pitchFamily="34" charset="0"/>
              </a:rPr>
              <a:t>The eligibility criteria of an IPCEI</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5"/>
            </a:pPr>
            <a:r>
              <a:rPr lang="en-GB" sz="1800" dirty="0">
                <a:solidFill>
                  <a:srgbClr val="000066"/>
                </a:solidFill>
                <a:latin typeface="Calibri" panose="020F0502020204030204" pitchFamily="34" charset="0"/>
                <a:cs typeface="Calibri" panose="020F0502020204030204" pitchFamily="34" charset="0"/>
              </a:rPr>
              <a:t>R&amp;D / FID / Environmental, energy or transport projects (infrastructure)</a:t>
            </a:r>
            <a:endParaRPr lang="en-GB" sz="200" dirty="0">
              <a:solidFill>
                <a:srgbClr val="000066"/>
              </a:solidFill>
              <a:latin typeface="Calibri" panose="020F0502020204030204" pitchFamily="34" charset="0"/>
              <a:cs typeface="Calibri" panose="020F0502020204030204" pitchFamily="34" charset="0"/>
            </a:endParaRP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Spill-overs in the IPCEI regulation</a:t>
            </a: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Feedback on spill-overs from previous IPCEI</a:t>
            </a: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Examples of spill-overs</a:t>
            </a:r>
          </a:p>
          <a:p>
            <a:pPr marL="342900" indent="-342900">
              <a:buFont typeface="+mj-lt"/>
              <a:buAutoNum type="arabicPeriod" startAt="6"/>
            </a:pPr>
            <a:r>
              <a:rPr lang="en-GB" sz="1800" dirty="0">
                <a:solidFill>
                  <a:srgbClr val="000066"/>
                </a:solidFill>
                <a:latin typeface="Calibri" panose="020F0502020204030204" pitchFamily="34" charset="0"/>
                <a:cs typeface="Calibri" panose="020F0502020204030204" pitchFamily="34" charset="0"/>
              </a:rPr>
              <a:t>Conclusions</a:t>
            </a:r>
          </a:p>
        </p:txBody>
      </p:sp>
      <p:sp>
        <p:nvSpPr>
          <p:cNvPr id="6" name="ZoneTexte 5">
            <a:extLst>
              <a:ext uri="{FF2B5EF4-FFF2-40B4-BE49-F238E27FC236}">
                <a16:creationId xmlns:a16="http://schemas.microsoft.com/office/drawing/2014/main" id="{E031272E-E54C-A244-A7A5-6BC4515FAD3C}"/>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7" name="Image 18" descr="e2_logo2014_v8.png">
            <a:extLst>
              <a:ext uri="{FF2B5EF4-FFF2-40B4-BE49-F238E27FC236}">
                <a16:creationId xmlns:a16="http://schemas.microsoft.com/office/drawing/2014/main" id="{A693D2FA-E2DF-0B4E-A0A7-0644F5C92FA1}"/>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8" name="Rectangle 21">
            <a:extLst>
              <a:ext uri="{FF2B5EF4-FFF2-40B4-BE49-F238E27FC236}">
                <a16:creationId xmlns:a16="http://schemas.microsoft.com/office/drawing/2014/main" id="{AC812584-0FEF-044B-9168-14CD0A332DF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Presentation outline</a:t>
            </a:r>
          </a:p>
        </p:txBody>
      </p:sp>
    </p:spTree>
    <p:extLst>
      <p:ext uri="{BB962C8B-B14F-4D97-AF65-F5344CB8AC3E}">
        <p14:creationId xmlns:p14="http://schemas.microsoft.com/office/powerpoint/2010/main" val="2371563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What are the eligibility criteria?</a:t>
            </a:r>
          </a:p>
        </p:txBody>
      </p:sp>
      <p:sp>
        <p:nvSpPr>
          <p:cNvPr id="8" name="Rectangle 18">
            <a:extLst>
              <a:ext uri="{FF2B5EF4-FFF2-40B4-BE49-F238E27FC236}">
                <a16:creationId xmlns:a16="http://schemas.microsoft.com/office/drawing/2014/main" id="{99A1BD4A-6501-F344-BA3E-10B545548C78}"/>
              </a:ext>
            </a:extLst>
          </p:cNvPr>
          <p:cNvSpPr>
            <a:spLocks noChangeArrowheads="1"/>
          </p:cNvSpPr>
          <p:nvPr/>
        </p:nvSpPr>
        <p:spPr bwMode="auto">
          <a:xfrm>
            <a:off x="1146834" y="2310333"/>
            <a:ext cx="6304289" cy="807913"/>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algn="just" defTabSz="571500"/>
            <a:r>
              <a:rPr lang="en-GB" sz="1500" dirty="0">
                <a:solidFill>
                  <a:srgbClr val="000066"/>
                </a:solidFill>
                <a:latin typeface="Calibri" charset="0"/>
                <a:ea typeface="Calibri" charset="0"/>
                <a:cs typeface="Calibri" charset="0"/>
              </a:rPr>
              <a:t>List of criteria which the Commission will use to assess the nature and the importance of such projects for the purposes of the application of Article 107(3)(b) of the Treaty</a:t>
            </a:r>
          </a:p>
        </p:txBody>
      </p:sp>
      <p:sp>
        <p:nvSpPr>
          <p:cNvPr id="9" name="Rectangle 18">
            <a:extLst>
              <a:ext uri="{FF2B5EF4-FFF2-40B4-BE49-F238E27FC236}">
                <a16:creationId xmlns:a16="http://schemas.microsoft.com/office/drawing/2014/main" id="{0F5520F5-E38C-9047-82E0-1A3CB6BF8E65}"/>
              </a:ext>
            </a:extLst>
          </p:cNvPr>
          <p:cNvSpPr>
            <a:spLocks noChangeArrowheads="1"/>
          </p:cNvSpPr>
          <p:nvPr/>
        </p:nvSpPr>
        <p:spPr bwMode="auto">
          <a:xfrm>
            <a:off x="1146834" y="3252322"/>
            <a:ext cx="6304289" cy="1731243"/>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algn="just" defTabSz="571500"/>
            <a:r>
              <a:rPr lang="en-GB" sz="1500" dirty="0">
                <a:solidFill>
                  <a:srgbClr val="000066"/>
                </a:solidFill>
                <a:latin typeface="Calibri" charset="0"/>
                <a:ea typeface="Calibri" charset="0"/>
                <a:cs typeface="Calibri" charset="0"/>
              </a:rPr>
              <a:t>Eligibility criteria:</a:t>
            </a:r>
          </a:p>
          <a:p>
            <a:pPr algn="just" defTabSz="571500"/>
            <a:r>
              <a:rPr lang="en-GB" sz="1500" dirty="0">
                <a:solidFill>
                  <a:srgbClr val="000066"/>
                </a:solidFill>
                <a:latin typeface="Calibri" charset="0"/>
                <a:ea typeface="Calibri" charset="0"/>
                <a:cs typeface="Calibri" charset="0"/>
              </a:rPr>
              <a:t>3.1.	Definition of a project</a:t>
            </a:r>
          </a:p>
          <a:p>
            <a:pPr algn="just" defTabSz="571500"/>
            <a:r>
              <a:rPr lang="en-GB" sz="1500" dirty="0">
                <a:solidFill>
                  <a:srgbClr val="000066"/>
                </a:solidFill>
                <a:latin typeface="Calibri" charset="0"/>
                <a:ea typeface="Calibri" charset="0"/>
                <a:cs typeface="Calibri" charset="0"/>
              </a:rPr>
              <a:t>3.2.	Common European interest</a:t>
            </a:r>
          </a:p>
          <a:p>
            <a:pPr marL="800100" indent="-496491" algn="just" defTabSz="571500"/>
            <a:r>
              <a:rPr lang="en-GB" sz="1500" dirty="0">
                <a:solidFill>
                  <a:srgbClr val="000066"/>
                </a:solidFill>
                <a:latin typeface="Calibri" charset="0"/>
                <a:ea typeface="Calibri" charset="0"/>
                <a:cs typeface="Calibri" charset="0"/>
              </a:rPr>
              <a:t>3.2.1.	General cumulative criteria</a:t>
            </a:r>
          </a:p>
          <a:p>
            <a:pPr marL="800100" indent="-496491" algn="just" defTabSz="571500"/>
            <a:r>
              <a:rPr lang="en-GB" sz="1500" dirty="0">
                <a:solidFill>
                  <a:srgbClr val="000066"/>
                </a:solidFill>
                <a:latin typeface="Calibri" charset="0"/>
                <a:ea typeface="Calibri" charset="0"/>
                <a:cs typeface="Calibri" charset="0"/>
              </a:rPr>
              <a:t>3.2.2.	General positive indicators</a:t>
            </a:r>
          </a:p>
          <a:p>
            <a:pPr marL="800100" indent="-496491" algn="just" defTabSz="571500"/>
            <a:r>
              <a:rPr lang="en-GB" sz="1500" b="1" i="1" dirty="0">
                <a:solidFill>
                  <a:srgbClr val="000066"/>
                </a:solidFill>
                <a:latin typeface="Calibri" charset="0"/>
                <a:ea typeface="Calibri" charset="0"/>
                <a:cs typeface="Calibri" charset="0"/>
              </a:rPr>
              <a:t>3.2.3.	Specific criteria</a:t>
            </a:r>
          </a:p>
          <a:p>
            <a:pPr algn="just" defTabSz="571500"/>
            <a:r>
              <a:rPr lang="en-GB" sz="1500" dirty="0">
                <a:solidFill>
                  <a:srgbClr val="000066"/>
                </a:solidFill>
                <a:latin typeface="Calibri" charset="0"/>
                <a:ea typeface="Calibri" charset="0"/>
                <a:cs typeface="Calibri" charset="0"/>
              </a:rPr>
              <a:t>3.3.	Importance of the project</a:t>
            </a:r>
          </a:p>
        </p:txBody>
      </p:sp>
      <p:sp>
        <p:nvSpPr>
          <p:cNvPr id="10" name="Rectangle 18">
            <a:extLst>
              <a:ext uri="{FF2B5EF4-FFF2-40B4-BE49-F238E27FC236}">
                <a16:creationId xmlns:a16="http://schemas.microsoft.com/office/drawing/2014/main" id="{A70EFE4E-C6E0-EE44-8AF6-39C7B77BE45B}"/>
              </a:ext>
            </a:extLst>
          </p:cNvPr>
          <p:cNvSpPr>
            <a:spLocks noChangeArrowheads="1"/>
          </p:cNvSpPr>
          <p:nvPr/>
        </p:nvSpPr>
        <p:spPr bwMode="auto">
          <a:xfrm>
            <a:off x="1146834" y="5292866"/>
            <a:ext cx="6304289" cy="346249"/>
          </a:xfrm>
          <a:prstGeom prst="rect">
            <a:avLst/>
          </a:prstGeom>
          <a:solidFill>
            <a:srgbClr val="F8F8F8"/>
          </a:solidFill>
          <a:ln w="9525">
            <a:noFill/>
            <a:miter lim="800000"/>
            <a:headEnd/>
            <a:tailEnd/>
          </a:ln>
        </p:spPr>
        <p:txBody>
          <a:bodyPr wrap="square" lIns="57150" tIns="57150" rIns="57150" bIns="57150">
            <a:prstTxWarp prst="textNoShape">
              <a:avLst/>
            </a:prstTxWarp>
            <a:spAutoFit/>
          </a:bodyPr>
          <a:lstStyle/>
          <a:p>
            <a:pPr marL="269081" indent="-269081" algn="just" defTabSz="571500">
              <a:buFont typeface="Wingdings" pitchFamily="-108" charset="2"/>
              <a:buChar char="à"/>
            </a:pPr>
            <a:r>
              <a:rPr lang="en-GB" sz="1500" dirty="0">
                <a:solidFill>
                  <a:srgbClr val="000066"/>
                </a:solidFill>
                <a:latin typeface="Calibri" panose="020F0502020204030204" pitchFamily="34" charset="0"/>
                <a:ea typeface="Tahoma" pitchFamily="-108" charset="0"/>
                <a:cs typeface="Calibri" panose="020F0502020204030204" pitchFamily="34" charset="0"/>
              </a:rPr>
              <a:t>Only two pages in the IPCEI Communication</a:t>
            </a:r>
            <a:endParaRPr lang="en-GB" sz="1500"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1" name="ZoneTexte 10">
            <a:extLst>
              <a:ext uri="{FF2B5EF4-FFF2-40B4-BE49-F238E27FC236}">
                <a16:creationId xmlns:a16="http://schemas.microsoft.com/office/drawing/2014/main" id="{49765903-4C71-E042-80F1-EB1D839F2C0C}"/>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2" name="Image 18" descr="e2_logo2014_v8.png">
            <a:extLst>
              <a:ext uri="{FF2B5EF4-FFF2-40B4-BE49-F238E27FC236}">
                <a16:creationId xmlns:a16="http://schemas.microsoft.com/office/drawing/2014/main" id="{6CEF6389-010A-0949-8845-72BE63802DEE}"/>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644EE70C-0B39-6646-9036-4BA04A06E8D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2258602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much interconnected should the activities be?</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9" name="ZoneTexte 8">
            <a:extLst>
              <a:ext uri="{FF2B5EF4-FFF2-40B4-BE49-F238E27FC236}">
                <a16:creationId xmlns:a16="http://schemas.microsoft.com/office/drawing/2014/main" id="{83EC5BA7-984B-7E4B-978E-7CD406208B54}"/>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02EBD1F2-DC33-EE4A-9114-C1CB34B1DF5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5" name="Rectangle 21">
            <a:extLst>
              <a:ext uri="{FF2B5EF4-FFF2-40B4-BE49-F238E27FC236}">
                <a16:creationId xmlns:a16="http://schemas.microsoft.com/office/drawing/2014/main" id="{8DB17857-22D8-B84B-9B98-CA1822A44AB0}"/>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
        <p:nvSpPr>
          <p:cNvPr id="16" name="Rectangle 18">
            <a:extLst>
              <a:ext uri="{FF2B5EF4-FFF2-40B4-BE49-F238E27FC236}">
                <a16:creationId xmlns:a16="http://schemas.microsoft.com/office/drawing/2014/main" id="{913D8AB9-ED87-5844-8BB8-3362438E6DAA}"/>
              </a:ext>
            </a:extLst>
          </p:cNvPr>
          <p:cNvSpPr>
            <a:spLocks noChangeArrowheads="1"/>
          </p:cNvSpPr>
          <p:nvPr/>
        </p:nvSpPr>
        <p:spPr bwMode="auto">
          <a:xfrm>
            <a:off x="913291" y="1968519"/>
            <a:ext cx="7588799" cy="430887"/>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charset="0"/>
                <a:ea typeface="Calibri" charset="0"/>
                <a:cs typeface="Calibri" charset="0"/>
              </a:rPr>
              <a:t>Either one project	(e.g. </a:t>
            </a:r>
            <a:r>
              <a:rPr lang="en-GB" dirty="0">
                <a:solidFill>
                  <a:srgbClr val="000066"/>
                </a:solidFill>
                <a:latin typeface="Calibri" panose="020F0502020204030204" pitchFamily="34" charset="0"/>
                <a:ea typeface="Tahoma" pitchFamily="-108" charset="0"/>
                <a:cs typeface="Calibri" panose="020F0502020204030204" pitchFamily="34" charset="0"/>
              </a:rPr>
              <a:t>Fehmarn Belt Fixed </a:t>
            </a:r>
            <a:r>
              <a:rPr lang="en-GB" dirty="0" err="1">
                <a:solidFill>
                  <a:srgbClr val="000066"/>
                </a:solidFill>
                <a:latin typeface="Calibri" panose="020F0502020204030204" pitchFamily="34" charset="0"/>
                <a:ea typeface="Tahoma" pitchFamily="-108" charset="0"/>
                <a:cs typeface="Calibri" panose="020F0502020204030204" pitchFamily="34" charset="0"/>
              </a:rPr>
              <a:t>Linkproject</a:t>
            </a:r>
            <a:r>
              <a:rPr lang="en-GB" dirty="0">
                <a:solidFill>
                  <a:srgbClr val="000066"/>
                </a:solidFill>
                <a:latin typeface="Calibri" panose="020F0502020204030204" pitchFamily="34" charset="0"/>
                <a:ea typeface="Tahoma" pitchFamily="-108" charset="0"/>
                <a:cs typeface="Calibri" panose="020F0502020204030204" pitchFamily="34" charset="0"/>
              </a:rPr>
              <a:t>)</a:t>
            </a:r>
          </a:p>
        </p:txBody>
      </p:sp>
      <p:sp>
        <p:nvSpPr>
          <p:cNvPr id="17" name="Rectangle 18">
            <a:extLst>
              <a:ext uri="{FF2B5EF4-FFF2-40B4-BE49-F238E27FC236}">
                <a16:creationId xmlns:a16="http://schemas.microsoft.com/office/drawing/2014/main" id="{7DC7B823-7144-9D41-A635-6EABF4F98B34}"/>
              </a:ext>
            </a:extLst>
          </p:cNvPr>
          <p:cNvSpPr>
            <a:spLocks noChangeArrowheads="1"/>
          </p:cNvSpPr>
          <p:nvPr/>
        </p:nvSpPr>
        <p:spPr bwMode="auto">
          <a:xfrm>
            <a:off x="913291" y="2510270"/>
            <a:ext cx="7588799" cy="1261884"/>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charset="0"/>
                <a:ea typeface="Calibri" charset="0"/>
                <a:cs typeface="Calibri" charset="0"/>
              </a:rPr>
              <a:t>… or a group of projects inserted in a common structure, roadmap or programme		(e.g. IPCEI on Microelectronics &amp; IPCEI on Batteries)</a:t>
            </a:r>
          </a:p>
          <a:p>
            <a:pPr algn="just" defTabSz="762000"/>
            <a:r>
              <a:rPr lang="en-GB" dirty="0">
                <a:solidFill>
                  <a:srgbClr val="000066"/>
                </a:solidFill>
                <a:latin typeface="Calibri" charset="0"/>
                <a:ea typeface="Calibri" charset="0"/>
                <a:cs typeface="Calibri" charset="0"/>
              </a:rPr>
              <a:t>where individual components must be complementary and necessary for the achievement of the European objectives</a:t>
            </a:r>
          </a:p>
        </p:txBody>
      </p:sp>
      <p:sp>
        <p:nvSpPr>
          <p:cNvPr id="18" name="Rectangle 18">
            <a:extLst>
              <a:ext uri="{FF2B5EF4-FFF2-40B4-BE49-F238E27FC236}">
                <a16:creationId xmlns:a16="http://schemas.microsoft.com/office/drawing/2014/main" id="{94CE8D29-BFF7-4B48-9745-4F3F3111BDC2}"/>
              </a:ext>
            </a:extLst>
          </p:cNvPr>
          <p:cNvSpPr>
            <a:spLocks noChangeArrowheads="1"/>
          </p:cNvSpPr>
          <p:nvPr/>
        </p:nvSpPr>
        <p:spPr bwMode="auto">
          <a:xfrm>
            <a:off x="913291" y="4056665"/>
            <a:ext cx="7588799" cy="1538883"/>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charset="0"/>
                <a:ea typeface="Calibri" charset="0"/>
                <a:cs typeface="Calibri" charset="0"/>
              </a:rPr>
              <a:t>The demonstration of the integration of individual projects in the IPCEI is performed through </a:t>
            </a:r>
            <a:r>
              <a:rPr lang="en-GB" b="1" dirty="0">
                <a:solidFill>
                  <a:srgbClr val="000066"/>
                </a:solidFill>
                <a:latin typeface="Calibri" charset="0"/>
                <a:ea typeface="Calibri" charset="0"/>
                <a:cs typeface="Calibri" charset="0"/>
              </a:rPr>
              <a:t>the preparation of a “Chapeau text” (after the selection of participants at national levels)</a:t>
            </a:r>
            <a:r>
              <a:rPr lang="en-GB" dirty="0">
                <a:solidFill>
                  <a:srgbClr val="000066"/>
                </a:solidFill>
                <a:latin typeface="Calibri" charset="0"/>
                <a:ea typeface="Calibri" charset="0"/>
                <a:cs typeface="Calibri" charset="0"/>
              </a:rPr>
              <a:t> where all companies and Member States bring their contribution; this document is shared among participants and is non-confidential</a:t>
            </a:r>
          </a:p>
        </p:txBody>
      </p:sp>
      <p:sp>
        <p:nvSpPr>
          <p:cNvPr id="19" name="Rectangle 18">
            <a:extLst>
              <a:ext uri="{FF2B5EF4-FFF2-40B4-BE49-F238E27FC236}">
                <a16:creationId xmlns:a16="http://schemas.microsoft.com/office/drawing/2014/main" id="{1E4461E2-BAEF-F84D-A516-36F8E5D9F9A9}"/>
              </a:ext>
            </a:extLst>
          </p:cNvPr>
          <p:cNvSpPr>
            <a:spLocks noChangeArrowheads="1"/>
          </p:cNvSpPr>
          <p:nvPr/>
        </p:nvSpPr>
        <p:spPr bwMode="auto">
          <a:xfrm>
            <a:off x="913291" y="5678477"/>
            <a:ext cx="7588799" cy="707886"/>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marL="9525" lvl="1" algn="just" defTabSz="762000"/>
            <a:r>
              <a:rPr lang="en-GB" dirty="0">
                <a:solidFill>
                  <a:srgbClr val="000066"/>
                </a:solidFill>
                <a:latin typeface="Calibri" charset="0"/>
                <a:cs typeface="Calibri" charset="0"/>
              </a:rPr>
              <a:t>NB: the “project” refers to the IPCEI globally speaking, not to the individual </a:t>
            </a:r>
            <a:r>
              <a:rPr lang="en-GB" dirty="0">
                <a:solidFill>
                  <a:srgbClr val="000066"/>
                </a:solidFill>
                <a:latin typeface="Calibri" charset="0"/>
                <a:ea typeface="Calibri" charset="0"/>
                <a:cs typeface="Calibri" charset="0"/>
              </a:rPr>
              <a:t>components</a:t>
            </a:r>
            <a:endParaRPr lang="en-GB" dirty="0">
              <a:solidFill>
                <a:srgbClr val="000066"/>
              </a:solidFill>
              <a:latin typeface="Calibri" charset="0"/>
              <a:cs typeface="Calibri" charset="0"/>
            </a:endParaRPr>
          </a:p>
        </p:txBody>
      </p:sp>
    </p:spTree>
    <p:extLst>
      <p:ext uri="{BB962C8B-B14F-4D97-AF65-F5344CB8AC3E}">
        <p14:creationId xmlns:p14="http://schemas.microsoft.com/office/powerpoint/2010/main" val="2485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tick the “Common European interest” box?</a:t>
            </a:r>
          </a:p>
        </p:txBody>
      </p:sp>
      <p:sp>
        <p:nvSpPr>
          <p:cNvPr id="10" name="Rectangle 18">
            <a:extLst>
              <a:ext uri="{FF2B5EF4-FFF2-40B4-BE49-F238E27FC236}">
                <a16:creationId xmlns:a16="http://schemas.microsoft.com/office/drawing/2014/main" id="{D6FA530C-CC0B-124D-AD0D-999827E5B910}"/>
              </a:ext>
            </a:extLst>
          </p:cNvPr>
          <p:cNvSpPr>
            <a:spLocks noChangeArrowheads="1"/>
          </p:cNvSpPr>
          <p:nvPr/>
        </p:nvSpPr>
        <p:spPr bwMode="auto">
          <a:xfrm>
            <a:off x="918232" y="1976353"/>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panose="020F0502020204030204" pitchFamily="34" charset="0"/>
                <a:ea typeface="Calibri" charset="0"/>
                <a:cs typeface="Calibri" panose="020F0502020204030204" pitchFamily="34" charset="0"/>
              </a:rPr>
              <a:t>The project must contribute in a concrete, clear and identifiable manner to one or more Union objectives and must have a significant impact on competitiveness of the Union, sustainable growth, addressing soci­etal challenges or value creation across the Union</a:t>
            </a:r>
          </a:p>
        </p:txBody>
      </p:sp>
      <p:sp>
        <p:nvSpPr>
          <p:cNvPr id="16" name="Rectangle 18">
            <a:extLst>
              <a:ext uri="{FF2B5EF4-FFF2-40B4-BE49-F238E27FC236}">
                <a16:creationId xmlns:a16="http://schemas.microsoft.com/office/drawing/2014/main" id="{91E741EF-75CC-8D4D-9D49-A353583DB6AD}"/>
              </a:ext>
            </a:extLst>
          </p:cNvPr>
          <p:cNvSpPr>
            <a:spLocks noChangeArrowheads="1"/>
          </p:cNvSpPr>
          <p:nvPr/>
        </p:nvSpPr>
        <p:spPr bwMode="auto">
          <a:xfrm>
            <a:off x="918232" y="5042019"/>
            <a:ext cx="7588799" cy="1500411"/>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panose="020F0502020204030204" pitchFamily="34" charset="0"/>
                <a:ea typeface="Calibri" charset="0"/>
                <a:cs typeface="Calibri" panose="020F0502020204030204" pitchFamily="34" charset="0"/>
              </a:rPr>
              <a:t>But to tick the ”Common European interest” box, the benefits of the project must also not be limited to the undertakings or to the sector concerned but must be of wider relevance and application to the European economy or society through </a:t>
            </a:r>
            <a:r>
              <a:rPr lang="en-GB" b="1" dirty="0">
                <a:solidFill>
                  <a:srgbClr val="000066"/>
                </a:solidFill>
                <a:latin typeface="Calibri" panose="020F0502020204030204" pitchFamily="34" charset="0"/>
                <a:ea typeface="Calibri" charset="0"/>
                <a:cs typeface="Calibri" panose="020F0502020204030204" pitchFamily="34" charset="0"/>
              </a:rPr>
              <a:t>positive </a:t>
            </a:r>
            <a:r>
              <a:rPr lang="en-GB" b="1" dirty="0" err="1">
                <a:solidFill>
                  <a:srgbClr val="000066"/>
                </a:solidFill>
                <a:latin typeface="Calibri" panose="020F0502020204030204" pitchFamily="34" charset="0"/>
                <a:ea typeface="Calibri" charset="0"/>
                <a:cs typeface="Calibri" panose="020F0502020204030204" pitchFamily="34" charset="0"/>
              </a:rPr>
              <a:t>spillover</a:t>
            </a:r>
            <a:r>
              <a:rPr lang="en-GB" b="1" dirty="0">
                <a:solidFill>
                  <a:srgbClr val="000066"/>
                </a:solidFill>
                <a:latin typeface="Calibri" panose="020F0502020204030204" pitchFamily="34" charset="0"/>
                <a:ea typeface="Calibri" charset="0"/>
                <a:cs typeface="Calibri" panose="020F0502020204030204" pitchFamily="34" charset="0"/>
              </a:rPr>
              <a:t> effects which are clearly defined in a concrete and identifiable manner</a:t>
            </a:r>
          </a:p>
        </p:txBody>
      </p:sp>
      <p:sp>
        <p:nvSpPr>
          <p:cNvPr id="17" name="Rectangle 18">
            <a:extLst>
              <a:ext uri="{FF2B5EF4-FFF2-40B4-BE49-F238E27FC236}">
                <a16:creationId xmlns:a16="http://schemas.microsoft.com/office/drawing/2014/main" id="{A15F75AF-41A6-414D-AE7B-5DEB4A64F830}"/>
              </a:ext>
            </a:extLst>
          </p:cNvPr>
          <p:cNvSpPr>
            <a:spLocks noChangeArrowheads="1"/>
          </p:cNvSpPr>
          <p:nvPr/>
        </p:nvSpPr>
        <p:spPr bwMode="auto">
          <a:xfrm>
            <a:off x="918232" y="4574129"/>
            <a:ext cx="7588799" cy="392415"/>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panose="020F0502020204030204" pitchFamily="34" charset="0"/>
                <a:ea typeface="Calibri" charset="0"/>
                <a:cs typeface="Calibri" panose="020F0502020204030204" pitchFamily="34" charset="0"/>
              </a:rPr>
              <a:t>The project (the IPCEI) must involve more than one Member State</a:t>
            </a:r>
          </a:p>
        </p:txBody>
      </p:sp>
      <p:sp>
        <p:nvSpPr>
          <p:cNvPr id="18" name="Rectangle 18">
            <a:extLst>
              <a:ext uri="{FF2B5EF4-FFF2-40B4-BE49-F238E27FC236}">
                <a16:creationId xmlns:a16="http://schemas.microsoft.com/office/drawing/2014/main" id="{26D9298B-4D2B-CE41-87F7-B67AD67DD77F}"/>
              </a:ext>
            </a:extLst>
          </p:cNvPr>
          <p:cNvSpPr>
            <a:spLocks noChangeArrowheads="1"/>
          </p:cNvSpPr>
          <p:nvPr/>
        </p:nvSpPr>
        <p:spPr bwMode="auto">
          <a:xfrm>
            <a:off x="918232" y="3275241"/>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dirty="0">
                <a:solidFill>
                  <a:srgbClr val="000066"/>
                </a:solidFill>
                <a:latin typeface="Calibri" panose="020F0502020204030204" pitchFamily="34" charset="0"/>
                <a:ea typeface="Calibri" charset="0"/>
                <a:cs typeface="Calibri" panose="020F0502020204030204" pitchFamily="34" charset="0"/>
              </a:rPr>
              <a:t>Not a big issues for Hydrogen &amp; Fuel cells which are contributing (</a:t>
            </a:r>
            <a:r>
              <a:rPr lang="en-GB" dirty="0" err="1">
                <a:solidFill>
                  <a:srgbClr val="000066"/>
                </a:solidFill>
                <a:latin typeface="Calibri" panose="020F0502020204030204" pitchFamily="34" charset="0"/>
                <a:ea typeface="Calibri" charset="0"/>
                <a:cs typeface="Calibri" panose="020F0502020204030204" pitchFamily="34" charset="0"/>
              </a:rPr>
              <a:t>i</a:t>
            </a:r>
            <a:r>
              <a:rPr lang="en-GB" dirty="0">
                <a:solidFill>
                  <a:srgbClr val="000066"/>
                </a:solidFill>
                <a:latin typeface="Calibri" panose="020F0502020204030204" pitchFamily="34" charset="0"/>
                <a:ea typeface="Calibri" charset="0"/>
                <a:cs typeface="Calibri" panose="020F0502020204030204" pitchFamily="34" charset="0"/>
              </a:rPr>
              <a:t>) to EU </a:t>
            </a:r>
            <a:r>
              <a:rPr lang="en-GB" dirty="0">
                <a:solidFill>
                  <a:srgbClr val="000066"/>
                </a:solidFill>
                <a:latin typeface="Calibri" panose="020F0502020204030204" pitchFamily="34" charset="0"/>
                <a:cs typeface="Calibri" panose="020F0502020204030204" pitchFamily="34" charset="0"/>
              </a:rPr>
              <a:t>strategy for competitive, sustainable and secure energy, (ii) to EU policy framework for climate and energy, (iii) to the European Energy Security Strategy, etc.</a:t>
            </a:r>
          </a:p>
        </p:txBody>
      </p:sp>
      <p:sp>
        <p:nvSpPr>
          <p:cNvPr id="9" name="ZoneTexte 8">
            <a:extLst>
              <a:ext uri="{FF2B5EF4-FFF2-40B4-BE49-F238E27FC236}">
                <a16:creationId xmlns:a16="http://schemas.microsoft.com/office/drawing/2014/main" id="{98B76C88-5238-214D-BE04-86389EDD33A5}"/>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1" name="Image 18" descr="e2_logo2014_v8.png">
            <a:extLst>
              <a:ext uri="{FF2B5EF4-FFF2-40B4-BE49-F238E27FC236}">
                <a16:creationId xmlns:a16="http://schemas.microsoft.com/office/drawing/2014/main" id="{6B58C51C-E223-F54A-BC98-054385EB850D}"/>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6C3BF22C-A197-A74A-9685-85B454C88E6E}"/>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1073943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European Commission should be stakeholder</a:t>
            </a:r>
          </a:p>
        </p:txBody>
      </p:sp>
      <p:sp>
        <p:nvSpPr>
          <p:cNvPr id="11" name="Rectangle 18">
            <a:extLst>
              <a:ext uri="{FF2B5EF4-FFF2-40B4-BE49-F238E27FC236}">
                <a16:creationId xmlns:a16="http://schemas.microsoft.com/office/drawing/2014/main" id="{0897764B-FA82-474F-B460-54A37378AD67}"/>
              </a:ext>
            </a:extLst>
          </p:cNvPr>
          <p:cNvSpPr>
            <a:spLocks noChangeArrowheads="1"/>
          </p:cNvSpPr>
          <p:nvPr/>
        </p:nvSpPr>
        <p:spPr bwMode="auto">
          <a:xfrm>
            <a:off x="917408" y="1993489"/>
            <a:ext cx="7588799" cy="1777410"/>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algn="just" defTabSz="571500"/>
            <a:r>
              <a:rPr lang="en-GB" dirty="0">
                <a:solidFill>
                  <a:srgbClr val="000066"/>
                </a:solidFill>
                <a:latin typeface="Calibri" charset="0"/>
                <a:ea typeface="Calibri" charset="0"/>
                <a:cs typeface="Calibri" charset="0"/>
              </a:rPr>
              <a:t>The European Commission, along with Member States, should be involved in:</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design of the project</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selection of the project</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governance structure of the project</a:t>
            </a:r>
          </a:p>
          <a:p>
            <a:pPr marL="600075" lvl="1" indent="-257175" algn="just" defTabSz="571500">
              <a:buFont typeface="Wingdings" pitchFamily="2" charset="2"/>
              <a:buChar char="§"/>
            </a:pPr>
            <a:r>
              <a:rPr lang="en-GB" dirty="0">
                <a:solidFill>
                  <a:srgbClr val="000066"/>
                </a:solidFill>
                <a:latin typeface="Calibri" charset="0"/>
                <a:ea typeface="Calibri" charset="0"/>
                <a:cs typeface="Calibri" charset="0"/>
              </a:rPr>
              <a:t>The funding of the project</a:t>
            </a:r>
          </a:p>
        </p:txBody>
      </p:sp>
      <p:sp>
        <p:nvSpPr>
          <p:cNvPr id="12" name="Rectangle 18">
            <a:extLst>
              <a:ext uri="{FF2B5EF4-FFF2-40B4-BE49-F238E27FC236}">
                <a16:creationId xmlns:a16="http://schemas.microsoft.com/office/drawing/2014/main" id="{A619FF2B-8F25-E94E-9A90-B42442EE64A7}"/>
              </a:ext>
            </a:extLst>
          </p:cNvPr>
          <p:cNvSpPr>
            <a:spLocks noChangeArrowheads="1"/>
          </p:cNvSpPr>
          <p:nvPr/>
        </p:nvSpPr>
        <p:spPr bwMode="auto">
          <a:xfrm>
            <a:off x="917408" y="4412099"/>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b="1" dirty="0">
                <a:solidFill>
                  <a:srgbClr val="000066"/>
                </a:solidFill>
                <a:latin typeface="Calibri" charset="0"/>
                <a:ea typeface="Calibri" charset="0"/>
                <a:cs typeface="Calibri" charset="0"/>
              </a:rPr>
              <a:t>The IPCEI on Hydrogen could be larger than the previous ones by an order of magnitude</a:t>
            </a:r>
            <a:r>
              <a:rPr lang="en-GB" dirty="0">
                <a:solidFill>
                  <a:srgbClr val="000066"/>
                </a:solidFill>
                <a:latin typeface="Calibri" charset="0"/>
                <a:ea typeface="Calibri" charset="0"/>
                <a:cs typeface="Calibri" charset="0"/>
              </a:rPr>
              <a:t>; it will be necessary to use every possible funding sources (national, regional, local, European Union, banks incl. EIB and equity…)</a:t>
            </a:r>
            <a:endParaRPr lang="en-GB" dirty="0">
              <a:solidFill>
                <a:srgbClr val="000066"/>
              </a:solidFill>
            </a:endParaRPr>
          </a:p>
        </p:txBody>
      </p:sp>
      <p:sp>
        <p:nvSpPr>
          <p:cNvPr id="7" name="ZoneTexte 6">
            <a:extLst>
              <a:ext uri="{FF2B5EF4-FFF2-40B4-BE49-F238E27FC236}">
                <a16:creationId xmlns:a16="http://schemas.microsoft.com/office/drawing/2014/main" id="{DD8ECBCA-316F-DC46-9966-4E8D5343BD3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8" name="Image 18" descr="e2_logo2014_v8.png">
            <a:extLst>
              <a:ext uri="{FF2B5EF4-FFF2-40B4-BE49-F238E27FC236}">
                <a16:creationId xmlns:a16="http://schemas.microsoft.com/office/drawing/2014/main" id="{014A8A11-992B-C04F-A648-85255657FE82}"/>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9" name="Rectangle 21">
            <a:extLst>
              <a:ext uri="{FF2B5EF4-FFF2-40B4-BE49-F238E27FC236}">
                <a16:creationId xmlns:a16="http://schemas.microsoft.com/office/drawing/2014/main" id="{7700950D-DC87-F449-B81A-95BA5518F834}"/>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3740832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project must be large, composite and very risky</a:t>
            </a:r>
          </a:p>
        </p:txBody>
      </p:sp>
      <p:sp>
        <p:nvSpPr>
          <p:cNvPr id="14" name="Rectangle 18">
            <a:extLst>
              <a:ext uri="{FF2B5EF4-FFF2-40B4-BE49-F238E27FC236}">
                <a16:creationId xmlns:a16="http://schemas.microsoft.com/office/drawing/2014/main" id="{517C3711-34E4-AB44-9684-B674BE07173A}"/>
              </a:ext>
            </a:extLst>
          </p:cNvPr>
          <p:cNvSpPr>
            <a:spLocks noChangeArrowheads="1"/>
          </p:cNvSpPr>
          <p:nvPr/>
        </p:nvSpPr>
        <p:spPr bwMode="auto">
          <a:xfrm>
            <a:off x="923904" y="2023373"/>
            <a:ext cx="7588799" cy="392415"/>
          </a:xfrm>
          <a:prstGeom prst="rect">
            <a:avLst/>
          </a:prstGeom>
          <a:solidFill>
            <a:srgbClr val="F8F8F8"/>
          </a:solidFill>
          <a:ln w="9525">
            <a:noFill/>
            <a:miter lim="800000"/>
            <a:headEnd/>
            <a:tailEnd/>
          </a:ln>
        </p:spPr>
        <p:txBody>
          <a:bodyPr lIns="57150" tIns="57150" rIns="57150" bIns="57150">
            <a:prstTxWarp prst="textNoShape">
              <a:avLst/>
            </a:prstTxWarp>
            <a:noAutofit/>
          </a:bodyPr>
          <a:lstStyle/>
          <a:p>
            <a:pPr algn="just" defTabSz="571500"/>
            <a:r>
              <a:rPr lang="en-GB" dirty="0">
                <a:solidFill>
                  <a:srgbClr val="000066"/>
                </a:solidFill>
                <a:latin typeface="Calibri" charset="0"/>
                <a:ea typeface="Calibri" charset="0"/>
                <a:cs typeface="Calibri" charset="0"/>
              </a:rPr>
              <a:t>Large means several € billions (based on previous experiences)</a:t>
            </a:r>
          </a:p>
        </p:txBody>
      </p:sp>
      <p:sp>
        <p:nvSpPr>
          <p:cNvPr id="19" name="Rectangle 18">
            <a:extLst>
              <a:ext uri="{FF2B5EF4-FFF2-40B4-BE49-F238E27FC236}">
                <a16:creationId xmlns:a16="http://schemas.microsoft.com/office/drawing/2014/main" id="{F51EA2BB-AEC7-584E-97FF-248802A2AFA5}"/>
              </a:ext>
            </a:extLst>
          </p:cNvPr>
          <p:cNvSpPr>
            <a:spLocks noChangeArrowheads="1"/>
          </p:cNvSpPr>
          <p:nvPr/>
        </p:nvSpPr>
        <p:spPr bwMode="auto">
          <a:xfrm>
            <a:off x="923904" y="2671513"/>
            <a:ext cx="7588799" cy="2054409"/>
          </a:xfrm>
          <a:prstGeom prst="rect">
            <a:avLst/>
          </a:prstGeom>
          <a:solidFill>
            <a:srgbClr val="F8F8F8"/>
          </a:solidFill>
          <a:ln w="9525">
            <a:noFill/>
            <a:miter lim="800000"/>
            <a:headEnd/>
            <a:tailEnd/>
          </a:ln>
        </p:spPr>
        <p:txBody>
          <a:bodyPr lIns="57150" tIns="57150" rIns="57150" bIns="57150">
            <a:prstTxWarp prst="textNoShape">
              <a:avLst/>
            </a:prstTxWarp>
            <a:spAutoFit/>
          </a:bodyPr>
          <a:lstStyle/>
          <a:p>
            <a:pPr algn="just" defTabSz="571500"/>
            <a:r>
              <a:rPr lang="en-GB" dirty="0">
                <a:solidFill>
                  <a:srgbClr val="000066"/>
                </a:solidFill>
                <a:latin typeface="Calibri" charset="0"/>
                <a:ea typeface="Calibri" charset="0"/>
                <a:cs typeface="Calibri" charset="0"/>
              </a:rPr>
              <a:t>Composite means: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collaborative interactions in terms of number of partners (tens according to previous experiences)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involvement of organisations of different sectors (all along the strategic value chain according to previous experiences)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the involvement of undertakings of different sizes (the Commission highly values the participation of SMEs along with LEs)</a:t>
            </a:r>
          </a:p>
        </p:txBody>
      </p:sp>
      <p:sp>
        <p:nvSpPr>
          <p:cNvPr id="20" name="Rectangle 18">
            <a:extLst>
              <a:ext uri="{FF2B5EF4-FFF2-40B4-BE49-F238E27FC236}">
                <a16:creationId xmlns:a16="http://schemas.microsoft.com/office/drawing/2014/main" id="{6B8E9B50-2CBB-D946-8B5C-9FA45CFB846F}"/>
              </a:ext>
            </a:extLst>
          </p:cNvPr>
          <p:cNvSpPr>
            <a:spLocks noChangeArrowheads="1"/>
          </p:cNvSpPr>
          <p:nvPr/>
        </p:nvSpPr>
        <p:spPr bwMode="auto">
          <a:xfrm>
            <a:off x="923904" y="4981646"/>
            <a:ext cx="7588799" cy="1500411"/>
          </a:xfrm>
          <a:prstGeom prst="rect">
            <a:avLst/>
          </a:prstGeom>
          <a:solidFill>
            <a:srgbClr val="F8F8F8"/>
          </a:solidFill>
          <a:ln w="9525">
            <a:noFill/>
            <a:miter lim="800000"/>
            <a:headEnd/>
            <a:tailEnd/>
          </a:ln>
        </p:spPr>
        <p:txBody>
          <a:bodyPr lIns="57150" tIns="57150" rIns="57150" bIns="57150">
            <a:prstTxWarp prst="textNoShape">
              <a:avLst/>
            </a:prstTxWarp>
            <a:noAutofit/>
          </a:bodyPr>
          <a:lstStyle/>
          <a:p>
            <a:pPr algn="just" defTabSz="571500"/>
            <a:r>
              <a:rPr lang="en-GB" dirty="0">
                <a:solidFill>
                  <a:srgbClr val="000066"/>
                </a:solidFill>
                <a:latin typeface="Calibri" charset="0"/>
                <a:ea typeface="Calibri" charset="0"/>
                <a:cs typeface="Calibri" charset="0"/>
              </a:rPr>
              <a:t>Very risky means:</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a  very  considerable  level  of  technological  risk	(e.g. not business as usual R&amp;D and innovation)</a:t>
            </a:r>
          </a:p>
          <a:p>
            <a:pPr marL="214313" indent="-214313" algn="just" defTabSz="571500">
              <a:buFont typeface="Wingdings" pitchFamily="2" charset="2"/>
              <a:buChar char="§"/>
            </a:pPr>
            <a:r>
              <a:rPr lang="en-GB" dirty="0">
                <a:solidFill>
                  <a:srgbClr val="000066"/>
                </a:solidFill>
                <a:latin typeface="Calibri" charset="0"/>
                <a:ea typeface="Calibri" charset="0"/>
                <a:cs typeface="Calibri" charset="0"/>
              </a:rPr>
              <a:t>a  very  considerable  level  of  financial risk	(e.g. large investments and uncertain markets, long pay-backs)</a:t>
            </a:r>
          </a:p>
        </p:txBody>
      </p:sp>
      <p:sp>
        <p:nvSpPr>
          <p:cNvPr id="8" name="ZoneTexte 7">
            <a:extLst>
              <a:ext uri="{FF2B5EF4-FFF2-40B4-BE49-F238E27FC236}">
                <a16:creationId xmlns:a16="http://schemas.microsoft.com/office/drawing/2014/main" id="{23A2EC49-0FCB-254F-9FF7-8255A23C27E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63ADBE68-22EF-0F4F-9043-8A0A180B8033}"/>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14780DC4-72D6-0E40-BE37-99C65B5F41D4}"/>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eligibility criteria of an IPCEI</a:t>
            </a:r>
          </a:p>
        </p:txBody>
      </p:sp>
    </p:spTree>
    <p:extLst>
      <p:ext uri="{BB962C8B-B14F-4D97-AF65-F5344CB8AC3E}">
        <p14:creationId xmlns:p14="http://schemas.microsoft.com/office/powerpoint/2010/main" val="1549680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Three IPCEIs so far, two families</a:t>
            </a:r>
          </a:p>
        </p:txBody>
      </p:sp>
      <p:sp>
        <p:nvSpPr>
          <p:cNvPr id="40" name="ZoneTexte 39">
            <a:extLst>
              <a:ext uri="{FF2B5EF4-FFF2-40B4-BE49-F238E27FC236}">
                <a16:creationId xmlns:a16="http://schemas.microsoft.com/office/drawing/2014/main" id="{03779958-35C1-694A-9391-2B95ECF157A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41" name="Image 18" descr="e2_logo2014_v8.png">
            <a:extLst>
              <a:ext uri="{FF2B5EF4-FFF2-40B4-BE49-F238E27FC236}">
                <a16:creationId xmlns:a16="http://schemas.microsoft.com/office/drawing/2014/main" id="{49F0036F-E8F5-D346-B7F6-3B5885F7A88A}"/>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cxnSp>
        <p:nvCxnSpPr>
          <p:cNvPr id="43" name="Connecteur droit avec flèche 42">
            <a:extLst>
              <a:ext uri="{FF2B5EF4-FFF2-40B4-BE49-F238E27FC236}">
                <a16:creationId xmlns:a16="http://schemas.microsoft.com/office/drawing/2014/main" id="{550BFACD-7582-D94F-860C-431EF2DB8C12}"/>
              </a:ext>
            </a:extLst>
          </p:cNvPr>
          <p:cNvCxnSpPr>
            <a:cxnSpLocks/>
          </p:cNvCxnSpPr>
          <p:nvPr/>
        </p:nvCxnSpPr>
        <p:spPr>
          <a:xfrm flipV="1">
            <a:off x="2005547" y="2275244"/>
            <a:ext cx="3" cy="1993846"/>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05ACB81E-3788-0742-8106-7DA4E6CA0EDE}"/>
              </a:ext>
            </a:extLst>
          </p:cNvPr>
          <p:cNvCxnSpPr>
            <a:cxnSpLocks/>
          </p:cNvCxnSpPr>
          <p:nvPr/>
        </p:nvCxnSpPr>
        <p:spPr>
          <a:xfrm>
            <a:off x="2005552" y="4269251"/>
            <a:ext cx="6579963" cy="0"/>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50A41C5-B74B-CF46-8139-D102FEA5AD38}"/>
              </a:ext>
            </a:extLst>
          </p:cNvPr>
          <p:cNvSpPr/>
          <p:nvPr/>
        </p:nvSpPr>
        <p:spPr>
          <a:xfrm>
            <a:off x="2005550" y="3925009"/>
            <a:ext cx="3323077" cy="332308"/>
          </a:xfrm>
          <a:prstGeom prst="rect">
            <a:avLst/>
          </a:prstGeom>
          <a:solidFill>
            <a:srgbClr val="00919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R&amp;D</a:t>
            </a:r>
          </a:p>
        </p:txBody>
      </p:sp>
      <p:sp>
        <p:nvSpPr>
          <p:cNvPr id="46" name="Rectangle 45">
            <a:extLst>
              <a:ext uri="{FF2B5EF4-FFF2-40B4-BE49-F238E27FC236}">
                <a16:creationId xmlns:a16="http://schemas.microsoft.com/office/drawing/2014/main" id="{C5D4D33E-AAC6-1A43-8D07-DCABB797B92F}"/>
              </a:ext>
            </a:extLst>
          </p:cNvPr>
          <p:cNvSpPr/>
          <p:nvPr/>
        </p:nvSpPr>
        <p:spPr>
          <a:xfrm>
            <a:off x="3667089" y="3412908"/>
            <a:ext cx="1661538" cy="498462"/>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FID</a:t>
            </a:r>
          </a:p>
        </p:txBody>
      </p:sp>
      <p:sp>
        <p:nvSpPr>
          <p:cNvPr id="47" name="ZoneTexte 46">
            <a:extLst>
              <a:ext uri="{FF2B5EF4-FFF2-40B4-BE49-F238E27FC236}">
                <a16:creationId xmlns:a16="http://schemas.microsoft.com/office/drawing/2014/main" id="{E4EB73EB-E78F-9240-BF98-8CA6363BB091}"/>
              </a:ext>
            </a:extLst>
          </p:cNvPr>
          <p:cNvSpPr txBox="1"/>
          <p:nvPr/>
        </p:nvSpPr>
        <p:spPr>
          <a:xfrm>
            <a:off x="1906169" y="4225263"/>
            <a:ext cx="352982"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0</a:t>
            </a:r>
          </a:p>
        </p:txBody>
      </p:sp>
      <p:sp>
        <p:nvSpPr>
          <p:cNvPr id="48" name="ZoneTexte 47">
            <a:extLst>
              <a:ext uri="{FF2B5EF4-FFF2-40B4-BE49-F238E27FC236}">
                <a16:creationId xmlns:a16="http://schemas.microsoft.com/office/drawing/2014/main" id="{81F49148-B9EF-C047-91A5-3B656FACB358}"/>
              </a:ext>
            </a:extLst>
          </p:cNvPr>
          <p:cNvSpPr txBox="1"/>
          <p:nvPr/>
        </p:nvSpPr>
        <p:spPr>
          <a:xfrm>
            <a:off x="5089905" y="4225263"/>
            <a:ext cx="477438"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end</a:t>
            </a:r>
          </a:p>
        </p:txBody>
      </p:sp>
      <p:sp>
        <p:nvSpPr>
          <p:cNvPr id="49" name="Rectangle 48">
            <a:extLst>
              <a:ext uri="{FF2B5EF4-FFF2-40B4-BE49-F238E27FC236}">
                <a16:creationId xmlns:a16="http://schemas.microsoft.com/office/drawing/2014/main" id="{F221C597-464A-1B4F-A22B-23D180A1609A}"/>
              </a:ext>
            </a:extLst>
          </p:cNvPr>
          <p:cNvSpPr/>
          <p:nvPr/>
        </p:nvSpPr>
        <p:spPr>
          <a:xfrm>
            <a:off x="5328624" y="2402346"/>
            <a:ext cx="3123692" cy="996923"/>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Mass production / commercialisation</a:t>
            </a:r>
          </a:p>
        </p:txBody>
      </p:sp>
      <p:cxnSp>
        <p:nvCxnSpPr>
          <p:cNvPr id="50" name="Connecteur droit avec flèche 49">
            <a:extLst>
              <a:ext uri="{FF2B5EF4-FFF2-40B4-BE49-F238E27FC236}">
                <a16:creationId xmlns:a16="http://schemas.microsoft.com/office/drawing/2014/main" id="{332621C6-5B68-1F4C-9F79-37F8E1A2C044}"/>
              </a:ext>
            </a:extLst>
          </p:cNvPr>
          <p:cNvCxnSpPr>
            <a:cxnSpLocks/>
          </p:cNvCxnSpPr>
          <p:nvPr/>
        </p:nvCxnSpPr>
        <p:spPr>
          <a:xfrm>
            <a:off x="2005550" y="3063286"/>
            <a:ext cx="3323077"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657D4613-07DC-044E-8A69-A8CE80F53EE0}"/>
              </a:ext>
            </a:extLst>
          </p:cNvPr>
          <p:cNvSpPr txBox="1"/>
          <p:nvPr/>
        </p:nvSpPr>
        <p:spPr>
          <a:xfrm>
            <a:off x="3045379" y="2702847"/>
            <a:ext cx="1243417"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Eligible costs</a:t>
            </a:r>
          </a:p>
        </p:txBody>
      </p:sp>
      <p:cxnSp>
        <p:nvCxnSpPr>
          <p:cNvPr id="52" name="Connecteur droit avec flèche 51">
            <a:extLst>
              <a:ext uri="{FF2B5EF4-FFF2-40B4-BE49-F238E27FC236}">
                <a16:creationId xmlns:a16="http://schemas.microsoft.com/office/drawing/2014/main" id="{B745ADA4-AF64-7B47-ADA4-4234FBD0B160}"/>
              </a:ext>
            </a:extLst>
          </p:cNvPr>
          <p:cNvCxnSpPr>
            <a:cxnSpLocks/>
          </p:cNvCxnSpPr>
          <p:nvPr/>
        </p:nvCxnSpPr>
        <p:spPr>
          <a:xfrm>
            <a:off x="5328624" y="4023391"/>
            <a:ext cx="3123692"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DB2315EB-A2D5-6B46-8B0F-0A96464FD4BE}"/>
              </a:ext>
            </a:extLst>
          </p:cNvPr>
          <p:cNvSpPr txBox="1"/>
          <p:nvPr/>
        </p:nvSpPr>
        <p:spPr>
          <a:xfrm>
            <a:off x="6174492" y="3662952"/>
            <a:ext cx="1631344"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Non eligible costs</a:t>
            </a:r>
          </a:p>
        </p:txBody>
      </p:sp>
      <p:sp>
        <p:nvSpPr>
          <p:cNvPr id="54" name="ZoneTexte 53">
            <a:extLst>
              <a:ext uri="{FF2B5EF4-FFF2-40B4-BE49-F238E27FC236}">
                <a16:creationId xmlns:a16="http://schemas.microsoft.com/office/drawing/2014/main" id="{DB15B621-6DED-AA4A-A2DD-6F2388EF5104}"/>
              </a:ext>
            </a:extLst>
          </p:cNvPr>
          <p:cNvSpPr txBox="1"/>
          <p:nvPr/>
        </p:nvSpPr>
        <p:spPr>
          <a:xfrm rot="16200000">
            <a:off x="1498018" y="2449713"/>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Costs</a:t>
            </a:r>
          </a:p>
        </p:txBody>
      </p:sp>
      <p:sp>
        <p:nvSpPr>
          <p:cNvPr id="55" name="ZoneTexte 54">
            <a:extLst>
              <a:ext uri="{FF2B5EF4-FFF2-40B4-BE49-F238E27FC236}">
                <a16:creationId xmlns:a16="http://schemas.microsoft.com/office/drawing/2014/main" id="{27D00FFB-FC8C-6947-937D-1354A6814F27}"/>
              </a:ext>
            </a:extLst>
          </p:cNvPr>
          <p:cNvSpPr txBox="1"/>
          <p:nvPr/>
        </p:nvSpPr>
        <p:spPr>
          <a:xfrm>
            <a:off x="7903193" y="4274262"/>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Time</a:t>
            </a:r>
          </a:p>
        </p:txBody>
      </p:sp>
      <p:sp>
        <p:nvSpPr>
          <p:cNvPr id="56" name="Rectangle 18">
            <a:extLst>
              <a:ext uri="{FF2B5EF4-FFF2-40B4-BE49-F238E27FC236}">
                <a16:creationId xmlns:a16="http://schemas.microsoft.com/office/drawing/2014/main" id="{ED468280-1182-3046-AF65-5C37FD46A5DD}"/>
              </a:ext>
            </a:extLst>
          </p:cNvPr>
          <p:cNvSpPr>
            <a:spLocks noChangeArrowheads="1"/>
          </p:cNvSpPr>
          <p:nvPr/>
        </p:nvSpPr>
        <p:spPr bwMode="auto">
          <a:xfrm rot="16200000">
            <a:off x="-26491" y="2954921"/>
            <a:ext cx="2069906" cy="63449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defTabSz="703402"/>
            <a:r>
              <a:rPr lang="en-GB" sz="1600" dirty="0">
                <a:solidFill>
                  <a:srgbClr val="000066"/>
                </a:solidFill>
                <a:latin typeface="Calibri" panose="020F0502020204030204" pitchFamily="34" charset="0"/>
                <a:ea typeface="Tahoma" pitchFamily="-108" charset="0"/>
                <a:cs typeface="Calibri" panose="020F0502020204030204" pitchFamily="34" charset="0"/>
              </a:rPr>
              <a:t>IPCEI Microelectronics / IPCEI Batteries</a:t>
            </a:r>
          </a:p>
        </p:txBody>
      </p:sp>
      <p:sp>
        <p:nvSpPr>
          <p:cNvPr id="57" name="Rectangle 18">
            <a:extLst>
              <a:ext uri="{FF2B5EF4-FFF2-40B4-BE49-F238E27FC236}">
                <a16:creationId xmlns:a16="http://schemas.microsoft.com/office/drawing/2014/main" id="{7566BA72-75E0-2F49-AB96-EFBCC63EEA45}"/>
              </a:ext>
            </a:extLst>
          </p:cNvPr>
          <p:cNvSpPr>
            <a:spLocks noChangeArrowheads="1"/>
          </p:cNvSpPr>
          <p:nvPr/>
        </p:nvSpPr>
        <p:spPr bwMode="auto">
          <a:xfrm rot="16200000">
            <a:off x="177693" y="5107247"/>
            <a:ext cx="1661538" cy="63449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defTabSz="703402"/>
            <a:r>
              <a:rPr lang="en-GB" sz="1600" dirty="0">
                <a:solidFill>
                  <a:srgbClr val="000066"/>
                </a:solidFill>
                <a:latin typeface="Calibri" panose="020F0502020204030204" pitchFamily="34" charset="0"/>
                <a:ea typeface="Tahoma" pitchFamily="-108" charset="0"/>
                <a:cs typeface="Calibri" panose="020F0502020204030204" pitchFamily="34" charset="0"/>
              </a:rPr>
              <a:t>Fehmarn Belt Fixed </a:t>
            </a:r>
            <a:r>
              <a:rPr lang="en-GB" sz="1600" dirty="0" err="1">
                <a:solidFill>
                  <a:srgbClr val="000066"/>
                </a:solidFill>
                <a:latin typeface="Calibri" panose="020F0502020204030204" pitchFamily="34" charset="0"/>
                <a:ea typeface="Tahoma" pitchFamily="-108" charset="0"/>
                <a:cs typeface="Calibri" panose="020F0502020204030204" pitchFamily="34" charset="0"/>
              </a:rPr>
              <a:t>Linkproject</a:t>
            </a:r>
            <a:endParaRPr lang="en-GB" sz="1600" dirty="0">
              <a:solidFill>
                <a:srgbClr val="000066"/>
              </a:solidFill>
              <a:latin typeface="Calibri" panose="020F0502020204030204" pitchFamily="34" charset="0"/>
              <a:ea typeface="Tahoma" pitchFamily="-108" charset="0"/>
              <a:cs typeface="Calibri" panose="020F0502020204030204" pitchFamily="34" charset="0"/>
            </a:endParaRPr>
          </a:p>
        </p:txBody>
      </p:sp>
      <p:cxnSp>
        <p:nvCxnSpPr>
          <p:cNvPr id="58" name="Connecteur droit avec flèche 57">
            <a:extLst>
              <a:ext uri="{FF2B5EF4-FFF2-40B4-BE49-F238E27FC236}">
                <a16:creationId xmlns:a16="http://schemas.microsoft.com/office/drawing/2014/main" id="{A3059C23-0354-F942-A983-D32943E6E2D3}"/>
              </a:ext>
            </a:extLst>
          </p:cNvPr>
          <p:cNvCxnSpPr>
            <a:cxnSpLocks/>
          </p:cNvCxnSpPr>
          <p:nvPr/>
        </p:nvCxnSpPr>
        <p:spPr>
          <a:xfrm flipV="1">
            <a:off x="2005543" y="4593725"/>
            <a:ext cx="3" cy="1661538"/>
          </a:xfrm>
          <a:prstGeom prst="straightConnector1">
            <a:avLst/>
          </a:prstGeom>
          <a:ln w="2540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74159D2D-A085-F548-A10B-DB572A19264A}"/>
              </a:ext>
            </a:extLst>
          </p:cNvPr>
          <p:cNvCxnSpPr>
            <a:cxnSpLocks/>
          </p:cNvCxnSpPr>
          <p:nvPr/>
        </p:nvCxnSpPr>
        <p:spPr>
          <a:xfrm>
            <a:off x="2005547" y="6268337"/>
            <a:ext cx="6579963" cy="0"/>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2B57C6D-4465-3447-9CB6-E2681E0B158F}"/>
              </a:ext>
            </a:extLst>
          </p:cNvPr>
          <p:cNvSpPr/>
          <p:nvPr/>
        </p:nvSpPr>
        <p:spPr>
          <a:xfrm>
            <a:off x="2005545" y="5753144"/>
            <a:ext cx="2990769" cy="498462"/>
          </a:xfrm>
          <a:prstGeom prst="rect">
            <a:avLst/>
          </a:prstGeom>
          <a:solidFill>
            <a:srgbClr val="00919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Planning &amp; Construction</a:t>
            </a:r>
          </a:p>
        </p:txBody>
      </p:sp>
      <p:sp>
        <p:nvSpPr>
          <p:cNvPr id="61" name="ZoneTexte 60">
            <a:extLst>
              <a:ext uri="{FF2B5EF4-FFF2-40B4-BE49-F238E27FC236}">
                <a16:creationId xmlns:a16="http://schemas.microsoft.com/office/drawing/2014/main" id="{15A4E32C-125F-FC47-B827-4CA60AB1E6C3}"/>
              </a:ext>
            </a:extLst>
          </p:cNvPr>
          <p:cNvSpPr txBox="1"/>
          <p:nvPr/>
        </p:nvSpPr>
        <p:spPr>
          <a:xfrm>
            <a:off x="1906164" y="6224348"/>
            <a:ext cx="352982"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0</a:t>
            </a:r>
          </a:p>
        </p:txBody>
      </p:sp>
      <p:sp>
        <p:nvSpPr>
          <p:cNvPr id="62" name="ZoneTexte 61">
            <a:extLst>
              <a:ext uri="{FF2B5EF4-FFF2-40B4-BE49-F238E27FC236}">
                <a16:creationId xmlns:a16="http://schemas.microsoft.com/office/drawing/2014/main" id="{2CE96A94-DBE9-C746-B05D-7F022A56494B}"/>
              </a:ext>
            </a:extLst>
          </p:cNvPr>
          <p:cNvSpPr txBox="1"/>
          <p:nvPr/>
        </p:nvSpPr>
        <p:spPr>
          <a:xfrm>
            <a:off x="4801421" y="6224348"/>
            <a:ext cx="477438"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end</a:t>
            </a:r>
          </a:p>
        </p:txBody>
      </p:sp>
      <p:sp>
        <p:nvSpPr>
          <p:cNvPr id="63" name="Rectangle 62">
            <a:extLst>
              <a:ext uri="{FF2B5EF4-FFF2-40B4-BE49-F238E27FC236}">
                <a16:creationId xmlns:a16="http://schemas.microsoft.com/office/drawing/2014/main" id="{0FD45BF2-B18A-DC4D-ABD2-49572412CD23}"/>
              </a:ext>
            </a:extLst>
          </p:cNvPr>
          <p:cNvSpPr/>
          <p:nvPr/>
        </p:nvSpPr>
        <p:spPr>
          <a:xfrm>
            <a:off x="4998606" y="5085233"/>
            <a:ext cx="3456000" cy="664615"/>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Operation</a:t>
            </a:r>
          </a:p>
        </p:txBody>
      </p:sp>
      <p:cxnSp>
        <p:nvCxnSpPr>
          <p:cNvPr id="64" name="Connecteur droit avec flèche 63">
            <a:extLst>
              <a:ext uri="{FF2B5EF4-FFF2-40B4-BE49-F238E27FC236}">
                <a16:creationId xmlns:a16="http://schemas.microsoft.com/office/drawing/2014/main" id="{295CEAB4-B7B1-F448-BEC6-BDB3536EC480}"/>
              </a:ext>
            </a:extLst>
          </p:cNvPr>
          <p:cNvCxnSpPr>
            <a:cxnSpLocks/>
          </p:cNvCxnSpPr>
          <p:nvPr/>
        </p:nvCxnSpPr>
        <p:spPr>
          <a:xfrm>
            <a:off x="2005545" y="5382898"/>
            <a:ext cx="2990769"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5" name="ZoneTexte 64">
            <a:extLst>
              <a:ext uri="{FF2B5EF4-FFF2-40B4-BE49-F238E27FC236}">
                <a16:creationId xmlns:a16="http://schemas.microsoft.com/office/drawing/2014/main" id="{F2AC0EED-CA99-044B-999F-BF6320E64B0B}"/>
              </a:ext>
            </a:extLst>
          </p:cNvPr>
          <p:cNvSpPr txBox="1"/>
          <p:nvPr/>
        </p:nvSpPr>
        <p:spPr>
          <a:xfrm>
            <a:off x="3045375" y="5022459"/>
            <a:ext cx="1243417"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Eligible costs</a:t>
            </a:r>
          </a:p>
        </p:txBody>
      </p:sp>
      <p:cxnSp>
        <p:nvCxnSpPr>
          <p:cNvPr id="66" name="Connecteur droit avec flèche 65">
            <a:extLst>
              <a:ext uri="{FF2B5EF4-FFF2-40B4-BE49-F238E27FC236}">
                <a16:creationId xmlns:a16="http://schemas.microsoft.com/office/drawing/2014/main" id="{A97D41ED-0380-BE49-8C08-2B5ED7CA3921}"/>
              </a:ext>
            </a:extLst>
          </p:cNvPr>
          <p:cNvCxnSpPr>
            <a:cxnSpLocks/>
          </p:cNvCxnSpPr>
          <p:nvPr/>
        </p:nvCxnSpPr>
        <p:spPr>
          <a:xfrm>
            <a:off x="4997404" y="6129323"/>
            <a:ext cx="3456000"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7" name="ZoneTexte 66">
            <a:extLst>
              <a:ext uri="{FF2B5EF4-FFF2-40B4-BE49-F238E27FC236}">
                <a16:creationId xmlns:a16="http://schemas.microsoft.com/office/drawing/2014/main" id="{EEF8230A-B4CA-7E49-980C-40E7EA4253FC}"/>
              </a:ext>
            </a:extLst>
          </p:cNvPr>
          <p:cNvSpPr txBox="1"/>
          <p:nvPr/>
        </p:nvSpPr>
        <p:spPr>
          <a:xfrm>
            <a:off x="5971485" y="5779568"/>
            <a:ext cx="1631344"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Non eligible costs</a:t>
            </a:r>
          </a:p>
        </p:txBody>
      </p:sp>
      <p:sp>
        <p:nvSpPr>
          <p:cNvPr id="68" name="ZoneTexte 67">
            <a:extLst>
              <a:ext uri="{FF2B5EF4-FFF2-40B4-BE49-F238E27FC236}">
                <a16:creationId xmlns:a16="http://schemas.microsoft.com/office/drawing/2014/main" id="{94A285BD-AEAF-1B45-ADA9-C36A19D894F1}"/>
              </a:ext>
            </a:extLst>
          </p:cNvPr>
          <p:cNvSpPr txBox="1"/>
          <p:nvPr/>
        </p:nvSpPr>
        <p:spPr>
          <a:xfrm rot="16200000">
            <a:off x="1498013" y="4747962"/>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Costs</a:t>
            </a:r>
          </a:p>
        </p:txBody>
      </p:sp>
      <p:sp>
        <p:nvSpPr>
          <p:cNvPr id="69" name="ZoneTexte 68">
            <a:extLst>
              <a:ext uri="{FF2B5EF4-FFF2-40B4-BE49-F238E27FC236}">
                <a16:creationId xmlns:a16="http://schemas.microsoft.com/office/drawing/2014/main" id="{C81E4D42-3C44-D44C-ABA2-4580324B6AC5}"/>
              </a:ext>
            </a:extLst>
          </p:cNvPr>
          <p:cNvSpPr txBox="1"/>
          <p:nvPr/>
        </p:nvSpPr>
        <p:spPr>
          <a:xfrm>
            <a:off x="7903189" y="6273348"/>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Time</a:t>
            </a:r>
          </a:p>
        </p:txBody>
      </p:sp>
      <p:sp>
        <p:nvSpPr>
          <p:cNvPr id="70" name="Rectangle 21">
            <a:extLst>
              <a:ext uri="{FF2B5EF4-FFF2-40B4-BE49-F238E27FC236}">
                <a16:creationId xmlns:a16="http://schemas.microsoft.com/office/drawing/2014/main" id="{33AB9F58-B036-F44E-BFB4-8EF00C28A6E8}"/>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Tree>
    <p:extLst>
      <p:ext uri="{BB962C8B-B14F-4D97-AF65-F5344CB8AC3E}">
        <p14:creationId xmlns:p14="http://schemas.microsoft.com/office/powerpoint/2010/main" val="2657126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specific eligibility criteria of an IPCEI</a:t>
            </a:r>
          </a:p>
        </p:txBody>
      </p:sp>
      <p:sp>
        <p:nvSpPr>
          <p:cNvPr id="13" name="ZoneTexte 12">
            <a:extLst>
              <a:ext uri="{FF2B5EF4-FFF2-40B4-BE49-F238E27FC236}">
                <a16:creationId xmlns:a16="http://schemas.microsoft.com/office/drawing/2014/main" id="{6D5B5C21-B30A-5748-9C74-7C1BBECECA3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4" name="Image 18" descr="e2_logo2014_v8.png">
            <a:extLst>
              <a:ext uri="{FF2B5EF4-FFF2-40B4-BE49-F238E27FC236}">
                <a16:creationId xmlns:a16="http://schemas.microsoft.com/office/drawing/2014/main" id="{0CB69C18-CA18-F042-BCDD-B699FB173C8F}"/>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8" name="Rectangle 21">
            <a:extLst>
              <a:ext uri="{FF2B5EF4-FFF2-40B4-BE49-F238E27FC236}">
                <a16:creationId xmlns:a16="http://schemas.microsoft.com/office/drawing/2014/main" id="{E8694FB1-E78D-CF4A-B967-97629F6EBBDA}"/>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
        <p:nvSpPr>
          <p:cNvPr id="19" name="Rectangle 18">
            <a:extLst>
              <a:ext uri="{FF2B5EF4-FFF2-40B4-BE49-F238E27FC236}">
                <a16:creationId xmlns:a16="http://schemas.microsoft.com/office/drawing/2014/main" id="{25FF81E6-53EB-CC45-942D-02513A2561D2}"/>
              </a:ext>
            </a:extLst>
          </p:cNvPr>
          <p:cNvSpPr>
            <a:spLocks noChangeArrowheads="1"/>
          </p:cNvSpPr>
          <p:nvPr/>
        </p:nvSpPr>
        <p:spPr bwMode="auto">
          <a:xfrm>
            <a:off x="909944" y="1946708"/>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algn="just" defTabSz="703402"/>
            <a:r>
              <a:rPr lang="en-GB" dirty="0">
                <a:solidFill>
                  <a:srgbClr val="000066"/>
                </a:solidFill>
                <a:latin typeface="Calibri" charset="0"/>
                <a:ea typeface="Calibri" charset="0"/>
                <a:cs typeface="Calibri" charset="0"/>
              </a:rPr>
              <a:t>Any company could cherry-pick one, two or three of the following activities to contribute to an IPCEI:</a:t>
            </a:r>
          </a:p>
        </p:txBody>
      </p:sp>
      <p:sp>
        <p:nvSpPr>
          <p:cNvPr id="20" name="Rectangle 18">
            <a:extLst>
              <a:ext uri="{FF2B5EF4-FFF2-40B4-BE49-F238E27FC236}">
                <a16:creationId xmlns:a16="http://schemas.microsoft.com/office/drawing/2014/main" id="{D742FD22-6825-B642-8F9E-21222889FDAB}"/>
              </a:ext>
            </a:extLst>
          </p:cNvPr>
          <p:cNvSpPr>
            <a:spLocks noChangeArrowheads="1"/>
          </p:cNvSpPr>
          <p:nvPr/>
        </p:nvSpPr>
        <p:spPr bwMode="auto">
          <a:xfrm>
            <a:off x="909944" y="2809124"/>
            <a:ext cx="7589908" cy="88071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sz="1600" dirty="0">
                <a:solidFill>
                  <a:srgbClr val="000066"/>
                </a:solidFill>
                <a:latin typeface="Calibri" charset="0"/>
                <a:ea typeface="Calibri" charset="0"/>
                <a:cs typeface="Calibri" charset="0"/>
              </a:rPr>
              <a:t>“R&amp;D&amp;I projects must be of </a:t>
            </a:r>
            <a:r>
              <a:rPr lang="en-GB" sz="1600" b="1" dirty="0">
                <a:solidFill>
                  <a:srgbClr val="000066"/>
                </a:solidFill>
                <a:latin typeface="Calibri" charset="0"/>
                <a:ea typeface="Calibri" charset="0"/>
                <a:cs typeface="Calibri" charset="0"/>
              </a:rPr>
              <a:t>a major innovative nature or constitute an important added value in terms of R&amp;D&amp;I in the light of the state of the art</a:t>
            </a:r>
            <a:r>
              <a:rPr lang="en-GB" sz="1600" dirty="0">
                <a:solidFill>
                  <a:srgbClr val="000066"/>
                </a:solidFill>
                <a:latin typeface="Calibri" charset="0"/>
                <a:ea typeface="Calibri" charset="0"/>
                <a:cs typeface="Calibri" charset="0"/>
              </a:rPr>
              <a:t> in the sector concerned”</a:t>
            </a:r>
            <a:r>
              <a:rPr lang="en-GB" sz="1200" dirty="0">
                <a:solidFill>
                  <a:srgbClr val="000066"/>
                </a:solidFill>
                <a:latin typeface="Calibri" charset="0"/>
                <a:ea typeface="Calibri" charset="0"/>
                <a:cs typeface="Calibri" charset="0"/>
              </a:rPr>
              <a:t> 						</a:t>
            </a:r>
            <a:r>
              <a:rPr lang="en-GB" sz="1200" dirty="0">
                <a:solidFill>
                  <a:srgbClr val="000066"/>
                </a:solidFill>
                <a:latin typeface="Calibri" panose="020F0502020204030204" pitchFamily="34" charset="0"/>
                <a:ea typeface="Tahoma" pitchFamily="-108" charset="0"/>
                <a:cs typeface="Calibri" panose="020F0502020204030204" pitchFamily="34" charset="0"/>
              </a:rPr>
              <a:t>(point 21. IPCEI Communication)</a:t>
            </a:r>
            <a:endParaRPr lang="en-GB" sz="1200" dirty="0">
              <a:solidFill>
                <a:srgbClr val="000066"/>
              </a:solidFill>
              <a:latin typeface="Calibri" charset="0"/>
              <a:ea typeface="Calibri" charset="0"/>
              <a:cs typeface="Calibri" charset="0"/>
            </a:endParaRPr>
          </a:p>
        </p:txBody>
      </p:sp>
      <p:sp>
        <p:nvSpPr>
          <p:cNvPr id="21" name="Rectangle 18">
            <a:extLst>
              <a:ext uri="{FF2B5EF4-FFF2-40B4-BE49-F238E27FC236}">
                <a16:creationId xmlns:a16="http://schemas.microsoft.com/office/drawing/2014/main" id="{17F6AD04-3E54-3E40-A2FE-95B8A0284ADB}"/>
              </a:ext>
            </a:extLst>
          </p:cNvPr>
          <p:cNvSpPr>
            <a:spLocks noChangeArrowheads="1"/>
          </p:cNvSpPr>
          <p:nvPr/>
        </p:nvSpPr>
        <p:spPr bwMode="auto">
          <a:xfrm>
            <a:off x="909944" y="3774956"/>
            <a:ext cx="7589908" cy="1373156"/>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sz="1600" dirty="0">
                <a:solidFill>
                  <a:srgbClr val="000066"/>
                </a:solidFill>
                <a:latin typeface="Calibri" charset="0"/>
                <a:ea typeface="Calibri" charset="0"/>
                <a:cs typeface="Calibri" charset="0"/>
              </a:rPr>
              <a:t>“Projects comprising of industrial deployment must allow for </a:t>
            </a:r>
            <a:r>
              <a:rPr lang="en-GB" sz="1600" b="1" dirty="0">
                <a:solidFill>
                  <a:srgbClr val="000066"/>
                </a:solidFill>
                <a:latin typeface="Calibri" charset="0"/>
                <a:ea typeface="Calibri" charset="0"/>
                <a:cs typeface="Calibri" charset="0"/>
              </a:rPr>
              <a:t>the development of a new product or service with high research and innovation content</a:t>
            </a:r>
            <a:r>
              <a:rPr lang="en-GB" sz="1600" dirty="0">
                <a:solidFill>
                  <a:srgbClr val="000066"/>
                </a:solidFill>
                <a:latin typeface="Calibri" charset="0"/>
                <a:ea typeface="Calibri" charset="0"/>
                <a:cs typeface="Calibri" charset="0"/>
              </a:rPr>
              <a:t> and/or the deployment of a fundamentally innovative produc­tion process. </a:t>
            </a:r>
            <a:r>
              <a:rPr lang="en-GB" sz="1600" b="1" dirty="0">
                <a:solidFill>
                  <a:srgbClr val="000066"/>
                </a:solidFill>
                <a:latin typeface="Calibri" charset="0"/>
                <a:ea typeface="Calibri" charset="0"/>
                <a:cs typeface="Calibri" charset="0"/>
              </a:rPr>
              <a:t>Regular upgrades without an innovative dimension</a:t>
            </a:r>
            <a:r>
              <a:rPr lang="en-GB" sz="1600" dirty="0">
                <a:solidFill>
                  <a:srgbClr val="000066"/>
                </a:solidFill>
                <a:latin typeface="Calibri" charset="0"/>
                <a:ea typeface="Calibri" charset="0"/>
                <a:cs typeface="Calibri" charset="0"/>
              </a:rPr>
              <a:t> of existing facilities and the development of newer versions of existing products </a:t>
            </a:r>
            <a:r>
              <a:rPr lang="en-GB" sz="1600" b="1" dirty="0">
                <a:solidFill>
                  <a:srgbClr val="000066"/>
                </a:solidFill>
                <a:latin typeface="Calibri" charset="0"/>
                <a:ea typeface="Calibri" charset="0"/>
                <a:cs typeface="Calibri" charset="0"/>
              </a:rPr>
              <a:t>do not qualify as IPCEI</a:t>
            </a:r>
            <a:r>
              <a:rPr lang="en-GB" sz="1600" dirty="0">
                <a:solidFill>
                  <a:srgbClr val="000066"/>
                </a:solidFill>
                <a:latin typeface="Calibri" charset="0"/>
                <a:ea typeface="Calibri" charset="0"/>
                <a:cs typeface="Calibri" charset="0"/>
              </a:rPr>
              <a:t>”</a:t>
            </a:r>
            <a:r>
              <a:rPr lang="en-GB" sz="1200" dirty="0">
                <a:solidFill>
                  <a:srgbClr val="000066"/>
                </a:solidFill>
                <a:latin typeface="Calibri" charset="0"/>
                <a:ea typeface="Calibri" charset="0"/>
                <a:cs typeface="Calibri" charset="0"/>
              </a:rPr>
              <a:t>	</a:t>
            </a:r>
            <a:r>
              <a:rPr lang="en-GB" sz="1200" dirty="0">
                <a:solidFill>
                  <a:srgbClr val="000066"/>
                </a:solidFill>
                <a:latin typeface="Calibri" panose="020F0502020204030204" pitchFamily="34" charset="0"/>
                <a:ea typeface="Tahoma" pitchFamily="-108" charset="0"/>
                <a:cs typeface="Calibri" panose="020F0502020204030204" pitchFamily="34" charset="0"/>
              </a:rPr>
              <a:t>(point 22. IPCEI Communication)</a:t>
            </a:r>
            <a:endParaRPr lang="en-GB" sz="1200" dirty="0">
              <a:solidFill>
                <a:srgbClr val="000066"/>
              </a:solidFill>
              <a:latin typeface="Calibri" charset="0"/>
              <a:ea typeface="Calibri" charset="0"/>
              <a:cs typeface="Calibri" charset="0"/>
            </a:endParaRPr>
          </a:p>
        </p:txBody>
      </p:sp>
      <p:sp>
        <p:nvSpPr>
          <p:cNvPr id="22" name="Rectangle 18">
            <a:extLst>
              <a:ext uri="{FF2B5EF4-FFF2-40B4-BE49-F238E27FC236}">
                <a16:creationId xmlns:a16="http://schemas.microsoft.com/office/drawing/2014/main" id="{DA108A7E-8C0E-0648-A4C0-FE3C63A68B90}"/>
              </a:ext>
            </a:extLst>
          </p:cNvPr>
          <p:cNvSpPr>
            <a:spLocks noChangeArrowheads="1"/>
          </p:cNvSpPr>
          <p:nvPr/>
        </p:nvSpPr>
        <p:spPr bwMode="auto">
          <a:xfrm>
            <a:off x="909944" y="5233230"/>
            <a:ext cx="7589908" cy="112693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263776" indent="-263776" algn="just" defTabSz="703402">
              <a:buFont typeface="Wingdings" pitchFamily="2" charset="2"/>
              <a:buChar char="§"/>
            </a:pPr>
            <a:r>
              <a:rPr lang="en-GB" sz="1600" dirty="0">
                <a:solidFill>
                  <a:srgbClr val="000066"/>
                </a:solidFill>
                <a:latin typeface="Calibri" charset="0"/>
                <a:ea typeface="Calibri" charset="0"/>
                <a:cs typeface="Calibri" charset="0"/>
              </a:rPr>
              <a:t>“Environmental,  energy  or  transport  projects  must  either  be  </a:t>
            </a:r>
            <a:r>
              <a:rPr lang="en-GB" sz="1600" b="1" dirty="0">
                <a:solidFill>
                  <a:srgbClr val="000066"/>
                </a:solidFill>
                <a:latin typeface="Calibri" charset="0"/>
                <a:ea typeface="Calibri" charset="0"/>
                <a:cs typeface="Calibri" charset="0"/>
              </a:rPr>
              <a:t>of  great  importance  for  the  environmental, energy,  including  security  of  energy  supply,  or  transport  strategy</a:t>
            </a:r>
            <a:r>
              <a:rPr lang="en-GB" sz="1600" dirty="0">
                <a:solidFill>
                  <a:srgbClr val="000066"/>
                </a:solidFill>
                <a:latin typeface="Calibri" charset="0"/>
                <a:ea typeface="Calibri" charset="0"/>
                <a:cs typeface="Calibri" charset="0"/>
              </a:rPr>
              <a:t>  of  the  Union  or  contribute  significantly to the internal market, including, but not limited to those specific sectors”		(</a:t>
            </a:r>
            <a:r>
              <a:rPr lang="en-GB" sz="1200" dirty="0">
                <a:solidFill>
                  <a:srgbClr val="000066"/>
                </a:solidFill>
                <a:latin typeface="Calibri" panose="020F0502020204030204" pitchFamily="34" charset="0"/>
                <a:ea typeface="Tahoma" pitchFamily="-108" charset="0"/>
                <a:cs typeface="Calibri" panose="020F0502020204030204" pitchFamily="34" charset="0"/>
              </a:rPr>
              <a:t>point 23. IPCEI Communication)</a:t>
            </a:r>
            <a:endParaRPr lang="en-GB" sz="1200" dirty="0">
              <a:solidFill>
                <a:srgbClr val="000066"/>
              </a:solidFill>
              <a:latin typeface="Calibri" charset="0"/>
              <a:ea typeface="Calibri" charset="0"/>
              <a:cs typeface="Calibri" charset="0"/>
            </a:endParaRPr>
          </a:p>
        </p:txBody>
      </p:sp>
    </p:spTree>
    <p:extLst>
      <p:ext uri="{BB962C8B-B14F-4D97-AF65-F5344CB8AC3E}">
        <p14:creationId xmlns:p14="http://schemas.microsoft.com/office/powerpoint/2010/main" val="1652241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R&amp;D&amp;I activities eligible?</a:t>
            </a:r>
          </a:p>
        </p:txBody>
      </p:sp>
      <p:sp>
        <p:nvSpPr>
          <p:cNvPr id="9" name="ZoneTexte 8">
            <a:extLst>
              <a:ext uri="{FF2B5EF4-FFF2-40B4-BE49-F238E27FC236}">
                <a16:creationId xmlns:a16="http://schemas.microsoft.com/office/drawing/2014/main" id="{1B1289ED-7F4F-0547-9D7F-7184AD04B47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2CF9912F-6803-9640-BA5D-9CE647672BDA}"/>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9C3A1EB8-3EDC-1948-ACB8-403CE25C673D}"/>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
        <p:nvSpPr>
          <p:cNvPr id="13" name="Rectangle 18">
            <a:extLst>
              <a:ext uri="{FF2B5EF4-FFF2-40B4-BE49-F238E27FC236}">
                <a16:creationId xmlns:a16="http://schemas.microsoft.com/office/drawing/2014/main" id="{3ABB8F71-030F-394D-ABE6-8EF0729F2665}"/>
              </a:ext>
            </a:extLst>
          </p:cNvPr>
          <p:cNvSpPr>
            <a:spLocks noChangeArrowheads="1"/>
          </p:cNvSpPr>
          <p:nvPr/>
        </p:nvSpPr>
        <p:spPr bwMode="auto">
          <a:xfrm>
            <a:off x="909944" y="2232441"/>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a:pPr>
            <a:r>
              <a:rPr lang="en-GB" dirty="0">
                <a:solidFill>
                  <a:srgbClr val="000066"/>
                </a:solidFill>
                <a:latin typeface="Calibri" charset="0"/>
                <a:ea typeface="Calibri" charset="0"/>
                <a:cs typeface="Calibri" charset="0"/>
              </a:rPr>
              <a:t>Describe the </a:t>
            </a:r>
            <a:r>
              <a:rPr lang="en-GB" b="1" dirty="0">
                <a:solidFill>
                  <a:srgbClr val="000066"/>
                </a:solidFill>
                <a:latin typeface="Calibri" charset="0"/>
                <a:ea typeface="Calibri" charset="0"/>
                <a:cs typeface="Calibri" charset="0"/>
              </a:rPr>
              <a:t>state of the art</a:t>
            </a:r>
            <a:r>
              <a:rPr lang="en-GB" dirty="0">
                <a:solidFill>
                  <a:srgbClr val="000066"/>
                </a:solidFill>
                <a:latin typeface="Calibri" charset="0"/>
                <a:ea typeface="Calibri" charset="0"/>
                <a:cs typeface="Calibri" charset="0"/>
              </a:rPr>
              <a:t> in the sector concerned, in detailed scientific &amp; technical terms + with KPIs	</a:t>
            </a:r>
            <a:r>
              <a:rPr lang="en-GB" sz="1200" dirty="0">
                <a:solidFill>
                  <a:srgbClr val="000066"/>
                </a:solidFill>
                <a:latin typeface="Calibri" charset="0"/>
                <a:ea typeface="Calibri" charset="0"/>
                <a:cs typeface="Calibri" charset="0"/>
              </a:rPr>
              <a:t>			(section 1.4.1 of the Project Portfolio)</a:t>
            </a:r>
          </a:p>
        </p:txBody>
      </p:sp>
      <p:sp>
        <p:nvSpPr>
          <p:cNvPr id="15" name="Rectangle 18">
            <a:extLst>
              <a:ext uri="{FF2B5EF4-FFF2-40B4-BE49-F238E27FC236}">
                <a16:creationId xmlns:a16="http://schemas.microsoft.com/office/drawing/2014/main" id="{1C5AAF9B-BC99-334D-9570-B34DBEF814B3}"/>
              </a:ext>
            </a:extLst>
          </p:cNvPr>
          <p:cNvSpPr>
            <a:spLocks noChangeArrowheads="1"/>
          </p:cNvSpPr>
          <p:nvPr/>
        </p:nvSpPr>
        <p:spPr bwMode="auto">
          <a:xfrm>
            <a:off x="909944" y="3052388"/>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2"/>
            </a:pPr>
            <a:r>
              <a:rPr lang="en-GB" dirty="0">
                <a:solidFill>
                  <a:srgbClr val="000066"/>
                </a:solidFill>
                <a:latin typeface="Calibri" charset="0"/>
                <a:ea typeface="Calibri" charset="0"/>
                <a:cs typeface="Calibri" charset="0"/>
              </a:rPr>
              <a:t>Describe the </a:t>
            </a:r>
            <a:r>
              <a:rPr lang="en-GB" b="1" dirty="0">
                <a:solidFill>
                  <a:srgbClr val="000066"/>
                </a:solidFill>
                <a:latin typeface="Calibri" charset="0"/>
                <a:ea typeface="Calibri" charset="0"/>
                <a:cs typeface="Calibri" charset="0"/>
              </a:rPr>
              <a:t>technical locks</a:t>
            </a:r>
            <a:r>
              <a:rPr lang="en-GB" dirty="0">
                <a:solidFill>
                  <a:srgbClr val="000066"/>
                </a:solidFill>
                <a:latin typeface="Calibri" charset="0"/>
                <a:ea typeface="Calibri" charset="0"/>
                <a:cs typeface="Calibri" charset="0"/>
              </a:rPr>
              <a:t> which prevent further improvements in the sector</a:t>
            </a:r>
            <a:r>
              <a:rPr lang="en-GB" sz="1200" dirty="0">
                <a:solidFill>
                  <a:srgbClr val="000066"/>
                </a:solidFill>
                <a:latin typeface="Calibri" charset="0"/>
                <a:ea typeface="Calibri" charset="0"/>
                <a:cs typeface="Calibri" charset="0"/>
              </a:rPr>
              <a:t>	 					(section 1.4.2 of the Project Portfolio)</a:t>
            </a:r>
          </a:p>
        </p:txBody>
      </p:sp>
      <p:sp>
        <p:nvSpPr>
          <p:cNvPr id="16" name="Rectangle 18">
            <a:extLst>
              <a:ext uri="{FF2B5EF4-FFF2-40B4-BE49-F238E27FC236}">
                <a16:creationId xmlns:a16="http://schemas.microsoft.com/office/drawing/2014/main" id="{82E904AF-4783-B84A-98FD-880945F90D4E}"/>
              </a:ext>
            </a:extLst>
          </p:cNvPr>
          <p:cNvSpPr>
            <a:spLocks noChangeArrowheads="1"/>
          </p:cNvSpPr>
          <p:nvPr/>
        </p:nvSpPr>
        <p:spPr bwMode="auto">
          <a:xfrm>
            <a:off x="909944" y="3872335"/>
            <a:ext cx="7589908" cy="88071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3"/>
            </a:pPr>
            <a:r>
              <a:rPr lang="en-GB" dirty="0">
                <a:solidFill>
                  <a:srgbClr val="000066"/>
                </a:solidFill>
                <a:latin typeface="Calibri" charset="0"/>
                <a:ea typeface="Calibri" charset="0"/>
                <a:cs typeface="Calibri" charset="0"/>
              </a:rPr>
              <a:t>Describe the objectives of the R&amp;D&amp;I activities (incl. KPIs) and explain in detailed technical terms </a:t>
            </a:r>
            <a:r>
              <a:rPr lang="en-GB" b="1" dirty="0">
                <a:solidFill>
                  <a:srgbClr val="000066"/>
                </a:solidFill>
                <a:latin typeface="Calibri" charset="0"/>
                <a:ea typeface="Calibri" charset="0"/>
                <a:cs typeface="Calibri" charset="0"/>
              </a:rPr>
              <a:t>how the company plans to reach the targets</a:t>
            </a:r>
            <a:r>
              <a:rPr lang="en-GB" sz="1200" dirty="0">
                <a:solidFill>
                  <a:srgbClr val="000066"/>
                </a:solidFill>
                <a:latin typeface="Calibri" charset="0"/>
                <a:ea typeface="Calibri" charset="0"/>
                <a:cs typeface="Calibri" charset="0"/>
              </a:rPr>
              <a:t>						 		(section 1.4.3 of the Project Portfolio)</a:t>
            </a:r>
          </a:p>
        </p:txBody>
      </p:sp>
      <p:sp>
        <p:nvSpPr>
          <p:cNvPr id="20" name="Rectangle 18">
            <a:extLst>
              <a:ext uri="{FF2B5EF4-FFF2-40B4-BE49-F238E27FC236}">
                <a16:creationId xmlns:a16="http://schemas.microsoft.com/office/drawing/2014/main" id="{763C6889-E237-5D49-8414-715E190CD64E}"/>
              </a:ext>
            </a:extLst>
          </p:cNvPr>
          <p:cNvSpPr>
            <a:spLocks noChangeArrowheads="1"/>
          </p:cNvSpPr>
          <p:nvPr/>
        </p:nvSpPr>
        <p:spPr bwMode="auto">
          <a:xfrm>
            <a:off x="909944" y="5658597"/>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20 pages recommended </a:t>
            </a:r>
            <a:r>
              <a:rPr lang="en-GB" b="1" dirty="0">
                <a:solidFill>
                  <a:srgbClr val="000066"/>
                </a:solidFill>
                <a:latin typeface="Calibri" charset="0"/>
                <a:ea typeface="Calibri" charset="0"/>
                <a:cs typeface="Calibri" charset="0"/>
              </a:rPr>
              <a:t>(1/4</a:t>
            </a:r>
            <a:r>
              <a:rPr lang="en-GB" b="1" baseline="30000" dirty="0">
                <a:solidFill>
                  <a:srgbClr val="000066"/>
                </a:solidFill>
                <a:latin typeface="Calibri" charset="0"/>
                <a:ea typeface="Calibri" charset="0"/>
                <a:cs typeface="Calibri" charset="0"/>
              </a:rPr>
              <a:t>th</a:t>
            </a:r>
            <a:r>
              <a:rPr lang="en-GB" b="1" dirty="0">
                <a:solidFill>
                  <a:srgbClr val="000066"/>
                </a:solidFill>
                <a:latin typeface="Calibri" charset="0"/>
                <a:ea typeface="Calibri" charset="0"/>
                <a:cs typeface="Calibri" charset="0"/>
              </a:rPr>
              <a:t> of the Project portfolio)</a:t>
            </a:r>
            <a:r>
              <a:rPr lang="en-GB" dirty="0">
                <a:solidFill>
                  <a:srgbClr val="000066"/>
                </a:solidFill>
                <a:latin typeface="Calibri" charset="0"/>
                <a:ea typeface="Calibri" charset="0"/>
                <a:cs typeface="Calibri" charset="0"/>
              </a:rPr>
              <a:t>; more than half of the Commission’s questions point at section 1.4 on innovativeness </a:t>
            </a:r>
            <a:endParaRPr lang="en-GB" dirty="0">
              <a:solidFill>
                <a:srgbClr val="000066"/>
              </a:solidFill>
            </a:endParaRPr>
          </a:p>
        </p:txBody>
      </p:sp>
    </p:spTree>
    <p:extLst>
      <p:ext uri="{BB962C8B-B14F-4D97-AF65-F5344CB8AC3E}">
        <p14:creationId xmlns:p14="http://schemas.microsoft.com/office/powerpoint/2010/main" val="2719980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FID activities eligible?</a:t>
            </a:r>
          </a:p>
        </p:txBody>
      </p:sp>
      <p:sp>
        <p:nvSpPr>
          <p:cNvPr id="9" name="ZoneTexte 8">
            <a:extLst>
              <a:ext uri="{FF2B5EF4-FFF2-40B4-BE49-F238E27FC236}">
                <a16:creationId xmlns:a16="http://schemas.microsoft.com/office/drawing/2014/main" id="{6C4CD695-25C5-4F44-9559-B9CCE7C9985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D7437B3A-047A-EE45-AC29-A7BA29D684BB}"/>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6" name="Rectangle 21">
            <a:extLst>
              <a:ext uri="{FF2B5EF4-FFF2-40B4-BE49-F238E27FC236}">
                <a16:creationId xmlns:a16="http://schemas.microsoft.com/office/drawing/2014/main" id="{83B90A95-6341-6243-9181-46724B1A7E3B}"/>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
        <p:nvSpPr>
          <p:cNvPr id="17" name="Rectangle 18">
            <a:extLst>
              <a:ext uri="{FF2B5EF4-FFF2-40B4-BE49-F238E27FC236}">
                <a16:creationId xmlns:a16="http://schemas.microsoft.com/office/drawing/2014/main" id="{A69943CE-F589-B64B-877D-A24E8877F517}"/>
              </a:ext>
            </a:extLst>
          </p:cNvPr>
          <p:cNvSpPr>
            <a:spLocks noChangeArrowheads="1"/>
          </p:cNvSpPr>
          <p:nvPr/>
        </p:nvSpPr>
        <p:spPr bwMode="auto">
          <a:xfrm>
            <a:off x="909944" y="1997377"/>
            <a:ext cx="7589908" cy="1250045"/>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a:pPr>
            <a:r>
              <a:rPr lang="en-GB" dirty="0">
                <a:solidFill>
                  <a:srgbClr val="000066"/>
                </a:solidFill>
                <a:latin typeface="Calibri" charset="0"/>
                <a:ea typeface="Calibri" charset="0"/>
                <a:cs typeface="Calibri" charset="0"/>
              </a:rPr>
              <a:t>First industrial deployment refers to the </a:t>
            </a:r>
            <a:r>
              <a:rPr lang="en-GB" b="1" dirty="0">
                <a:solidFill>
                  <a:srgbClr val="000066"/>
                </a:solidFill>
                <a:latin typeface="Calibri" charset="0"/>
                <a:ea typeface="Calibri" charset="0"/>
                <a:cs typeface="Calibri" charset="0"/>
              </a:rPr>
              <a:t>upscaling of pilot facilities</a:t>
            </a:r>
            <a:r>
              <a:rPr lang="en-GB" dirty="0">
                <a:solidFill>
                  <a:srgbClr val="000066"/>
                </a:solidFill>
                <a:latin typeface="Calibri" charset="0"/>
                <a:ea typeface="Calibri" charset="0"/>
                <a:cs typeface="Calibri" charset="0"/>
              </a:rPr>
              <a:t>, or to the </a:t>
            </a:r>
            <a:r>
              <a:rPr lang="en-GB" b="1" dirty="0">
                <a:solidFill>
                  <a:srgbClr val="000066"/>
                </a:solidFill>
                <a:latin typeface="Calibri" charset="0"/>
                <a:ea typeface="Calibri" charset="0"/>
                <a:cs typeface="Calibri" charset="0"/>
              </a:rPr>
              <a:t>first-in-kind equipment and facilities which cover the steps subsequent to the pilot line</a:t>
            </a:r>
            <a:r>
              <a:rPr lang="en-GB" dirty="0">
                <a:solidFill>
                  <a:srgbClr val="000066"/>
                </a:solidFill>
                <a:latin typeface="Calibri" charset="0"/>
                <a:ea typeface="Calibri" charset="0"/>
                <a:cs typeface="Calibri" charset="0"/>
              </a:rPr>
              <a:t> including the testing phase =&gt; make your choice and describe the purpose of the FID activities</a:t>
            </a:r>
            <a:r>
              <a:rPr lang="en-GB" sz="1200" dirty="0">
                <a:solidFill>
                  <a:srgbClr val="000066"/>
                </a:solidFill>
                <a:latin typeface="Calibri" charset="0"/>
                <a:ea typeface="Calibri" charset="0"/>
                <a:cs typeface="Calibri" charset="0"/>
              </a:rPr>
              <a:t>			(section 1.5.1 of the Project Portfolio)</a:t>
            </a:r>
          </a:p>
        </p:txBody>
      </p:sp>
      <p:sp>
        <p:nvSpPr>
          <p:cNvPr id="18" name="Rectangle 18">
            <a:extLst>
              <a:ext uri="{FF2B5EF4-FFF2-40B4-BE49-F238E27FC236}">
                <a16:creationId xmlns:a16="http://schemas.microsoft.com/office/drawing/2014/main" id="{5E4649AE-3029-A045-9520-1B3CBD62AF21}"/>
              </a:ext>
            </a:extLst>
          </p:cNvPr>
          <p:cNvSpPr>
            <a:spLocks noChangeArrowheads="1"/>
          </p:cNvSpPr>
          <p:nvPr/>
        </p:nvSpPr>
        <p:spPr bwMode="auto">
          <a:xfrm>
            <a:off x="909944" y="3308595"/>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2"/>
            </a:pPr>
            <a:r>
              <a:rPr lang="en-GB" dirty="0">
                <a:solidFill>
                  <a:srgbClr val="000066"/>
                </a:solidFill>
                <a:latin typeface="Calibri" charset="0"/>
                <a:ea typeface="Calibri" charset="0"/>
                <a:cs typeface="Calibri" charset="0"/>
              </a:rPr>
              <a:t>Describe the technical challenges in the FID phase and explain how the company plans to overcome them</a:t>
            </a:r>
            <a:r>
              <a:rPr lang="en-GB" sz="1200" dirty="0">
                <a:solidFill>
                  <a:srgbClr val="000066"/>
                </a:solidFill>
                <a:latin typeface="Calibri" charset="0"/>
                <a:ea typeface="Calibri" charset="0"/>
                <a:cs typeface="Calibri" charset="0"/>
              </a:rPr>
              <a:t>			(section 1.5.2 of the Project Portfolio)</a:t>
            </a:r>
          </a:p>
        </p:txBody>
      </p:sp>
      <p:sp>
        <p:nvSpPr>
          <p:cNvPr id="19" name="Rectangle 18">
            <a:extLst>
              <a:ext uri="{FF2B5EF4-FFF2-40B4-BE49-F238E27FC236}">
                <a16:creationId xmlns:a16="http://schemas.microsoft.com/office/drawing/2014/main" id="{5A629FC1-F58C-C24D-B4F5-837950F63C55}"/>
              </a:ext>
            </a:extLst>
          </p:cNvPr>
          <p:cNvSpPr>
            <a:spLocks noChangeArrowheads="1"/>
          </p:cNvSpPr>
          <p:nvPr/>
        </p:nvSpPr>
        <p:spPr bwMode="auto">
          <a:xfrm>
            <a:off x="909944" y="4065816"/>
            <a:ext cx="7589908" cy="1527044"/>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3"/>
            </a:pPr>
            <a:r>
              <a:rPr lang="en-GB" dirty="0">
                <a:solidFill>
                  <a:srgbClr val="000066"/>
                </a:solidFill>
                <a:latin typeface="Calibri" charset="0"/>
                <a:ea typeface="Calibri" charset="0"/>
                <a:cs typeface="Calibri" charset="0"/>
              </a:rPr>
              <a:t>FID does not include </a:t>
            </a:r>
            <a:r>
              <a:rPr lang="en-GB" b="1" dirty="0">
                <a:solidFill>
                  <a:srgbClr val="000066"/>
                </a:solidFill>
                <a:latin typeface="Calibri" charset="0"/>
                <a:ea typeface="Calibri" charset="0"/>
                <a:cs typeface="Calibri" charset="0"/>
              </a:rPr>
              <a:t>mass production nor commercial activities</a:t>
            </a:r>
            <a:r>
              <a:rPr lang="en-GB" dirty="0">
                <a:solidFill>
                  <a:srgbClr val="000066"/>
                </a:solidFill>
                <a:latin typeface="Calibri" charset="0"/>
                <a:ea typeface="Calibri" charset="0"/>
                <a:cs typeface="Calibri" charset="0"/>
              </a:rPr>
              <a:t>; the costs of these activities are </a:t>
            </a:r>
            <a:r>
              <a:rPr lang="en-GB" b="1" dirty="0">
                <a:solidFill>
                  <a:srgbClr val="000066"/>
                </a:solidFill>
                <a:latin typeface="Calibri" charset="0"/>
                <a:ea typeface="Calibri" charset="0"/>
                <a:cs typeface="Calibri" charset="0"/>
              </a:rPr>
              <a:t>not eligible to public funding</a:t>
            </a:r>
            <a:r>
              <a:rPr lang="en-GB" dirty="0">
                <a:solidFill>
                  <a:srgbClr val="000066"/>
                </a:solidFill>
                <a:latin typeface="Calibri" charset="0"/>
                <a:ea typeface="Calibri" charset="0"/>
                <a:cs typeface="Calibri" charset="0"/>
              </a:rPr>
              <a:t> =&gt; d</a:t>
            </a:r>
            <a:r>
              <a:rPr lang="en-GB" dirty="0">
                <a:solidFill>
                  <a:srgbClr val="000066"/>
                </a:solidFill>
                <a:latin typeface="Calibri" charset="0"/>
                <a:cs typeface="Calibri" charset="0"/>
              </a:rPr>
              <a:t>escribe the KPIs and the associated values that will trigger the transition from FID (a facility which smokes and sparks and has a lot of scrap) to mass production / </a:t>
            </a:r>
            <a:r>
              <a:rPr lang="en-GB" dirty="0" err="1">
                <a:solidFill>
                  <a:srgbClr val="000066"/>
                </a:solidFill>
                <a:latin typeface="Calibri" charset="0"/>
                <a:cs typeface="Calibri" charset="0"/>
              </a:rPr>
              <a:t>commerciali</a:t>
            </a:r>
            <a:r>
              <a:rPr lang="en-GB" dirty="0">
                <a:solidFill>
                  <a:srgbClr val="000066"/>
                </a:solidFill>
                <a:latin typeface="Calibri" charset="0"/>
                <a:cs typeface="Calibri" charset="0"/>
              </a:rPr>
              <a:t>- -</a:t>
            </a:r>
            <a:r>
              <a:rPr lang="en-GB" dirty="0" err="1">
                <a:solidFill>
                  <a:srgbClr val="000066"/>
                </a:solidFill>
                <a:latin typeface="Calibri" charset="0"/>
                <a:cs typeface="Calibri" charset="0"/>
              </a:rPr>
              <a:t>sation</a:t>
            </a:r>
            <a:r>
              <a:rPr lang="en-GB" dirty="0">
                <a:solidFill>
                  <a:srgbClr val="000066"/>
                </a:solidFill>
                <a:latin typeface="Calibri" charset="0"/>
                <a:cs typeface="Calibri" charset="0"/>
              </a:rPr>
              <a:t> (a fully-efficient industrial facility)		</a:t>
            </a:r>
            <a:r>
              <a:rPr lang="en-GB" sz="1200" dirty="0">
                <a:solidFill>
                  <a:srgbClr val="000066"/>
                </a:solidFill>
                <a:latin typeface="Calibri" charset="0"/>
                <a:ea typeface="Calibri" charset="0"/>
                <a:cs typeface="Calibri" charset="0"/>
              </a:rPr>
              <a:t>(section 1.5.3 of the Project Portfolio)</a:t>
            </a:r>
            <a:endParaRPr lang="en-GB" sz="1200" dirty="0">
              <a:solidFill>
                <a:srgbClr val="000066"/>
              </a:solidFill>
              <a:latin typeface="Calibri" charset="0"/>
              <a:cs typeface="Calibri" charset="0"/>
            </a:endParaRPr>
          </a:p>
        </p:txBody>
      </p:sp>
      <p:sp>
        <p:nvSpPr>
          <p:cNvPr id="20" name="Rectangle 18">
            <a:extLst>
              <a:ext uri="{FF2B5EF4-FFF2-40B4-BE49-F238E27FC236}">
                <a16:creationId xmlns:a16="http://schemas.microsoft.com/office/drawing/2014/main" id="{9DC8110D-2B7E-0244-8BCA-BEFE8AAAF44A}"/>
              </a:ext>
            </a:extLst>
          </p:cNvPr>
          <p:cNvSpPr>
            <a:spLocks noChangeArrowheads="1"/>
          </p:cNvSpPr>
          <p:nvPr/>
        </p:nvSpPr>
        <p:spPr bwMode="auto">
          <a:xfrm>
            <a:off x="909944" y="5761140"/>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31185" indent="-331185" algn="just" defTabSz="703402">
              <a:buFont typeface="Wingdings" pitchFamily="-108" charset="2"/>
              <a:buChar char="à"/>
            </a:pPr>
            <a:r>
              <a:rPr lang="en-GB" dirty="0">
                <a:solidFill>
                  <a:srgbClr val="000066"/>
                </a:solidFill>
                <a:latin typeface="Calibri" charset="0"/>
                <a:ea typeface="Calibri" charset="0"/>
                <a:cs typeface="Calibri" charset="0"/>
              </a:rPr>
              <a:t>10 pages recommended </a:t>
            </a:r>
            <a:r>
              <a:rPr lang="en-GB" b="1" dirty="0">
                <a:solidFill>
                  <a:srgbClr val="000066"/>
                </a:solidFill>
                <a:latin typeface="Calibri" charset="0"/>
                <a:ea typeface="Calibri" charset="0"/>
                <a:cs typeface="Calibri" charset="0"/>
              </a:rPr>
              <a:t>(1/8</a:t>
            </a:r>
            <a:r>
              <a:rPr lang="en-GB" b="1" baseline="30000" dirty="0">
                <a:solidFill>
                  <a:srgbClr val="000066"/>
                </a:solidFill>
                <a:latin typeface="Calibri" charset="0"/>
                <a:ea typeface="Calibri" charset="0"/>
                <a:cs typeface="Calibri" charset="0"/>
              </a:rPr>
              <a:t>th</a:t>
            </a:r>
            <a:r>
              <a:rPr lang="en-GB" b="1" dirty="0">
                <a:solidFill>
                  <a:srgbClr val="000066"/>
                </a:solidFill>
                <a:latin typeface="Calibri" charset="0"/>
                <a:ea typeface="Calibri" charset="0"/>
                <a:cs typeface="Calibri" charset="0"/>
              </a:rPr>
              <a:t> of the Project portfolio)</a:t>
            </a:r>
            <a:r>
              <a:rPr lang="en-GB" dirty="0">
                <a:solidFill>
                  <a:srgbClr val="000066"/>
                </a:solidFill>
                <a:latin typeface="Calibri" charset="0"/>
                <a:ea typeface="Calibri" charset="0"/>
                <a:cs typeface="Calibri" charset="0"/>
              </a:rPr>
              <a:t>; more than a quarter of the Commission’s questions point at section 1.5 on FID</a:t>
            </a:r>
            <a:endParaRPr lang="en-GB" dirty="0">
              <a:solidFill>
                <a:srgbClr val="000066"/>
              </a:solidFill>
            </a:endParaRPr>
          </a:p>
        </p:txBody>
      </p:sp>
    </p:spTree>
    <p:extLst>
      <p:ext uri="{BB962C8B-B14F-4D97-AF65-F5344CB8AC3E}">
        <p14:creationId xmlns:p14="http://schemas.microsoft.com/office/powerpoint/2010/main" val="1644403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environmental, energy or transport projects eligible?</a:t>
            </a:r>
          </a:p>
        </p:txBody>
      </p:sp>
      <p:sp>
        <p:nvSpPr>
          <p:cNvPr id="14" name="Rectangle 18">
            <a:extLst>
              <a:ext uri="{FF2B5EF4-FFF2-40B4-BE49-F238E27FC236}">
                <a16:creationId xmlns:a16="http://schemas.microsoft.com/office/drawing/2014/main" id="{3BD41F26-0F5A-954F-8686-7B2C34C0F427}"/>
              </a:ext>
            </a:extLst>
          </p:cNvPr>
          <p:cNvSpPr>
            <a:spLocks noChangeArrowheads="1"/>
          </p:cNvSpPr>
          <p:nvPr/>
        </p:nvSpPr>
        <p:spPr bwMode="auto">
          <a:xfrm>
            <a:off x="926552" y="1961610"/>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a:pPr>
            <a:r>
              <a:rPr lang="en-GB" dirty="0">
                <a:solidFill>
                  <a:srgbClr val="000066"/>
                </a:solidFill>
                <a:latin typeface="Calibri" charset="0"/>
                <a:ea typeface="Calibri" charset="0"/>
                <a:cs typeface="Calibri" charset="0"/>
              </a:rPr>
              <a:t>Hydrogen &amp; Fuel cells, as innovative technologies for energy storage and production, contributes to a better integration of intermittent electricity sources (wind, solar)</a:t>
            </a:r>
          </a:p>
        </p:txBody>
      </p:sp>
      <p:sp>
        <p:nvSpPr>
          <p:cNvPr id="16" name="Rectangle 18">
            <a:extLst>
              <a:ext uri="{FF2B5EF4-FFF2-40B4-BE49-F238E27FC236}">
                <a16:creationId xmlns:a16="http://schemas.microsoft.com/office/drawing/2014/main" id="{C1443029-4213-7A40-895D-B15AB0D7EDB1}"/>
              </a:ext>
            </a:extLst>
          </p:cNvPr>
          <p:cNvSpPr>
            <a:spLocks noChangeArrowheads="1"/>
          </p:cNvSpPr>
          <p:nvPr/>
        </p:nvSpPr>
        <p:spPr bwMode="auto">
          <a:xfrm>
            <a:off x="926552" y="4271769"/>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6500" indent="-256500" algn="just" defTabSz="571500">
              <a:buFont typeface="+mj-lt"/>
              <a:buAutoNum type="arabicPeriod" startAt="3"/>
            </a:pPr>
            <a:r>
              <a:rPr lang="en-GB" dirty="0">
                <a:solidFill>
                  <a:srgbClr val="000066"/>
                </a:solidFill>
                <a:latin typeface="Calibri" charset="0"/>
                <a:ea typeface="Calibri" charset="0"/>
                <a:cs typeface="Calibri" charset="0"/>
              </a:rPr>
              <a:t>Hydrogen &amp; Fuel cells, as innovative powering technologies for heavy duty vehicles, commercial vehicles, boats, trains, … contributes to cleaner transportation means</a:t>
            </a:r>
          </a:p>
        </p:txBody>
      </p:sp>
      <p:sp>
        <p:nvSpPr>
          <p:cNvPr id="17" name="Rectangle 18">
            <a:extLst>
              <a:ext uri="{FF2B5EF4-FFF2-40B4-BE49-F238E27FC236}">
                <a16:creationId xmlns:a16="http://schemas.microsoft.com/office/drawing/2014/main" id="{CA145936-51EB-7C49-ABFD-2511440F1EBC}"/>
              </a:ext>
            </a:extLst>
          </p:cNvPr>
          <p:cNvSpPr>
            <a:spLocks noChangeArrowheads="1"/>
          </p:cNvSpPr>
          <p:nvPr/>
        </p:nvSpPr>
        <p:spPr bwMode="auto">
          <a:xfrm>
            <a:off x="926552" y="2978190"/>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startAt="2"/>
            </a:pPr>
            <a:r>
              <a:rPr lang="en-GB" dirty="0">
                <a:solidFill>
                  <a:srgbClr val="000066"/>
                </a:solidFill>
                <a:latin typeface="Calibri" charset="0"/>
                <a:ea typeface="Calibri" charset="0"/>
                <a:cs typeface="Calibri" charset="0"/>
              </a:rPr>
              <a:t>Hydrogen &amp; Fuel cells, as a innovative technologies for the transportation of energy from areas of production to areas of consumption, contributes to a better integration of the European energy market</a:t>
            </a:r>
          </a:p>
        </p:txBody>
      </p:sp>
      <p:sp>
        <p:nvSpPr>
          <p:cNvPr id="18" name="Rectangle 18">
            <a:extLst>
              <a:ext uri="{FF2B5EF4-FFF2-40B4-BE49-F238E27FC236}">
                <a16:creationId xmlns:a16="http://schemas.microsoft.com/office/drawing/2014/main" id="{A0ED308E-F600-E44D-966D-CF976F5DDE73}"/>
              </a:ext>
            </a:extLst>
          </p:cNvPr>
          <p:cNvSpPr>
            <a:spLocks noChangeArrowheads="1"/>
          </p:cNvSpPr>
          <p:nvPr/>
        </p:nvSpPr>
        <p:spPr bwMode="auto">
          <a:xfrm>
            <a:off x="926552" y="5535237"/>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dirty="0">
                <a:solidFill>
                  <a:srgbClr val="000066"/>
                </a:solidFill>
                <a:latin typeface="Calibri" charset="0"/>
                <a:ea typeface="Calibri" charset="0"/>
                <a:cs typeface="Calibri" charset="0"/>
              </a:rPr>
              <a:t>Regarding personnel and administrative costs specifically, only </a:t>
            </a:r>
            <a:r>
              <a:rPr lang="en-GB" b="1" dirty="0">
                <a:solidFill>
                  <a:srgbClr val="000066"/>
                </a:solidFill>
                <a:latin typeface="Calibri" charset="0"/>
                <a:ea typeface="Calibri" charset="0"/>
                <a:cs typeface="Calibri" charset="0"/>
              </a:rPr>
              <a:t>those that are incurred during the construction of the infrastructure are eligible to public funding</a:t>
            </a:r>
            <a:endParaRPr lang="en-GB" b="1" dirty="0">
              <a:solidFill>
                <a:srgbClr val="000066"/>
              </a:solidFill>
            </a:endParaRPr>
          </a:p>
        </p:txBody>
      </p:sp>
      <p:sp>
        <p:nvSpPr>
          <p:cNvPr id="9" name="ZoneTexte 8">
            <a:extLst>
              <a:ext uri="{FF2B5EF4-FFF2-40B4-BE49-F238E27FC236}">
                <a16:creationId xmlns:a16="http://schemas.microsoft.com/office/drawing/2014/main" id="{11B464E4-56DA-9041-815A-77EB09C56C3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45A4DA91-72C4-8243-8772-BEA9D92093D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960D5317-4A89-FD49-8D4F-6FF71CF6AB48}"/>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Tree>
    <p:extLst>
      <p:ext uri="{BB962C8B-B14F-4D97-AF65-F5344CB8AC3E}">
        <p14:creationId xmlns:p14="http://schemas.microsoft.com/office/powerpoint/2010/main" val="184842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State aid = fourth pillar of European competition law</a:t>
            </a:r>
          </a:p>
        </p:txBody>
      </p:sp>
      <p:sp>
        <p:nvSpPr>
          <p:cNvPr id="17" name="ZoneTexte 16">
            <a:extLst>
              <a:ext uri="{FF2B5EF4-FFF2-40B4-BE49-F238E27FC236}">
                <a16:creationId xmlns:a16="http://schemas.microsoft.com/office/drawing/2014/main" id="{12B5C7FC-CAF2-FE41-B6CD-C72DBDFBB1F7}"/>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8" name="Image 18" descr="e2_logo2014_v8.png">
            <a:extLst>
              <a:ext uri="{FF2B5EF4-FFF2-40B4-BE49-F238E27FC236}">
                <a16:creationId xmlns:a16="http://schemas.microsoft.com/office/drawing/2014/main" id="{3D626828-E85A-9F4A-B6FE-D955AA672011}"/>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9" name="Rectangle 21">
            <a:extLst>
              <a:ext uri="{FF2B5EF4-FFF2-40B4-BE49-F238E27FC236}">
                <a16:creationId xmlns:a16="http://schemas.microsoft.com/office/drawing/2014/main" id="{C2775474-41A4-F945-BEE9-092529184826}"/>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20" name="Image 19">
            <a:extLst>
              <a:ext uri="{FF2B5EF4-FFF2-40B4-BE49-F238E27FC236}">
                <a16:creationId xmlns:a16="http://schemas.microsoft.com/office/drawing/2014/main" id="{CBE3FD74-EBC9-8643-86BF-BD6187258C73}"/>
              </a:ext>
            </a:extLst>
          </p:cNvPr>
          <p:cNvPicPr>
            <a:picLocks noChangeAspect="1"/>
          </p:cNvPicPr>
          <p:nvPr/>
        </p:nvPicPr>
        <p:blipFill rotWithShape="1">
          <a:blip r:embed="rId3">
            <a:alphaModFix amt="57000"/>
          </a:blip>
          <a:srcRect l="42887" r="35226"/>
          <a:stretch/>
        </p:blipFill>
        <p:spPr>
          <a:xfrm>
            <a:off x="1640255" y="3227266"/>
            <a:ext cx="664615" cy="2274277"/>
          </a:xfrm>
          <a:prstGeom prst="rect">
            <a:avLst/>
          </a:prstGeom>
        </p:spPr>
      </p:pic>
      <p:pic>
        <p:nvPicPr>
          <p:cNvPr id="21" name="Image 20">
            <a:extLst>
              <a:ext uri="{FF2B5EF4-FFF2-40B4-BE49-F238E27FC236}">
                <a16:creationId xmlns:a16="http://schemas.microsoft.com/office/drawing/2014/main" id="{B42E54CB-31C6-944D-90EE-5763292DB5DD}"/>
              </a:ext>
            </a:extLst>
          </p:cNvPr>
          <p:cNvPicPr>
            <a:picLocks noChangeAspect="1"/>
          </p:cNvPicPr>
          <p:nvPr/>
        </p:nvPicPr>
        <p:blipFill rotWithShape="1">
          <a:blip r:embed="rId3">
            <a:alphaModFix amt="57000"/>
          </a:blip>
          <a:srcRect l="42887" r="35226"/>
          <a:stretch/>
        </p:blipFill>
        <p:spPr>
          <a:xfrm>
            <a:off x="3384869" y="3227266"/>
            <a:ext cx="664615" cy="2274277"/>
          </a:xfrm>
          <a:prstGeom prst="rect">
            <a:avLst/>
          </a:prstGeom>
        </p:spPr>
      </p:pic>
      <p:pic>
        <p:nvPicPr>
          <p:cNvPr id="22" name="Image 21">
            <a:extLst>
              <a:ext uri="{FF2B5EF4-FFF2-40B4-BE49-F238E27FC236}">
                <a16:creationId xmlns:a16="http://schemas.microsoft.com/office/drawing/2014/main" id="{320BCC67-7BBA-D64F-A5C4-990E26BCA5C0}"/>
              </a:ext>
            </a:extLst>
          </p:cNvPr>
          <p:cNvPicPr>
            <a:picLocks noChangeAspect="1"/>
          </p:cNvPicPr>
          <p:nvPr/>
        </p:nvPicPr>
        <p:blipFill rotWithShape="1">
          <a:blip r:embed="rId3">
            <a:alphaModFix amt="57000"/>
          </a:blip>
          <a:srcRect l="42887" r="35226"/>
          <a:stretch/>
        </p:blipFill>
        <p:spPr>
          <a:xfrm>
            <a:off x="5129482" y="3227266"/>
            <a:ext cx="664615" cy="2274277"/>
          </a:xfrm>
          <a:prstGeom prst="rect">
            <a:avLst/>
          </a:prstGeom>
        </p:spPr>
      </p:pic>
      <p:pic>
        <p:nvPicPr>
          <p:cNvPr id="23" name="Image 22">
            <a:extLst>
              <a:ext uri="{FF2B5EF4-FFF2-40B4-BE49-F238E27FC236}">
                <a16:creationId xmlns:a16="http://schemas.microsoft.com/office/drawing/2014/main" id="{D97FA20F-923F-BD41-8320-AF39E23F0C65}"/>
              </a:ext>
            </a:extLst>
          </p:cNvPr>
          <p:cNvPicPr>
            <a:picLocks noChangeAspect="1"/>
          </p:cNvPicPr>
          <p:nvPr/>
        </p:nvPicPr>
        <p:blipFill rotWithShape="1">
          <a:blip r:embed="rId3">
            <a:alphaModFix amt="57000"/>
          </a:blip>
          <a:srcRect l="42887" r="35226"/>
          <a:stretch/>
        </p:blipFill>
        <p:spPr>
          <a:xfrm>
            <a:off x="6874097" y="3227266"/>
            <a:ext cx="664615" cy="2274277"/>
          </a:xfrm>
          <a:prstGeom prst="rect">
            <a:avLst/>
          </a:prstGeom>
        </p:spPr>
      </p:pic>
      <p:sp>
        <p:nvSpPr>
          <p:cNvPr id="24" name="ZoneTexte 23">
            <a:extLst>
              <a:ext uri="{FF2B5EF4-FFF2-40B4-BE49-F238E27FC236}">
                <a16:creationId xmlns:a16="http://schemas.microsoft.com/office/drawing/2014/main" id="{70561BA9-CD2A-494A-9A09-4BDD4B5EE73E}"/>
              </a:ext>
            </a:extLst>
          </p:cNvPr>
          <p:cNvSpPr txBox="1"/>
          <p:nvPr/>
        </p:nvSpPr>
        <p:spPr>
          <a:xfrm>
            <a:off x="848517" y="5590797"/>
            <a:ext cx="2039816" cy="433196"/>
          </a:xfrm>
          <a:prstGeom prst="rect">
            <a:avLst/>
          </a:prstGeom>
          <a:noFill/>
        </p:spPr>
        <p:txBody>
          <a:bodyPr wrap="square" rtlCol="0">
            <a:spAutoFit/>
          </a:bodyPr>
          <a:lstStyle/>
          <a:p>
            <a:pPr algn="ctr"/>
            <a:r>
              <a:rPr lang="en-GB" sz="2215" dirty="0">
                <a:solidFill>
                  <a:schemeClr val="tx1">
                    <a:lumMod val="65000"/>
                    <a:lumOff val="35000"/>
                  </a:schemeClr>
                </a:solidFill>
                <a:latin typeface="Calibri" panose="020F0502020204030204" pitchFamily="34" charset="0"/>
                <a:cs typeface="Calibri" panose="020F0502020204030204" pitchFamily="34" charset="0"/>
              </a:rPr>
              <a:t>Mergers</a:t>
            </a:r>
          </a:p>
        </p:txBody>
      </p:sp>
      <p:sp>
        <p:nvSpPr>
          <p:cNvPr id="25" name="ZoneTexte 24">
            <a:extLst>
              <a:ext uri="{FF2B5EF4-FFF2-40B4-BE49-F238E27FC236}">
                <a16:creationId xmlns:a16="http://schemas.microsoft.com/office/drawing/2014/main" id="{497C00F4-B695-1F47-8BC1-B811A55AFFE8}"/>
              </a:ext>
            </a:extLst>
          </p:cNvPr>
          <p:cNvSpPr txBox="1"/>
          <p:nvPr/>
        </p:nvSpPr>
        <p:spPr>
          <a:xfrm>
            <a:off x="2988047" y="5590797"/>
            <a:ext cx="1477108" cy="433196"/>
          </a:xfrm>
          <a:prstGeom prst="rect">
            <a:avLst/>
          </a:prstGeom>
          <a:noFill/>
        </p:spPr>
        <p:txBody>
          <a:bodyPr wrap="square" rtlCol="0">
            <a:spAutoFit/>
          </a:bodyPr>
          <a:lstStyle/>
          <a:p>
            <a:pPr algn="ctr"/>
            <a:r>
              <a:rPr lang="en-GB" sz="2215" dirty="0">
                <a:solidFill>
                  <a:schemeClr val="tx1">
                    <a:lumMod val="65000"/>
                    <a:lumOff val="35000"/>
                  </a:schemeClr>
                </a:solidFill>
                <a:latin typeface="Calibri" panose="020F0502020204030204" pitchFamily="34" charset="0"/>
                <a:cs typeface="Calibri" panose="020F0502020204030204" pitchFamily="34" charset="0"/>
              </a:rPr>
              <a:t>Cartels</a:t>
            </a:r>
          </a:p>
        </p:txBody>
      </p:sp>
      <p:sp>
        <p:nvSpPr>
          <p:cNvPr id="26" name="ZoneTexte 25">
            <a:extLst>
              <a:ext uri="{FF2B5EF4-FFF2-40B4-BE49-F238E27FC236}">
                <a16:creationId xmlns:a16="http://schemas.microsoft.com/office/drawing/2014/main" id="{81CA3A00-29CA-8248-8B5E-9A95C568AA84}"/>
              </a:ext>
            </a:extLst>
          </p:cNvPr>
          <p:cNvSpPr txBox="1"/>
          <p:nvPr/>
        </p:nvSpPr>
        <p:spPr>
          <a:xfrm>
            <a:off x="4757192" y="5590797"/>
            <a:ext cx="1477108" cy="433196"/>
          </a:xfrm>
          <a:prstGeom prst="rect">
            <a:avLst/>
          </a:prstGeom>
          <a:noFill/>
        </p:spPr>
        <p:txBody>
          <a:bodyPr wrap="square" rtlCol="0">
            <a:spAutoFit/>
          </a:bodyPr>
          <a:lstStyle/>
          <a:p>
            <a:pPr algn="ctr"/>
            <a:r>
              <a:rPr lang="en-GB" sz="2215">
                <a:solidFill>
                  <a:schemeClr val="tx1">
                    <a:lumMod val="65000"/>
                    <a:lumOff val="35000"/>
                  </a:schemeClr>
                </a:solidFill>
                <a:latin typeface="Calibri" panose="020F0502020204030204" pitchFamily="34" charset="0"/>
                <a:cs typeface="Calibri" panose="020F0502020204030204" pitchFamily="34" charset="0"/>
              </a:rPr>
              <a:t>Antitrust</a:t>
            </a:r>
          </a:p>
        </p:txBody>
      </p:sp>
      <p:sp>
        <p:nvSpPr>
          <p:cNvPr id="27" name="ZoneTexte 26">
            <a:extLst>
              <a:ext uri="{FF2B5EF4-FFF2-40B4-BE49-F238E27FC236}">
                <a16:creationId xmlns:a16="http://schemas.microsoft.com/office/drawing/2014/main" id="{E2F9C32E-28E9-E549-B3C5-3ACA3E274B51}"/>
              </a:ext>
            </a:extLst>
          </p:cNvPr>
          <p:cNvSpPr txBox="1"/>
          <p:nvPr/>
        </p:nvSpPr>
        <p:spPr>
          <a:xfrm>
            <a:off x="6558392" y="5590797"/>
            <a:ext cx="1477108" cy="433196"/>
          </a:xfrm>
          <a:prstGeom prst="rect">
            <a:avLst/>
          </a:prstGeom>
          <a:noFill/>
        </p:spPr>
        <p:txBody>
          <a:bodyPr wrap="square" rtlCol="0">
            <a:spAutoFit/>
          </a:bodyPr>
          <a:lstStyle/>
          <a:p>
            <a:pPr algn="ctr"/>
            <a:r>
              <a:rPr lang="en-GB" sz="2215" dirty="0">
                <a:solidFill>
                  <a:schemeClr val="tx1">
                    <a:lumMod val="65000"/>
                    <a:lumOff val="35000"/>
                  </a:schemeClr>
                </a:solidFill>
                <a:latin typeface="Calibri" panose="020F0502020204030204" pitchFamily="34" charset="0"/>
                <a:cs typeface="Calibri" panose="020F0502020204030204" pitchFamily="34" charset="0"/>
              </a:rPr>
              <a:t>State aid</a:t>
            </a:r>
          </a:p>
        </p:txBody>
      </p:sp>
      <p:pic>
        <p:nvPicPr>
          <p:cNvPr id="28" name="Image 27">
            <a:extLst>
              <a:ext uri="{FF2B5EF4-FFF2-40B4-BE49-F238E27FC236}">
                <a16:creationId xmlns:a16="http://schemas.microsoft.com/office/drawing/2014/main" id="{4D53B4D5-36EA-404A-A8A5-082DFB57341D}"/>
              </a:ext>
            </a:extLst>
          </p:cNvPr>
          <p:cNvPicPr>
            <a:picLocks noChangeAspect="1"/>
          </p:cNvPicPr>
          <p:nvPr/>
        </p:nvPicPr>
        <p:blipFill>
          <a:blip r:embed="rId4">
            <a:alphaModFix amt="70000"/>
          </a:blip>
          <a:srcRect t="37795" b="46614"/>
          <a:stretch>
            <a:fillRect/>
          </a:stretch>
        </p:blipFill>
        <p:spPr>
          <a:xfrm>
            <a:off x="844061" y="2451460"/>
            <a:ext cx="7596554" cy="1029184"/>
          </a:xfrm>
          <a:prstGeom prst="rect">
            <a:avLst/>
          </a:prstGeom>
        </p:spPr>
      </p:pic>
      <p:sp>
        <p:nvSpPr>
          <p:cNvPr id="29" name="ZoneTexte 28">
            <a:extLst>
              <a:ext uri="{FF2B5EF4-FFF2-40B4-BE49-F238E27FC236}">
                <a16:creationId xmlns:a16="http://schemas.microsoft.com/office/drawing/2014/main" id="{1150AD4C-74D4-1140-BDC8-9EC8AC975852}"/>
              </a:ext>
            </a:extLst>
          </p:cNvPr>
          <p:cNvSpPr txBox="1"/>
          <p:nvPr/>
        </p:nvSpPr>
        <p:spPr>
          <a:xfrm>
            <a:off x="3029480" y="2807462"/>
            <a:ext cx="2938433" cy="603691"/>
          </a:xfrm>
          <a:prstGeom prst="rect">
            <a:avLst/>
          </a:prstGeom>
          <a:noFill/>
        </p:spPr>
        <p:txBody>
          <a:bodyPr wrap="none" rtlCol="0">
            <a:spAutoFit/>
          </a:bodyPr>
          <a:lstStyle/>
          <a:p>
            <a:r>
              <a:rPr lang="en-GB" sz="3323" b="1" i="1" dirty="0">
                <a:solidFill>
                  <a:schemeClr val="tx1">
                    <a:lumMod val="65000"/>
                    <a:lumOff val="35000"/>
                  </a:schemeClr>
                </a:solidFill>
                <a:latin typeface="Calibri" panose="020F0502020204030204" pitchFamily="34" charset="0"/>
                <a:cs typeface="Calibri" panose="020F0502020204030204" pitchFamily="34" charset="0"/>
              </a:rPr>
              <a:t>Internal market</a:t>
            </a:r>
          </a:p>
        </p:txBody>
      </p:sp>
      <p:sp>
        <p:nvSpPr>
          <p:cNvPr id="30" name="Ellipse 29">
            <a:extLst>
              <a:ext uri="{FF2B5EF4-FFF2-40B4-BE49-F238E27FC236}">
                <a16:creationId xmlns:a16="http://schemas.microsoft.com/office/drawing/2014/main" id="{359CAAF3-20A1-9F4E-82C3-66A3CE7D8DBF}"/>
              </a:ext>
            </a:extLst>
          </p:cNvPr>
          <p:cNvSpPr/>
          <p:nvPr/>
        </p:nvSpPr>
        <p:spPr>
          <a:xfrm>
            <a:off x="6558392" y="5520459"/>
            <a:ext cx="1477108" cy="626681"/>
          </a:xfrm>
          <a:prstGeom prst="ellipse">
            <a:avLst/>
          </a:prstGeom>
          <a:noFill/>
          <a:ln w="19050">
            <a:solidFill>
              <a:schemeClr val="accent5">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1" name="Forme libre 30">
            <a:extLst>
              <a:ext uri="{FF2B5EF4-FFF2-40B4-BE49-F238E27FC236}">
                <a16:creationId xmlns:a16="http://schemas.microsoft.com/office/drawing/2014/main" id="{28884195-F348-4D46-BC16-49F1FA6AC234}"/>
              </a:ext>
            </a:extLst>
          </p:cNvPr>
          <p:cNvSpPr/>
          <p:nvPr/>
        </p:nvSpPr>
        <p:spPr>
          <a:xfrm>
            <a:off x="815138" y="2423296"/>
            <a:ext cx="3752652" cy="1072186"/>
          </a:xfrm>
          <a:custGeom>
            <a:avLst/>
            <a:gdLst>
              <a:gd name="connsiteX0" fmla="*/ 0 w 4065373"/>
              <a:gd name="connsiteY0" fmla="*/ 0 h 1161535"/>
              <a:gd name="connsiteX1" fmla="*/ 24714 w 4065373"/>
              <a:gd name="connsiteY1" fmla="*/ 1161535 h 1161535"/>
              <a:gd name="connsiteX2" fmla="*/ 568411 w 4065373"/>
              <a:gd name="connsiteY2" fmla="*/ 1161535 h 1161535"/>
              <a:gd name="connsiteX3" fmla="*/ 691979 w 4065373"/>
              <a:gd name="connsiteY3" fmla="*/ 1161535 h 1161535"/>
              <a:gd name="connsiteX4" fmla="*/ 691979 w 4065373"/>
              <a:gd name="connsiteY4" fmla="*/ 1161535 h 1161535"/>
              <a:gd name="connsiteX5" fmla="*/ 556054 w 4065373"/>
              <a:gd name="connsiteY5" fmla="*/ 790832 h 1161535"/>
              <a:gd name="connsiteX6" fmla="*/ 4065373 w 4065373"/>
              <a:gd name="connsiteY6" fmla="*/ 24713 h 1161535"/>
              <a:gd name="connsiteX7" fmla="*/ 0 w 4065373"/>
              <a:gd name="connsiteY7" fmla="*/ 0 h 116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5373" h="1161535">
                <a:moveTo>
                  <a:pt x="0" y="0"/>
                </a:moveTo>
                <a:lnTo>
                  <a:pt x="24714" y="1161535"/>
                </a:lnTo>
                <a:lnTo>
                  <a:pt x="568411" y="1161535"/>
                </a:lnTo>
                <a:lnTo>
                  <a:pt x="691979" y="1161535"/>
                </a:lnTo>
                <a:lnTo>
                  <a:pt x="691979" y="1161535"/>
                </a:lnTo>
                <a:lnTo>
                  <a:pt x="556054" y="790832"/>
                </a:lnTo>
                <a:lnTo>
                  <a:pt x="4065373" y="24713"/>
                </a:lnTo>
                <a:lnTo>
                  <a:pt x="0" y="0"/>
                </a:lnTo>
                <a:close/>
              </a:path>
            </a:pathLst>
          </a:custGeom>
          <a:gradFill flip="none" rotWithShape="1">
            <a:gsLst>
              <a:gs pos="0">
                <a:srgbClr val="DAE9F2"/>
              </a:gs>
              <a:gs pos="100000">
                <a:srgbClr val="E3F3FC"/>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lumMod val="75000"/>
                  <a:lumOff val="25000"/>
                </a:schemeClr>
              </a:solidFill>
              <a:latin typeface="Calibri" panose="020F0502020204030204" pitchFamily="34" charset="0"/>
              <a:cs typeface="Calibri" panose="020F0502020204030204" pitchFamily="34" charset="0"/>
            </a:endParaRPr>
          </a:p>
        </p:txBody>
      </p:sp>
      <p:sp>
        <p:nvSpPr>
          <p:cNvPr id="32" name="Forme libre 31">
            <a:extLst>
              <a:ext uri="{FF2B5EF4-FFF2-40B4-BE49-F238E27FC236}">
                <a16:creationId xmlns:a16="http://schemas.microsoft.com/office/drawing/2014/main" id="{6856E2F2-E26C-0B46-BACA-91B9B94AC986}"/>
              </a:ext>
            </a:extLst>
          </p:cNvPr>
          <p:cNvSpPr/>
          <p:nvPr/>
        </p:nvSpPr>
        <p:spPr>
          <a:xfrm>
            <a:off x="4571999" y="2427602"/>
            <a:ext cx="3888000" cy="1060780"/>
          </a:xfrm>
          <a:custGeom>
            <a:avLst/>
            <a:gdLst>
              <a:gd name="connsiteX0" fmla="*/ 0 w 4102443"/>
              <a:gd name="connsiteY0" fmla="*/ 0 h 1149178"/>
              <a:gd name="connsiteX1" fmla="*/ 3521675 w 4102443"/>
              <a:gd name="connsiteY1" fmla="*/ 778476 h 1149178"/>
              <a:gd name="connsiteX2" fmla="*/ 3336324 w 4102443"/>
              <a:gd name="connsiteY2" fmla="*/ 1149178 h 1149178"/>
              <a:gd name="connsiteX3" fmla="*/ 4102443 w 4102443"/>
              <a:gd name="connsiteY3" fmla="*/ 1149178 h 1149178"/>
              <a:gd name="connsiteX4" fmla="*/ 4102443 w 4102443"/>
              <a:gd name="connsiteY4" fmla="*/ 24713 h 1149178"/>
              <a:gd name="connsiteX5" fmla="*/ 0 w 4102443"/>
              <a:gd name="connsiteY5" fmla="*/ 0 h 114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443" h="1149178">
                <a:moveTo>
                  <a:pt x="0" y="0"/>
                </a:moveTo>
                <a:lnTo>
                  <a:pt x="3521675" y="778476"/>
                </a:lnTo>
                <a:lnTo>
                  <a:pt x="3336324" y="1149178"/>
                </a:lnTo>
                <a:lnTo>
                  <a:pt x="4102443" y="1149178"/>
                </a:lnTo>
                <a:lnTo>
                  <a:pt x="4102443" y="24713"/>
                </a:lnTo>
                <a:lnTo>
                  <a:pt x="0" y="0"/>
                </a:lnTo>
                <a:close/>
              </a:path>
            </a:pathLst>
          </a:custGeom>
          <a:gradFill flip="none" rotWithShape="1">
            <a:gsLst>
              <a:gs pos="56000">
                <a:srgbClr val="E0EFF8"/>
              </a:gs>
              <a:gs pos="100000">
                <a:srgbClr val="CDD9E1"/>
              </a:gs>
            </a:gsLst>
            <a:lin ang="189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3147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How to make environmental, energy or transport projects eligible?</a:t>
            </a:r>
          </a:p>
        </p:txBody>
      </p:sp>
      <p:sp>
        <p:nvSpPr>
          <p:cNvPr id="14" name="Rectangle 18">
            <a:extLst>
              <a:ext uri="{FF2B5EF4-FFF2-40B4-BE49-F238E27FC236}">
                <a16:creationId xmlns:a16="http://schemas.microsoft.com/office/drawing/2014/main" id="{3BD41F26-0F5A-954F-8686-7B2C34C0F427}"/>
              </a:ext>
            </a:extLst>
          </p:cNvPr>
          <p:cNvSpPr>
            <a:spLocks noChangeArrowheads="1"/>
          </p:cNvSpPr>
          <p:nvPr/>
        </p:nvSpPr>
        <p:spPr bwMode="auto">
          <a:xfrm>
            <a:off x="926552" y="1961610"/>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a:pPr>
            <a:r>
              <a:rPr lang="en-GB" dirty="0">
                <a:solidFill>
                  <a:srgbClr val="000066"/>
                </a:solidFill>
                <a:latin typeface="Calibri" charset="0"/>
                <a:ea typeface="Calibri" charset="0"/>
                <a:cs typeface="Calibri" charset="0"/>
              </a:rPr>
              <a:t>Hydrogen &amp; Fuel cells, as innovative technologies for energy storage and production, contributes to a better integration of intermittent electricity sources (wind, solar)</a:t>
            </a:r>
          </a:p>
        </p:txBody>
      </p:sp>
      <p:sp>
        <p:nvSpPr>
          <p:cNvPr id="16" name="Rectangle 18">
            <a:extLst>
              <a:ext uri="{FF2B5EF4-FFF2-40B4-BE49-F238E27FC236}">
                <a16:creationId xmlns:a16="http://schemas.microsoft.com/office/drawing/2014/main" id="{C1443029-4213-7A40-895D-B15AB0D7EDB1}"/>
              </a:ext>
            </a:extLst>
          </p:cNvPr>
          <p:cNvSpPr>
            <a:spLocks noChangeArrowheads="1"/>
          </p:cNvSpPr>
          <p:nvPr/>
        </p:nvSpPr>
        <p:spPr bwMode="auto">
          <a:xfrm>
            <a:off x="926552" y="4271769"/>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6500" indent="-256500" algn="just" defTabSz="571500">
              <a:buFont typeface="+mj-lt"/>
              <a:buAutoNum type="arabicPeriod" startAt="3"/>
            </a:pPr>
            <a:r>
              <a:rPr lang="en-GB" dirty="0">
                <a:solidFill>
                  <a:srgbClr val="000066"/>
                </a:solidFill>
                <a:latin typeface="Calibri" charset="0"/>
                <a:ea typeface="Calibri" charset="0"/>
                <a:cs typeface="Calibri" charset="0"/>
              </a:rPr>
              <a:t>Hydrogen &amp; Fuel cells, as innovative powering technologies for heavy duty vehicles, commercial vehicles, boats, trains, … contributes to cleaner transportation means</a:t>
            </a:r>
          </a:p>
        </p:txBody>
      </p:sp>
      <p:sp>
        <p:nvSpPr>
          <p:cNvPr id="17" name="Rectangle 18">
            <a:extLst>
              <a:ext uri="{FF2B5EF4-FFF2-40B4-BE49-F238E27FC236}">
                <a16:creationId xmlns:a16="http://schemas.microsoft.com/office/drawing/2014/main" id="{CA145936-51EB-7C49-ABFD-2511440F1EBC}"/>
              </a:ext>
            </a:extLst>
          </p:cNvPr>
          <p:cNvSpPr>
            <a:spLocks noChangeArrowheads="1"/>
          </p:cNvSpPr>
          <p:nvPr/>
        </p:nvSpPr>
        <p:spPr bwMode="auto">
          <a:xfrm>
            <a:off x="926552" y="2978190"/>
            <a:ext cx="7588799" cy="1223412"/>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57175" indent="-257175" algn="just" defTabSz="571500">
              <a:buFont typeface="+mj-lt"/>
              <a:buAutoNum type="arabicPeriod" startAt="2"/>
            </a:pPr>
            <a:r>
              <a:rPr lang="en-GB" dirty="0">
                <a:solidFill>
                  <a:srgbClr val="000066"/>
                </a:solidFill>
                <a:latin typeface="Calibri" charset="0"/>
                <a:ea typeface="Calibri" charset="0"/>
                <a:cs typeface="Calibri" charset="0"/>
              </a:rPr>
              <a:t>Hydrogen &amp; Fuel cells, as a innovative technologies for the transportation of energy from areas of production to areas of consumption, contributes to a better integration of the European energy market</a:t>
            </a:r>
          </a:p>
        </p:txBody>
      </p:sp>
      <p:sp>
        <p:nvSpPr>
          <p:cNvPr id="18" name="Rectangle 18">
            <a:extLst>
              <a:ext uri="{FF2B5EF4-FFF2-40B4-BE49-F238E27FC236}">
                <a16:creationId xmlns:a16="http://schemas.microsoft.com/office/drawing/2014/main" id="{A0ED308E-F600-E44D-966D-CF976F5DDE73}"/>
              </a:ext>
            </a:extLst>
          </p:cNvPr>
          <p:cNvSpPr>
            <a:spLocks noChangeArrowheads="1"/>
          </p:cNvSpPr>
          <p:nvPr/>
        </p:nvSpPr>
        <p:spPr bwMode="auto">
          <a:xfrm>
            <a:off x="926552" y="5535237"/>
            <a:ext cx="7588799" cy="946413"/>
          </a:xfrm>
          <a:prstGeom prst="rect">
            <a:avLst/>
          </a:prstGeom>
          <a:solidFill>
            <a:srgbClr val="F8F8F8"/>
          </a:solidFill>
          <a:ln w="9525">
            <a:noFill/>
            <a:miter lim="800000"/>
            <a:headEnd/>
            <a:tailEnd/>
          </a:ln>
        </p:spPr>
        <p:txBody>
          <a:bodyPr wrap="square" lIns="57150" tIns="57150" rIns="57150" bIns="57150">
            <a:prstTxWarp prst="textNoShape">
              <a:avLst/>
            </a:prstTxWarp>
            <a:noAutofit/>
          </a:bodyPr>
          <a:lstStyle/>
          <a:p>
            <a:pPr marL="269081" indent="-269081" algn="just" defTabSz="571500">
              <a:buFont typeface="Wingdings" pitchFamily="-108" charset="2"/>
              <a:buChar char="à"/>
            </a:pPr>
            <a:r>
              <a:rPr lang="en-GB" dirty="0">
                <a:solidFill>
                  <a:srgbClr val="000066"/>
                </a:solidFill>
                <a:latin typeface="Calibri" charset="0"/>
                <a:ea typeface="Calibri" charset="0"/>
                <a:cs typeface="Calibri" charset="0"/>
              </a:rPr>
              <a:t>Regarding personnel and administrative costs specifically, only </a:t>
            </a:r>
            <a:r>
              <a:rPr lang="en-GB" b="1" dirty="0">
                <a:solidFill>
                  <a:srgbClr val="000066"/>
                </a:solidFill>
                <a:latin typeface="Calibri" charset="0"/>
                <a:ea typeface="Calibri" charset="0"/>
                <a:cs typeface="Calibri" charset="0"/>
              </a:rPr>
              <a:t>those that are incurred during the construction of the infrastructure are eligible to public funding</a:t>
            </a:r>
            <a:endParaRPr lang="en-GB" b="1" dirty="0">
              <a:solidFill>
                <a:srgbClr val="000066"/>
              </a:solidFill>
            </a:endParaRPr>
          </a:p>
        </p:txBody>
      </p:sp>
      <p:sp>
        <p:nvSpPr>
          <p:cNvPr id="9" name="ZoneTexte 8">
            <a:extLst>
              <a:ext uri="{FF2B5EF4-FFF2-40B4-BE49-F238E27FC236}">
                <a16:creationId xmlns:a16="http://schemas.microsoft.com/office/drawing/2014/main" id="{11B464E4-56DA-9041-815A-77EB09C56C3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45A4DA91-72C4-8243-8772-BEA9D92093DC}"/>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960D5317-4A89-FD49-8D4F-6FF71CF6AB48}"/>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Tree>
    <p:extLst>
      <p:ext uri="{BB962C8B-B14F-4D97-AF65-F5344CB8AC3E}">
        <p14:creationId xmlns:p14="http://schemas.microsoft.com/office/powerpoint/2010/main" val="1729346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8">
            <a:extLst>
              <a:ext uri="{FF2B5EF4-FFF2-40B4-BE49-F238E27FC236}">
                <a16:creationId xmlns:a16="http://schemas.microsoft.com/office/drawing/2014/main" id="{ACF9F1C1-CCCE-DC49-BF80-0725B5400B2F}"/>
              </a:ext>
            </a:extLst>
          </p:cNvPr>
          <p:cNvSpPr>
            <a:spLocks noChangeArrowheads="1"/>
          </p:cNvSpPr>
          <p:nvPr/>
        </p:nvSpPr>
        <p:spPr bwMode="auto">
          <a:xfrm>
            <a:off x="911263" y="2101992"/>
            <a:ext cx="7588799" cy="1815882"/>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b="1" dirty="0">
                <a:solidFill>
                  <a:srgbClr val="000066"/>
                </a:solidFill>
                <a:latin typeface="Calibri" panose="020F0502020204030204" pitchFamily="34" charset="0"/>
                <a:ea typeface="Tahoma" pitchFamily="-108" charset="0"/>
                <a:cs typeface="Calibri" panose="020F0502020204030204" pitchFamily="34" charset="0"/>
              </a:rPr>
              <a:t>The benefits of the project </a:t>
            </a:r>
            <a:r>
              <a:rPr lang="en-GB" dirty="0">
                <a:solidFill>
                  <a:srgbClr val="000066"/>
                </a:solidFill>
                <a:latin typeface="Calibri" panose="020F0502020204030204" pitchFamily="34" charset="0"/>
                <a:ea typeface="Tahoma" pitchFamily="-108" charset="0"/>
                <a:cs typeface="Calibri" panose="020F0502020204030204" pitchFamily="34" charset="0"/>
              </a:rPr>
              <a:t>must not be limited to the undertakings or to the sector concerned but </a:t>
            </a:r>
            <a:r>
              <a:rPr lang="en-GB" b="1" dirty="0">
                <a:solidFill>
                  <a:srgbClr val="000066"/>
                </a:solidFill>
                <a:latin typeface="Calibri" panose="020F0502020204030204" pitchFamily="34" charset="0"/>
                <a:ea typeface="Tahoma" pitchFamily="-108" charset="0"/>
                <a:cs typeface="Calibri" panose="020F0502020204030204" pitchFamily="34" charset="0"/>
              </a:rPr>
              <a:t>must be of wider relevance and application</a:t>
            </a:r>
            <a:r>
              <a:rPr lang="en-GB" dirty="0">
                <a:solidFill>
                  <a:srgbClr val="000066"/>
                </a:solidFill>
                <a:latin typeface="Calibri" panose="020F0502020204030204" pitchFamily="34" charset="0"/>
                <a:ea typeface="Tahoma" pitchFamily="-108" charset="0"/>
                <a:cs typeface="Calibri" panose="020F0502020204030204" pitchFamily="34" charset="0"/>
              </a:rPr>
              <a:t> to the European economy or society </a:t>
            </a:r>
            <a:r>
              <a:rPr lang="en-GB" b="1" dirty="0">
                <a:solidFill>
                  <a:srgbClr val="000066"/>
                </a:solidFill>
                <a:latin typeface="Calibri" panose="020F0502020204030204" pitchFamily="34" charset="0"/>
                <a:ea typeface="Tahoma" pitchFamily="-108" charset="0"/>
                <a:cs typeface="Calibri" panose="020F0502020204030204" pitchFamily="34" charset="0"/>
              </a:rPr>
              <a:t>through positive </a:t>
            </a:r>
            <a:r>
              <a:rPr lang="en-GB" b="1" dirty="0" err="1">
                <a:solidFill>
                  <a:srgbClr val="000066"/>
                </a:solidFill>
                <a:latin typeface="Calibri" panose="020F0502020204030204" pitchFamily="34" charset="0"/>
                <a:ea typeface="Tahoma" pitchFamily="-108" charset="0"/>
                <a:cs typeface="Calibri" panose="020F0502020204030204" pitchFamily="34" charset="0"/>
              </a:rPr>
              <a:t>spillover</a:t>
            </a:r>
            <a:r>
              <a:rPr lang="en-GB" b="1" dirty="0">
                <a:solidFill>
                  <a:srgbClr val="000066"/>
                </a:solidFill>
                <a:latin typeface="Calibri" panose="020F0502020204030204" pitchFamily="34" charset="0"/>
                <a:ea typeface="Tahoma" pitchFamily="-108" charset="0"/>
                <a:cs typeface="Calibri" panose="020F0502020204030204" pitchFamily="34" charset="0"/>
              </a:rPr>
              <a:t> effects</a:t>
            </a:r>
            <a:r>
              <a:rPr lang="en-GB" dirty="0">
                <a:solidFill>
                  <a:srgbClr val="000066"/>
                </a:solidFill>
                <a:latin typeface="Calibri" panose="020F0502020204030204" pitchFamily="34" charset="0"/>
                <a:ea typeface="Tahoma" pitchFamily="-108" charset="0"/>
                <a:cs typeface="Calibri" panose="020F0502020204030204" pitchFamily="34" charset="0"/>
              </a:rPr>
              <a:t> (such as having systemic effects on multiple levels of the value chain, or up- or downstream markets, or having alternative uses in other sectors or modal shift) which are clearly defined in a concrete and identifiable manner”</a:t>
            </a:r>
            <a:r>
              <a:rPr lang="en-GB" sz="1200" dirty="0">
                <a:solidFill>
                  <a:srgbClr val="000066"/>
                </a:solidFill>
                <a:latin typeface="Calibri" panose="020F0502020204030204" pitchFamily="34" charset="0"/>
                <a:ea typeface="Tahoma" pitchFamily="-108" charset="0"/>
                <a:cs typeface="Calibri" panose="020F0502020204030204" pitchFamily="34" charset="0"/>
              </a:rPr>
              <a:t> (point 17. IPCEI Communication)</a:t>
            </a:r>
          </a:p>
        </p:txBody>
      </p:sp>
      <p:sp>
        <p:nvSpPr>
          <p:cNvPr id="14" name="Rectangle 18">
            <a:extLst>
              <a:ext uri="{FF2B5EF4-FFF2-40B4-BE49-F238E27FC236}">
                <a16:creationId xmlns:a16="http://schemas.microsoft.com/office/drawing/2014/main" id="{423480D0-7E97-254B-9A35-77C64F844A4F}"/>
              </a:ext>
            </a:extLst>
          </p:cNvPr>
          <p:cNvSpPr>
            <a:spLocks noChangeArrowheads="1"/>
          </p:cNvSpPr>
          <p:nvPr/>
        </p:nvSpPr>
        <p:spPr bwMode="auto">
          <a:xfrm>
            <a:off x="912851" y="4328883"/>
            <a:ext cx="7588799" cy="984885"/>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Companies receiving State aid for an IPCEI must </a:t>
            </a:r>
            <a:r>
              <a:rPr lang="en-GB" b="1" dirty="0">
                <a:solidFill>
                  <a:srgbClr val="000066"/>
                </a:solidFill>
                <a:latin typeface="Calibri" panose="020F0502020204030204" pitchFamily="34" charset="0"/>
                <a:ea typeface="Tahoma" pitchFamily="-108" charset="0"/>
                <a:cs typeface="Calibri" panose="020F0502020204030204" pitchFamily="34" charset="0"/>
              </a:rPr>
              <a:t>commit to disseminate the results they will obtain </a:t>
            </a:r>
            <a:r>
              <a:rPr lang="en-GB" dirty="0">
                <a:solidFill>
                  <a:srgbClr val="000066"/>
                </a:solidFill>
                <a:latin typeface="Calibri" panose="020F0502020204030204" pitchFamily="34" charset="0"/>
                <a:ea typeface="Tahoma" pitchFamily="-108" charset="0"/>
                <a:cs typeface="Calibri" panose="020F0502020204030204" pitchFamily="34" charset="0"/>
              </a:rPr>
              <a:t>in the project; commitments shall be proportionate to the risk posed on competition by the company’s public funding</a:t>
            </a:r>
          </a:p>
        </p:txBody>
      </p:sp>
      <p:sp>
        <p:nvSpPr>
          <p:cNvPr id="9" name="Rectangle 18">
            <a:extLst>
              <a:ext uri="{FF2B5EF4-FFF2-40B4-BE49-F238E27FC236}">
                <a16:creationId xmlns:a16="http://schemas.microsoft.com/office/drawing/2014/main" id="{ECBE4736-898F-8049-B77D-79348FBD6384}"/>
              </a:ext>
            </a:extLst>
          </p:cNvPr>
          <p:cNvSpPr>
            <a:spLocks noChangeArrowheads="1"/>
          </p:cNvSpPr>
          <p:nvPr/>
        </p:nvSpPr>
        <p:spPr bwMode="auto">
          <a:xfrm>
            <a:off x="913223" y="5724777"/>
            <a:ext cx="7588799" cy="707886"/>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409575" indent="-400050"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NB: </a:t>
            </a:r>
            <a:r>
              <a:rPr lang="en-GB" dirty="0" err="1">
                <a:solidFill>
                  <a:srgbClr val="000066"/>
                </a:solidFill>
                <a:latin typeface="Calibri" panose="020F0502020204030204" pitchFamily="34" charset="0"/>
                <a:ea typeface="Tahoma" pitchFamily="-108" charset="0"/>
                <a:cs typeface="Calibri" panose="020F0502020204030204" pitchFamily="34" charset="0"/>
              </a:rPr>
              <a:t>Spillover</a:t>
            </a:r>
            <a:r>
              <a:rPr lang="en-GB" dirty="0">
                <a:solidFill>
                  <a:srgbClr val="000066"/>
                </a:solidFill>
                <a:latin typeface="Calibri" panose="020F0502020204030204" pitchFamily="34" charset="0"/>
                <a:ea typeface="Tahoma" pitchFamily="-108" charset="0"/>
                <a:cs typeface="Calibri" panose="020F0502020204030204" pitchFamily="34" charset="0"/>
              </a:rPr>
              <a:t> commitments also provide some form of protection against law suits attempted by third parties that do not participate in the IPCEI</a:t>
            </a:r>
            <a:endParaRPr lang="en-GB"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7" name="Rectangle 10">
            <a:extLst>
              <a:ext uri="{FF2B5EF4-FFF2-40B4-BE49-F238E27FC236}">
                <a16:creationId xmlns:a16="http://schemas.microsoft.com/office/drawing/2014/main" id="{11368C7D-1EAC-394B-96E9-20614FD7C681}"/>
              </a:ext>
            </a:extLst>
          </p:cNvPr>
          <p:cNvSpPr>
            <a:spLocks noChangeArrowheads="1"/>
          </p:cNvSpPr>
          <p:nvPr/>
        </p:nvSpPr>
        <p:spPr bwMode="auto">
          <a:xfrm>
            <a:off x="262697" y="1310844"/>
            <a:ext cx="7948246" cy="465215"/>
          </a:xfrm>
          <a:prstGeom prst="rect">
            <a:avLst/>
          </a:prstGeom>
          <a:noFill/>
          <a:ln w="9525">
            <a:noFill/>
            <a:miter lim="800000"/>
            <a:headEnd/>
            <a:tailEnd/>
          </a:ln>
        </p:spPr>
        <p:txBody>
          <a:bodyPr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results of an IPCEI shall benefit the European society at large</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10" name="Image 18" descr="e2_logo2014_v8.png">
            <a:extLst>
              <a:ext uri="{FF2B5EF4-FFF2-40B4-BE49-F238E27FC236}">
                <a16:creationId xmlns:a16="http://schemas.microsoft.com/office/drawing/2014/main" id="{3EA4E1D8-B5C0-3641-99A6-99FB1CA3A0B1}"/>
              </a:ext>
            </a:extLst>
          </p:cNvPr>
          <p:cNvPicPr>
            <a:picLocks noChangeAspect="1"/>
          </p:cNvPicPr>
          <p:nvPr/>
        </p:nvPicPr>
        <p:blipFill>
          <a:blip r:embed="rId3"/>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04F909FC-69BB-FE43-BDE8-F2150942C3C1}"/>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a:t>
            </a:r>
            <a:r>
              <a:rPr lang="en-GB" sz="3000" b="1" dirty="0" err="1">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spillovers</a:t>
            </a: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 of an IPCEI</a:t>
            </a:r>
          </a:p>
        </p:txBody>
      </p:sp>
      <p:sp>
        <p:nvSpPr>
          <p:cNvPr id="22" name="ZoneTexte 21">
            <a:extLst>
              <a:ext uri="{FF2B5EF4-FFF2-40B4-BE49-F238E27FC236}">
                <a16:creationId xmlns:a16="http://schemas.microsoft.com/office/drawing/2014/main" id="{524DE046-7F00-214B-983C-DE69594F29E3}"/>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176190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8">
            <a:extLst>
              <a:ext uri="{FF2B5EF4-FFF2-40B4-BE49-F238E27FC236}">
                <a16:creationId xmlns:a16="http://schemas.microsoft.com/office/drawing/2014/main" id="{BEBC72DA-DB79-5E41-B607-8E8EFE4AB144}"/>
              </a:ext>
            </a:extLst>
          </p:cNvPr>
          <p:cNvSpPr>
            <a:spLocks noChangeArrowheads="1"/>
          </p:cNvSpPr>
          <p:nvPr/>
        </p:nvSpPr>
        <p:spPr bwMode="auto">
          <a:xfrm>
            <a:off x="909944" y="2093074"/>
            <a:ext cx="7589908" cy="2081042"/>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a:pPr>
            <a:r>
              <a:rPr lang="en-GB" dirty="0" err="1">
                <a:solidFill>
                  <a:srgbClr val="000066"/>
                </a:solidFill>
                <a:latin typeface="Calibri" charset="0"/>
                <a:ea typeface="Calibri" charset="0"/>
                <a:cs typeface="Calibri" charset="0"/>
              </a:rPr>
              <a:t>Spillover</a:t>
            </a:r>
            <a:r>
              <a:rPr lang="en-GB" dirty="0">
                <a:solidFill>
                  <a:srgbClr val="000066"/>
                </a:solidFill>
                <a:latin typeface="Calibri" charset="0"/>
                <a:ea typeface="Calibri" charset="0"/>
                <a:cs typeface="Calibri" charset="0"/>
              </a:rPr>
              <a:t> by diffusion of non-IP protected results</a:t>
            </a:r>
            <a:r>
              <a:rPr lang="en-GB" sz="1200" dirty="0">
                <a:solidFill>
                  <a:srgbClr val="000066"/>
                </a:solidFill>
                <a:latin typeface="Calibri" charset="0"/>
                <a:ea typeface="Calibri" charset="0"/>
                <a:cs typeface="Calibri" charset="0"/>
              </a:rPr>
              <a:t>	(section 3.1 of the Project Portfolio)</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Conferences and scientific publications</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Workshops &amp; events</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PhDs and post-doc fellows</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Education</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Participation in European collaborative research programs</a:t>
            </a:r>
          </a:p>
          <a:p>
            <a:pPr marL="773731" lvl="1" indent="-316531" algn="just" defTabSz="703402">
              <a:buFont typeface="Wingdings" pitchFamily="2" charset="2"/>
              <a:buChar char="§"/>
            </a:pPr>
            <a:r>
              <a:rPr lang="en-GB" dirty="0">
                <a:solidFill>
                  <a:srgbClr val="000066"/>
                </a:solidFill>
                <a:latin typeface="Calibri" charset="0"/>
                <a:cs typeface="Calibri" charset="0"/>
              </a:rPr>
              <a:t>Press releases and media activities</a:t>
            </a:r>
          </a:p>
        </p:txBody>
      </p:sp>
      <p:sp>
        <p:nvSpPr>
          <p:cNvPr id="11" name="Rectangle 18">
            <a:extLst>
              <a:ext uri="{FF2B5EF4-FFF2-40B4-BE49-F238E27FC236}">
                <a16:creationId xmlns:a16="http://schemas.microsoft.com/office/drawing/2014/main" id="{E96450F3-CE40-E944-AD74-C95D688D85C6}"/>
              </a:ext>
            </a:extLst>
          </p:cNvPr>
          <p:cNvSpPr>
            <a:spLocks noChangeArrowheads="1"/>
          </p:cNvSpPr>
          <p:nvPr/>
        </p:nvSpPr>
        <p:spPr bwMode="auto">
          <a:xfrm>
            <a:off x="909944" y="4300564"/>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42900" indent="-342900" algn="just" defTabSz="703402">
              <a:buFont typeface="+mj-lt"/>
              <a:buAutoNum type="arabicPeriod" startAt="2"/>
            </a:pPr>
            <a:r>
              <a:rPr lang="en-GB" dirty="0" err="1">
                <a:solidFill>
                  <a:srgbClr val="000066"/>
                </a:solidFill>
                <a:latin typeface="Calibri" charset="0"/>
                <a:ea typeface="Calibri" charset="0"/>
                <a:cs typeface="Calibri" charset="0"/>
              </a:rPr>
              <a:t>Spillover</a:t>
            </a:r>
            <a:r>
              <a:rPr lang="en-GB" dirty="0">
                <a:solidFill>
                  <a:srgbClr val="000066"/>
                </a:solidFill>
                <a:latin typeface="Calibri" charset="0"/>
                <a:ea typeface="Calibri" charset="0"/>
                <a:cs typeface="Calibri" charset="0"/>
              </a:rPr>
              <a:t> by diffusion of IP protected results</a:t>
            </a:r>
            <a:r>
              <a:rPr lang="en-GB" sz="1200" dirty="0">
                <a:solidFill>
                  <a:srgbClr val="000066"/>
                </a:solidFill>
                <a:latin typeface="Calibri" charset="0"/>
                <a:ea typeface="Calibri" charset="0"/>
                <a:cs typeface="Calibri" charset="0"/>
              </a:rPr>
              <a:t>	(section 3.2 of the Project Portfolio)</a:t>
            </a:r>
          </a:p>
          <a:p>
            <a:pPr marL="773731" lvl="1" indent="-316531" algn="just" defTabSz="703402">
              <a:buFont typeface="Wingdings" pitchFamily="2" charset="2"/>
              <a:buChar char="§"/>
            </a:pPr>
            <a:r>
              <a:rPr lang="en-GB" dirty="0">
                <a:solidFill>
                  <a:srgbClr val="000066"/>
                </a:solidFill>
                <a:latin typeface="Calibri" charset="0"/>
                <a:ea typeface="Calibri" charset="0"/>
                <a:cs typeface="Calibri" charset="0"/>
              </a:rPr>
              <a:t>Commitments to grant IP licenses on FRAND conditions</a:t>
            </a:r>
          </a:p>
        </p:txBody>
      </p:sp>
      <p:sp>
        <p:nvSpPr>
          <p:cNvPr id="16" name="Rectangle 15">
            <a:extLst>
              <a:ext uri="{FF2B5EF4-FFF2-40B4-BE49-F238E27FC236}">
                <a16:creationId xmlns:a16="http://schemas.microsoft.com/office/drawing/2014/main" id="{24DCB1C3-A769-6948-8E4C-F78F48143391}"/>
              </a:ext>
            </a:extLst>
          </p:cNvPr>
          <p:cNvSpPr>
            <a:spLocks noChangeArrowheads="1"/>
          </p:cNvSpPr>
          <p:nvPr/>
        </p:nvSpPr>
        <p:spPr bwMode="auto">
          <a:xfrm>
            <a:off x="909944" y="5123061"/>
            <a:ext cx="7589908" cy="696048"/>
          </a:xfrm>
          <a:prstGeom prst="rect">
            <a:avLst/>
          </a:prstGeom>
          <a:solidFill>
            <a:srgbClr val="F8F8F8"/>
          </a:solidFill>
          <a:ln w="9525">
            <a:noFill/>
            <a:miter lim="800000"/>
            <a:headEnd/>
            <a:tailEnd/>
          </a:ln>
        </p:spPr>
        <p:txBody>
          <a:bodyPr lIns="70338" tIns="70338" rIns="70338" bIns="70338">
            <a:prstTxWarp prst="textNoShape">
              <a:avLst/>
            </a:prstTxWarp>
            <a:spAutoFit/>
          </a:bodyPr>
          <a:lstStyle/>
          <a:p>
            <a:pPr marL="316531" indent="-316531" algn="just" defTabSz="703402">
              <a:buFont typeface="+mj-lt"/>
              <a:buAutoNum type="arabicPeriod" startAt="3"/>
            </a:pPr>
            <a:r>
              <a:rPr lang="en-GB" dirty="0" err="1">
                <a:solidFill>
                  <a:srgbClr val="000066"/>
                </a:solidFill>
                <a:latin typeface="Calibri" charset="0"/>
                <a:ea typeface="Calibri" charset="0"/>
                <a:cs typeface="Calibri" charset="0"/>
              </a:rPr>
              <a:t>Spillover</a:t>
            </a:r>
            <a:r>
              <a:rPr lang="en-GB" dirty="0">
                <a:solidFill>
                  <a:srgbClr val="000066"/>
                </a:solidFill>
                <a:latin typeface="Calibri" charset="0"/>
                <a:ea typeface="Calibri" charset="0"/>
                <a:cs typeface="Calibri" charset="0"/>
              </a:rPr>
              <a:t> in the FID phase			</a:t>
            </a:r>
            <a:r>
              <a:rPr lang="en-GB" dirty="0">
                <a:solidFill>
                  <a:srgbClr val="000066"/>
                </a:solidFill>
                <a:latin typeface="Calibri" charset="0"/>
                <a:cs typeface="Calibri" charset="0"/>
              </a:rPr>
              <a:t>	</a:t>
            </a:r>
            <a:r>
              <a:rPr lang="en-GB" sz="1200" dirty="0">
                <a:solidFill>
                  <a:srgbClr val="000066"/>
                </a:solidFill>
                <a:latin typeface="Calibri" charset="0"/>
                <a:ea typeface="Calibri" charset="0"/>
                <a:cs typeface="Calibri" charset="0"/>
              </a:rPr>
              <a:t>(section 3.3 of the Project Portfolio)</a:t>
            </a:r>
          </a:p>
          <a:p>
            <a:pPr marL="773731" lvl="1" indent="-316531" algn="just" defTabSz="703402">
              <a:buFont typeface="Wingdings" pitchFamily="2" charset="2"/>
              <a:buChar char="§"/>
            </a:pPr>
            <a:r>
              <a:rPr lang="en-GB" dirty="0">
                <a:solidFill>
                  <a:srgbClr val="000066"/>
                </a:solidFill>
                <a:latin typeface="Calibri" charset="0"/>
                <a:cs typeface="Calibri" charset="0"/>
              </a:rPr>
              <a:t>Open access to pilot and FID lines to research organisations and SMEs</a:t>
            </a:r>
          </a:p>
        </p:txBody>
      </p:sp>
      <p:sp>
        <p:nvSpPr>
          <p:cNvPr id="8" name="Rectangle 18">
            <a:extLst>
              <a:ext uri="{FF2B5EF4-FFF2-40B4-BE49-F238E27FC236}">
                <a16:creationId xmlns:a16="http://schemas.microsoft.com/office/drawing/2014/main" id="{6FCCE0E8-17B4-0045-A316-4EF0334481B8}"/>
              </a:ext>
            </a:extLst>
          </p:cNvPr>
          <p:cNvSpPr>
            <a:spLocks noChangeArrowheads="1"/>
          </p:cNvSpPr>
          <p:nvPr/>
        </p:nvSpPr>
        <p:spPr bwMode="auto">
          <a:xfrm>
            <a:off x="909767" y="6045780"/>
            <a:ext cx="7588799" cy="430887"/>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err="1">
                <a:solidFill>
                  <a:srgbClr val="000066"/>
                </a:solidFill>
                <a:latin typeface="Calibri" panose="020F0502020204030204" pitchFamily="34" charset="0"/>
                <a:ea typeface="Tahoma" pitchFamily="-108" charset="0"/>
                <a:cs typeface="Calibri" panose="020F0502020204030204" pitchFamily="34" charset="0"/>
              </a:rPr>
              <a:t>Spillovers</a:t>
            </a:r>
            <a:r>
              <a:rPr lang="en-GB" dirty="0">
                <a:solidFill>
                  <a:srgbClr val="000066"/>
                </a:solidFill>
                <a:latin typeface="Calibri" panose="020F0502020204030204" pitchFamily="34" charset="0"/>
                <a:ea typeface="Tahoma" pitchFamily="-108" charset="0"/>
                <a:cs typeface="Calibri" panose="020F0502020204030204" pitchFamily="34" charset="0"/>
              </a:rPr>
              <a:t> must be clearly defined in a concrete and identifiable manner</a:t>
            </a:r>
          </a:p>
        </p:txBody>
      </p:sp>
      <p:sp>
        <p:nvSpPr>
          <p:cNvPr id="9" name="Rectangle 10">
            <a:extLst>
              <a:ext uri="{FF2B5EF4-FFF2-40B4-BE49-F238E27FC236}">
                <a16:creationId xmlns:a16="http://schemas.microsoft.com/office/drawing/2014/main" id="{82EB1AF9-3558-FD4A-9ADE-DE2E4729D690}"/>
              </a:ext>
            </a:extLst>
          </p:cNvPr>
          <p:cNvSpPr>
            <a:spLocks noChangeArrowheads="1"/>
          </p:cNvSpPr>
          <p:nvPr/>
        </p:nvSpPr>
        <p:spPr bwMode="auto">
          <a:xfrm>
            <a:off x="259649" y="1316940"/>
            <a:ext cx="7948246" cy="465215"/>
          </a:xfrm>
          <a:prstGeom prst="rect">
            <a:avLst/>
          </a:prstGeom>
          <a:noFill/>
          <a:ln w="9525">
            <a:noFill/>
            <a:miter lim="800000"/>
            <a:headEnd/>
            <a:tailEnd/>
          </a:ln>
        </p:spPr>
        <p:txBody>
          <a:bodyPr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Three main categories of </a:t>
            </a:r>
            <a:r>
              <a:rPr lang="en-GB" sz="2100" b="1" dirty="0" err="1">
                <a:solidFill>
                  <a:srgbClr val="000066"/>
                </a:solidFill>
                <a:latin typeface="Calibri" panose="020F0502020204030204" pitchFamily="34" charset="0"/>
                <a:ea typeface="Tahoma" pitchFamily="-108" charset="0"/>
                <a:cs typeface="Calibri" panose="020F0502020204030204" pitchFamily="34" charset="0"/>
              </a:rPr>
              <a:t>spillovers</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12" name="Image 11" descr="e2_logo2014_v8.png">
            <a:extLst>
              <a:ext uri="{FF2B5EF4-FFF2-40B4-BE49-F238E27FC236}">
                <a16:creationId xmlns:a16="http://schemas.microsoft.com/office/drawing/2014/main" id="{6A82F486-8B08-7C49-BDEE-3EF59562C230}"/>
              </a:ext>
            </a:extLst>
          </p:cNvPr>
          <p:cNvPicPr>
            <a:picLocks noChangeAspect="1"/>
          </p:cNvPicPr>
          <p:nvPr/>
        </p:nvPicPr>
        <p:blipFill>
          <a:blip r:embed="rId3"/>
          <a:srcRect/>
          <a:stretch>
            <a:fillRect/>
          </a:stretch>
        </p:blipFill>
        <p:spPr bwMode="auto">
          <a:xfrm>
            <a:off x="73152" y="66552"/>
            <a:ext cx="1002922" cy="360000"/>
          </a:xfrm>
          <a:prstGeom prst="rect">
            <a:avLst/>
          </a:prstGeom>
          <a:noFill/>
          <a:ln w="9525">
            <a:noFill/>
            <a:miter lim="800000"/>
            <a:headEnd/>
            <a:tailEnd/>
          </a:ln>
        </p:spPr>
      </p:pic>
      <p:sp>
        <p:nvSpPr>
          <p:cNvPr id="13" name="Rectangle 21">
            <a:extLst>
              <a:ext uri="{FF2B5EF4-FFF2-40B4-BE49-F238E27FC236}">
                <a16:creationId xmlns:a16="http://schemas.microsoft.com/office/drawing/2014/main" id="{540EAB72-97B9-D741-A876-CC49C622A4C3}"/>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The </a:t>
            </a:r>
            <a:r>
              <a:rPr lang="en-GB" sz="3000" b="1" dirty="0" err="1">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spillovers</a:t>
            </a: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 of an IPCEI</a:t>
            </a:r>
          </a:p>
        </p:txBody>
      </p:sp>
      <p:sp>
        <p:nvSpPr>
          <p:cNvPr id="14" name="ZoneTexte 13">
            <a:extLst>
              <a:ext uri="{FF2B5EF4-FFF2-40B4-BE49-F238E27FC236}">
                <a16:creationId xmlns:a16="http://schemas.microsoft.com/office/drawing/2014/main" id="{593E37A1-BD7C-204F-83A1-D12269B3DC7F}"/>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3327564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8">
            <a:extLst>
              <a:ext uri="{FF2B5EF4-FFF2-40B4-BE49-F238E27FC236}">
                <a16:creationId xmlns:a16="http://schemas.microsoft.com/office/drawing/2014/main" id="{8EC98809-4B80-494F-8CC0-05C588DCE3FB}"/>
              </a:ext>
            </a:extLst>
          </p:cNvPr>
          <p:cNvSpPr>
            <a:spLocks noChangeArrowheads="1"/>
          </p:cNvSpPr>
          <p:nvPr/>
        </p:nvSpPr>
        <p:spPr bwMode="auto">
          <a:xfrm>
            <a:off x="908179" y="2138568"/>
            <a:ext cx="7588799" cy="1723549"/>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aid must </a:t>
            </a:r>
            <a:r>
              <a:rPr lang="en-GB" b="1" dirty="0">
                <a:solidFill>
                  <a:srgbClr val="000066"/>
                </a:solidFill>
                <a:latin typeface="Calibri" panose="020F0502020204030204" pitchFamily="34" charset="0"/>
                <a:ea typeface="Tahoma" pitchFamily="-108" charset="0"/>
                <a:cs typeface="Calibri" panose="020F0502020204030204" pitchFamily="34" charset="0"/>
              </a:rPr>
              <a:t>not subsidise the costs of a project that an undertaking would anyhow incur</a:t>
            </a:r>
            <a:r>
              <a:rPr lang="en-GB" dirty="0">
                <a:solidFill>
                  <a:srgbClr val="000066"/>
                </a:solidFill>
                <a:latin typeface="Calibri" panose="020F0502020204030204" pitchFamily="34" charset="0"/>
                <a:ea typeface="Tahoma" pitchFamily="-108" charset="0"/>
                <a:cs typeface="Calibri" panose="020F0502020204030204" pitchFamily="34" charset="0"/>
              </a:rPr>
              <a:t> and must not compensate for the normal business risk of an economic activity. Without the aid the project’s realisation should be impossible, or it should be realised in a smaller size or scope or in a different manner that would significantly restrict its expected benefits”</a:t>
            </a:r>
            <a:r>
              <a:rPr lang="en-GB" sz="1200" dirty="0">
                <a:solidFill>
                  <a:srgbClr val="000066"/>
                </a:solidFill>
                <a:latin typeface="Calibri" panose="020F0502020204030204" pitchFamily="34" charset="0"/>
                <a:ea typeface="Tahoma" pitchFamily="-108" charset="0"/>
                <a:cs typeface="Calibri" panose="020F0502020204030204" pitchFamily="34" charset="0"/>
              </a:rPr>
              <a:t>									(point 28. IPCEI Communication)</a:t>
            </a:r>
            <a:endParaRPr lang="en-GB" sz="1200"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Rectangle 18">
            <a:extLst>
              <a:ext uri="{FF2B5EF4-FFF2-40B4-BE49-F238E27FC236}">
                <a16:creationId xmlns:a16="http://schemas.microsoft.com/office/drawing/2014/main" id="{EC3BEC82-3D13-D347-8EBF-1089B1C2CF9F}"/>
              </a:ext>
            </a:extLst>
          </p:cNvPr>
          <p:cNvSpPr>
            <a:spLocks noChangeArrowheads="1"/>
          </p:cNvSpPr>
          <p:nvPr/>
        </p:nvSpPr>
        <p:spPr bwMode="auto">
          <a:xfrm>
            <a:off x="908179" y="4238573"/>
            <a:ext cx="7588799" cy="707886"/>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If the company carries out the project anyhow, you’d better keep the public money for another purpose</a:t>
            </a:r>
          </a:p>
        </p:txBody>
      </p:sp>
      <p:sp>
        <p:nvSpPr>
          <p:cNvPr id="16" name="Rectangle 18">
            <a:extLst>
              <a:ext uri="{FF2B5EF4-FFF2-40B4-BE49-F238E27FC236}">
                <a16:creationId xmlns:a16="http://schemas.microsoft.com/office/drawing/2014/main" id="{30000D3C-23C6-C64C-ADB2-B79F696E71BF}"/>
              </a:ext>
            </a:extLst>
          </p:cNvPr>
          <p:cNvSpPr>
            <a:spLocks noChangeArrowheads="1"/>
          </p:cNvSpPr>
          <p:nvPr/>
        </p:nvSpPr>
        <p:spPr bwMode="auto">
          <a:xfrm>
            <a:off x="909767" y="5279441"/>
            <a:ext cx="7588799" cy="984885"/>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Analysis of the necessity based on a nominal business plan = </a:t>
            </a:r>
            <a:r>
              <a:rPr lang="en-GB" b="1" dirty="0">
                <a:solidFill>
                  <a:srgbClr val="000066"/>
                </a:solidFill>
                <a:latin typeface="Calibri" panose="020F0502020204030204" pitchFamily="34" charset="0"/>
                <a:ea typeface="Tahoma" pitchFamily="-108" charset="0"/>
                <a:cs typeface="Calibri" panose="020F0502020204030204" pitchFamily="34" charset="0"/>
              </a:rPr>
              <a:t>the Internal Rate of Return without State aid must be below the hurdle rate</a:t>
            </a:r>
            <a:r>
              <a:rPr lang="en-GB" dirty="0">
                <a:solidFill>
                  <a:srgbClr val="000066"/>
                </a:solidFill>
                <a:latin typeface="Calibri" panose="020F0502020204030204" pitchFamily="34" charset="0"/>
                <a:ea typeface="Tahoma" pitchFamily="-108" charset="0"/>
                <a:cs typeface="Calibri" panose="020F0502020204030204" pitchFamily="34" charset="0"/>
              </a:rPr>
              <a:t> (or the</a:t>
            </a:r>
            <a:r>
              <a:rPr lang="en-GB" b="1" dirty="0">
                <a:solidFill>
                  <a:srgbClr val="000066"/>
                </a:solidFill>
                <a:latin typeface="Calibri" panose="020F0502020204030204" pitchFamily="34" charset="0"/>
                <a:ea typeface="Tahoma" pitchFamily="-108" charset="0"/>
                <a:cs typeface="Calibri" panose="020F0502020204030204" pitchFamily="34" charset="0"/>
              </a:rPr>
              <a:t> NPV must be negative = Funding Gap</a:t>
            </a:r>
            <a:r>
              <a:rPr lang="en-GB" dirty="0">
                <a:solidFill>
                  <a:srgbClr val="000066"/>
                </a:solidFill>
                <a:latin typeface="Calibri" panose="020F0502020204030204" pitchFamily="34" charset="0"/>
                <a:ea typeface="Tahoma" pitchFamily="-108" charset="0"/>
                <a:cs typeface="Calibri" panose="020F0502020204030204" pitchFamily="34" charset="0"/>
              </a:rPr>
              <a:t>)</a:t>
            </a:r>
          </a:p>
        </p:txBody>
      </p:sp>
      <p:sp>
        <p:nvSpPr>
          <p:cNvPr id="8" name="Rectangle 10">
            <a:extLst>
              <a:ext uri="{FF2B5EF4-FFF2-40B4-BE49-F238E27FC236}">
                <a16:creationId xmlns:a16="http://schemas.microsoft.com/office/drawing/2014/main" id="{140029E2-B0A6-5B49-8DBF-EBF55BE4162C}"/>
              </a:ext>
            </a:extLst>
          </p:cNvPr>
          <p:cNvSpPr>
            <a:spLocks noChangeArrowheads="1"/>
          </p:cNvSpPr>
          <p:nvPr/>
        </p:nvSpPr>
        <p:spPr bwMode="auto">
          <a:xfrm>
            <a:off x="259649" y="1316940"/>
            <a:ext cx="7948246" cy="465215"/>
          </a:xfrm>
          <a:prstGeom prst="rect">
            <a:avLst/>
          </a:prstGeom>
          <a:noFill/>
          <a:ln w="9525">
            <a:noFill/>
            <a:miter lim="800000"/>
            <a:headEnd/>
            <a:tailEnd/>
          </a:ln>
        </p:spPr>
        <p:txBody>
          <a:bodyPr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State aid must be necessary to decide upon the investment</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9" name="Image 8" descr="e2_logo2014_v8.png">
            <a:extLst>
              <a:ext uri="{FF2B5EF4-FFF2-40B4-BE49-F238E27FC236}">
                <a16:creationId xmlns:a16="http://schemas.microsoft.com/office/drawing/2014/main" id="{A8822FAB-C688-AC42-83FF-FF43EBD830B8}"/>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F11A49C3-B146-CA45-9D58-1FD187BAA576}"/>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20" name="ZoneTexte 19">
            <a:extLst>
              <a:ext uri="{FF2B5EF4-FFF2-40B4-BE49-F238E27FC236}">
                <a16:creationId xmlns:a16="http://schemas.microsoft.com/office/drawing/2014/main" id="{8371BCB7-12CD-0446-BE74-153F3E2C6428}"/>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666951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8">
            <a:extLst>
              <a:ext uri="{FF2B5EF4-FFF2-40B4-BE49-F238E27FC236}">
                <a16:creationId xmlns:a16="http://schemas.microsoft.com/office/drawing/2014/main" id="{8EC98809-4B80-494F-8CC0-05C588DCE3FB}"/>
              </a:ext>
            </a:extLst>
          </p:cNvPr>
          <p:cNvSpPr>
            <a:spLocks noChangeArrowheads="1"/>
          </p:cNvSpPr>
          <p:nvPr/>
        </p:nvSpPr>
        <p:spPr bwMode="auto">
          <a:xfrm>
            <a:off x="908177" y="2202576"/>
            <a:ext cx="7588799" cy="2092881"/>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 the Commission will verify that the aid amount does </a:t>
            </a:r>
            <a:r>
              <a:rPr lang="en-GB" b="1" dirty="0">
                <a:solidFill>
                  <a:srgbClr val="000066"/>
                </a:solidFill>
                <a:latin typeface="Calibri" panose="020F0502020204030204" pitchFamily="34" charset="0"/>
                <a:ea typeface="Tahoma" pitchFamily="-108" charset="0"/>
                <a:cs typeface="Calibri" panose="020F0502020204030204" pitchFamily="34" charset="0"/>
              </a:rPr>
              <a:t>not exceed the minimum necessary for the aided project to be sufficiently profitable</a:t>
            </a:r>
            <a:r>
              <a:rPr lang="en-GB" dirty="0">
                <a:solidFill>
                  <a:srgbClr val="000066"/>
                </a:solidFill>
                <a:latin typeface="Calibri" panose="020F0502020204030204" pitchFamily="34" charset="0"/>
                <a:ea typeface="Tahoma" pitchFamily="-108" charset="0"/>
                <a:cs typeface="Calibri" panose="020F0502020204030204" pitchFamily="34" charset="0"/>
              </a:rPr>
              <a:t>, for example by making possible to achieve an IRR corresponding to the sector or firm specific benchmark or hurdle rate. Normal rates of return required by the beneficiary in other investment projects of a similar kind, its cost of capital as a whole or returns commonly observed in the industry concerned may also be used”</a:t>
            </a:r>
            <a:r>
              <a:rPr lang="en-GB" sz="1200" dirty="0">
                <a:solidFill>
                  <a:srgbClr val="000066"/>
                </a:solidFill>
                <a:latin typeface="Calibri" panose="020F0502020204030204" pitchFamily="34" charset="0"/>
                <a:ea typeface="Tahoma" pitchFamily="-108" charset="0"/>
                <a:cs typeface="Calibri" panose="020F0502020204030204" pitchFamily="34" charset="0"/>
              </a:rPr>
              <a:t> 							(point 30. IPCEI Communication)</a:t>
            </a:r>
            <a:endParaRPr lang="en-GB" sz="1200"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Rectangle 18">
            <a:extLst>
              <a:ext uri="{FF2B5EF4-FFF2-40B4-BE49-F238E27FC236}">
                <a16:creationId xmlns:a16="http://schemas.microsoft.com/office/drawing/2014/main" id="{EC3BEC82-3D13-D347-8EBF-1089B1C2CF9F}"/>
              </a:ext>
            </a:extLst>
          </p:cNvPr>
          <p:cNvSpPr>
            <a:spLocks noChangeArrowheads="1"/>
          </p:cNvSpPr>
          <p:nvPr/>
        </p:nvSpPr>
        <p:spPr bwMode="auto">
          <a:xfrm>
            <a:off x="908177" y="4479858"/>
            <a:ext cx="7588799" cy="430887"/>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public support shall not generate windfall profits</a:t>
            </a:r>
          </a:p>
        </p:txBody>
      </p:sp>
      <p:sp>
        <p:nvSpPr>
          <p:cNvPr id="16" name="Rectangle 18">
            <a:extLst>
              <a:ext uri="{FF2B5EF4-FFF2-40B4-BE49-F238E27FC236}">
                <a16:creationId xmlns:a16="http://schemas.microsoft.com/office/drawing/2014/main" id="{30000D3C-23C6-C64C-ADB2-B79F696E71BF}"/>
              </a:ext>
            </a:extLst>
          </p:cNvPr>
          <p:cNvSpPr>
            <a:spLocks noChangeArrowheads="1"/>
          </p:cNvSpPr>
          <p:nvPr/>
        </p:nvSpPr>
        <p:spPr bwMode="auto">
          <a:xfrm>
            <a:off x="909765" y="5343449"/>
            <a:ext cx="7588799" cy="707886"/>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Analysis of the proportionality based on a nominal business plan = </a:t>
            </a:r>
            <a:r>
              <a:rPr lang="en-GB" b="1" dirty="0">
                <a:solidFill>
                  <a:srgbClr val="000066"/>
                </a:solidFill>
                <a:latin typeface="Calibri" panose="020F0502020204030204" pitchFamily="34" charset="0"/>
                <a:ea typeface="Tahoma" pitchFamily="-108" charset="0"/>
                <a:cs typeface="Calibri" panose="020F0502020204030204" pitchFamily="34" charset="0"/>
              </a:rPr>
              <a:t>the Internal Rate of Return with State aid must be equal to the hurdle rate</a:t>
            </a:r>
          </a:p>
        </p:txBody>
      </p:sp>
      <p:sp>
        <p:nvSpPr>
          <p:cNvPr id="8" name="Rectangle 10">
            <a:extLst>
              <a:ext uri="{FF2B5EF4-FFF2-40B4-BE49-F238E27FC236}">
                <a16:creationId xmlns:a16="http://schemas.microsoft.com/office/drawing/2014/main" id="{06888867-384A-E24E-A1B6-239F626702BC}"/>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State aid must be proportionate i.e. limited to the minimum amount</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9" name="Image 8" descr="e2_logo2014_v8.png">
            <a:extLst>
              <a:ext uri="{FF2B5EF4-FFF2-40B4-BE49-F238E27FC236}">
                <a16:creationId xmlns:a16="http://schemas.microsoft.com/office/drawing/2014/main" id="{0504D6F9-F793-F442-A656-EB7CE7783DD3}"/>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0" name="Rectangle 21">
            <a:extLst>
              <a:ext uri="{FF2B5EF4-FFF2-40B4-BE49-F238E27FC236}">
                <a16:creationId xmlns:a16="http://schemas.microsoft.com/office/drawing/2014/main" id="{EB3D9F95-0D28-654D-A836-93DEAA9F119D}"/>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11" name="ZoneTexte 10">
            <a:extLst>
              <a:ext uri="{FF2B5EF4-FFF2-40B4-BE49-F238E27FC236}">
                <a16:creationId xmlns:a16="http://schemas.microsoft.com/office/drawing/2014/main" id="{4A1AC0F0-0331-8945-AAE8-D035588E094C}"/>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4276537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8">
            <a:extLst>
              <a:ext uri="{FF2B5EF4-FFF2-40B4-BE49-F238E27FC236}">
                <a16:creationId xmlns:a16="http://schemas.microsoft.com/office/drawing/2014/main" id="{8EC98809-4B80-494F-8CC0-05C588DCE3FB}"/>
              </a:ext>
            </a:extLst>
          </p:cNvPr>
          <p:cNvSpPr>
            <a:spLocks noChangeArrowheads="1"/>
          </p:cNvSpPr>
          <p:nvPr/>
        </p:nvSpPr>
        <p:spPr bwMode="auto">
          <a:xfrm>
            <a:off x="908187" y="2019696"/>
            <a:ext cx="7588799" cy="2092881"/>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Funding Gap Questionnaire is a standard business plan of the project built so as to make the identification of eligible costs possible:</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R&amp;D eligible costs</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FID eligible costs</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infrastructure eligible costs</a:t>
            </a:r>
          </a:p>
          <a:p>
            <a:pPr marL="742950" lvl="1"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one section for mass </a:t>
            </a:r>
            <a:r>
              <a:rPr lang="en-GB" dirty="0" err="1">
                <a:solidFill>
                  <a:srgbClr val="000066"/>
                </a:solidFill>
                <a:latin typeface="Calibri" panose="020F0502020204030204" pitchFamily="34" charset="0"/>
                <a:ea typeface="Tahoma" pitchFamily="-108" charset="0"/>
                <a:cs typeface="Calibri" panose="020F0502020204030204" pitchFamily="34" charset="0"/>
              </a:rPr>
              <a:t>produc</a:t>
            </a:r>
            <a:r>
              <a:rPr lang="en-GB" dirty="0">
                <a:solidFill>
                  <a:srgbClr val="000066"/>
                </a:solidFill>
                <a:latin typeface="Calibri" panose="020F0502020204030204" pitchFamily="34" charset="0"/>
                <a:ea typeface="Tahoma" pitchFamily="-108" charset="0"/>
                <a:cs typeface="Calibri" panose="020F0502020204030204" pitchFamily="34" charset="0"/>
              </a:rPr>
              <a:t>° / </a:t>
            </a:r>
            <a:r>
              <a:rPr lang="en-GB" dirty="0" err="1">
                <a:solidFill>
                  <a:srgbClr val="000066"/>
                </a:solidFill>
                <a:latin typeface="Calibri" panose="020F0502020204030204" pitchFamily="34" charset="0"/>
                <a:ea typeface="Tahoma" pitchFamily="-108" charset="0"/>
                <a:cs typeface="Calibri" panose="020F0502020204030204" pitchFamily="34" charset="0"/>
              </a:rPr>
              <a:t>commercialis</a:t>
            </a:r>
            <a:r>
              <a:rPr lang="en-GB" dirty="0">
                <a:solidFill>
                  <a:srgbClr val="000066"/>
                </a:solidFill>
                <a:latin typeface="Calibri" panose="020F0502020204030204" pitchFamily="34" charset="0"/>
                <a:ea typeface="Tahoma" pitchFamily="-108" charset="0"/>
                <a:cs typeface="Calibri" panose="020F0502020204030204" pitchFamily="34" charset="0"/>
              </a:rPr>
              <a:t>° / exploit° </a:t>
            </a:r>
            <a:r>
              <a:rPr lang="en-GB" b="1" dirty="0">
                <a:solidFill>
                  <a:srgbClr val="000066"/>
                </a:solidFill>
                <a:latin typeface="Calibri" panose="020F0502020204030204" pitchFamily="34" charset="0"/>
                <a:ea typeface="Tahoma" pitchFamily="-108" charset="0"/>
                <a:cs typeface="Calibri" panose="020F0502020204030204" pitchFamily="34" charset="0"/>
              </a:rPr>
              <a:t>non eligible costs</a:t>
            </a:r>
          </a:p>
        </p:txBody>
      </p:sp>
      <p:sp>
        <p:nvSpPr>
          <p:cNvPr id="8" name="Rectangle 18">
            <a:extLst>
              <a:ext uri="{FF2B5EF4-FFF2-40B4-BE49-F238E27FC236}">
                <a16:creationId xmlns:a16="http://schemas.microsoft.com/office/drawing/2014/main" id="{763C9F84-1870-3E4E-B09A-A894D54F162B}"/>
              </a:ext>
            </a:extLst>
          </p:cNvPr>
          <p:cNvSpPr>
            <a:spLocks noChangeArrowheads="1"/>
          </p:cNvSpPr>
          <p:nvPr/>
        </p:nvSpPr>
        <p:spPr bwMode="auto">
          <a:xfrm>
            <a:off x="908187" y="4425714"/>
            <a:ext cx="7588799" cy="430887"/>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The duration shall be chosen so as to capture all the value of the investment </a:t>
            </a:r>
          </a:p>
        </p:txBody>
      </p:sp>
      <p:sp>
        <p:nvSpPr>
          <p:cNvPr id="9" name="Rectangle 18">
            <a:extLst>
              <a:ext uri="{FF2B5EF4-FFF2-40B4-BE49-F238E27FC236}">
                <a16:creationId xmlns:a16="http://schemas.microsoft.com/office/drawing/2014/main" id="{9E405736-C3F7-F445-9074-4EEDC8D87BBF}"/>
              </a:ext>
            </a:extLst>
          </p:cNvPr>
          <p:cNvSpPr>
            <a:spLocks noChangeArrowheads="1"/>
          </p:cNvSpPr>
          <p:nvPr/>
        </p:nvSpPr>
        <p:spPr bwMode="auto">
          <a:xfrm>
            <a:off x="909765" y="5281861"/>
            <a:ext cx="7588799" cy="984885"/>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The </a:t>
            </a:r>
            <a:r>
              <a:rPr lang="en-GB" b="1" dirty="0">
                <a:solidFill>
                  <a:srgbClr val="000066"/>
                </a:solidFill>
                <a:latin typeface="Calibri" panose="020F0502020204030204" pitchFamily="34" charset="0"/>
                <a:ea typeface="Tahoma" pitchFamily="-108" charset="0"/>
                <a:cs typeface="Calibri" panose="020F0502020204030204" pitchFamily="34" charset="0"/>
              </a:rPr>
              <a:t>maximum State aid requirement</a:t>
            </a:r>
            <a:r>
              <a:rPr lang="en-GB" dirty="0">
                <a:solidFill>
                  <a:srgbClr val="000066"/>
                </a:solidFill>
                <a:latin typeface="Calibri" panose="020F0502020204030204" pitchFamily="34" charset="0"/>
                <a:ea typeface="Tahoma" pitchFamily="-108" charset="0"/>
                <a:cs typeface="Calibri" panose="020F0502020204030204" pitchFamily="34" charset="0"/>
              </a:rPr>
              <a:t> can be calculated as a fixed proportion of eligible costs every year (aid intensity) so as to achieve the targeted IRR</a:t>
            </a:r>
          </a:p>
        </p:txBody>
      </p:sp>
      <p:sp>
        <p:nvSpPr>
          <p:cNvPr id="10" name="Rectangle 10">
            <a:extLst>
              <a:ext uri="{FF2B5EF4-FFF2-40B4-BE49-F238E27FC236}">
                <a16:creationId xmlns:a16="http://schemas.microsoft.com/office/drawing/2014/main" id="{FA2275E7-1727-1C45-86FA-4D4DEFAE0D8A}"/>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Funding Gap Questionnaire</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11" name="Image 10" descr="e2_logo2014_v8.png">
            <a:extLst>
              <a:ext uri="{FF2B5EF4-FFF2-40B4-BE49-F238E27FC236}">
                <a16:creationId xmlns:a16="http://schemas.microsoft.com/office/drawing/2014/main" id="{71C26C93-2C99-D147-BFF4-C26BD7774A11}"/>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943D0894-6DEA-E74B-B6AD-359E211F5C3B}"/>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13" name="ZoneTexte 12">
            <a:extLst>
              <a:ext uri="{FF2B5EF4-FFF2-40B4-BE49-F238E27FC236}">
                <a16:creationId xmlns:a16="http://schemas.microsoft.com/office/drawing/2014/main" id="{11ED3C69-A3D4-FB4B-AA4F-B72EEEC90C3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4134635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8">
            <a:extLst>
              <a:ext uri="{FF2B5EF4-FFF2-40B4-BE49-F238E27FC236}">
                <a16:creationId xmlns:a16="http://schemas.microsoft.com/office/drawing/2014/main" id="{1A3D702E-03A5-8743-9C25-7A6D9D52AF5A}"/>
              </a:ext>
            </a:extLst>
          </p:cNvPr>
          <p:cNvSpPr>
            <a:spLocks noChangeArrowheads="1"/>
          </p:cNvSpPr>
          <p:nvPr/>
        </p:nvSpPr>
        <p:spPr bwMode="auto">
          <a:xfrm>
            <a:off x="908187" y="2284872"/>
            <a:ext cx="7588799" cy="984885"/>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In order to guarantee the proportionality of State aid during the project’s operation, a claw-back mechanism can be put in place by which </a:t>
            </a:r>
            <a:r>
              <a:rPr lang="en-GB" b="1" dirty="0">
                <a:solidFill>
                  <a:srgbClr val="000066"/>
                </a:solidFill>
                <a:latin typeface="Calibri" panose="020F0502020204030204" pitchFamily="34" charset="0"/>
                <a:ea typeface="Tahoma" pitchFamily="-108" charset="0"/>
                <a:cs typeface="Calibri" panose="020F0502020204030204" pitchFamily="34" charset="0"/>
              </a:rPr>
              <a:t>the company shall repay “extra” profits to the Member State</a:t>
            </a:r>
            <a:r>
              <a:rPr lang="en-GB" dirty="0">
                <a:solidFill>
                  <a:srgbClr val="000066"/>
                </a:solidFill>
                <a:latin typeface="Calibri" panose="020F0502020204030204" pitchFamily="34" charset="0"/>
                <a:ea typeface="Tahoma" pitchFamily="-108" charset="0"/>
                <a:cs typeface="Calibri" panose="020F0502020204030204" pitchFamily="34" charset="0"/>
              </a:rPr>
              <a:t> during the project’s operation</a:t>
            </a:r>
          </a:p>
        </p:txBody>
      </p:sp>
      <p:sp>
        <p:nvSpPr>
          <p:cNvPr id="11" name="Rectangle 18">
            <a:extLst>
              <a:ext uri="{FF2B5EF4-FFF2-40B4-BE49-F238E27FC236}">
                <a16:creationId xmlns:a16="http://schemas.microsoft.com/office/drawing/2014/main" id="{35160DE7-2FA1-9543-913B-2DD0976F5315}"/>
              </a:ext>
            </a:extLst>
          </p:cNvPr>
          <p:cNvSpPr>
            <a:spLocks noChangeArrowheads="1"/>
          </p:cNvSpPr>
          <p:nvPr/>
        </p:nvSpPr>
        <p:spPr bwMode="auto">
          <a:xfrm>
            <a:off x="908186" y="3724286"/>
            <a:ext cx="7588799" cy="1323439"/>
          </a:xfrm>
          <a:prstGeom prst="rect">
            <a:avLst/>
          </a:prstGeom>
          <a:solidFill>
            <a:srgbClr val="F8F8F8"/>
          </a:solidFill>
          <a:ln w="9525">
            <a:noFill/>
            <a:miter lim="800000"/>
            <a:headEnd/>
            <a:tailEnd/>
          </a:ln>
        </p:spPr>
        <p:txBody>
          <a:bodyPr wrap="square" lIns="76200" tIns="76200" rIns="76200" bIns="76200">
            <a:prstTxWarp prst="textNoShape">
              <a:avLst/>
            </a:prstTxWarp>
            <a:spAutoFit/>
          </a:bodyPr>
          <a:lstStyle/>
          <a:p>
            <a:pPr algn="just" defTabSz="762000"/>
            <a:r>
              <a:rPr lang="en-GB" u="sng" dirty="0">
                <a:solidFill>
                  <a:srgbClr val="000066"/>
                </a:solidFill>
                <a:latin typeface="Calibri" panose="020F0502020204030204" pitchFamily="34" charset="0"/>
                <a:ea typeface="Tahoma" pitchFamily="-108" charset="0"/>
                <a:cs typeface="Calibri" panose="020F0502020204030204" pitchFamily="34" charset="0"/>
              </a:rPr>
              <a:t>First experience with the IPCEI on Batteries:</a:t>
            </a:r>
          </a:p>
          <a:p>
            <a:pPr algn="just" defTabSz="762000"/>
            <a:endParaRPr lang="en-GB" sz="400" dirty="0">
              <a:solidFill>
                <a:srgbClr val="000066"/>
              </a:solidFill>
              <a:latin typeface="Calibri" panose="020F0502020204030204" pitchFamily="34" charset="0"/>
              <a:ea typeface="Tahoma" pitchFamily="-108" charset="0"/>
              <a:cs typeface="Calibri" panose="020F0502020204030204" pitchFamily="34" charset="0"/>
            </a:endParaRPr>
          </a:p>
          <a:p>
            <a:pPr algn="just" defTabSz="762000"/>
            <a:r>
              <a:rPr lang="en-GB" dirty="0">
                <a:solidFill>
                  <a:srgbClr val="000066"/>
                </a:solidFill>
                <a:latin typeface="Calibri" panose="020F0502020204030204" pitchFamily="34" charset="0"/>
                <a:ea typeface="Tahoma" pitchFamily="-108" charset="0"/>
                <a:cs typeface="Calibri" panose="020F0502020204030204" pitchFamily="34" charset="0"/>
              </a:rPr>
              <a:t>Every five years, the Funding Gap is compared to the actual State aid disbursements; a share of the surplus, if any, is clawed-back to the Member State</a:t>
            </a:r>
            <a:endParaRPr lang="en-GB" b="1"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7" name="Rectangle 18">
            <a:extLst>
              <a:ext uri="{FF2B5EF4-FFF2-40B4-BE49-F238E27FC236}">
                <a16:creationId xmlns:a16="http://schemas.microsoft.com/office/drawing/2014/main" id="{433D0D64-020C-B340-B97D-5F6F86D2BAAA}"/>
              </a:ext>
            </a:extLst>
          </p:cNvPr>
          <p:cNvSpPr>
            <a:spLocks noChangeArrowheads="1"/>
          </p:cNvSpPr>
          <p:nvPr/>
        </p:nvSpPr>
        <p:spPr bwMode="auto">
          <a:xfrm>
            <a:off x="909765" y="5547037"/>
            <a:ext cx="7588799" cy="430887"/>
          </a:xfrm>
          <a:prstGeom prst="rect">
            <a:avLst/>
          </a:prstGeom>
          <a:solidFill>
            <a:srgbClr val="F8F8F8"/>
          </a:solidFill>
          <a:ln w="9525">
            <a:noFill/>
            <a:miter lim="800000"/>
            <a:headEnd/>
            <a:tailEnd/>
          </a:ln>
        </p:spPr>
        <p:txBody>
          <a:bodyPr lIns="76200" tIns="76200" rIns="76200" bIns="76200">
            <a:prstTxWarp prst="textNoShape">
              <a:avLst/>
            </a:prstTxWarp>
            <a:spAutoFit/>
          </a:bodyPr>
          <a:lstStyle/>
          <a:p>
            <a:pPr marL="358775" indent="-358775" algn="just" defTabSz="762000">
              <a:buFont typeface="Wingdings" pitchFamily="-108" charset="2"/>
              <a:buChar char="à"/>
            </a:pPr>
            <a:r>
              <a:rPr lang="en-GB" dirty="0">
                <a:solidFill>
                  <a:srgbClr val="000066"/>
                </a:solidFill>
                <a:latin typeface="Calibri" panose="020F0502020204030204" pitchFamily="34" charset="0"/>
                <a:ea typeface="Tahoma" pitchFamily="-108" charset="0"/>
                <a:cs typeface="Calibri" panose="020F0502020204030204" pitchFamily="34" charset="0"/>
              </a:rPr>
              <a:t>No feedback on the claw-back mechanism so far</a:t>
            </a:r>
          </a:p>
        </p:txBody>
      </p:sp>
      <p:sp>
        <p:nvSpPr>
          <p:cNvPr id="8" name="Rectangle 10">
            <a:extLst>
              <a:ext uri="{FF2B5EF4-FFF2-40B4-BE49-F238E27FC236}">
                <a16:creationId xmlns:a16="http://schemas.microsoft.com/office/drawing/2014/main" id="{00AF0056-E7EB-0049-A668-BB795209875C}"/>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The claw-back mechanism</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pic>
        <p:nvPicPr>
          <p:cNvPr id="9" name="Image 8" descr="e2_logo2014_v8.png">
            <a:extLst>
              <a:ext uri="{FF2B5EF4-FFF2-40B4-BE49-F238E27FC236}">
                <a16:creationId xmlns:a16="http://schemas.microsoft.com/office/drawing/2014/main" id="{7741B6D0-DABD-1646-A1BF-B088D417EB18}"/>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12" name="Rectangle 21">
            <a:extLst>
              <a:ext uri="{FF2B5EF4-FFF2-40B4-BE49-F238E27FC236}">
                <a16:creationId xmlns:a16="http://schemas.microsoft.com/office/drawing/2014/main" id="{C7EB88CC-FCE0-FC48-A2A0-8715D53DE1D3}"/>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Necessity &amp; Proportionality of IPCEI State aid</a:t>
            </a:r>
          </a:p>
        </p:txBody>
      </p:sp>
      <p:sp>
        <p:nvSpPr>
          <p:cNvPr id="13" name="ZoneTexte 12">
            <a:extLst>
              <a:ext uri="{FF2B5EF4-FFF2-40B4-BE49-F238E27FC236}">
                <a16:creationId xmlns:a16="http://schemas.microsoft.com/office/drawing/2014/main" id="{D5A358CF-B9DB-404F-836F-76C7F7BF47FB}"/>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4142922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2301242B-BADC-9F4F-BAFB-71E252292292}"/>
              </a:ext>
            </a:extLst>
          </p:cNvPr>
          <p:cNvSpPr txBox="1"/>
          <p:nvPr/>
        </p:nvSpPr>
        <p:spPr>
          <a:xfrm>
            <a:off x="911297" y="2213256"/>
            <a:ext cx="7588799" cy="4231928"/>
          </a:xfrm>
          <a:prstGeom prst="rect">
            <a:avLst/>
          </a:prstGeom>
          <a:noFill/>
        </p:spPr>
        <p:txBody>
          <a:bodyPr wrap="square" rtlCol="0">
            <a:spAutoFit/>
          </a:bodyPr>
          <a:lstStyle/>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IPCEI Microelectronics &amp; IPCEI Batteries 1</a:t>
            </a:r>
            <a:r>
              <a:rPr lang="en-GB" sz="1700" baseline="30000" dirty="0">
                <a:solidFill>
                  <a:srgbClr val="000066"/>
                </a:solidFill>
                <a:latin typeface="Calibri" panose="020F0502020204030204" pitchFamily="34" charset="0"/>
                <a:cs typeface="Calibri" panose="020F0502020204030204" pitchFamily="34" charset="0"/>
              </a:rPr>
              <a:t>st</a:t>
            </a:r>
            <a:r>
              <a:rPr lang="en-GB" sz="1700" dirty="0">
                <a:solidFill>
                  <a:srgbClr val="000066"/>
                </a:solidFill>
                <a:latin typeface="Calibri" panose="020F0502020204030204" pitchFamily="34" charset="0"/>
                <a:cs typeface="Calibri" panose="020F0502020204030204" pitchFamily="34" charset="0"/>
              </a:rPr>
              <a:t> and 2</a:t>
            </a:r>
            <a:r>
              <a:rPr lang="en-GB" sz="1700" baseline="30000" dirty="0">
                <a:solidFill>
                  <a:srgbClr val="000066"/>
                </a:solidFill>
                <a:latin typeface="Calibri" panose="020F0502020204030204" pitchFamily="34" charset="0"/>
                <a:cs typeface="Calibri" panose="020F0502020204030204" pitchFamily="34" charset="0"/>
              </a:rPr>
              <a:t>nd</a:t>
            </a:r>
            <a:r>
              <a:rPr lang="en-GB" sz="1700" dirty="0">
                <a:solidFill>
                  <a:srgbClr val="000066"/>
                </a:solidFill>
                <a:latin typeface="Calibri" panose="020F0502020204030204" pitchFamily="34" charset="0"/>
                <a:cs typeface="Calibri" panose="020F0502020204030204" pitchFamily="34" charset="0"/>
              </a:rPr>
              <a:t> of-a-kind =&gt; strong learning process; highly valuable information and knowledge can be derived from preceding experiences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Go cherry-picking the type of activities you would like to promote in the IPCEI</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Look for complementary public funding sources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Very strong pressure on timing (“hurry up” = dominant project management tool)</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Notification procedure should be anticipated as soon as possible (e.g. gathering of proofs)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Constraint on State aid amount could arise from a narrow definition of eligible costs, not so much from the Funding Gap analysis</a:t>
            </a:r>
          </a:p>
          <a:p>
            <a:pPr marL="342900" indent="-342900" algn="just">
              <a:buFont typeface="+mj-lt"/>
              <a:buAutoNum type="arabicPeriod"/>
            </a:pPr>
            <a:endParaRPr lang="en-GB" sz="800" dirty="0">
              <a:solidFill>
                <a:srgbClr val="000066"/>
              </a:solidFill>
              <a:latin typeface="Calibri" panose="020F0502020204030204" pitchFamily="34" charset="0"/>
              <a:cs typeface="Calibri" panose="020F0502020204030204" pitchFamily="34" charset="0"/>
            </a:endParaRPr>
          </a:p>
          <a:p>
            <a:pPr marL="342900" indent="-342900" algn="just">
              <a:buFont typeface="+mj-lt"/>
              <a:buAutoNum type="arabicPeriod"/>
            </a:pPr>
            <a:r>
              <a:rPr lang="en-GB" sz="1700" dirty="0">
                <a:solidFill>
                  <a:srgbClr val="000066"/>
                </a:solidFill>
                <a:latin typeface="Calibri" panose="020F0502020204030204" pitchFamily="34" charset="0"/>
                <a:cs typeface="Calibri" panose="020F0502020204030204" pitchFamily="34" charset="0"/>
              </a:rPr>
              <a:t>Commitments to </a:t>
            </a:r>
            <a:r>
              <a:rPr lang="en-GB" sz="1700" dirty="0" err="1">
                <a:solidFill>
                  <a:srgbClr val="000066"/>
                </a:solidFill>
                <a:latin typeface="Calibri" panose="020F0502020204030204" pitchFamily="34" charset="0"/>
                <a:cs typeface="Calibri" panose="020F0502020204030204" pitchFamily="34" charset="0"/>
              </a:rPr>
              <a:t>spillovers</a:t>
            </a:r>
            <a:r>
              <a:rPr lang="en-GB" sz="1700" dirty="0">
                <a:solidFill>
                  <a:srgbClr val="000066"/>
                </a:solidFill>
                <a:latin typeface="Calibri" panose="020F0502020204030204" pitchFamily="34" charset="0"/>
                <a:cs typeface="Calibri" panose="020F0502020204030204" pitchFamily="34" charset="0"/>
              </a:rPr>
              <a:t> could be the focus of a specific WP on dissemination activities</a:t>
            </a:r>
          </a:p>
        </p:txBody>
      </p:sp>
      <p:pic>
        <p:nvPicPr>
          <p:cNvPr id="6" name="Image 5" descr="e2_logo2014_v8.png">
            <a:extLst>
              <a:ext uri="{FF2B5EF4-FFF2-40B4-BE49-F238E27FC236}">
                <a16:creationId xmlns:a16="http://schemas.microsoft.com/office/drawing/2014/main" id="{B61FE1B5-B0E6-184D-AEF5-C2E8322C11CB}"/>
              </a:ext>
            </a:extLst>
          </p:cNvPr>
          <p:cNvPicPr>
            <a:picLocks noChangeAspect="1"/>
          </p:cNvPicPr>
          <p:nvPr/>
        </p:nvPicPr>
        <p:blipFill>
          <a:blip r:embed="rId2"/>
          <a:srcRect/>
          <a:stretch>
            <a:fillRect/>
          </a:stretch>
        </p:blipFill>
        <p:spPr bwMode="auto">
          <a:xfrm>
            <a:off x="73152" y="66552"/>
            <a:ext cx="1002922" cy="360000"/>
          </a:xfrm>
          <a:prstGeom prst="rect">
            <a:avLst/>
          </a:prstGeom>
          <a:noFill/>
          <a:ln w="9525">
            <a:noFill/>
            <a:miter lim="800000"/>
            <a:headEnd/>
            <a:tailEnd/>
          </a:ln>
        </p:spPr>
      </p:pic>
      <p:sp>
        <p:nvSpPr>
          <p:cNvPr id="7" name="Rectangle 10">
            <a:extLst>
              <a:ext uri="{FF2B5EF4-FFF2-40B4-BE49-F238E27FC236}">
                <a16:creationId xmlns:a16="http://schemas.microsoft.com/office/drawing/2014/main" id="{7852DD54-5839-734D-9F70-0C273DA081A1}"/>
              </a:ext>
            </a:extLst>
          </p:cNvPr>
          <p:cNvSpPr>
            <a:spLocks noChangeArrowheads="1"/>
          </p:cNvSpPr>
          <p:nvPr/>
        </p:nvSpPr>
        <p:spPr bwMode="auto">
          <a:xfrm>
            <a:off x="259648" y="1316940"/>
            <a:ext cx="8555167" cy="465215"/>
          </a:xfrm>
          <a:prstGeom prst="rect">
            <a:avLst/>
          </a:prstGeom>
          <a:noFill/>
          <a:ln w="9525">
            <a:noFill/>
            <a:miter lim="800000"/>
            <a:headEnd/>
            <a:tailEnd/>
          </a:ln>
        </p:spPr>
        <p:txBody>
          <a:bodyPr wrap="square" lIns="70338" tIns="70338" rIns="70338" bIns="70338">
            <a:prstTxWarp prst="textNoShape">
              <a:avLst/>
            </a:prstTxWarp>
            <a:spAutoFit/>
          </a:bodyPr>
          <a:lstStyle/>
          <a:p>
            <a:pPr indent="-331185" algn="just" defTabSz="703402" eaLnBrk="0" hangingPunct="0">
              <a:spcBef>
                <a:spcPct val="20000"/>
              </a:spcBef>
              <a:buFont typeface="Wingdings" pitchFamily="-108" charset="2"/>
              <a:buChar char="Ø"/>
            </a:pPr>
            <a:r>
              <a:rPr lang="en-GB" sz="2100" b="1" dirty="0">
                <a:solidFill>
                  <a:srgbClr val="000066"/>
                </a:solidFill>
                <a:latin typeface="Calibri" panose="020F0502020204030204" pitchFamily="34" charset="0"/>
                <a:ea typeface="Tahoma" pitchFamily="-108" charset="0"/>
                <a:cs typeface="Calibri" panose="020F0502020204030204" pitchFamily="34" charset="0"/>
              </a:rPr>
              <a:t>Conclusions</a:t>
            </a:r>
            <a:endParaRPr lang="en-GB" sz="2100"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0" name="Rectangle 21">
            <a:extLst>
              <a:ext uri="{FF2B5EF4-FFF2-40B4-BE49-F238E27FC236}">
                <a16:creationId xmlns:a16="http://schemas.microsoft.com/office/drawing/2014/main" id="{8B4B0285-588B-9947-B519-3E32FEBED325}"/>
              </a:ext>
            </a:extLst>
          </p:cNvPr>
          <p:cNvSpPr>
            <a:spLocks noChangeArrowheads="1"/>
          </p:cNvSpPr>
          <p:nvPr/>
        </p:nvSpPr>
        <p:spPr bwMode="auto">
          <a:xfrm>
            <a:off x="185484" y="520130"/>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IPCEI on Hydrogen</a:t>
            </a:r>
          </a:p>
        </p:txBody>
      </p:sp>
      <p:sp>
        <p:nvSpPr>
          <p:cNvPr id="11" name="ZoneTexte 10">
            <a:extLst>
              <a:ext uri="{FF2B5EF4-FFF2-40B4-BE49-F238E27FC236}">
                <a16:creationId xmlns:a16="http://schemas.microsoft.com/office/drawing/2014/main" id="{C4D33986-DC07-1F42-A300-E1B2DA17AF16}"/>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2529918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6">
            <a:extLst>
              <a:ext uri="{FF2B5EF4-FFF2-40B4-BE49-F238E27FC236}">
                <a16:creationId xmlns:a16="http://schemas.microsoft.com/office/drawing/2014/main" id="{46DCA2FB-F3B4-0148-A704-B237DC31ECFD}"/>
              </a:ext>
            </a:extLst>
          </p:cNvPr>
          <p:cNvSpPr>
            <a:spLocks noChangeAspect="1" noChangeArrowheads="1"/>
          </p:cNvSpPr>
          <p:nvPr/>
        </p:nvSpPr>
        <p:spPr bwMode="auto">
          <a:xfrm rot="1483335">
            <a:off x="1137743" y="2549711"/>
            <a:ext cx="134071" cy="1323000"/>
          </a:xfrm>
          <a:prstGeom prst="moon">
            <a:avLst>
              <a:gd name="adj" fmla="val 50000"/>
            </a:avLst>
          </a:prstGeom>
          <a:gradFill rotWithShape="1">
            <a:gsLst>
              <a:gs pos="0">
                <a:srgbClr val="009999"/>
              </a:gs>
              <a:gs pos="100000">
                <a:srgbClr val="4D4D4D"/>
              </a:gs>
            </a:gsLst>
            <a:lin ang="5400000" scaled="1"/>
          </a:gradFill>
          <a:ln w="9525">
            <a:solidFill>
              <a:schemeClr val="bg1"/>
            </a:solidFill>
            <a:miter lim="800000"/>
            <a:headEnd/>
            <a:tailEnd/>
          </a:ln>
        </p:spPr>
        <p:txBody>
          <a:bodyPr wrap="none" anchor="ctr">
            <a:prstTxWarp prst="textNoShape">
              <a:avLst/>
            </a:prstTxWarp>
          </a:bodyPr>
          <a:lstStyle/>
          <a:p>
            <a:endParaRPr lang="fr-FR" sz="1350">
              <a:latin typeface="Calibri" panose="020F0502020204030204" pitchFamily="34" charset="0"/>
              <a:cs typeface="Calibri" panose="020F0502020204030204" pitchFamily="34" charset="0"/>
            </a:endParaRPr>
          </a:p>
        </p:txBody>
      </p:sp>
      <p:sp>
        <p:nvSpPr>
          <p:cNvPr id="5" name="ZoneTexte 4">
            <a:extLst>
              <a:ext uri="{FF2B5EF4-FFF2-40B4-BE49-F238E27FC236}">
                <a16:creationId xmlns:a16="http://schemas.microsoft.com/office/drawing/2014/main" id="{073E9744-8163-AC41-88F5-4319C8DF8A4D}"/>
              </a:ext>
            </a:extLst>
          </p:cNvPr>
          <p:cNvSpPr txBox="1"/>
          <p:nvPr/>
        </p:nvSpPr>
        <p:spPr>
          <a:xfrm>
            <a:off x="1204778" y="3211213"/>
            <a:ext cx="7253204" cy="784830"/>
          </a:xfrm>
          <a:prstGeom prst="rect">
            <a:avLst/>
          </a:prstGeom>
          <a:noFill/>
        </p:spPr>
        <p:txBody>
          <a:bodyPr wrap="none" rtlCol="0">
            <a:spAutoFit/>
          </a:bodyPr>
          <a:lstStyle/>
          <a:p>
            <a:r>
              <a:rPr lang="en-GB" sz="4500" b="1" dirty="0">
                <a:solidFill>
                  <a:srgbClr val="000066"/>
                </a:solidFill>
              </a:rPr>
              <a:t>Thank you for your attention!</a:t>
            </a:r>
          </a:p>
        </p:txBody>
      </p:sp>
      <p:pic>
        <p:nvPicPr>
          <p:cNvPr id="4" name="Image 18" descr="e2_logo2014_v8.png">
            <a:extLst>
              <a:ext uri="{FF2B5EF4-FFF2-40B4-BE49-F238E27FC236}">
                <a16:creationId xmlns:a16="http://schemas.microsoft.com/office/drawing/2014/main" id="{BD754D29-302B-6946-816A-65390EA35C5F}"/>
              </a:ext>
            </a:extLst>
          </p:cNvPr>
          <p:cNvPicPr>
            <a:picLocks noChangeAspect="1"/>
          </p:cNvPicPr>
          <p:nvPr/>
        </p:nvPicPr>
        <p:blipFill>
          <a:blip r:embed="rId2"/>
          <a:srcRect/>
          <a:stretch>
            <a:fillRect/>
          </a:stretch>
        </p:blipFill>
        <p:spPr bwMode="auto">
          <a:xfrm>
            <a:off x="237745" y="249267"/>
            <a:ext cx="3749040" cy="1345722"/>
          </a:xfrm>
          <a:prstGeom prst="rect">
            <a:avLst/>
          </a:prstGeom>
          <a:noFill/>
          <a:ln w="9525">
            <a:noFill/>
            <a:miter lim="800000"/>
            <a:headEnd/>
            <a:tailEnd/>
          </a:ln>
        </p:spPr>
      </p:pic>
      <p:sp>
        <p:nvSpPr>
          <p:cNvPr id="6" name="ZoneTexte 5">
            <a:extLst>
              <a:ext uri="{FF2B5EF4-FFF2-40B4-BE49-F238E27FC236}">
                <a16:creationId xmlns:a16="http://schemas.microsoft.com/office/drawing/2014/main" id="{E3606487-EA53-E145-ACEE-7BAD0198FAFF}"/>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spTree>
    <p:extLst>
      <p:ext uri="{BB962C8B-B14F-4D97-AF65-F5344CB8AC3E}">
        <p14:creationId xmlns:p14="http://schemas.microsoft.com/office/powerpoint/2010/main" val="22685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State aid are forbidden</a:t>
            </a:r>
          </a:p>
        </p:txBody>
      </p:sp>
      <p:sp>
        <p:nvSpPr>
          <p:cNvPr id="8" name="ZoneTexte 7">
            <a:extLst>
              <a:ext uri="{FF2B5EF4-FFF2-40B4-BE49-F238E27FC236}">
                <a16:creationId xmlns:a16="http://schemas.microsoft.com/office/drawing/2014/main" id="{3248EB52-21C1-8449-B792-6B659E744B99}"/>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9E1AE26D-FB37-D348-9883-256AD213BC92}"/>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AABB479B-C46C-2B41-A757-6390FA001B59}"/>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12" name="Rectangle 18">
            <a:extLst>
              <a:ext uri="{FF2B5EF4-FFF2-40B4-BE49-F238E27FC236}">
                <a16:creationId xmlns:a16="http://schemas.microsoft.com/office/drawing/2014/main" id="{F47725A1-82E7-0740-90CF-4FE665826595}"/>
              </a:ext>
            </a:extLst>
          </p:cNvPr>
          <p:cNvSpPr>
            <a:spLocks noChangeArrowheads="1"/>
          </p:cNvSpPr>
          <p:nvPr/>
        </p:nvSpPr>
        <p:spPr bwMode="auto">
          <a:xfrm>
            <a:off x="735689" y="2443887"/>
            <a:ext cx="5674441" cy="696048"/>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Calibri" charset="0"/>
                <a:cs typeface="Calibri" panose="020F0502020204030204" pitchFamily="34" charset="0"/>
              </a:rPr>
              <a:t>Art. 107-1 Treaty on the Functioning of the European Union (</a:t>
            </a:r>
            <a:r>
              <a:rPr lang="en-GB" dirty="0">
                <a:solidFill>
                  <a:srgbClr val="000066"/>
                </a:solidFill>
                <a:latin typeface="Calibri" panose="020F0502020204030204" pitchFamily="34" charset="0"/>
                <a:ea typeface="Calibri" charset="0"/>
                <a:cs typeface="Calibri" panose="020F0502020204030204" pitchFamily="34" charset="0"/>
                <a:hlinkClick r:id="rId3">
                  <a:extLst>
                    <a:ext uri="{A12FA001-AC4F-418D-AE19-62706E023703}">
                      <ahyp:hlinkClr xmlns:ahyp="http://schemas.microsoft.com/office/drawing/2018/hyperlinkcolor" val="tx"/>
                    </a:ext>
                  </a:extLst>
                </a:hlinkClick>
              </a:rPr>
              <a:t>TFEU</a:t>
            </a:r>
            <a:r>
              <a:rPr lang="en-GB" dirty="0">
                <a:solidFill>
                  <a:srgbClr val="000066"/>
                </a:solidFill>
                <a:latin typeface="Calibri" panose="020F0502020204030204" pitchFamily="34" charset="0"/>
                <a:ea typeface="Calibri" charset="0"/>
                <a:cs typeface="Calibri" panose="020F0502020204030204" pitchFamily="34" charset="0"/>
              </a:rPr>
              <a:t>)</a:t>
            </a:r>
          </a:p>
        </p:txBody>
      </p:sp>
      <p:pic>
        <p:nvPicPr>
          <p:cNvPr id="13" name="Image 12">
            <a:extLst>
              <a:ext uri="{FF2B5EF4-FFF2-40B4-BE49-F238E27FC236}">
                <a16:creationId xmlns:a16="http://schemas.microsoft.com/office/drawing/2014/main" id="{51847FF4-DD6F-DE41-B331-8A386E4868B0}"/>
              </a:ext>
            </a:extLst>
          </p:cNvPr>
          <p:cNvPicPr>
            <a:picLocks noChangeAspect="1"/>
          </p:cNvPicPr>
          <p:nvPr/>
        </p:nvPicPr>
        <p:blipFill>
          <a:blip r:embed="rId4"/>
          <a:stretch>
            <a:fillRect/>
          </a:stretch>
        </p:blipFill>
        <p:spPr>
          <a:xfrm>
            <a:off x="703385" y="3655736"/>
            <a:ext cx="7928919" cy="2318966"/>
          </a:xfrm>
          <a:prstGeom prst="rect">
            <a:avLst/>
          </a:prstGeom>
        </p:spPr>
      </p:pic>
      <p:pic>
        <p:nvPicPr>
          <p:cNvPr id="14" name="Image 11">
            <a:extLst>
              <a:ext uri="{FF2B5EF4-FFF2-40B4-BE49-F238E27FC236}">
                <a16:creationId xmlns:a16="http://schemas.microsoft.com/office/drawing/2014/main" id="{B068167C-5B31-4349-98ED-1CCA4E5952EE}"/>
              </a:ext>
            </a:extLst>
          </p:cNvPr>
          <p:cNvPicPr>
            <a:picLocks noChangeAspect="1"/>
          </p:cNvPicPr>
          <p:nvPr/>
        </p:nvPicPr>
        <p:blipFill>
          <a:blip r:embed="rId5"/>
          <a:srcRect/>
          <a:stretch>
            <a:fillRect/>
          </a:stretch>
        </p:blipFill>
        <p:spPr bwMode="auto">
          <a:xfrm>
            <a:off x="5908431" y="2463850"/>
            <a:ext cx="2461846" cy="2461846"/>
          </a:xfrm>
          <a:prstGeom prst="rect">
            <a:avLst/>
          </a:prstGeom>
          <a:noFill/>
          <a:ln w="9525">
            <a:noFill/>
            <a:miter lim="800000"/>
            <a:headEnd/>
            <a:tailEnd/>
          </a:ln>
        </p:spPr>
      </p:pic>
    </p:spTree>
    <p:extLst>
      <p:ext uri="{BB962C8B-B14F-4D97-AF65-F5344CB8AC3E}">
        <p14:creationId xmlns:p14="http://schemas.microsoft.com/office/powerpoint/2010/main" val="86311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 unless justified by reasons of general economic development</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ZoneTexte 11">
            <a:extLst>
              <a:ext uri="{FF2B5EF4-FFF2-40B4-BE49-F238E27FC236}">
                <a16:creationId xmlns:a16="http://schemas.microsoft.com/office/drawing/2014/main" id="{A4826AE5-3C5E-334D-B85B-3FC3F8816E2E}"/>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EA11587D-F471-DB40-AD19-D1F51016874E}"/>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5" name="Rectangle 21">
            <a:extLst>
              <a:ext uri="{FF2B5EF4-FFF2-40B4-BE49-F238E27FC236}">
                <a16:creationId xmlns:a16="http://schemas.microsoft.com/office/drawing/2014/main" id="{86630E41-6E31-EA42-8312-985543D882B4}"/>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16" name="Image 15">
            <a:extLst>
              <a:ext uri="{FF2B5EF4-FFF2-40B4-BE49-F238E27FC236}">
                <a16:creationId xmlns:a16="http://schemas.microsoft.com/office/drawing/2014/main" id="{17B361FC-3F1C-F14B-87BF-66B9C9BCEFB6}"/>
              </a:ext>
            </a:extLst>
          </p:cNvPr>
          <p:cNvPicPr>
            <a:picLocks noChangeAspect="1"/>
          </p:cNvPicPr>
          <p:nvPr/>
        </p:nvPicPr>
        <p:blipFill>
          <a:blip r:embed="rId3"/>
          <a:stretch>
            <a:fillRect/>
          </a:stretch>
        </p:blipFill>
        <p:spPr>
          <a:xfrm>
            <a:off x="849742" y="3102618"/>
            <a:ext cx="6806342" cy="3323077"/>
          </a:xfrm>
          <a:prstGeom prst="rect">
            <a:avLst/>
          </a:prstGeom>
        </p:spPr>
      </p:pic>
      <p:sp>
        <p:nvSpPr>
          <p:cNvPr id="17" name="Rectangle 18">
            <a:extLst>
              <a:ext uri="{FF2B5EF4-FFF2-40B4-BE49-F238E27FC236}">
                <a16:creationId xmlns:a16="http://schemas.microsoft.com/office/drawing/2014/main" id="{41910935-C4D8-034E-909E-32EF41740913}"/>
              </a:ext>
            </a:extLst>
          </p:cNvPr>
          <p:cNvSpPr>
            <a:spLocks noChangeArrowheads="1"/>
          </p:cNvSpPr>
          <p:nvPr/>
        </p:nvSpPr>
        <p:spPr bwMode="auto">
          <a:xfrm>
            <a:off x="735689" y="2304991"/>
            <a:ext cx="5711763" cy="696048"/>
          </a:xfrm>
          <a:prstGeom prst="rect">
            <a:avLst/>
          </a:prstGeom>
          <a:noFill/>
          <a:ln w="9525">
            <a:noFill/>
            <a:miter lim="800000"/>
            <a:headEnd/>
            <a:tailEnd/>
          </a:ln>
        </p:spPr>
        <p:txBody>
          <a:bodyPr wrap="square" lIns="70338" tIns="70338" rIns="70338" bIns="70338">
            <a:prstTxWarp prst="textNoShape">
              <a:avLst/>
            </a:prstTxWarp>
            <a:spAutoFit/>
          </a:bodyPr>
          <a:lstStyle/>
          <a:p>
            <a:pPr algn="just" defTabSz="703402"/>
            <a:r>
              <a:rPr lang="en-GB" dirty="0">
                <a:solidFill>
                  <a:srgbClr val="000066"/>
                </a:solidFill>
                <a:latin typeface="Calibri" panose="020F0502020204030204" pitchFamily="34" charset="0"/>
                <a:ea typeface="Calibri" charset="0"/>
                <a:cs typeface="Calibri" panose="020F0502020204030204" pitchFamily="34" charset="0"/>
              </a:rPr>
              <a:t>Art. 107-3 Treaty on the Functioning of the European Union (</a:t>
            </a:r>
            <a:r>
              <a:rPr lang="en-GB" dirty="0">
                <a:solidFill>
                  <a:srgbClr val="000066"/>
                </a:solidFill>
                <a:latin typeface="Calibri" panose="020F0502020204030204" pitchFamily="34" charset="0"/>
                <a:ea typeface="Calibri" charset="0"/>
                <a:cs typeface="Calibri" panose="020F0502020204030204" pitchFamily="34" charset="0"/>
                <a:hlinkClick r:id="rId4">
                  <a:extLst>
                    <a:ext uri="{A12FA001-AC4F-418D-AE19-62706E023703}">
                      <ahyp:hlinkClr xmlns:ahyp="http://schemas.microsoft.com/office/drawing/2018/hyperlinkcolor" val="tx"/>
                    </a:ext>
                  </a:extLst>
                </a:hlinkClick>
              </a:rPr>
              <a:t>TFEU</a:t>
            </a:r>
            <a:r>
              <a:rPr lang="en-GB" dirty="0">
                <a:solidFill>
                  <a:srgbClr val="000066"/>
                </a:solidFill>
                <a:latin typeface="Calibri" panose="020F0502020204030204" pitchFamily="34" charset="0"/>
                <a:ea typeface="Calibri" charset="0"/>
                <a:cs typeface="Calibri" panose="020F0502020204030204" pitchFamily="34" charset="0"/>
              </a:rPr>
              <a:t>)</a:t>
            </a:r>
          </a:p>
        </p:txBody>
      </p:sp>
      <p:sp>
        <p:nvSpPr>
          <p:cNvPr id="18" name="Rectangle 17">
            <a:extLst>
              <a:ext uri="{FF2B5EF4-FFF2-40B4-BE49-F238E27FC236}">
                <a16:creationId xmlns:a16="http://schemas.microsoft.com/office/drawing/2014/main" id="{F2A3E67F-9B4D-EA4A-A7AC-276009072068}"/>
              </a:ext>
            </a:extLst>
          </p:cNvPr>
          <p:cNvSpPr/>
          <p:nvPr/>
        </p:nvSpPr>
        <p:spPr>
          <a:xfrm>
            <a:off x="1182085" y="4150108"/>
            <a:ext cx="5682462" cy="265846"/>
          </a:xfrm>
          <a:prstGeom prst="rect">
            <a:avLst/>
          </a:prstGeom>
          <a:solidFill>
            <a:srgbClr val="FFFF00">
              <a:alpha val="1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lumMod val="75000"/>
                  <a:lumOff val="25000"/>
                </a:schemeClr>
              </a:solidFill>
              <a:latin typeface="Calibri" panose="020F0502020204030204" pitchFamily="34" charset="0"/>
              <a:cs typeface="Calibri" panose="020F0502020204030204" pitchFamily="34" charset="0"/>
            </a:endParaRPr>
          </a:p>
        </p:txBody>
      </p:sp>
      <p:pic>
        <p:nvPicPr>
          <p:cNvPr id="19" name="Image 18">
            <a:extLst>
              <a:ext uri="{FF2B5EF4-FFF2-40B4-BE49-F238E27FC236}">
                <a16:creationId xmlns:a16="http://schemas.microsoft.com/office/drawing/2014/main" id="{8A38AD63-564B-1F42-82BA-6622317977A2}"/>
              </a:ext>
            </a:extLst>
          </p:cNvPr>
          <p:cNvPicPr>
            <a:picLocks noChangeAspect="1"/>
          </p:cNvPicPr>
          <p:nvPr/>
        </p:nvPicPr>
        <p:blipFill>
          <a:blip r:embed="rId5"/>
          <a:stretch>
            <a:fillRect/>
          </a:stretch>
        </p:blipFill>
        <p:spPr>
          <a:xfrm>
            <a:off x="6228956" y="2194452"/>
            <a:ext cx="2249364" cy="1979441"/>
          </a:xfrm>
          <a:prstGeom prst="rect">
            <a:avLst/>
          </a:prstGeom>
        </p:spPr>
      </p:pic>
    </p:spTree>
    <p:extLst>
      <p:ext uri="{BB962C8B-B14F-4D97-AF65-F5344CB8AC3E}">
        <p14:creationId xmlns:p14="http://schemas.microsoft.com/office/powerpoint/2010/main" val="73721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What is the reason for this regulation (since 1957)?</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9" name="ZoneTexte 8">
            <a:extLst>
              <a:ext uri="{FF2B5EF4-FFF2-40B4-BE49-F238E27FC236}">
                <a16:creationId xmlns:a16="http://schemas.microsoft.com/office/drawing/2014/main" id="{5D6E3A72-9AB2-7A41-B7A0-EF053C833221}"/>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0" name="Image 18" descr="e2_logo2014_v8.png">
            <a:extLst>
              <a:ext uri="{FF2B5EF4-FFF2-40B4-BE49-F238E27FC236}">
                <a16:creationId xmlns:a16="http://schemas.microsoft.com/office/drawing/2014/main" id="{2DA81A23-6AE1-5A40-AA92-7C47EC94EFE5}"/>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6" name="Rectangle 21">
            <a:extLst>
              <a:ext uri="{FF2B5EF4-FFF2-40B4-BE49-F238E27FC236}">
                <a16:creationId xmlns:a16="http://schemas.microsoft.com/office/drawing/2014/main" id="{5E53C2D0-F4AB-EB44-8B0D-B643E8B671B7}"/>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sp>
        <p:nvSpPr>
          <p:cNvPr id="21" name="ZoneTexte 20">
            <a:extLst>
              <a:ext uri="{FF2B5EF4-FFF2-40B4-BE49-F238E27FC236}">
                <a16:creationId xmlns:a16="http://schemas.microsoft.com/office/drawing/2014/main" id="{396C9F87-B9E0-E747-8D95-90209471B30A}"/>
              </a:ext>
            </a:extLst>
          </p:cNvPr>
          <p:cNvSpPr txBox="1"/>
          <p:nvPr/>
        </p:nvSpPr>
        <p:spPr>
          <a:xfrm>
            <a:off x="783272" y="2484259"/>
            <a:ext cx="7643077" cy="944489"/>
          </a:xfrm>
          <a:prstGeom prst="rect">
            <a:avLst/>
          </a:prstGeom>
          <a:solidFill>
            <a:srgbClr val="F8F8F8"/>
          </a:solidFill>
        </p:spPr>
        <p:txBody>
          <a:bodyPr wrap="square" rtlCol="0">
            <a:spAutoFit/>
          </a:bodyPr>
          <a:lstStyle/>
          <a:p>
            <a:pPr marL="263776" indent="-263776" algn="just">
              <a:buFont typeface="Wingdings" pitchFamily="2" charset="2"/>
              <a:buChar char="§"/>
            </a:pPr>
            <a:r>
              <a:rPr lang="en-GB" dirty="0">
                <a:solidFill>
                  <a:srgbClr val="000066"/>
                </a:solidFill>
                <a:latin typeface="Calibri" panose="020F0502020204030204" pitchFamily="34" charset="0"/>
                <a:cs typeface="Calibri" panose="020F0502020204030204" pitchFamily="34" charset="0"/>
              </a:rPr>
              <a:t>Idea that  a  market-based  economy  provides  the  best guarantee for raising living conditions in the EU to the benefit of citizens (lower prices, more variety and better quality, more innovation, …)</a:t>
            </a:r>
          </a:p>
        </p:txBody>
      </p:sp>
      <p:sp>
        <p:nvSpPr>
          <p:cNvPr id="22" name="ZoneTexte 21">
            <a:extLst>
              <a:ext uri="{FF2B5EF4-FFF2-40B4-BE49-F238E27FC236}">
                <a16:creationId xmlns:a16="http://schemas.microsoft.com/office/drawing/2014/main" id="{74CFDB28-3C9B-8B47-AE93-FE652F9DEA6E}"/>
              </a:ext>
            </a:extLst>
          </p:cNvPr>
          <p:cNvSpPr txBox="1"/>
          <p:nvPr/>
        </p:nvSpPr>
        <p:spPr>
          <a:xfrm>
            <a:off x="783271" y="3988923"/>
            <a:ext cx="7643077" cy="660437"/>
          </a:xfrm>
          <a:prstGeom prst="rect">
            <a:avLst/>
          </a:prstGeom>
          <a:solidFill>
            <a:srgbClr val="F8F8F8"/>
          </a:solidFill>
        </p:spPr>
        <p:txBody>
          <a:bodyPr wrap="square" rtlCol="0">
            <a:spAutoFit/>
          </a:bodyPr>
          <a:lstStyle/>
          <a:p>
            <a:pPr marL="263776" indent="-263776" algn="just">
              <a:buFont typeface="Wingdings" pitchFamily="2" charset="2"/>
              <a:buChar char="§"/>
            </a:pPr>
            <a:r>
              <a:rPr lang="en-GB" dirty="0">
                <a:solidFill>
                  <a:srgbClr val="000066"/>
                </a:solidFill>
                <a:latin typeface="Calibri" panose="020F0502020204030204" pitchFamily="34" charset="0"/>
                <a:cs typeface="Calibri" panose="020F0502020204030204" pitchFamily="34" charset="0"/>
              </a:rPr>
              <a:t>Need  to  maintain  a  level  playing  field  for  all  undertakings active in the Single European Market</a:t>
            </a:r>
          </a:p>
        </p:txBody>
      </p:sp>
      <p:sp>
        <p:nvSpPr>
          <p:cNvPr id="23" name="ZoneTexte 22">
            <a:extLst>
              <a:ext uri="{FF2B5EF4-FFF2-40B4-BE49-F238E27FC236}">
                <a16:creationId xmlns:a16="http://schemas.microsoft.com/office/drawing/2014/main" id="{7CB30232-583D-3B4A-B01B-8FC5B20C0F0B}"/>
              </a:ext>
            </a:extLst>
          </p:cNvPr>
          <p:cNvSpPr txBox="1"/>
          <p:nvPr/>
        </p:nvSpPr>
        <p:spPr>
          <a:xfrm>
            <a:off x="783271" y="5209485"/>
            <a:ext cx="7643077" cy="944489"/>
          </a:xfrm>
          <a:prstGeom prst="rect">
            <a:avLst/>
          </a:prstGeom>
          <a:solidFill>
            <a:srgbClr val="F8F8F8"/>
          </a:solidFill>
        </p:spPr>
        <p:txBody>
          <a:bodyPr wrap="square" rtlCol="0">
            <a:spAutoFit/>
          </a:bodyPr>
          <a:lstStyle/>
          <a:p>
            <a:pPr marL="263776" indent="-263776" algn="just">
              <a:buFont typeface="Wingdings" pitchFamily="2" charset="2"/>
              <a:buChar char="§"/>
            </a:pPr>
            <a:r>
              <a:rPr lang="en-GB" dirty="0">
                <a:solidFill>
                  <a:srgbClr val="000066"/>
                </a:solidFill>
                <a:latin typeface="Calibri" panose="020F0502020204030204" pitchFamily="34" charset="0"/>
                <a:cs typeface="Calibri" panose="020F0502020204030204" pitchFamily="34" charset="0"/>
              </a:rPr>
              <a:t>A company which receives government support usually gains an advantage over its competitors, which then have an interest to take action by opposing State aid law</a:t>
            </a:r>
          </a:p>
        </p:txBody>
      </p:sp>
      <p:sp>
        <p:nvSpPr>
          <p:cNvPr id="24" name="ZoneTexte 23">
            <a:extLst>
              <a:ext uri="{FF2B5EF4-FFF2-40B4-BE49-F238E27FC236}">
                <a16:creationId xmlns:a16="http://schemas.microsoft.com/office/drawing/2014/main" id="{7420FDD8-2649-8042-9BE3-FDFBB4AB8A58}"/>
              </a:ext>
            </a:extLst>
          </p:cNvPr>
          <p:cNvSpPr txBox="1"/>
          <p:nvPr/>
        </p:nvSpPr>
        <p:spPr>
          <a:xfrm>
            <a:off x="4769071" y="5836256"/>
            <a:ext cx="2080441" cy="319639"/>
          </a:xfrm>
          <a:prstGeom prst="rect">
            <a:avLst/>
          </a:prstGeom>
          <a:noFill/>
        </p:spPr>
        <p:txBody>
          <a:bodyPr wrap="none" rtlCol="0">
            <a:spAutoFit/>
          </a:bodyPr>
          <a:lstStyle/>
          <a:p>
            <a:r>
              <a:rPr lang="fr-FR" sz="1477" dirty="0">
                <a:latin typeface="Calibri" panose="020F0502020204030204" pitchFamily="34" charset="0"/>
                <a:cs typeface="Calibri" panose="020F0502020204030204" pitchFamily="34" charset="0"/>
                <a:hlinkClick r:id="rId3"/>
              </a:rPr>
              <a:t>State aid complaint form</a:t>
            </a:r>
            <a:endParaRPr lang="fr-FR" sz="1477"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810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The role of the European Commission</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12" name="ZoneTexte 11">
            <a:extLst>
              <a:ext uri="{FF2B5EF4-FFF2-40B4-BE49-F238E27FC236}">
                <a16:creationId xmlns:a16="http://schemas.microsoft.com/office/drawing/2014/main" id="{41F62793-5BC7-E849-A6F7-14802264DA50}"/>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13" name="Image 18" descr="e2_logo2014_v8.png">
            <a:extLst>
              <a:ext uri="{FF2B5EF4-FFF2-40B4-BE49-F238E27FC236}">
                <a16:creationId xmlns:a16="http://schemas.microsoft.com/office/drawing/2014/main" id="{F0FC440D-39CB-8545-A9EC-2E59219051FB}"/>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5" name="Rectangle 21">
            <a:extLst>
              <a:ext uri="{FF2B5EF4-FFF2-40B4-BE49-F238E27FC236}">
                <a16:creationId xmlns:a16="http://schemas.microsoft.com/office/drawing/2014/main" id="{05AF2999-DD17-184B-95EE-8942034D2E7F}"/>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18" name="Image 17">
            <a:extLst>
              <a:ext uri="{FF2B5EF4-FFF2-40B4-BE49-F238E27FC236}">
                <a16:creationId xmlns:a16="http://schemas.microsoft.com/office/drawing/2014/main" id="{D043827A-E96D-FD4A-A549-8D75B275D156}"/>
              </a:ext>
            </a:extLst>
          </p:cNvPr>
          <p:cNvPicPr>
            <a:picLocks noChangeAspect="1"/>
          </p:cNvPicPr>
          <p:nvPr/>
        </p:nvPicPr>
        <p:blipFill>
          <a:blip r:embed="rId3"/>
          <a:stretch>
            <a:fillRect/>
          </a:stretch>
        </p:blipFill>
        <p:spPr>
          <a:xfrm>
            <a:off x="729277" y="2294021"/>
            <a:ext cx="2093538" cy="2093538"/>
          </a:xfrm>
          <a:prstGeom prst="rect">
            <a:avLst/>
          </a:prstGeom>
        </p:spPr>
      </p:pic>
      <p:pic>
        <p:nvPicPr>
          <p:cNvPr id="19" name="Image 18">
            <a:extLst>
              <a:ext uri="{FF2B5EF4-FFF2-40B4-BE49-F238E27FC236}">
                <a16:creationId xmlns:a16="http://schemas.microsoft.com/office/drawing/2014/main" id="{F4C34008-DDEC-224F-A573-1551AC094E5F}"/>
              </a:ext>
            </a:extLst>
          </p:cNvPr>
          <p:cNvPicPr>
            <a:picLocks noChangeAspect="1"/>
          </p:cNvPicPr>
          <p:nvPr/>
        </p:nvPicPr>
        <p:blipFill>
          <a:blip r:embed="rId4"/>
          <a:stretch>
            <a:fillRect/>
          </a:stretch>
        </p:blipFill>
        <p:spPr>
          <a:xfrm>
            <a:off x="633046" y="2270574"/>
            <a:ext cx="2286000" cy="3024554"/>
          </a:xfrm>
          <a:prstGeom prst="rect">
            <a:avLst/>
          </a:prstGeom>
        </p:spPr>
      </p:pic>
      <p:sp>
        <p:nvSpPr>
          <p:cNvPr id="20" name="ZoneTexte 19">
            <a:extLst>
              <a:ext uri="{FF2B5EF4-FFF2-40B4-BE49-F238E27FC236}">
                <a16:creationId xmlns:a16="http://schemas.microsoft.com/office/drawing/2014/main" id="{5557913E-2662-8D41-A0A1-7DF4722F464E}"/>
              </a:ext>
            </a:extLst>
          </p:cNvPr>
          <p:cNvSpPr txBox="1"/>
          <p:nvPr/>
        </p:nvSpPr>
        <p:spPr>
          <a:xfrm>
            <a:off x="3094892" y="2523047"/>
            <a:ext cx="5516308" cy="2080698"/>
          </a:xfrm>
          <a:prstGeom prst="rect">
            <a:avLst/>
          </a:prstGeom>
          <a:solidFill>
            <a:srgbClr val="F8F8F8"/>
          </a:solidFill>
        </p:spPr>
        <p:txBody>
          <a:bodyPr wrap="square" rtlCol="0">
            <a:spAutoFit/>
          </a:bodyPr>
          <a:lstStyle/>
          <a:p>
            <a:r>
              <a:rPr lang="en-GB" dirty="0">
                <a:solidFill>
                  <a:srgbClr val="000066"/>
                </a:solidFill>
                <a:latin typeface="Calibri" panose="020F0502020204030204" pitchFamily="34" charset="0"/>
                <a:cs typeface="Calibri" panose="020F0502020204030204" pitchFamily="34" charset="0"/>
              </a:rPr>
              <a:t>EC is in charge of ensuring that State aid complies with EU rules:</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control</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investigation</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recovery of illegal or incompatible aid</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definition of soft law</a:t>
            </a:r>
          </a:p>
          <a:p>
            <a:pPr marL="586169" lvl="1" indent="-164127">
              <a:buFont typeface="Wingdings" charset="2"/>
              <a:buChar char="§"/>
            </a:pPr>
            <a:r>
              <a:rPr lang="en-GB" dirty="0">
                <a:solidFill>
                  <a:srgbClr val="000066"/>
                </a:solidFill>
                <a:latin typeface="Calibri" panose="020F0502020204030204" pitchFamily="34" charset="0"/>
                <a:cs typeface="Calibri" panose="020F0502020204030204" pitchFamily="34" charset="0"/>
              </a:rPr>
              <a:t> decisional practice</a:t>
            </a:r>
          </a:p>
        </p:txBody>
      </p:sp>
      <p:sp>
        <p:nvSpPr>
          <p:cNvPr id="21" name="ZoneTexte 20">
            <a:extLst>
              <a:ext uri="{FF2B5EF4-FFF2-40B4-BE49-F238E27FC236}">
                <a16:creationId xmlns:a16="http://schemas.microsoft.com/office/drawing/2014/main" id="{BFF63838-C02A-DC4C-BA8D-15FF4A10AC20}"/>
              </a:ext>
            </a:extLst>
          </p:cNvPr>
          <p:cNvSpPr txBox="1"/>
          <p:nvPr/>
        </p:nvSpPr>
        <p:spPr>
          <a:xfrm>
            <a:off x="968123" y="5780446"/>
            <a:ext cx="7643077" cy="575222"/>
          </a:xfrm>
          <a:prstGeom prst="rect">
            <a:avLst/>
          </a:prstGeom>
          <a:solidFill>
            <a:srgbClr val="F8F8F8"/>
          </a:solidFill>
        </p:spPr>
        <p:txBody>
          <a:bodyPr wrap="square" rtlCol="0">
            <a:spAutoFit/>
          </a:bodyPr>
          <a:lstStyle/>
          <a:p>
            <a:pPr marL="405922" indent="-405922" algn="just">
              <a:buFont typeface="Wingdings" charset="2"/>
              <a:buChar char="➔"/>
            </a:pPr>
            <a:r>
              <a:rPr lang="en-GB" dirty="0">
                <a:solidFill>
                  <a:srgbClr val="000066"/>
                </a:solidFill>
                <a:latin typeface="Calibri" panose="020F0502020204030204" pitchFamily="34" charset="0"/>
                <a:cs typeface="Calibri" panose="020F0502020204030204" pitchFamily="34" charset="0"/>
              </a:rPr>
              <a:t>DG Competition is responsible for competition matters</a:t>
            </a:r>
          </a:p>
          <a:p>
            <a:pPr algn="just"/>
            <a:r>
              <a:rPr lang="en-GB" sz="1292" dirty="0">
                <a:solidFill>
                  <a:srgbClr val="000066"/>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http://ec.europa.eu/competition/index_en.html</a:t>
            </a:r>
            <a:endParaRPr lang="en-GB" sz="1292" dirty="0">
              <a:solidFill>
                <a:srgbClr val="000066"/>
              </a:solidFill>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endParaRPr>
          </a:p>
        </p:txBody>
      </p:sp>
      <p:sp>
        <p:nvSpPr>
          <p:cNvPr id="22" name="ZoneTexte 21">
            <a:extLst>
              <a:ext uri="{FF2B5EF4-FFF2-40B4-BE49-F238E27FC236}">
                <a16:creationId xmlns:a16="http://schemas.microsoft.com/office/drawing/2014/main" id="{70CF21E2-7866-D540-B836-88073B613B41}"/>
              </a:ext>
            </a:extLst>
          </p:cNvPr>
          <p:cNvSpPr txBox="1"/>
          <p:nvPr/>
        </p:nvSpPr>
        <p:spPr>
          <a:xfrm>
            <a:off x="759425" y="5235560"/>
            <a:ext cx="199234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hlinkClick r:id="rId7"/>
              </a:rPr>
              <a:t>The police(wo)man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530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66DAE1-E472-AE4B-B13E-DCC853ED6F8C}"/>
              </a:ext>
            </a:extLst>
          </p:cNvPr>
          <p:cNvSpPr>
            <a:spLocks noGrp="1"/>
          </p:cNvSpPr>
          <p:nvPr>
            <p:ph idx="4294967295"/>
          </p:nvPr>
        </p:nvSpPr>
        <p:spPr>
          <a:xfrm>
            <a:off x="243296" y="1355725"/>
            <a:ext cx="8272055" cy="4821238"/>
          </a:xfrm>
          <a:prstGeom prst="rect">
            <a:avLst/>
          </a:prstGeom>
        </p:spPr>
        <p:txBody>
          <a:bodyPr/>
          <a:lstStyle/>
          <a:p>
            <a:pPr indent="-269081" algn="just" defTabSz="571500">
              <a:spcBef>
                <a:spcPct val="20000"/>
              </a:spcBef>
              <a:buFont typeface="Wingdings" pitchFamily="-108" charset="2"/>
              <a:buChar char="Ø"/>
            </a:pPr>
            <a:r>
              <a:rPr lang="en-GB" b="1" dirty="0">
                <a:solidFill>
                  <a:srgbClr val="000066"/>
                </a:solidFill>
                <a:latin typeface="Calibri" panose="020F0502020204030204" pitchFamily="34" charset="0"/>
                <a:ea typeface="Tahoma" pitchFamily="-108" charset="0"/>
                <a:cs typeface="Calibri" panose="020F0502020204030204" pitchFamily="34" charset="0"/>
              </a:rPr>
              <a:t>More economics in State aid control since 2007</a:t>
            </a:r>
            <a:endParaRPr lang="en-GB" dirty="0">
              <a:solidFill>
                <a:srgbClr val="000066"/>
              </a:solidFill>
              <a:latin typeface="Calibri" panose="020F0502020204030204" pitchFamily="34" charset="0"/>
              <a:ea typeface="Tahoma" pitchFamily="-108" charset="0"/>
              <a:cs typeface="Calibri" panose="020F0502020204030204" pitchFamily="34" charset="0"/>
            </a:endParaRPr>
          </a:p>
        </p:txBody>
      </p:sp>
      <p:sp>
        <p:nvSpPr>
          <p:cNvPr id="8" name="ZoneTexte 7">
            <a:extLst>
              <a:ext uri="{FF2B5EF4-FFF2-40B4-BE49-F238E27FC236}">
                <a16:creationId xmlns:a16="http://schemas.microsoft.com/office/drawing/2014/main" id="{34CC4437-F80E-4540-A584-4D605AC04172}"/>
              </a:ext>
            </a:extLst>
          </p:cNvPr>
          <p:cNvSpPr txBox="1"/>
          <p:nvPr/>
        </p:nvSpPr>
        <p:spPr>
          <a:xfrm>
            <a:off x="35496" y="6581001"/>
            <a:ext cx="2385589" cy="276999"/>
          </a:xfrm>
          <a:prstGeom prst="rect">
            <a:avLst/>
          </a:prstGeom>
          <a:noFill/>
        </p:spPr>
        <p:txBody>
          <a:bodyPr wrap="none" rtlCol="0">
            <a:spAutoFit/>
          </a:bodyPr>
          <a:lstStyle/>
          <a:p>
            <a:r>
              <a:rPr lang="en-GB" sz="1100" dirty="0">
                <a:solidFill>
                  <a:srgbClr val="000066"/>
                </a:solidFill>
                <a:latin typeface="Calibri" panose="020F0502020204030204" pitchFamily="34" charset="0"/>
                <a:cs typeface="Calibri" panose="020F0502020204030204" pitchFamily="34" charset="0"/>
              </a:rPr>
              <a:t>© Marc Isabelle - </a:t>
            </a:r>
            <a:r>
              <a:rPr lang="en-GB" sz="1200" i="1" dirty="0">
                <a:solidFill>
                  <a:srgbClr val="009193"/>
                </a:solidFill>
                <a:latin typeface="Calibri" panose="020F0502020204030204" pitchFamily="34" charset="0"/>
                <a:cs typeface="Calibri" panose="020F0502020204030204" pitchFamily="34" charset="0"/>
              </a:rPr>
              <a:t>e</a:t>
            </a:r>
            <a:r>
              <a:rPr lang="en-GB" sz="1100" i="1" dirty="0">
                <a:solidFill>
                  <a:srgbClr val="009193"/>
                </a:solidFill>
                <a:latin typeface="Calibri" panose="020F0502020204030204" pitchFamily="34" charset="0"/>
                <a:cs typeface="Calibri" panose="020F0502020204030204" pitchFamily="34" charset="0"/>
              </a:rPr>
              <a:t>uropean economics</a:t>
            </a:r>
          </a:p>
        </p:txBody>
      </p:sp>
      <p:pic>
        <p:nvPicPr>
          <p:cNvPr id="9" name="Image 18" descr="e2_logo2014_v8.png">
            <a:extLst>
              <a:ext uri="{FF2B5EF4-FFF2-40B4-BE49-F238E27FC236}">
                <a16:creationId xmlns:a16="http://schemas.microsoft.com/office/drawing/2014/main" id="{45F61B9D-3CB7-F74C-A1ED-7D3DE40B6268}"/>
              </a:ext>
            </a:extLst>
          </p:cNvPr>
          <p:cNvPicPr>
            <a:picLocks noChangeAspect="1"/>
          </p:cNvPicPr>
          <p:nvPr/>
        </p:nvPicPr>
        <p:blipFill>
          <a:blip r:embed="rId2"/>
          <a:srcRect/>
          <a:stretch>
            <a:fillRect/>
          </a:stretch>
        </p:blipFill>
        <p:spPr bwMode="auto">
          <a:xfrm>
            <a:off x="76200" y="69600"/>
            <a:ext cx="1002922" cy="360000"/>
          </a:xfrm>
          <a:prstGeom prst="rect">
            <a:avLst/>
          </a:prstGeom>
          <a:noFill/>
          <a:ln w="9525">
            <a:noFill/>
            <a:miter lim="800000"/>
            <a:headEnd/>
            <a:tailEnd/>
          </a:ln>
        </p:spPr>
      </p:pic>
      <p:sp>
        <p:nvSpPr>
          <p:cNvPr id="11" name="Rectangle 21">
            <a:extLst>
              <a:ext uri="{FF2B5EF4-FFF2-40B4-BE49-F238E27FC236}">
                <a16:creationId xmlns:a16="http://schemas.microsoft.com/office/drawing/2014/main" id="{D69CD11F-5D1B-E74C-8266-CFDE99965EE5}"/>
              </a:ext>
            </a:extLst>
          </p:cNvPr>
          <p:cNvSpPr>
            <a:spLocks noChangeArrowheads="1"/>
          </p:cNvSpPr>
          <p:nvPr/>
        </p:nvSpPr>
        <p:spPr bwMode="auto">
          <a:xfrm>
            <a:off x="179388" y="523178"/>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General principles of State aid regulation</a:t>
            </a:r>
          </a:p>
        </p:txBody>
      </p:sp>
      <p:pic>
        <p:nvPicPr>
          <p:cNvPr id="18" name="Image 17" descr="Capture d’écran 2013-03-27 à 17.54.03.png">
            <a:extLst>
              <a:ext uri="{FF2B5EF4-FFF2-40B4-BE49-F238E27FC236}">
                <a16:creationId xmlns:a16="http://schemas.microsoft.com/office/drawing/2014/main" id="{BDC11FD4-C2FF-9E4D-BD67-4AC7821E558B}"/>
              </a:ext>
            </a:extLst>
          </p:cNvPr>
          <p:cNvPicPr>
            <a:picLocks noChangeAspect="1"/>
          </p:cNvPicPr>
          <p:nvPr/>
        </p:nvPicPr>
        <p:blipFill>
          <a:blip r:embed="rId3"/>
          <a:stretch>
            <a:fillRect/>
          </a:stretch>
        </p:blipFill>
        <p:spPr>
          <a:xfrm>
            <a:off x="5170222" y="2208577"/>
            <a:ext cx="2945536" cy="4151450"/>
          </a:xfrm>
          <a:prstGeom prst="rect">
            <a:avLst/>
          </a:prstGeom>
          <a:solidFill>
            <a:srgbClr val="F8F8F8"/>
          </a:solidFill>
          <a:ln>
            <a:solidFill>
              <a:schemeClr val="tx1"/>
            </a:solidFill>
          </a:ln>
        </p:spPr>
      </p:pic>
      <p:sp>
        <p:nvSpPr>
          <p:cNvPr id="19" name="ZoneTexte 18">
            <a:extLst>
              <a:ext uri="{FF2B5EF4-FFF2-40B4-BE49-F238E27FC236}">
                <a16:creationId xmlns:a16="http://schemas.microsoft.com/office/drawing/2014/main" id="{2931F43E-3EA7-CF47-B72A-BB1D16B554C7}"/>
              </a:ext>
            </a:extLst>
          </p:cNvPr>
          <p:cNvSpPr txBox="1"/>
          <p:nvPr/>
        </p:nvSpPr>
        <p:spPr>
          <a:xfrm>
            <a:off x="703386" y="3606111"/>
            <a:ext cx="4251169" cy="646331"/>
          </a:xfrm>
          <a:prstGeom prst="rect">
            <a:avLst/>
          </a:prstGeom>
          <a:noFill/>
        </p:spPr>
        <p:txBody>
          <a:bodyPr wrap="square" rtlCol="0">
            <a:spAutoFit/>
          </a:bodyPr>
          <a:lstStyle/>
          <a:p>
            <a:r>
              <a:rPr lang="en-GB" dirty="0">
                <a:solidFill>
                  <a:srgbClr val="000066"/>
                </a:solidFill>
                <a:latin typeface="Calibri" panose="020F0502020204030204" pitchFamily="34" charset="0"/>
                <a:cs typeface="Calibri" panose="020F0502020204030204" pitchFamily="34" charset="0"/>
              </a:rPr>
              <a:t>DG Competition commissioner </a:t>
            </a:r>
            <a:r>
              <a:rPr lang="en-GB" dirty="0" err="1">
                <a:solidFill>
                  <a:srgbClr val="000066"/>
                </a:solidFill>
                <a:latin typeface="Calibri" panose="020F0502020204030204" pitchFamily="34" charset="0"/>
                <a:cs typeface="Calibri" panose="020F0502020204030204" pitchFamily="34" charset="0"/>
              </a:rPr>
              <a:t>Neelie</a:t>
            </a:r>
            <a:r>
              <a:rPr lang="en-GB" dirty="0">
                <a:solidFill>
                  <a:srgbClr val="000066"/>
                </a:solidFill>
                <a:latin typeface="Calibri" panose="020F0502020204030204" pitchFamily="34" charset="0"/>
                <a:cs typeface="Calibri" panose="020F0502020204030204" pitchFamily="34" charset="0"/>
              </a:rPr>
              <a:t> </a:t>
            </a:r>
            <a:r>
              <a:rPr lang="en-GB" dirty="0" err="1">
                <a:solidFill>
                  <a:srgbClr val="000066"/>
                </a:solidFill>
                <a:latin typeface="Calibri" panose="020F0502020204030204" pitchFamily="34" charset="0"/>
                <a:cs typeface="Calibri" panose="020F0502020204030204" pitchFamily="34" charset="0"/>
              </a:rPr>
              <a:t>Kroes</a:t>
            </a:r>
            <a:r>
              <a:rPr lang="en-GB" dirty="0">
                <a:solidFill>
                  <a:srgbClr val="000066"/>
                </a:solidFill>
                <a:latin typeface="Calibri" panose="020F0502020204030204" pitchFamily="34" charset="0"/>
                <a:cs typeface="Calibri" panose="020F0502020204030204" pitchFamily="34" charset="0"/>
              </a:rPr>
              <a:t> State Aid Action Plan (2005-2006)</a:t>
            </a:r>
          </a:p>
        </p:txBody>
      </p:sp>
      <p:sp>
        <p:nvSpPr>
          <p:cNvPr id="20" name="ZoneTexte 19">
            <a:extLst>
              <a:ext uri="{FF2B5EF4-FFF2-40B4-BE49-F238E27FC236}">
                <a16:creationId xmlns:a16="http://schemas.microsoft.com/office/drawing/2014/main" id="{3886CE7E-0E06-9248-AB15-6123F0D2CF59}"/>
              </a:ext>
            </a:extLst>
          </p:cNvPr>
          <p:cNvSpPr txBox="1"/>
          <p:nvPr/>
        </p:nvSpPr>
        <p:spPr>
          <a:xfrm>
            <a:off x="5070447" y="6325760"/>
            <a:ext cx="3167855" cy="234360"/>
          </a:xfrm>
          <a:prstGeom prst="rect">
            <a:avLst/>
          </a:prstGeom>
          <a:noFill/>
        </p:spPr>
        <p:txBody>
          <a:bodyPr wrap="none" rtlCol="0">
            <a:spAutoFit/>
          </a:bodyPr>
          <a:lstStyle/>
          <a:p>
            <a:r>
              <a:rPr lang="fr-FR" sz="923" dirty="0">
                <a:solidFill>
                  <a:schemeClr val="tx1">
                    <a:lumMod val="75000"/>
                    <a:lumOff val="25000"/>
                  </a:schemeClr>
                </a:solidFill>
                <a:latin typeface="Calibri" panose="020F0502020204030204" pitchFamily="34" charset="0"/>
                <a:cs typeface="Calibri" panose="020F0502020204030204" pitchFamily="34" charset="0"/>
                <a:hlinkClick r:id="rId4"/>
              </a:rPr>
              <a:t>http://europa.eu/rapid/press-release_SPEECH-06-518_en.pdf</a:t>
            </a:r>
            <a:endParaRPr lang="fr-FR" sz="923"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7305529"/>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7.04.14_Hydrogen Europe General Presentation 2017_v2" id="{F3627B67-54BF-C94A-BCA6-EAA354A49A2C}" vid="{F12FDD86-E958-2E43-AB3B-C18F218C7F72}"/>
    </a:ext>
  </a:extLst>
</a:theme>
</file>

<file path=ppt/theme/theme2.xml><?xml version="1.0" encoding="utf-8"?>
<a:theme xmlns:a="http://schemas.openxmlformats.org/drawingml/2006/main" name="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3.xml><?xml version="1.0" encoding="utf-8"?>
<a:theme xmlns:a="http://schemas.openxmlformats.org/drawingml/2006/main" name="1_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E4tech_Template090310">
  <a:themeElements>
    <a:clrScheme name="E4tech colours">
      <a:dk1>
        <a:srgbClr val="000000"/>
      </a:dk1>
      <a:lt1>
        <a:srgbClr val="FFFFFF"/>
      </a:lt1>
      <a:dk2>
        <a:srgbClr val="3C3B71"/>
      </a:dk2>
      <a:lt2>
        <a:srgbClr val="D8D9DB"/>
      </a:lt2>
      <a:accent1>
        <a:srgbClr val="1B429A"/>
      </a:accent1>
      <a:accent2>
        <a:srgbClr val="1383BD"/>
      </a:accent2>
      <a:accent3>
        <a:srgbClr val="6AB0E0"/>
      </a:accent3>
      <a:accent4>
        <a:srgbClr val="957FB5"/>
      </a:accent4>
      <a:accent5>
        <a:srgbClr val="4B8A60"/>
      </a:accent5>
      <a:accent6>
        <a:srgbClr val="8CB57E"/>
      </a:accent6>
      <a:hlink>
        <a:srgbClr val="001D4F"/>
      </a:hlink>
      <a:folHlink>
        <a:srgbClr val="001D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20000"/>
            <a:lumOff val="80000"/>
          </a:schemeClr>
        </a:solidFill>
        <a:ln>
          <a:noFill/>
        </a:ln>
      </a:spPr>
      <a:bodyPr rtlCol="0" anchor="ctr"/>
      <a:lstStyle>
        <a:defPPr algn="ctr">
          <a:defRPr sz="20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3867</TotalTime>
  <Words>5050</Words>
  <Application>Microsoft Macintosh PowerPoint</Application>
  <PresentationFormat>Affichage à l'écran (4:3)</PresentationFormat>
  <Paragraphs>539</Paragraphs>
  <Slides>48</Slides>
  <Notes>4</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48</vt:i4>
      </vt:variant>
    </vt:vector>
  </HeadingPairs>
  <TitlesOfParts>
    <vt:vector size="60" baseType="lpstr">
      <vt:lpstr>Arial</vt:lpstr>
      <vt:lpstr>Calibri</vt:lpstr>
      <vt:lpstr>Calibri Light</vt:lpstr>
      <vt:lpstr>Courier New</vt:lpstr>
      <vt:lpstr>Source Sans Pro</vt:lpstr>
      <vt:lpstr>Symbol</vt:lpstr>
      <vt:lpstr>Wingdings</vt:lpstr>
      <vt:lpstr>Office-Design</vt:lpstr>
      <vt:lpstr>Larissa-Design</vt:lpstr>
      <vt:lpstr>1_Larissa-Design</vt:lpstr>
      <vt:lpstr>Office Theme</vt:lpstr>
      <vt:lpstr>E4tech_Template090310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dc:creator>
  <cp:lastModifiedBy>Marc ISABELLE</cp:lastModifiedBy>
  <cp:revision>501</cp:revision>
  <cp:lastPrinted>2018-07-06T07:45:06Z</cp:lastPrinted>
  <dcterms:created xsi:type="dcterms:W3CDTF">2017-12-11T16:49:21Z</dcterms:created>
  <dcterms:modified xsi:type="dcterms:W3CDTF">2020-02-24T14:18:51Z</dcterms:modified>
</cp:coreProperties>
</file>