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269" r:id="rId3"/>
    <p:sldId id="270" r:id="rId4"/>
    <p:sldId id="266" r:id="rId5"/>
    <p:sldId id="267" r:id="rId6"/>
    <p:sldId id="268" r:id="rId7"/>
    <p:sldId id="261" r:id="rId8"/>
    <p:sldId id="265" r:id="rId9"/>
    <p:sldId id="257" r:id="rId10"/>
    <p:sldId id="258" r:id="rId11"/>
    <p:sldId id="264" r:id="rId12"/>
    <p:sldId id="259" r:id="rId13"/>
    <p:sldId id="260" r:id="rId14"/>
    <p:sldId id="262"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16" autoAdjust="0"/>
  </p:normalViewPr>
  <p:slideViewPr>
    <p:cSldViewPr>
      <p:cViewPr varScale="1">
        <p:scale>
          <a:sx n="35" d="100"/>
          <a:sy n="35" d="100"/>
        </p:scale>
        <p:origin x="-72" y="-3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DE0DFD-140A-459F-A62D-CE7136E89938}" type="datetimeFigureOut">
              <a:rPr lang="fr-FR" smtClean="0"/>
              <a:t>03/11/2020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E1F8EB-E7D7-47D2-98CA-FAEA2CA540E8}" type="slidenum">
              <a:rPr lang="fr-FR" smtClean="0"/>
              <a:t>‹N°›</a:t>
            </a:fld>
            <a:endParaRPr lang="fr-FR"/>
          </a:p>
        </p:txBody>
      </p:sp>
    </p:spTree>
    <p:extLst>
      <p:ext uri="{BB962C8B-B14F-4D97-AF65-F5344CB8AC3E}">
        <p14:creationId xmlns:p14="http://schemas.microsoft.com/office/powerpoint/2010/main" val="979695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United_Nations_Interim_Administration_Mission_in_Kosovo"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The EU </a:t>
            </a:r>
            <a:r>
              <a:rPr lang="fr-FR" dirty="0" err="1" smtClean="0"/>
              <a:t>Cohesion</a:t>
            </a:r>
            <a:r>
              <a:rPr lang="fr-FR" dirty="0" smtClean="0"/>
              <a:t> </a:t>
            </a:r>
            <a:r>
              <a:rPr lang="fr-FR" dirty="0" err="1" smtClean="0"/>
              <a:t>fund</a:t>
            </a:r>
            <a:r>
              <a:rPr lang="fr-FR" dirty="0" smtClean="0"/>
              <a:t> and </a:t>
            </a:r>
            <a:r>
              <a:rPr lang="fr-FR" dirty="0" err="1" smtClean="0"/>
              <a:t>other</a:t>
            </a:r>
            <a:r>
              <a:rPr lang="fr-FR" dirty="0" smtClean="0"/>
              <a:t> parts of MFF, one </a:t>
            </a:r>
            <a:r>
              <a:rPr lang="fr-FR" dirty="0" err="1" smtClean="0"/>
              <a:t>could</a:t>
            </a:r>
            <a:r>
              <a:rPr lang="fr-FR" dirty="0" smtClean="0"/>
              <a:t> </a:t>
            </a:r>
            <a:r>
              <a:rPr lang="fr-FR" dirty="0" err="1" smtClean="0"/>
              <a:t>also</a:t>
            </a:r>
            <a:r>
              <a:rPr lang="fr-FR" dirty="0" smtClean="0"/>
              <a:t> </a:t>
            </a:r>
            <a:r>
              <a:rPr lang="fr-FR" dirty="0" err="1" smtClean="0"/>
              <a:t>expect</a:t>
            </a:r>
            <a:r>
              <a:rPr lang="fr-FR" dirty="0" smtClean="0"/>
              <a:t> a more active EIB</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r>
              <a:rPr lang="fr-FR" dirty="0" smtClean="0"/>
              <a:t>In </a:t>
            </a:r>
            <a:r>
              <a:rPr lang="fr-FR" dirty="0" err="1" smtClean="0"/>
              <a:t>theory</a:t>
            </a:r>
            <a:r>
              <a:rPr lang="fr-FR" dirty="0" smtClean="0"/>
              <a:t>,</a:t>
            </a:r>
            <a:r>
              <a:rPr lang="fr-FR" baseline="0" dirty="0" smtClean="0"/>
              <a:t> if </a:t>
            </a:r>
            <a:r>
              <a:rPr lang="fr-FR" baseline="0" dirty="0" err="1" smtClean="0"/>
              <a:t>they</a:t>
            </a:r>
            <a:r>
              <a:rPr lang="fr-FR" baseline="0" dirty="0" smtClean="0"/>
              <a:t> </a:t>
            </a:r>
            <a:r>
              <a:rPr lang="fr-FR" baseline="0" dirty="0" err="1" smtClean="0"/>
              <a:t>deviate</a:t>
            </a:r>
            <a:r>
              <a:rPr lang="fr-FR" baseline="0" dirty="0" smtClean="0"/>
              <a:t> </a:t>
            </a:r>
            <a:r>
              <a:rPr lang="fr-FR" baseline="0" dirty="0" err="1" smtClean="0"/>
              <a:t>from</a:t>
            </a:r>
            <a:r>
              <a:rPr lang="fr-FR" baseline="0" dirty="0" smtClean="0"/>
              <a:t> </a:t>
            </a:r>
            <a:r>
              <a:rPr lang="fr-FR" baseline="0" dirty="0" err="1" smtClean="0"/>
              <a:t>pre</a:t>
            </a:r>
            <a:r>
              <a:rPr lang="fr-FR" baseline="0" dirty="0" smtClean="0"/>
              <a:t>-accession </a:t>
            </a:r>
            <a:r>
              <a:rPr lang="fr-FR" baseline="0" dirty="0" err="1" smtClean="0"/>
              <a:t>rules</a:t>
            </a:r>
            <a:r>
              <a:rPr lang="fr-FR" baseline="0" dirty="0" smtClean="0"/>
              <a:t> FDI </a:t>
            </a:r>
            <a:r>
              <a:rPr lang="fr-FR" baseline="0" dirty="0" err="1" smtClean="0"/>
              <a:t>goes</a:t>
            </a:r>
            <a:r>
              <a:rPr lang="fr-FR" baseline="0" dirty="0" smtClean="0"/>
              <a:t> down and </a:t>
            </a:r>
            <a:r>
              <a:rPr lang="fr-FR" baseline="0" dirty="0" err="1" smtClean="0"/>
              <a:t>borrowing</a:t>
            </a:r>
            <a:r>
              <a:rPr lang="fr-FR" baseline="0" dirty="0" smtClean="0"/>
              <a:t> </a:t>
            </a:r>
            <a:r>
              <a:rPr lang="fr-FR" baseline="0" dirty="0" err="1" smtClean="0"/>
              <a:t>goes</a:t>
            </a:r>
            <a:r>
              <a:rPr lang="fr-FR" baseline="0" dirty="0" smtClean="0"/>
              <a:t> up</a:t>
            </a:r>
          </a:p>
          <a:p>
            <a:endParaRPr lang="fr-FR" baseline="0" dirty="0" smtClean="0"/>
          </a:p>
          <a:p>
            <a:r>
              <a:rPr lang="fr-FR" baseline="0" dirty="0" smtClean="0"/>
              <a:t>EU </a:t>
            </a:r>
            <a:r>
              <a:rPr lang="fr-FR" baseline="0" dirty="0" err="1" smtClean="0"/>
              <a:t>sanctioned</a:t>
            </a:r>
            <a:r>
              <a:rPr lang="fr-FR" baseline="0" dirty="0" smtClean="0"/>
              <a:t> Romania and </a:t>
            </a:r>
            <a:r>
              <a:rPr lang="fr-FR" baseline="0" dirty="0" err="1" smtClean="0"/>
              <a:t>Bulgaria</a:t>
            </a:r>
            <a:r>
              <a:rPr lang="fr-FR" baseline="0" dirty="0" smtClean="0"/>
              <a:t> in the </a:t>
            </a:r>
            <a:r>
              <a:rPr lang="fr-FR" baseline="0" dirty="0" err="1" smtClean="0"/>
              <a:t>past</a:t>
            </a:r>
            <a:r>
              <a:rPr lang="fr-FR" baseline="0" dirty="0" smtClean="0"/>
              <a:t>, 1) By not </a:t>
            </a:r>
            <a:r>
              <a:rPr lang="fr-FR" baseline="0" dirty="0" err="1" smtClean="0"/>
              <a:t>inviting</a:t>
            </a:r>
            <a:r>
              <a:rPr lang="fr-FR" baseline="0" dirty="0" smtClean="0"/>
              <a:t> </a:t>
            </a:r>
            <a:r>
              <a:rPr lang="fr-FR" baseline="0" dirty="0" err="1" smtClean="0"/>
              <a:t>them</a:t>
            </a:r>
            <a:r>
              <a:rPr lang="fr-FR" baseline="0" dirty="0" smtClean="0"/>
              <a:t> to </a:t>
            </a:r>
            <a:r>
              <a:rPr lang="fr-FR" baseline="0" dirty="0" err="1" smtClean="0"/>
              <a:t>start</a:t>
            </a:r>
            <a:r>
              <a:rPr lang="fr-FR" baseline="0" dirty="0" smtClean="0"/>
              <a:t> accession </a:t>
            </a:r>
            <a:r>
              <a:rPr lang="fr-FR" baseline="0" dirty="0" err="1" smtClean="0"/>
              <a:t>negotiations</a:t>
            </a:r>
            <a:r>
              <a:rPr lang="fr-FR" baseline="0" dirty="0" smtClean="0"/>
              <a:t> in 1997 and 2004</a:t>
            </a:r>
          </a:p>
          <a:p>
            <a:endParaRPr lang="fr-FR" baseline="0" dirty="0" smtClean="0"/>
          </a:p>
          <a:p>
            <a:r>
              <a:rPr lang="fr-FR" baseline="0" dirty="0" smtClean="0"/>
              <a:t>The </a:t>
            </a:r>
            <a:r>
              <a:rPr lang="fr-FR" baseline="0" dirty="0" err="1" smtClean="0"/>
              <a:t>general</a:t>
            </a:r>
            <a:r>
              <a:rPr lang="fr-FR" baseline="0" dirty="0" smtClean="0"/>
              <a:t> </a:t>
            </a:r>
            <a:r>
              <a:rPr lang="fr-FR" baseline="0" dirty="0" err="1" smtClean="0"/>
              <a:t>things</a:t>
            </a:r>
            <a:r>
              <a:rPr lang="fr-FR" baseline="0" dirty="0" smtClean="0"/>
              <a:t> </a:t>
            </a:r>
            <a:r>
              <a:rPr lang="fr-FR" baseline="0" dirty="0" err="1" smtClean="0"/>
              <a:t>blocking</a:t>
            </a:r>
            <a:r>
              <a:rPr lang="fr-FR" baseline="0" dirty="0" smtClean="0"/>
              <a:t> the EU are </a:t>
            </a:r>
            <a:r>
              <a:rPr lang="fr-FR" baseline="0" dirty="0" err="1" smtClean="0"/>
              <a:t>early</a:t>
            </a:r>
            <a:r>
              <a:rPr lang="fr-FR" baseline="0" dirty="0" smtClean="0"/>
              <a:t> </a:t>
            </a:r>
            <a:r>
              <a:rPr lang="fr-FR" baseline="0" dirty="0" err="1" smtClean="0"/>
              <a:t>democratization</a:t>
            </a:r>
            <a:r>
              <a:rPr lang="fr-FR" baseline="0" dirty="0" smtClean="0"/>
              <a:t> structures </a:t>
            </a:r>
            <a:r>
              <a:rPr lang="fr-FR" baseline="0" dirty="0" err="1" smtClean="0"/>
              <a:t>such</a:t>
            </a:r>
            <a:r>
              <a:rPr lang="fr-FR" baseline="0" dirty="0" smtClean="0"/>
              <a:t> as veto </a:t>
            </a:r>
            <a:r>
              <a:rPr lang="fr-FR" baseline="0" dirty="0" err="1" smtClean="0"/>
              <a:t>powers</a:t>
            </a:r>
            <a:endParaRPr lang="fr-FR" baseline="0" dirty="0" smtClean="0"/>
          </a:p>
          <a:p>
            <a:endParaRPr lang="fr-FR" baseline="0" dirty="0" smtClean="0"/>
          </a:p>
          <a:p>
            <a:r>
              <a:rPr lang="fr-FR" baseline="0" dirty="0" err="1" smtClean="0"/>
              <a:t>Bulgaria</a:t>
            </a:r>
            <a:r>
              <a:rPr lang="fr-FR" baseline="0" dirty="0" smtClean="0"/>
              <a:t> party of </a:t>
            </a:r>
            <a:r>
              <a:rPr lang="fr-FR" baseline="0" dirty="0" err="1" smtClean="0"/>
              <a:t>turks</a:t>
            </a:r>
            <a:r>
              <a:rPr lang="fr-FR" baseline="0" dirty="0" smtClean="0"/>
              <a:t>(</a:t>
            </a:r>
            <a:r>
              <a:rPr lang="fr-FR" baseline="0" dirty="0" err="1" smtClean="0"/>
              <a:t>Movement</a:t>
            </a:r>
            <a:r>
              <a:rPr lang="fr-FR" baseline="0" dirty="0" smtClean="0"/>
              <a:t> for </a:t>
            </a:r>
            <a:r>
              <a:rPr lang="fr-FR" baseline="0" dirty="0" err="1" smtClean="0"/>
              <a:t>rights</a:t>
            </a:r>
            <a:r>
              <a:rPr lang="fr-FR" baseline="0" dirty="0" smtClean="0"/>
              <a:t> and </a:t>
            </a:r>
            <a:r>
              <a:rPr lang="fr-FR" baseline="0" dirty="0" err="1" smtClean="0"/>
              <a:t>freedoms</a:t>
            </a:r>
            <a:r>
              <a:rPr lang="fr-FR" baseline="0" dirty="0" smtClean="0"/>
              <a:t>)</a:t>
            </a:r>
          </a:p>
          <a:p>
            <a:endParaRPr lang="fr-FR" baseline="0" dirty="0" smtClean="0"/>
          </a:p>
          <a:p>
            <a:r>
              <a:rPr lang="fr-FR" baseline="0" dirty="0" err="1" smtClean="0"/>
              <a:t>Bulgaria</a:t>
            </a:r>
            <a:r>
              <a:rPr lang="fr-FR" baseline="0" dirty="0" smtClean="0"/>
              <a:t> </a:t>
            </a:r>
            <a:r>
              <a:rPr lang="fr-FR" baseline="0" dirty="0" err="1" smtClean="0"/>
              <a:t>failed</a:t>
            </a:r>
            <a:r>
              <a:rPr lang="fr-FR" baseline="0" dirty="0" smtClean="0"/>
              <a:t> to out </a:t>
            </a:r>
            <a:r>
              <a:rPr lang="fr-FR" baseline="0" dirty="0" err="1" smtClean="0"/>
              <a:t>reforms</a:t>
            </a:r>
            <a:r>
              <a:rPr lang="fr-FR" baseline="0" dirty="0" smtClean="0"/>
              <a:t> </a:t>
            </a:r>
            <a:r>
              <a:rPr lang="fr-FR" baseline="0" dirty="0" err="1" smtClean="0"/>
              <a:t>such</a:t>
            </a:r>
            <a:r>
              <a:rPr lang="fr-FR" baseline="0" dirty="0" smtClean="0"/>
              <a:t> </a:t>
            </a:r>
            <a:r>
              <a:rPr lang="fr-FR" baseline="0" dirty="0" err="1" smtClean="0"/>
              <a:t>privatization</a:t>
            </a:r>
            <a:r>
              <a:rPr lang="fr-FR" baseline="0" dirty="0" smtClean="0"/>
              <a:t>, </a:t>
            </a:r>
            <a:r>
              <a:rPr lang="fr-FR" baseline="0" dirty="0" err="1" smtClean="0"/>
              <a:t>cutting</a:t>
            </a:r>
            <a:r>
              <a:rPr lang="fr-FR" baseline="0" dirty="0" smtClean="0"/>
              <a:t> subsidies to </a:t>
            </a:r>
            <a:r>
              <a:rPr lang="fr-FR" baseline="0" dirty="0" err="1" smtClean="0"/>
              <a:t>loss-making</a:t>
            </a:r>
            <a:r>
              <a:rPr lang="fr-FR" baseline="0" dirty="0" smtClean="0"/>
              <a:t> </a:t>
            </a:r>
            <a:r>
              <a:rPr lang="fr-FR" baseline="0" dirty="0" err="1" smtClean="0"/>
              <a:t>enterprises</a:t>
            </a:r>
            <a:r>
              <a:rPr lang="fr-FR" baseline="0" dirty="0" smtClean="0"/>
              <a:t>, </a:t>
            </a:r>
            <a:r>
              <a:rPr lang="fr-FR" baseline="0" dirty="0" err="1" smtClean="0"/>
              <a:t>consolidating</a:t>
            </a:r>
            <a:r>
              <a:rPr lang="fr-FR" baseline="0" dirty="0" smtClean="0"/>
              <a:t> the </a:t>
            </a:r>
            <a:r>
              <a:rPr lang="fr-FR" baseline="0" dirty="0" err="1" smtClean="0"/>
              <a:t>ailing</a:t>
            </a:r>
            <a:r>
              <a:rPr lang="fr-FR" baseline="0" dirty="0" smtClean="0"/>
              <a:t> </a:t>
            </a:r>
            <a:r>
              <a:rPr lang="fr-FR" baseline="0" dirty="0" err="1" smtClean="0"/>
              <a:t>banking</a:t>
            </a:r>
            <a:r>
              <a:rPr lang="fr-FR" baseline="0" dirty="0" smtClean="0"/>
              <a:t> </a:t>
            </a:r>
            <a:r>
              <a:rPr lang="fr-FR" baseline="0" dirty="0" err="1" smtClean="0"/>
              <a:t>sector</a:t>
            </a:r>
            <a:r>
              <a:rPr lang="fr-FR" baseline="0" dirty="0" smtClean="0"/>
              <a:t>,  and </a:t>
            </a:r>
            <a:r>
              <a:rPr lang="fr-FR" baseline="0" dirty="0" err="1" smtClean="0"/>
              <a:t>stabilising</a:t>
            </a:r>
            <a:r>
              <a:rPr lang="fr-FR" baseline="0" dirty="0" smtClean="0"/>
              <a:t> national </a:t>
            </a:r>
            <a:r>
              <a:rPr lang="fr-FR" baseline="0" dirty="0" err="1" smtClean="0"/>
              <a:t>currency</a:t>
            </a:r>
            <a:r>
              <a:rPr lang="fr-FR" baseline="0" dirty="0" smtClean="0"/>
              <a:t>. </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77E1F8EB-E7D7-47D2-98CA-FAEA2CA540E8}" type="slidenum">
              <a:rPr lang="fr-FR" smtClean="0"/>
              <a:t>2</a:t>
            </a:fld>
            <a:endParaRPr lang="fr-FR"/>
          </a:p>
        </p:txBody>
      </p:sp>
    </p:spTree>
    <p:extLst>
      <p:ext uri="{BB962C8B-B14F-4D97-AF65-F5344CB8AC3E}">
        <p14:creationId xmlns:p14="http://schemas.microsoft.com/office/powerpoint/2010/main" val="10161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7E1F8EB-E7D7-47D2-98CA-FAEA2CA540E8}" type="slidenum">
              <a:rPr lang="fr-FR" smtClean="0"/>
              <a:t>7</a:t>
            </a:fld>
            <a:endParaRPr lang="fr-FR"/>
          </a:p>
        </p:txBody>
      </p:sp>
    </p:spTree>
    <p:extLst>
      <p:ext uri="{BB962C8B-B14F-4D97-AF65-F5344CB8AC3E}">
        <p14:creationId xmlns:p14="http://schemas.microsoft.com/office/powerpoint/2010/main" val="2077582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Implicit</a:t>
            </a:r>
            <a:r>
              <a:rPr lang="fr-FR" dirty="0" smtClean="0"/>
              <a:t> </a:t>
            </a:r>
            <a:r>
              <a:rPr lang="fr-FR" dirty="0" err="1" smtClean="0"/>
              <a:t>Reason</a:t>
            </a:r>
            <a:r>
              <a:rPr lang="fr-FR" dirty="0" smtClean="0"/>
              <a:t>: </a:t>
            </a:r>
            <a:r>
              <a:rPr lang="fr-FR" dirty="0" err="1" smtClean="0"/>
              <a:t>Temporary</a:t>
            </a:r>
            <a:endParaRPr lang="fr-FR" dirty="0" smtClean="0"/>
          </a:p>
          <a:p>
            <a:endParaRPr lang="fr-FR" dirty="0" smtClean="0"/>
          </a:p>
          <a:p>
            <a:r>
              <a:rPr lang="fr-FR" dirty="0" smtClean="0"/>
              <a:t>Layer</a:t>
            </a:r>
            <a:r>
              <a:rPr lang="fr-FR" baseline="0" dirty="0" smtClean="0"/>
              <a:t> 1: </a:t>
            </a:r>
            <a:r>
              <a:rPr lang="en-US" baseline="0" dirty="0" smtClean="0"/>
              <a:t>But Kosovo is also unfinished in terms of its sovereignty. The government of Kosovo does not, in effect, control part of its territory (‘the North’), consisting of three majority Serb municipalities. </a:t>
            </a:r>
            <a:r>
              <a:rPr lang="en-US" sz="1200" b="0" i="0" kern="1200" dirty="0" smtClean="0">
                <a:solidFill>
                  <a:schemeClr val="tx1"/>
                </a:solidFill>
                <a:effectLst/>
                <a:latin typeface="+mn-lt"/>
                <a:ea typeface="+mn-ea"/>
                <a:cs typeface="+mn-cs"/>
              </a:rPr>
              <a:t>European Union Rule of Law Mission in Kosovo, does not consider that the</a:t>
            </a:r>
            <a:r>
              <a:rPr lang="en-US" sz="1200" b="0" i="0" kern="1200" baseline="0" dirty="0" smtClean="0">
                <a:solidFill>
                  <a:schemeClr val="tx1"/>
                </a:solidFill>
                <a:effectLst/>
                <a:latin typeface="+mn-lt"/>
                <a:ea typeface="+mn-ea"/>
                <a:cs typeface="+mn-cs"/>
              </a:rPr>
              <a:t> territory is one legal zone. </a:t>
            </a:r>
            <a:endParaRPr lang="fr-FR" dirty="0" smtClean="0"/>
          </a:p>
          <a:p>
            <a:endParaRPr lang="fr-FR" dirty="0" smtClean="0"/>
          </a:p>
          <a:p>
            <a:r>
              <a:rPr lang="fr-FR" dirty="0" smtClean="0"/>
              <a:t>Layer</a:t>
            </a:r>
            <a:r>
              <a:rPr lang="fr-FR" baseline="0" dirty="0" smtClean="0"/>
              <a:t> 2: </a:t>
            </a:r>
            <a:r>
              <a:rPr lang="en-US" baseline="0" dirty="0" smtClean="0"/>
              <a:t>Holders of Kosovar passports can acquire a Schengen visa, but the conditions clearly exclude travel to the non-</a:t>
            </a:r>
            <a:r>
              <a:rPr lang="en-US" baseline="0" dirty="0" err="1" smtClean="0"/>
              <a:t>recognising</a:t>
            </a:r>
            <a:r>
              <a:rPr lang="en-US" baseline="0" dirty="0" smtClean="0"/>
              <a:t> Member States.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Kosovo cannot export goods to Serbia and Bosnia and Herzegovina,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fr-FR" sz="1200" b="0" i="0" u="none" strike="noStrike" kern="1200" dirty="0" smtClean="0">
                <a:solidFill>
                  <a:schemeClr val="tx1"/>
                </a:solidFill>
                <a:effectLst/>
                <a:latin typeface="+mn-lt"/>
                <a:ea typeface="+mn-ea"/>
                <a:cs typeface="+mn-cs"/>
                <a:hlinkClick r:id="rId3" tooltip="United Nations Interim Administration Mission in Kosovo"/>
              </a:rPr>
              <a:t>UNMIK</a:t>
            </a:r>
            <a:r>
              <a:rPr lang="fr-FR" sz="1200" b="0" i="0" u="none" strike="noStrike" kern="1200" dirty="0" smtClean="0">
                <a:solidFill>
                  <a:schemeClr val="tx1"/>
                </a:solidFill>
                <a:effectLst/>
                <a:latin typeface="+mn-lt"/>
                <a:ea typeface="+mn-ea"/>
                <a:cs typeface="+mn-cs"/>
              </a:rPr>
              <a:t> </a:t>
            </a:r>
            <a:r>
              <a:rPr lang="fr-FR" sz="1200" b="0" i="0" u="none" strike="noStrike" kern="1200" dirty="0" err="1" smtClean="0">
                <a:solidFill>
                  <a:schemeClr val="tx1"/>
                </a:solidFill>
                <a:effectLst/>
                <a:latin typeface="+mn-lt"/>
                <a:ea typeface="+mn-ea"/>
                <a:cs typeface="+mn-cs"/>
              </a:rPr>
              <a:t>joined</a:t>
            </a:r>
            <a:r>
              <a:rPr lang="fr-FR" sz="1200" b="0" i="0" u="none" strike="noStrike" kern="1200" dirty="0" smtClean="0">
                <a:solidFill>
                  <a:schemeClr val="tx1"/>
                </a:solidFill>
                <a:effectLst/>
                <a:latin typeface="+mn-lt"/>
                <a:ea typeface="+mn-ea"/>
                <a:cs typeface="+mn-cs"/>
              </a:rPr>
              <a:t> the Central</a:t>
            </a:r>
            <a:r>
              <a:rPr lang="fr-FR" sz="1200" b="0" i="0" u="none" strike="noStrike" kern="1200" baseline="0" dirty="0" smtClean="0">
                <a:solidFill>
                  <a:schemeClr val="tx1"/>
                </a:solidFill>
                <a:effectLst/>
                <a:latin typeface="+mn-lt"/>
                <a:ea typeface="+mn-ea"/>
                <a:cs typeface="+mn-cs"/>
              </a:rPr>
              <a:t> </a:t>
            </a:r>
            <a:r>
              <a:rPr lang="fr-FR" sz="1200" b="0" i="0" u="none" strike="noStrike" kern="1200" baseline="0" dirty="0" err="1" smtClean="0">
                <a:solidFill>
                  <a:schemeClr val="tx1"/>
                </a:solidFill>
                <a:effectLst/>
                <a:latin typeface="+mn-lt"/>
                <a:ea typeface="+mn-ea"/>
                <a:cs typeface="+mn-cs"/>
              </a:rPr>
              <a:t>European</a:t>
            </a:r>
            <a:r>
              <a:rPr lang="fr-FR" sz="1200" b="0" i="0" u="none" strike="noStrike" kern="1200" baseline="0" dirty="0" smtClean="0">
                <a:solidFill>
                  <a:schemeClr val="tx1"/>
                </a:solidFill>
                <a:effectLst/>
                <a:latin typeface="+mn-lt"/>
                <a:ea typeface="+mn-ea"/>
                <a:cs typeface="+mn-cs"/>
              </a:rPr>
              <a:t> Free Trade agreement</a:t>
            </a:r>
          </a:p>
          <a:p>
            <a:endParaRPr lang="fr-FR" sz="1200" b="0" i="0" u="none" strike="noStrike" kern="1200" baseline="0" dirty="0" smtClean="0">
              <a:solidFill>
                <a:schemeClr val="tx1"/>
              </a:solidFill>
              <a:effectLst/>
              <a:latin typeface="+mn-lt"/>
              <a:ea typeface="+mn-ea"/>
              <a:cs typeface="+mn-cs"/>
            </a:endParaRPr>
          </a:p>
          <a:p>
            <a:r>
              <a:rPr lang="fr-FR" sz="1200" b="0" i="0" u="none" strike="noStrike" kern="1200" baseline="0" dirty="0" err="1" smtClean="0">
                <a:solidFill>
                  <a:schemeClr val="tx1"/>
                </a:solidFill>
                <a:effectLst/>
                <a:latin typeface="+mn-lt"/>
                <a:ea typeface="+mn-ea"/>
                <a:cs typeface="+mn-cs"/>
              </a:rPr>
              <a:t>European</a:t>
            </a:r>
            <a:r>
              <a:rPr lang="fr-FR" sz="1200" b="0" i="0" u="none" strike="noStrike" kern="1200" baseline="0" dirty="0" smtClean="0">
                <a:solidFill>
                  <a:schemeClr val="tx1"/>
                </a:solidFill>
                <a:effectLst/>
                <a:latin typeface="+mn-lt"/>
                <a:ea typeface="+mn-ea"/>
                <a:cs typeface="+mn-cs"/>
              </a:rPr>
              <a:t> Union </a:t>
            </a:r>
            <a:r>
              <a:rPr lang="fr-FR" sz="1200" b="0" i="0" u="none" strike="noStrike" kern="1200" baseline="0" dirty="0" err="1" smtClean="0">
                <a:solidFill>
                  <a:schemeClr val="tx1"/>
                </a:solidFill>
                <a:effectLst/>
                <a:latin typeface="+mn-lt"/>
                <a:ea typeface="+mn-ea"/>
                <a:cs typeface="+mn-cs"/>
              </a:rPr>
              <a:t>tryouts</a:t>
            </a:r>
            <a:r>
              <a:rPr lang="fr-FR" sz="1200" b="0" i="0" u="none" strike="noStrike"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Central European Free Trade Agreement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77E1F8EB-E7D7-47D2-98CA-FAEA2CA540E8}" type="slidenum">
              <a:rPr lang="fr-FR" smtClean="0"/>
              <a:t>9</a:t>
            </a:fld>
            <a:endParaRPr lang="fr-FR"/>
          </a:p>
        </p:txBody>
      </p:sp>
    </p:spTree>
    <p:extLst>
      <p:ext uri="{BB962C8B-B14F-4D97-AF65-F5344CB8AC3E}">
        <p14:creationId xmlns:p14="http://schemas.microsoft.com/office/powerpoint/2010/main" val="101318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fr-FR" dirty="0"/>
          </a:p>
        </p:txBody>
      </p:sp>
      <p:sp>
        <p:nvSpPr>
          <p:cNvPr id="4" name="Espace réservé du numéro de diapositive 3"/>
          <p:cNvSpPr>
            <a:spLocks noGrp="1"/>
          </p:cNvSpPr>
          <p:nvPr>
            <p:ph type="sldNum" sz="quarter" idx="10"/>
          </p:nvPr>
        </p:nvSpPr>
        <p:spPr/>
        <p:txBody>
          <a:bodyPr/>
          <a:lstStyle/>
          <a:p>
            <a:fld id="{77E1F8EB-E7D7-47D2-98CA-FAEA2CA540E8}" type="slidenum">
              <a:rPr lang="fr-FR" smtClean="0"/>
              <a:t>10</a:t>
            </a:fld>
            <a:endParaRPr lang="fr-FR"/>
          </a:p>
        </p:txBody>
      </p:sp>
    </p:spTree>
    <p:extLst>
      <p:ext uri="{BB962C8B-B14F-4D97-AF65-F5344CB8AC3E}">
        <p14:creationId xmlns:p14="http://schemas.microsoft.com/office/powerpoint/2010/main" val="422051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fr-FR" dirty="0"/>
          </a:p>
        </p:txBody>
      </p:sp>
      <p:sp>
        <p:nvSpPr>
          <p:cNvPr id="4" name="Espace réservé du numéro de diapositive 3"/>
          <p:cNvSpPr>
            <a:spLocks noGrp="1"/>
          </p:cNvSpPr>
          <p:nvPr>
            <p:ph type="sldNum" sz="quarter" idx="10"/>
          </p:nvPr>
        </p:nvSpPr>
        <p:spPr/>
        <p:txBody>
          <a:bodyPr/>
          <a:lstStyle/>
          <a:p>
            <a:fld id="{77E1F8EB-E7D7-47D2-98CA-FAEA2CA540E8}" type="slidenum">
              <a:rPr lang="fr-FR" smtClean="0"/>
              <a:t>11</a:t>
            </a:fld>
            <a:endParaRPr lang="fr-FR"/>
          </a:p>
        </p:txBody>
      </p:sp>
    </p:spTree>
    <p:extLst>
      <p:ext uri="{BB962C8B-B14F-4D97-AF65-F5344CB8AC3E}">
        <p14:creationId xmlns:p14="http://schemas.microsoft.com/office/powerpoint/2010/main" val="422051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7E1F8EB-E7D7-47D2-98CA-FAEA2CA540E8}" type="slidenum">
              <a:rPr lang="fr-FR" smtClean="0"/>
              <a:t>12</a:t>
            </a:fld>
            <a:endParaRPr lang="fr-FR"/>
          </a:p>
        </p:txBody>
      </p:sp>
    </p:spTree>
    <p:extLst>
      <p:ext uri="{BB962C8B-B14F-4D97-AF65-F5344CB8AC3E}">
        <p14:creationId xmlns:p14="http://schemas.microsoft.com/office/powerpoint/2010/main" val="334742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7E1F8EB-E7D7-47D2-98CA-FAEA2CA540E8}" type="slidenum">
              <a:rPr lang="fr-FR" smtClean="0"/>
              <a:t>13</a:t>
            </a:fld>
            <a:endParaRPr lang="fr-FR"/>
          </a:p>
        </p:txBody>
      </p:sp>
    </p:spTree>
    <p:extLst>
      <p:ext uri="{BB962C8B-B14F-4D97-AF65-F5344CB8AC3E}">
        <p14:creationId xmlns:p14="http://schemas.microsoft.com/office/powerpoint/2010/main" val="215570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The</a:t>
            </a:r>
            <a:r>
              <a:rPr lang="fr-FR" baseline="0" dirty="0" smtClean="0"/>
              <a:t> EIB has </a:t>
            </a:r>
            <a:r>
              <a:rPr lang="fr-FR" baseline="0" dirty="0" err="1" smtClean="0"/>
              <a:t>invested</a:t>
            </a:r>
            <a:r>
              <a:rPr lang="fr-FR" baseline="0" dirty="0" smtClean="0"/>
              <a:t> over 11 billion </a:t>
            </a:r>
            <a:r>
              <a:rPr lang="fr-FR" baseline="0" dirty="0" err="1" smtClean="0"/>
              <a:t>since</a:t>
            </a:r>
            <a:r>
              <a:rPr lang="fr-FR" baseline="0" dirty="0" smtClean="0"/>
              <a:t> 2000</a:t>
            </a:r>
          </a:p>
          <a:p>
            <a:endParaRPr lang="fr-FR" baseline="0" dirty="0" smtClean="0"/>
          </a:p>
          <a:p>
            <a:r>
              <a:rPr lang="en-US" sz="1200" b="0" i="0" kern="1200" dirty="0" smtClean="0">
                <a:solidFill>
                  <a:schemeClr val="tx1"/>
                </a:solidFill>
                <a:effectLst/>
                <a:latin typeface="+mn-lt"/>
                <a:ea typeface="+mn-ea"/>
                <a:cs typeface="+mn-cs"/>
              </a:rPr>
              <a:t>A good example of this work is the financing supporting the pan-European corridors running through the Western Balkans: Corridor X and Corridor </a:t>
            </a:r>
            <a:r>
              <a:rPr lang="en-US" sz="1200" b="0" i="0" kern="1200" dirty="0" err="1" smtClean="0">
                <a:solidFill>
                  <a:schemeClr val="tx1"/>
                </a:solidFill>
                <a:effectLst/>
                <a:latin typeface="+mn-lt"/>
                <a:ea typeface="+mn-ea"/>
                <a:cs typeface="+mn-cs"/>
              </a:rPr>
              <a:t>Vc</a:t>
            </a:r>
            <a:r>
              <a:rPr lang="en-US" sz="1200" b="0" i="0" kern="1200" dirty="0" smtClean="0">
                <a:solidFill>
                  <a:schemeClr val="tx1"/>
                </a:solidFill>
                <a:effectLst/>
                <a:latin typeface="+mn-lt"/>
                <a:ea typeface="+mn-ea"/>
                <a:cs typeface="+mn-cs"/>
              </a:rPr>
              <a:t>. Corridor X, which has received €750 million for the Balkan region alone, starts in Salzburg and ends in Thessaloniki, Greece. It covers 2 300 km of roads and more than 2 500 km of railways, connecting 12 airports and four sea and river ports. Corridor </a:t>
            </a:r>
            <a:r>
              <a:rPr lang="en-US" sz="1200" b="0" i="0" kern="1200" dirty="0" err="1" smtClean="0">
                <a:solidFill>
                  <a:schemeClr val="tx1"/>
                </a:solidFill>
                <a:effectLst/>
                <a:latin typeface="+mn-lt"/>
                <a:ea typeface="+mn-ea"/>
                <a:cs typeface="+mn-cs"/>
              </a:rPr>
              <a:t>Vc</a:t>
            </a:r>
            <a:r>
              <a:rPr lang="en-US" sz="1200" b="0" i="0" kern="1200" dirty="0" smtClean="0">
                <a:solidFill>
                  <a:schemeClr val="tx1"/>
                </a:solidFill>
                <a:effectLst/>
                <a:latin typeface="+mn-lt"/>
                <a:ea typeface="+mn-ea"/>
                <a:cs typeface="+mn-cs"/>
              </a:rPr>
              <a:t> (European route E73, 702 km), to which €1 billion in funding has so far been committed, connects Hungary to Croatia and Bosnia and Herzegovina and includes the recently built </a:t>
            </a:r>
            <a:r>
              <a:rPr lang="en-US" sz="1200" b="0" i="0" kern="1200" dirty="0" err="1" smtClean="0">
                <a:solidFill>
                  <a:schemeClr val="tx1"/>
                </a:solidFill>
                <a:effectLst/>
                <a:latin typeface="+mn-lt"/>
                <a:ea typeface="+mn-ea"/>
                <a:cs typeface="+mn-cs"/>
              </a:rPr>
              <a:t>Svilaj</a:t>
            </a:r>
            <a:r>
              <a:rPr lang="en-US" sz="1200" b="0" i="0" kern="1200" dirty="0" smtClean="0">
                <a:solidFill>
                  <a:schemeClr val="tx1"/>
                </a:solidFill>
                <a:effectLst/>
                <a:latin typeface="+mn-lt"/>
                <a:ea typeface="+mn-ea"/>
                <a:cs typeface="+mn-cs"/>
              </a:rPr>
              <a:t> bridge over the Sava River, on the Bosnian-Croatian border. This type of work brings the Western Balkans even closer to Europe.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Then there is our support for foreign business, such as the €500 million package for the Fiat 500 factory in </a:t>
            </a:r>
            <a:r>
              <a:rPr lang="en-US" sz="1200" b="0" i="0" kern="1200" dirty="0" err="1" smtClean="0">
                <a:solidFill>
                  <a:schemeClr val="tx1"/>
                </a:solidFill>
                <a:effectLst/>
                <a:latin typeface="+mn-lt"/>
                <a:ea typeface="+mn-ea"/>
                <a:cs typeface="+mn-cs"/>
              </a:rPr>
              <a:t>Kragujevac</a:t>
            </a:r>
            <a:r>
              <a:rPr lang="en-US" sz="1200" b="0" i="0" kern="1200" dirty="0" smtClean="0">
                <a:solidFill>
                  <a:schemeClr val="tx1"/>
                </a:solidFill>
                <a:effectLst/>
                <a:latin typeface="+mn-lt"/>
                <a:ea typeface="+mn-ea"/>
                <a:cs typeface="+mn-cs"/>
              </a:rPr>
              <a:t>, Serbia. We also support local banks, helping them give loans to small companies across the region. We help redevelop urban areas, such as the project around the Lana riverfront in Tirana, which received €8 million to </a:t>
            </a:r>
            <a:r>
              <a:rPr lang="en-US" sz="1200" b="0" i="0" kern="1200" dirty="0" err="1" smtClean="0">
                <a:solidFill>
                  <a:schemeClr val="tx1"/>
                </a:solidFill>
                <a:effectLst/>
                <a:latin typeface="+mn-lt"/>
                <a:ea typeface="+mn-ea"/>
                <a:cs typeface="+mn-cs"/>
              </a:rPr>
              <a:t>reorganise</a:t>
            </a:r>
            <a:r>
              <a:rPr lang="en-US" sz="1200" b="0" i="0" kern="1200" dirty="0" smtClean="0">
                <a:solidFill>
                  <a:schemeClr val="tx1"/>
                </a:solidFill>
                <a:effectLst/>
                <a:latin typeface="+mn-lt"/>
                <a:ea typeface="+mn-ea"/>
                <a:cs typeface="+mn-cs"/>
              </a:rPr>
              <a:t> streets and other urban infrastructure, so rehabilitating and boosting the </a:t>
            </a:r>
            <a:r>
              <a:rPr lang="en-US" sz="1200" b="0" i="0" kern="1200" dirty="0" err="1" smtClean="0">
                <a:solidFill>
                  <a:schemeClr val="tx1"/>
                </a:solidFill>
                <a:effectLst/>
                <a:latin typeface="+mn-lt"/>
                <a:ea typeface="+mn-ea"/>
                <a:cs typeface="+mn-cs"/>
              </a:rPr>
              <a:t>neighbouring</a:t>
            </a:r>
            <a:r>
              <a:rPr lang="en-US" sz="1200" b="0" i="0" kern="1200" dirty="0" smtClean="0">
                <a:solidFill>
                  <a:schemeClr val="tx1"/>
                </a:solidFill>
                <a:effectLst/>
                <a:latin typeface="+mn-lt"/>
                <a:ea typeface="+mn-ea"/>
                <a:cs typeface="+mn-cs"/>
              </a:rPr>
              <a:t> districts, restoring the drainage system to enhance the quality of life and preventing flooding.</a:t>
            </a:r>
          </a:p>
          <a:p>
            <a:endParaRPr lang="en-US" sz="1200" b="0" i="0" kern="1200" dirty="0" smtClean="0">
              <a:solidFill>
                <a:schemeClr val="tx1"/>
              </a:solidFill>
              <a:effectLst/>
              <a:latin typeface="+mn-lt"/>
              <a:ea typeface="+mn-ea"/>
              <a:cs typeface="+mn-cs"/>
            </a:endParaRPr>
          </a:p>
          <a:p>
            <a:r>
              <a:rPr lang="fr-FR" dirty="0" smtClean="0"/>
              <a:t>https://www.eib.org/en/essays/hope-strength-western-balkans</a:t>
            </a:r>
            <a:endParaRPr lang="fr-FR" dirty="0"/>
          </a:p>
        </p:txBody>
      </p:sp>
      <p:sp>
        <p:nvSpPr>
          <p:cNvPr id="4" name="Espace réservé du numéro de diapositive 3"/>
          <p:cNvSpPr>
            <a:spLocks noGrp="1"/>
          </p:cNvSpPr>
          <p:nvPr>
            <p:ph type="sldNum" sz="quarter" idx="10"/>
          </p:nvPr>
        </p:nvSpPr>
        <p:spPr/>
        <p:txBody>
          <a:bodyPr/>
          <a:lstStyle/>
          <a:p>
            <a:fld id="{77E1F8EB-E7D7-47D2-98CA-FAEA2CA540E8}" type="slidenum">
              <a:rPr lang="fr-FR" smtClean="0"/>
              <a:t>14</a:t>
            </a:fld>
            <a:endParaRPr lang="fr-FR"/>
          </a:p>
        </p:txBody>
      </p:sp>
    </p:spTree>
    <p:extLst>
      <p:ext uri="{BB962C8B-B14F-4D97-AF65-F5344CB8AC3E}">
        <p14:creationId xmlns:p14="http://schemas.microsoft.com/office/powerpoint/2010/main" val="2209720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1282F75-C93D-4D18-9D1C-AC053C001E98}" type="datetimeFigureOut">
              <a:rPr lang="fr-FR" smtClean="0"/>
              <a:t>03/11/2020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F2D42BE-3685-4920-B0B4-7595935A6727}"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61282F75-C93D-4D18-9D1C-AC053C001E98}" type="datetimeFigureOut">
              <a:rPr lang="fr-FR" smtClean="0"/>
              <a:t>03/11/2020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F2D42BE-3685-4920-B0B4-7595935A6727}"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61282F75-C93D-4D18-9D1C-AC053C001E98}" type="datetimeFigureOut">
              <a:rPr lang="fr-FR" smtClean="0"/>
              <a:t>03/11/2020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F2D42BE-3685-4920-B0B4-7595935A6727}"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61282F75-C93D-4D18-9D1C-AC053C001E98}" type="datetimeFigureOut">
              <a:rPr lang="fr-FR" smtClean="0"/>
              <a:t>03/11/2020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F2D42BE-3685-4920-B0B4-7595935A6727}"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1282F75-C93D-4D18-9D1C-AC053C001E98}" type="datetimeFigureOut">
              <a:rPr lang="fr-FR" smtClean="0"/>
              <a:t>03/11/2020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F2D42BE-3685-4920-B0B4-7595935A6727}"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1282F75-C93D-4D18-9D1C-AC053C001E98}" type="datetimeFigureOut">
              <a:rPr lang="fr-FR" smtClean="0"/>
              <a:t>03/11/2020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F2D42BE-3685-4920-B0B4-7595935A6727}"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61282F75-C93D-4D18-9D1C-AC053C001E98}" type="datetimeFigureOut">
              <a:rPr lang="fr-FR" smtClean="0"/>
              <a:t>03/11/2020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F2D42BE-3685-4920-B0B4-7595935A6727}"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61282F75-C93D-4D18-9D1C-AC053C001E98}" type="datetimeFigureOut">
              <a:rPr lang="fr-FR" smtClean="0"/>
              <a:t>03/11/2020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F2D42BE-3685-4920-B0B4-7595935A6727}"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82F75-C93D-4D18-9D1C-AC053C001E98}" type="datetimeFigureOut">
              <a:rPr lang="fr-FR" smtClean="0"/>
              <a:t>03/11/2020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F2D42BE-3685-4920-B0B4-7595935A6727}"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fr-FR" smtClean="0"/>
              <a:t>Modifiez le style du titre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1282F75-C93D-4D18-9D1C-AC053C001E98}" type="datetimeFigureOut">
              <a:rPr lang="fr-FR" smtClean="0"/>
              <a:t>03/11/2020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F2D42BE-3685-4920-B0B4-7595935A6727}" type="slidenum">
              <a:rPr lang="fr-FR" smtClean="0"/>
              <a:t>‹N°›</a:t>
            </a:fld>
            <a:endParaRPr lang="fr-FR"/>
          </a:p>
        </p:txBody>
      </p:sp>
      <p:sp>
        <p:nvSpPr>
          <p:cNvPr id="9" name="Content Placeholder 8"/>
          <p:cNvSpPr>
            <a:spLocks noGrp="1"/>
          </p:cNvSpPr>
          <p:nvPr>
            <p:ph sz="quarter" idx="13"/>
          </p:nvPr>
        </p:nvSpPr>
        <p:spPr>
          <a:xfrm>
            <a:off x="304800" y="381000"/>
            <a:ext cx="7772400" cy="494284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fr-FR" smtClean="0"/>
              <a:t>Modifiez le style du titre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61282F75-C93D-4D18-9D1C-AC053C001E98}" type="datetimeFigureOut">
              <a:rPr lang="fr-FR" smtClean="0"/>
              <a:t>03/11/2020</a:t>
            </a:fld>
            <a:endParaRPr lang="fr-FR"/>
          </a:p>
        </p:txBody>
      </p:sp>
      <p:sp>
        <p:nvSpPr>
          <p:cNvPr id="9" name="Slide Number Placeholder 8"/>
          <p:cNvSpPr>
            <a:spLocks noGrp="1"/>
          </p:cNvSpPr>
          <p:nvPr>
            <p:ph type="sldNum" sz="quarter" idx="11"/>
          </p:nvPr>
        </p:nvSpPr>
        <p:spPr/>
        <p:txBody>
          <a:bodyPr/>
          <a:lstStyle/>
          <a:p>
            <a:fld id="{EF2D42BE-3685-4920-B0B4-7595935A6727}" type="slidenum">
              <a:rPr lang="fr-FR" smtClean="0"/>
              <a:t>‹N°›</a:t>
            </a:fld>
            <a:endParaRPr lang="fr-FR"/>
          </a:p>
        </p:txBody>
      </p:sp>
      <p:sp>
        <p:nvSpPr>
          <p:cNvPr id="10" name="Footer Placeholder 9"/>
          <p:cNvSpPr>
            <a:spLocks noGrp="1"/>
          </p:cNvSpPr>
          <p:nvPr>
            <p:ph type="ftr" sz="quarter" idx="12"/>
          </p:nvPr>
        </p:nvSpPr>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F2D42BE-3685-4920-B0B4-7595935A6727}" type="slidenum">
              <a:rPr lang="fr-FR" smtClean="0"/>
              <a:t>‹N°›</a:t>
            </a:fld>
            <a:endParaRPr lang="fr-F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fr-F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1282F75-C93D-4D18-9D1C-AC053C001E98}" type="datetimeFigureOut">
              <a:rPr lang="fr-FR" smtClean="0"/>
              <a:t>03/11/2020</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err="1" smtClean="0"/>
              <a:t>Pre-conditions</a:t>
            </a:r>
            <a:r>
              <a:rPr lang="fr-FR" dirty="0" smtClean="0"/>
              <a:t> to </a:t>
            </a:r>
            <a:r>
              <a:rPr lang="fr-FR" dirty="0" err="1" smtClean="0"/>
              <a:t>European</a:t>
            </a:r>
            <a:r>
              <a:rPr lang="fr-FR" dirty="0"/>
              <a:t> </a:t>
            </a:r>
            <a:r>
              <a:rPr lang="fr-FR" dirty="0" smtClean="0"/>
              <a:t>Access</a:t>
            </a:r>
            <a:endParaRPr lang="fr-FR" dirty="0"/>
          </a:p>
        </p:txBody>
      </p:sp>
      <p:sp>
        <p:nvSpPr>
          <p:cNvPr id="3" name="Sous-titre 2"/>
          <p:cNvSpPr>
            <a:spLocks noGrp="1"/>
          </p:cNvSpPr>
          <p:nvPr>
            <p:ph type="subTitle" idx="1"/>
          </p:nvPr>
        </p:nvSpPr>
        <p:spPr/>
        <p:txBody>
          <a:bodyPr/>
          <a:lstStyle/>
          <a:p>
            <a:r>
              <a:rPr lang="fr-FR" dirty="0" smtClean="0"/>
              <a:t>By Diomides Mavroyiannis</a:t>
            </a:r>
            <a:endParaRPr lang="fr-FR" dirty="0"/>
          </a:p>
        </p:txBody>
      </p:sp>
    </p:spTree>
    <p:extLst>
      <p:ext uri="{BB962C8B-B14F-4D97-AF65-F5344CB8AC3E}">
        <p14:creationId xmlns:p14="http://schemas.microsoft.com/office/powerpoint/2010/main" val="1462062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Kosovo</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2648491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Kosovo</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2421281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Pre</a:t>
            </a:r>
            <a:r>
              <a:rPr lang="fr-FR" dirty="0" smtClean="0"/>
              <a:t>-accession </a:t>
            </a:r>
            <a:r>
              <a:rPr lang="fr-FR" dirty="0" err="1" smtClean="0"/>
              <a:t>legal</a:t>
            </a:r>
            <a:r>
              <a:rPr lang="fr-FR" dirty="0" smtClean="0"/>
              <a:t> </a:t>
            </a:r>
            <a:r>
              <a:rPr lang="fr-FR" dirty="0" err="1" smtClean="0"/>
              <a:t>commitments</a:t>
            </a:r>
            <a:endParaRPr lang="fr-FR" dirty="0"/>
          </a:p>
        </p:txBody>
      </p:sp>
      <p:sp>
        <p:nvSpPr>
          <p:cNvPr id="3" name="Espace réservé du contenu 2"/>
          <p:cNvSpPr>
            <a:spLocks noGrp="1"/>
          </p:cNvSpPr>
          <p:nvPr>
            <p:ph idx="1"/>
          </p:nvPr>
        </p:nvSpPr>
        <p:spPr/>
        <p:txBody>
          <a:bodyPr/>
          <a:lstStyle/>
          <a:p>
            <a:r>
              <a:rPr lang="fr-FR" dirty="0" smtClean="0"/>
              <a:t>Romania </a:t>
            </a:r>
            <a:r>
              <a:rPr lang="fr-FR" dirty="0" err="1" smtClean="0"/>
              <a:t>had</a:t>
            </a:r>
            <a:r>
              <a:rPr lang="fr-FR" dirty="0" smtClean="0"/>
              <a:t> </a:t>
            </a:r>
            <a:r>
              <a:rPr lang="fr-FR" dirty="0" err="1" smtClean="0"/>
              <a:t>Hungarian</a:t>
            </a:r>
            <a:r>
              <a:rPr lang="fr-FR" dirty="0" smtClean="0"/>
              <a:t> </a:t>
            </a:r>
            <a:r>
              <a:rPr lang="fr-FR" dirty="0" err="1" smtClean="0"/>
              <a:t>representation</a:t>
            </a:r>
            <a:r>
              <a:rPr lang="fr-FR" dirty="0" smtClean="0"/>
              <a:t> </a:t>
            </a:r>
            <a:r>
              <a:rPr lang="fr-FR" dirty="0" err="1" smtClean="0"/>
              <a:t>since</a:t>
            </a:r>
            <a:r>
              <a:rPr lang="fr-FR" dirty="0" smtClean="0"/>
              <a:t> 1990</a:t>
            </a:r>
          </a:p>
          <a:p>
            <a:r>
              <a:rPr lang="fr-FR" dirty="0" err="1" smtClean="0"/>
              <a:t>Bulgaria</a:t>
            </a:r>
            <a:r>
              <a:rPr lang="fr-FR" dirty="0" smtClean="0"/>
              <a:t> gave </a:t>
            </a:r>
            <a:r>
              <a:rPr lang="fr-FR" dirty="0" err="1" smtClean="0"/>
              <a:t>it’s</a:t>
            </a:r>
            <a:r>
              <a:rPr lang="fr-FR" dirty="0" smtClean="0"/>
              <a:t> </a:t>
            </a:r>
            <a:r>
              <a:rPr lang="fr-FR" dirty="0" err="1" smtClean="0"/>
              <a:t>Turkish</a:t>
            </a:r>
            <a:r>
              <a:rPr lang="fr-FR" dirty="0" smtClean="0"/>
              <a:t> </a:t>
            </a:r>
            <a:r>
              <a:rPr lang="fr-FR" dirty="0" err="1" smtClean="0"/>
              <a:t>minority</a:t>
            </a:r>
            <a:r>
              <a:rPr lang="fr-FR" dirty="0" smtClean="0"/>
              <a:t> </a:t>
            </a:r>
            <a:r>
              <a:rPr lang="fr-FR" dirty="0" err="1" smtClean="0"/>
              <a:t>representatin</a:t>
            </a:r>
            <a:r>
              <a:rPr lang="fr-FR" dirty="0" smtClean="0"/>
              <a:t> </a:t>
            </a:r>
            <a:r>
              <a:rPr lang="fr-FR" dirty="0" err="1" smtClean="0"/>
              <a:t>through</a:t>
            </a:r>
            <a:r>
              <a:rPr lang="fr-FR" dirty="0" smtClean="0"/>
              <a:t> the coalition</a:t>
            </a:r>
            <a:endParaRPr lang="fr-FR" dirty="0"/>
          </a:p>
        </p:txBody>
      </p:sp>
    </p:spTree>
    <p:extLst>
      <p:ext uri="{BB962C8B-B14F-4D97-AF65-F5344CB8AC3E}">
        <p14:creationId xmlns:p14="http://schemas.microsoft.com/office/powerpoint/2010/main" val="608732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31550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a:t>
            </a:r>
            <a:r>
              <a:rPr lang="fr-FR" dirty="0" err="1" smtClean="0"/>
              <a:t>game</a:t>
            </a:r>
            <a:r>
              <a:rPr lang="fr-FR" dirty="0" smtClean="0"/>
              <a:t> </a:t>
            </a:r>
            <a:r>
              <a:rPr lang="fr-FR" dirty="0" err="1" smtClean="0"/>
              <a:t>theory</a:t>
            </a:r>
            <a:endParaRPr lang="fr-FR" dirty="0"/>
          </a:p>
        </p:txBody>
      </p:sp>
      <p:sp>
        <p:nvSpPr>
          <p:cNvPr id="3" name="Espace réservé du contenu 2"/>
          <p:cNvSpPr>
            <a:spLocks noGrp="1"/>
          </p:cNvSpPr>
          <p:nvPr>
            <p:ph idx="1"/>
          </p:nvPr>
        </p:nvSpPr>
        <p:spPr/>
        <p:txBody>
          <a:bodyPr/>
          <a:lstStyle/>
          <a:p>
            <a:r>
              <a:rPr lang="fr-FR" dirty="0" smtClean="0"/>
              <a:t>The </a:t>
            </a:r>
            <a:r>
              <a:rPr lang="fr-FR" dirty="0" err="1" smtClean="0"/>
              <a:t>European</a:t>
            </a:r>
            <a:r>
              <a:rPr lang="fr-FR" dirty="0" smtClean="0"/>
              <a:t> Union </a:t>
            </a:r>
            <a:r>
              <a:rPr lang="fr-FR" dirty="0" err="1" smtClean="0"/>
              <a:t>wants</a:t>
            </a:r>
            <a:r>
              <a:rPr lang="fr-FR" dirty="0" smtClean="0"/>
              <a:t> </a:t>
            </a:r>
            <a:r>
              <a:rPr lang="fr-FR" dirty="0" err="1" smtClean="0"/>
              <a:t>enlargment</a:t>
            </a:r>
            <a:r>
              <a:rPr lang="fr-FR" dirty="0" smtClean="0"/>
              <a:t> + to </a:t>
            </a:r>
            <a:r>
              <a:rPr lang="fr-FR" dirty="0" err="1" smtClean="0"/>
              <a:t>avoid</a:t>
            </a:r>
            <a:r>
              <a:rPr lang="fr-FR" dirty="0" smtClean="0"/>
              <a:t> Balkans </a:t>
            </a:r>
            <a:r>
              <a:rPr lang="fr-FR" dirty="0" err="1" smtClean="0"/>
              <a:t>coming</a:t>
            </a:r>
            <a:r>
              <a:rPr lang="fr-FR" dirty="0" smtClean="0"/>
              <a:t> to the EU</a:t>
            </a:r>
          </a:p>
          <a:p>
            <a:r>
              <a:rPr lang="fr-FR" dirty="0" smtClean="0"/>
              <a:t>Balkans are </a:t>
            </a:r>
            <a:r>
              <a:rPr lang="fr-FR" dirty="0" err="1" smtClean="0"/>
              <a:t>mostly</a:t>
            </a:r>
            <a:r>
              <a:rPr lang="fr-FR" dirty="0" smtClean="0"/>
              <a:t> </a:t>
            </a:r>
            <a:r>
              <a:rPr lang="fr-FR" dirty="0" err="1" smtClean="0"/>
              <a:t>interested</a:t>
            </a:r>
            <a:r>
              <a:rPr lang="fr-FR" dirty="0" smtClean="0"/>
              <a:t> in the </a:t>
            </a:r>
            <a:r>
              <a:rPr lang="fr-FR" dirty="0" err="1" smtClean="0"/>
              <a:t>economic</a:t>
            </a:r>
            <a:r>
              <a:rPr lang="fr-FR" dirty="0" smtClean="0"/>
              <a:t> </a:t>
            </a:r>
            <a:r>
              <a:rPr lang="fr-FR" dirty="0" err="1" smtClean="0"/>
              <a:t>benefits</a:t>
            </a:r>
            <a:endParaRPr lang="fr-FR" dirty="0" smtClean="0"/>
          </a:p>
          <a:p>
            <a:r>
              <a:rPr lang="fr-FR" dirty="0" smtClean="0"/>
              <a:t>China or </a:t>
            </a:r>
            <a:r>
              <a:rPr lang="fr-FR" dirty="0" err="1" smtClean="0"/>
              <a:t>Russia</a:t>
            </a:r>
            <a:r>
              <a:rPr lang="fr-FR" dirty="0" smtClean="0"/>
              <a:t> </a:t>
            </a:r>
            <a:r>
              <a:rPr lang="fr-FR" dirty="0" err="1" smtClean="0"/>
              <a:t>investing</a:t>
            </a:r>
            <a:r>
              <a:rPr lang="fr-FR" dirty="0" smtClean="0"/>
              <a:t> </a:t>
            </a:r>
          </a:p>
          <a:p>
            <a:endParaRPr lang="fr-FR" dirty="0"/>
          </a:p>
        </p:txBody>
      </p:sp>
    </p:spTree>
    <p:extLst>
      <p:ext uri="{BB962C8B-B14F-4D97-AF65-F5344CB8AC3E}">
        <p14:creationId xmlns:p14="http://schemas.microsoft.com/office/powerpoint/2010/main" val="478246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Pre-condition</a:t>
            </a:r>
            <a:r>
              <a:rPr lang="fr-FR" dirty="0"/>
              <a:t> </a:t>
            </a:r>
            <a:r>
              <a:rPr lang="fr-FR" dirty="0" smtClean="0"/>
              <a:t>1: More to gain</a:t>
            </a:r>
            <a:endParaRPr lang="fr-FR" dirty="0"/>
          </a:p>
        </p:txBody>
      </p:sp>
      <p:sp>
        <p:nvSpPr>
          <p:cNvPr id="3" name="Espace réservé du contenu 2"/>
          <p:cNvSpPr>
            <a:spLocks noGrp="1"/>
          </p:cNvSpPr>
          <p:nvPr>
            <p:ph idx="1"/>
          </p:nvPr>
        </p:nvSpPr>
        <p:spPr/>
        <p:txBody>
          <a:bodyPr/>
          <a:lstStyle/>
          <a:p>
            <a:r>
              <a:rPr lang="fr-FR" dirty="0" err="1" smtClean="0"/>
              <a:t>Conditionalities</a:t>
            </a:r>
            <a:r>
              <a:rPr lang="fr-FR" dirty="0" smtClean="0"/>
              <a:t> on </a:t>
            </a:r>
            <a:r>
              <a:rPr lang="fr-FR" dirty="0" err="1" smtClean="0"/>
              <a:t>entering</a:t>
            </a:r>
            <a:endParaRPr lang="fr-FR" dirty="0" smtClean="0"/>
          </a:p>
          <a:p>
            <a:r>
              <a:rPr lang="fr-FR" dirty="0" smtClean="0"/>
              <a:t>Cultural </a:t>
            </a:r>
            <a:r>
              <a:rPr lang="fr-FR" dirty="0" err="1" smtClean="0"/>
              <a:t>stability</a:t>
            </a:r>
            <a:endParaRPr lang="fr-FR" dirty="0" smtClean="0"/>
          </a:p>
        </p:txBody>
      </p:sp>
    </p:spTree>
    <p:extLst>
      <p:ext uri="{BB962C8B-B14F-4D97-AF65-F5344CB8AC3E}">
        <p14:creationId xmlns:p14="http://schemas.microsoft.com/office/powerpoint/2010/main" val="1956438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Pre-condition</a:t>
            </a:r>
            <a:r>
              <a:rPr lang="fr-FR" dirty="0"/>
              <a:t> </a:t>
            </a:r>
            <a:r>
              <a:rPr lang="fr-FR" dirty="0" smtClean="0"/>
              <a:t>2: </a:t>
            </a:r>
            <a:r>
              <a:rPr lang="fr-FR" dirty="0" err="1" smtClean="0"/>
              <a:t>Wanted</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3501757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Basic Game </a:t>
            </a:r>
            <a:r>
              <a:rPr lang="fr-FR" dirty="0" err="1" smtClean="0"/>
              <a:t>theory</a:t>
            </a:r>
            <a:endParaRPr lang="fr-FR" dirty="0"/>
          </a:p>
        </p:txBody>
      </p:sp>
      <p:sp>
        <p:nvSpPr>
          <p:cNvPr id="3" name="Espace réservé du contenu 2"/>
          <p:cNvSpPr>
            <a:spLocks noGrp="1"/>
          </p:cNvSpPr>
          <p:nvPr>
            <p:ph idx="1"/>
          </p:nvPr>
        </p:nvSpPr>
        <p:spPr/>
        <p:txBody>
          <a:bodyPr/>
          <a:lstStyle/>
          <a:p>
            <a:r>
              <a:rPr lang="fr-FR" dirty="0" err="1" smtClean="0"/>
              <a:t>Sequential</a:t>
            </a:r>
            <a:r>
              <a:rPr lang="fr-FR" dirty="0" smtClean="0"/>
              <a:t> Game, Country and Union</a:t>
            </a:r>
          </a:p>
          <a:p>
            <a:r>
              <a:rPr lang="fr-FR" dirty="0" smtClean="0"/>
              <a:t>First Stage: Country </a:t>
            </a:r>
            <a:r>
              <a:rPr lang="fr-FR" dirty="0" err="1" smtClean="0"/>
              <a:t>Plays</a:t>
            </a:r>
            <a:endParaRPr lang="fr-FR" dirty="0" smtClean="0"/>
          </a:p>
          <a:p>
            <a:r>
              <a:rPr lang="fr-FR" dirty="0" smtClean="0"/>
              <a:t>Second Stage: Union </a:t>
            </a:r>
            <a:r>
              <a:rPr lang="fr-FR" dirty="0" err="1" smtClean="0"/>
              <a:t>decides</a:t>
            </a:r>
            <a:r>
              <a:rPr lang="fr-FR" dirty="0" smtClean="0"/>
              <a:t> entry or not</a:t>
            </a:r>
          </a:p>
          <a:p>
            <a:r>
              <a:rPr lang="fr-FR" dirty="0" err="1" smtClean="0"/>
              <a:t>Third</a:t>
            </a:r>
            <a:r>
              <a:rPr lang="fr-FR" dirty="0" smtClean="0"/>
              <a:t> Stage: Country </a:t>
            </a:r>
            <a:r>
              <a:rPr lang="fr-FR" dirty="0" err="1" smtClean="0"/>
              <a:t>plays</a:t>
            </a:r>
            <a:r>
              <a:rPr lang="fr-FR" dirty="0"/>
              <a:t> </a:t>
            </a:r>
            <a:r>
              <a:rPr lang="fr-FR" dirty="0" err="1" smtClean="0"/>
              <a:t>inside</a:t>
            </a:r>
            <a:r>
              <a:rPr lang="fr-FR" dirty="0" smtClean="0"/>
              <a:t> or </a:t>
            </a:r>
            <a:r>
              <a:rPr lang="fr-FR" dirty="0" err="1" smtClean="0"/>
              <a:t>outside</a:t>
            </a:r>
            <a:r>
              <a:rPr lang="fr-FR" dirty="0" smtClean="0"/>
              <a:t> union</a:t>
            </a:r>
          </a:p>
          <a:p>
            <a:r>
              <a:rPr lang="fr-FR" dirty="0" smtClean="0">
                <a:sym typeface="Wingdings" panose="05000000000000000000" pitchFamily="2" charset="2"/>
              </a:rPr>
              <a:t> </a:t>
            </a:r>
            <a:r>
              <a:rPr lang="fr-FR" dirty="0" err="1" smtClean="0">
                <a:sym typeface="Wingdings" panose="05000000000000000000" pitchFamily="2" charset="2"/>
              </a:rPr>
              <a:t>Only</a:t>
            </a:r>
            <a:r>
              <a:rPr lang="fr-FR" dirty="0" smtClean="0">
                <a:sym typeface="Wingdings" panose="05000000000000000000" pitchFamily="2" charset="2"/>
              </a:rPr>
              <a:t> </a:t>
            </a:r>
            <a:r>
              <a:rPr lang="fr-FR" dirty="0" err="1" smtClean="0">
                <a:sym typeface="Wingdings" panose="05000000000000000000" pitchFamily="2" charset="2"/>
              </a:rPr>
              <a:t>two</a:t>
            </a:r>
            <a:r>
              <a:rPr lang="fr-FR" dirty="0" smtClean="0">
                <a:sym typeface="Wingdings" panose="05000000000000000000" pitchFamily="2" charset="2"/>
              </a:rPr>
              <a:t> </a:t>
            </a:r>
            <a:r>
              <a:rPr lang="fr-FR" dirty="0" err="1" smtClean="0">
                <a:sym typeface="Wingdings" panose="05000000000000000000" pitchFamily="2" charset="2"/>
              </a:rPr>
              <a:t>ways</a:t>
            </a:r>
            <a:r>
              <a:rPr lang="fr-FR" dirty="0" smtClean="0">
                <a:sym typeface="Wingdings" panose="05000000000000000000" pitchFamily="2" charset="2"/>
              </a:rPr>
              <a:t> to </a:t>
            </a:r>
            <a:r>
              <a:rPr lang="fr-FR" dirty="0" err="1" smtClean="0">
                <a:sym typeface="Wingdings" panose="05000000000000000000" pitchFamily="2" charset="2"/>
              </a:rPr>
              <a:t>make</a:t>
            </a:r>
            <a:r>
              <a:rPr lang="fr-FR" dirty="0" smtClean="0">
                <a:sym typeface="Wingdings" panose="05000000000000000000" pitchFamily="2" charset="2"/>
              </a:rPr>
              <a:t> the </a:t>
            </a:r>
            <a:r>
              <a:rPr lang="fr-FR" dirty="0" err="1" smtClean="0">
                <a:sym typeface="Wingdings" panose="05000000000000000000" pitchFamily="2" charset="2"/>
              </a:rPr>
              <a:t>game</a:t>
            </a:r>
            <a:r>
              <a:rPr lang="fr-FR" dirty="0" smtClean="0">
                <a:sym typeface="Wingdings" panose="05000000000000000000" pitchFamily="2" charset="2"/>
              </a:rPr>
              <a:t> </a:t>
            </a:r>
            <a:r>
              <a:rPr lang="fr-FR" dirty="0" err="1" smtClean="0">
                <a:sym typeface="Wingdings" panose="05000000000000000000" pitchFamily="2" charset="2"/>
              </a:rPr>
              <a:t>work</a:t>
            </a:r>
            <a:endParaRPr lang="fr-FR" dirty="0" smtClean="0">
              <a:sym typeface="Wingdings" panose="05000000000000000000" pitchFamily="2" charset="2"/>
            </a:endParaRPr>
          </a:p>
          <a:p>
            <a:pPr marL="0" indent="0">
              <a:buNone/>
            </a:pPr>
            <a:endParaRPr lang="fr-FR" dirty="0" smtClean="0"/>
          </a:p>
        </p:txBody>
      </p:sp>
    </p:spTree>
    <p:extLst>
      <p:ext uri="{BB962C8B-B14F-4D97-AF65-F5344CB8AC3E}">
        <p14:creationId xmlns:p14="http://schemas.microsoft.com/office/powerpoint/2010/main" val="3141524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First </a:t>
            </a:r>
            <a:r>
              <a:rPr lang="fr-FR" dirty="0" err="1" smtClean="0"/>
              <a:t>way</a:t>
            </a:r>
            <a:r>
              <a:rPr lang="fr-FR" dirty="0" smtClean="0"/>
              <a:t>: </a:t>
            </a:r>
            <a:r>
              <a:rPr lang="fr-FR" dirty="0" err="1" smtClean="0"/>
              <a:t>Commitment</a:t>
            </a:r>
            <a:endParaRPr lang="fr-FR" dirty="0"/>
          </a:p>
        </p:txBody>
      </p:sp>
      <p:sp>
        <p:nvSpPr>
          <p:cNvPr id="3" name="Espace réservé du contenu 2"/>
          <p:cNvSpPr>
            <a:spLocks noGrp="1"/>
          </p:cNvSpPr>
          <p:nvPr>
            <p:ph idx="1"/>
          </p:nvPr>
        </p:nvSpPr>
        <p:spPr/>
        <p:txBody>
          <a:bodyPr/>
          <a:lstStyle/>
          <a:p>
            <a:r>
              <a:rPr lang="fr-FR" dirty="0" err="1" smtClean="0"/>
              <a:t>Commitment</a:t>
            </a:r>
            <a:r>
              <a:rPr lang="fr-FR" dirty="0" smtClean="0"/>
              <a:t> must </a:t>
            </a:r>
            <a:r>
              <a:rPr lang="fr-FR" dirty="0" err="1" smtClean="0"/>
              <a:t>be</a:t>
            </a:r>
            <a:r>
              <a:rPr lang="fr-FR" dirty="0" smtClean="0"/>
              <a:t> </a:t>
            </a:r>
            <a:r>
              <a:rPr lang="fr-FR" dirty="0" err="1" smtClean="0"/>
              <a:t>that</a:t>
            </a:r>
            <a:r>
              <a:rPr lang="fr-FR" dirty="0" smtClean="0"/>
              <a:t> the Balkans </a:t>
            </a:r>
            <a:r>
              <a:rPr lang="fr-FR" dirty="0" err="1" smtClean="0"/>
              <a:t>can</a:t>
            </a:r>
            <a:r>
              <a:rPr lang="fr-FR" dirty="0" smtClean="0"/>
              <a:t> commit to </a:t>
            </a:r>
            <a:r>
              <a:rPr lang="fr-FR" dirty="0" err="1" smtClean="0"/>
              <a:t>act</a:t>
            </a:r>
            <a:r>
              <a:rPr lang="fr-FR" dirty="0" smtClean="0"/>
              <a:t> in the </a:t>
            </a:r>
            <a:r>
              <a:rPr lang="fr-FR" dirty="0" err="1" smtClean="0"/>
              <a:t>way</a:t>
            </a:r>
            <a:r>
              <a:rPr lang="fr-FR" dirty="0" smtClean="0"/>
              <a:t> the </a:t>
            </a:r>
            <a:r>
              <a:rPr lang="fr-FR" dirty="0" err="1" smtClean="0"/>
              <a:t>European</a:t>
            </a:r>
            <a:r>
              <a:rPr lang="fr-FR" dirty="0" smtClean="0"/>
              <a:t> Union </a:t>
            </a:r>
            <a:r>
              <a:rPr lang="fr-FR" dirty="0" err="1" smtClean="0"/>
              <a:t>wants</a:t>
            </a:r>
            <a:r>
              <a:rPr lang="fr-FR" dirty="0" smtClean="0"/>
              <a:t> </a:t>
            </a:r>
            <a:r>
              <a:rPr lang="fr-FR" dirty="0" err="1" smtClean="0"/>
              <a:t>them</a:t>
            </a:r>
            <a:r>
              <a:rPr lang="fr-FR" dirty="0" smtClean="0"/>
              <a:t> to </a:t>
            </a:r>
            <a:r>
              <a:rPr lang="fr-FR" dirty="0" err="1" smtClean="0"/>
              <a:t>act</a:t>
            </a:r>
            <a:endParaRPr lang="fr-FR" dirty="0"/>
          </a:p>
          <a:p>
            <a:r>
              <a:rPr lang="fr-FR" dirty="0" err="1" smtClean="0"/>
              <a:t>Examples</a:t>
            </a:r>
            <a:r>
              <a:rPr lang="fr-FR" dirty="0" smtClean="0"/>
              <a:t>: </a:t>
            </a:r>
            <a:r>
              <a:rPr lang="fr-FR" dirty="0" err="1" smtClean="0"/>
              <a:t>Primary</a:t>
            </a:r>
            <a:r>
              <a:rPr lang="fr-FR" dirty="0" smtClean="0"/>
              <a:t>: </a:t>
            </a:r>
            <a:r>
              <a:rPr lang="fr-FR" dirty="0" err="1" smtClean="0"/>
              <a:t>Reduced</a:t>
            </a:r>
            <a:r>
              <a:rPr lang="fr-FR" dirty="0" smtClean="0"/>
              <a:t> </a:t>
            </a:r>
            <a:r>
              <a:rPr lang="fr-FR" dirty="0" err="1" smtClean="0"/>
              <a:t>role</a:t>
            </a:r>
            <a:r>
              <a:rPr lang="fr-FR" dirty="0" smtClean="0"/>
              <a:t> of </a:t>
            </a:r>
            <a:r>
              <a:rPr lang="fr-FR" dirty="0" err="1" smtClean="0"/>
              <a:t>executive</a:t>
            </a:r>
            <a:endParaRPr lang="fr-FR" dirty="0" smtClean="0"/>
          </a:p>
          <a:p>
            <a:r>
              <a:rPr lang="fr-FR" dirty="0" err="1" smtClean="0"/>
              <a:t>Judicial</a:t>
            </a:r>
            <a:r>
              <a:rPr lang="fr-FR" dirty="0" smtClean="0"/>
              <a:t> institutions </a:t>
            </a:r>
            <a:r>
              <a:rPr lang="fr-FR" dirty="0" err="1" smtClean="0"/>
              <a:t>which</a:t>
            </a:r>
            <a:r>
              <a:rPr lang="fr-FR" dirty="0" smtClean="0"/>
              <a:t> are </a:t>
            </a:r>
            <a:r>
              <a:rPr lang="fr-FR" dirty="0" err="1" smtClean="0"/>
              <a:t>costly</a:t>
            </a:r>
            <a:r>
              <a:rPr lang="fr-FR" dirty="0" smtClean="0"/>
              <a:t> to change</a:t>
            </a:r>
          </a:p>
          <a:p>
            <a:r>
              <a:rPr lang="fr-FR" dirty="0" err="1" smtClean="0"/>
              <a:t>Constitutional</a:t>
            </a:r>
            <a:r>
              <a:rPr lang="fr-FR" dirty="0" smtClean="0"/>
              <a:t> changes </a:t>
            </a:r>
            <a:r>
              <a:rPr lang="fr-FR" dirty="0" err="1" smtClean="0"/>
              <a:t>which</a:t>
            </a:r>
            <a:r>
              <a:rPr lang="fr-FR" dirty="0" smtClean="0"/>
              <a:t> </a:t>
            </a:r>
            <a:r>
              <a:rPr lang="fr-FR" dirty="0" err="1" smtClean="0"/>
              <a:t>require</a:t>
            </a:r>
            <a:r>
              <a:rPr lang="fr-FR" dirty="0" smtClean="0"/>
              <a:t> a super-</a:t>
            </a:r>
            <a:r>
              <a:rPr lang="fr-FR" dirty="0" err="1" smtClean="0"/>
              <a:t>majority</a:t>
            </a:r>
            <a:r>
              <a:rPr lang="fr-FR" dirty="0" smtClean="0"/>
              <a:t> to change. </a:t>
            </a:r>
          </a:p>
        </p:txBody>
      </p:sp>
    </p:spTree>
    <p:extLst>
      <p:ext uri="{BB962C8B-B14F-4D97-AF65-F5344CB8AC3E}">
        <p14:creationId xmlns:p14="http://schemas.microsoft.com/office/powerpoint/2010/main" val="2226409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Second </a:t>
            </a:r>
            <a:r>
              <a:rPr lang="fr-FR" dirty="0" err="1" smtClean="0"/>
              <a:t>method</a:t>
            </a:r>
            <a:endParaRPr lang="fr-FR" dirty="0"/>
          </a:p>
        </p:txBody>
      </p:sp>
      <p:sp>
        <p:nvSpPr>
          <p:cNvPr id="3" name="Espace réservé du contenu 2"/>
          <p:cNvSpPr>
            <a:spLocks noGrp="1"/>
          </p:cNvSpPr>
          <p:nvPr>
            <p:ph idx="1"/>
          </p:nvPr>
        </p:nvSpPr>
        <p:spPr/>
        <p:txBody>
          <a:bodyPr/>
          <a:lstStyle/>
          <a:p>
            <a:r>
              <a:rPr lang="fr-FR" dirty="0" smtClean="0"/>
              <a:t>The EU must </a:t>
            </a:r>
            <a:r>
              <a:rPr lang="fr-FR" dirty="0" err="1" smtClean="0"/>
              <a:t>be</a:t>
            </a:r>
            <a:r>
              <a:rPr lang="fr-FR" dirty="0" smtClean="0"/>
              <a:t> </a:t>
            </a:r>
            <a:r>
              <a:rPr lang="fr-FR" dirty="0" err="1" smtClean="0"/>
              <a:t>credible</a:t>
            </a:r>
            <a:r>
              <a:rPr lang="fr-FR" dirty="0" smtClean="0"/>
              <a:t> </a:t>
            </a:r>
            <a:r>
              <a:rPr lang="fr-FR" dirty="0" err="1" smtClean="0"/>
              <a:t>after</a:t>
            </a:r>
            <a:r>
              <a:rPr lang="fr-FR" dirty="0" smtClean="0"/>
              <a:t> </a:t>
            </a:r>
            <a:r>
              <a:rPr lang="fr-FR" dirty="0" err="1" smtClean="0"/>
              <a:t>it</a:t>
            </a:r>
            <a:r>
              <a:rPr lang="fr-FR" dirty="0" smtClean="0"/>
              <a:t> </a:t>
            </a:r>
            <a:r>
              <a:rPr lang="fr-FR" dirty="0" err="1" smtClean="0"/>
              <a:t>lets</a:t>
            </a:r>
            <a:r>
              <a:rPr lang="fr-FR" dirty="0" smtClean="0"/>
              <a:t> </a:t>
            </a:r>
            <a:r>
              <a:rPr lang="fr-FR" dirty="0" err="1" smtClean="0"/>
              <a:t>others</a:t>
            </a:r>
            <a:r>
              <a:rPr lang="fr-FR" dirty="0" smtClean="0"/>
              <a:t> in</a:t>
            </a:r>
          </a:p>
          <a:p>
            <a:r>
              <a:rPr lang="fr-FR" dirty="0" err="1" smtClean="0"/>
              <a:t>Either</a:t>
            </a:r>
            <a:r>
              <a:rPr lang="fr-FR" dirty="0" smtClean="0"/>
              <a:t> </a:t>
            </a:r>
            <a:r>
              <a:rPr lang="fr-FR" dirty="0" err="1" smtClean="0"/>
              <a:t>conditionalities</a:t>
            </a:r>
            <a:r>
              <a:rPr lang="fr-FR" dirty="0" smtClean="0"/>
              <a:t> on </a:t>
            </a:r>
            <a:r>
              <a:rPr lang="fr-FR" dirty="0" err="1" smtClean="0"/>
              <a:t>members</a:t>
            </a:r>
            <a:r>
              <a:rPr lang="fr-FR" dirty="0" smtClean="0"/>
              <a:t> or </a:t>
            </a:r>
            <a:r>
              <a:rPr lang="fr-FR" dirty="0" err="1" smtClean="0"/>
              <a:t>ability</a:t>
            </a:r>
            <a:r>
              <a:rPr lang="fr-FR" dirty="0" smtClean="0"/>
              <a:t> to </a:t>
            </a:r>
            <a:r>
              <a:rPr lang="fr-FR" dirty="0" err="1" smtClean="0"/>
              <a:t>eject</a:t>
            </a:r>
            <a:r>
              <a:rPr lang="fr-FR" dirty="0" smtClean="0"/>
              <a:t> </a:t>
            </a:r>
            <a:r>
              <a:rPr lang="fr-FR" dirty="0" err="1" smtClean="0"/>
              <a:t>from</a:t>
            </a:r>
            <a:r>
              <a:rPr lang="fr-FR" dirty="0" smtClean="0"/>
              <a:t> EU</a:t>
            </a:r>
            <a:r>
              <a:rPr lang="fr-FR" dirty="0"/>
              <a:t> </a:t>
            </a:r>
            <a:r>
              <a:rPr lang="fr-FR" dirty="0" smtClean="0"/>
              <a:t>or </a:t>
            </a:r>
            <a:r>
              <a:rPr lang="fr-FR" dirty="0" err="1" smtClean="0"/>
              <a:t>simply</a:t>
            </a:r>
            <a:r>
              <a:rPr lang="fr-FR" dirty="0" smtClean="0"/>
              <a:t> more </a:t>
            </a:r>
            <a:r>
              <a:rPr lang="fr-FR" dirty="0" err="1" smtClean="0"/>
              <a:t>federal</a:t>
            </a:r>
            <a:r>
              <a:rPr lang="fr-FR" dirty="0" smtClean="0"/>
              <a:t> control</a:t>
            </a:r>
          </a:p>
        </p:txBody>
      </p:sp>
    </p:spTree>
    <p:extLst>
      <p:ext uri="{BB962C8B-B14F-4D97-AF65-F5344CB8AC3E}">
        <p14:creationId xmlns:p14="http://schemas.microsoft.com/office/powerpoint/2010/main" val="3244930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Conditionalities</a:t>
            </a:r>
            <a:r>
              <a:rPr lang="fr-FR" dirty="0" smtClean="0"/>
              <a:t>: </a:t>
            </a:r>
            <a:r>
              <a:rPr lang="fr-FR" dirty="0" err="1" smtClean="0"/>
              <a:t>Benefits</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693472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Conditionalities</a:t>
            </a:r>
            <a:r>
              <a:rPr lang="fr-FR" dirty="0" smtClean="0"/>
              <a:t>: </a:t>
            </a:r>
            <a:r>
              <a:rPr lang="fr-FR" dirty="0" err="1" smtClean="0"/>
              <a:t>Costs</a:t>
            </a:r>
            <a:endParaRPr lang="fr-FR" dirty="0"/>
          </a:p>
        </p:txBody>
      </p:sp>
      <p:sp>
        <p:nvSpPr>
          <p:cNvPr id="3" name="Espace réservé du contenu 2"/>
          <p:cNvSpPr>
            <a:spLocks noGrp="1"/>
          </p:cNvSpPr>
          <p:nvPr>
            <p:ph idx="1"/>
          </p:nvPr>
        </p:nvSpPr>
        <p:spPr/>
        <p:txBody>
          <a:bodyPr/>
          <a:lstStyle/>
          <a:p>
            <a:r>
              <a:rPr lang="fr-FR" dirty="0" smtClean="0"/>
              <a:t>Name(</a:t>
            </a:r>
            <a:r>
              <a:rPr lang="fr-FR" dirty="0" err="1" smtClean="0"/>
              <a:t>Macedonia</a:t>
            </a:r>
            <a:r>
              <a:rPr lang="fr-FR" dirty="0" smtClean="0"/>
              <a:t>)</a:t>
            </a:r>
          </a:p>
          <a:p>
            <a:r>
              <a:rPr lang="fr-FR" dirty="0" err="1" smtClean="0"/>
              <a:t>Competition</a:t>
            </a:r>
            <a:endParaRPr lang="fr-FR" dirty="0"/>
          </a:p>
          <a:p>
            <a:r>
              <a:rPr lang="fr-FR" dirty="0" smtClean="0"/>
              <a:t>Cultural change</a:t>
            </a:r>
          </a:p>
          <a:p>
            <a:r>
              <a:rPr lang="fr-FR" dirty="0" err="1" smtClean="0"/>
              <a:t>Appearance</a:t>
            </a:r>
            <a:r>
              <a:rPr lang="fr-FR" dirty="0" smtClean="0"/>
              <a:t> of </a:t>
            </a:r>
            <a:r>
              <a:rPr lang="fr-FR" dirty="0" err="1" smtClean="0"/>
              <a:t>changing</a:t>
            </a:r>
            <a:endParaRPr lang="fr-FR" dirty="0" smtClean="0"/>
          </a:p>
          <a:p>
            <a:endParaRPr lang="fr-FR" dirty="0" smtClean="0"/>
          </a:p>
          <a:p>
            <a:endParaRPr lang="fr-FR" dirty="0"/>
          </a:p>
        </p:txBody>
      </p:sp>
    </p:spTree>
    <p:extLst>
      <p:ext uri="{BB962C8B-B14F-4D97-AF65-F5344CB8AC3E}">
        <p14:creationId xmlns:p14="http://schemas.microsoft.com/office/powerpoint/2010/main" val="2066547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Kosovo </a:t>
            </a:r>
            <a:r>
              <a:rPr lang="fr-FR" dirty="0" err="1" smtClean="0"/>
              <a:t>Specific</a:t>
            </a:r>
            <a:r>
              <a:rPr lang="fr-FR" dirty="0" smtClean="0"/>
              <a:t> obstacles</a:t>
            </a:r>
            <a:endParaRPr lang="fr-FR" dirty="0"/>
          </a:p>
        </p:txBody>
      </p:sp>
      <p:sp>
        <p:nvSpPr>
          <p:cNvPr id="3" name="Espace réservé du contenu 2"/>
          <p:cNvSpPr>
            <a:spLocks noGrp="1"/>
          </p:cNvSpPr>
          <p:nvPr>
            <p:ph idx="1"/>
          </p:nvPr>
        </p:nvSpPr>
        <p:spPr/>
        <p:txBody>
          <a:bodyPr/>
          <a:lstStyle/>
          <a:p>
            <a:pPr marL="514350" indent="-514350">
              <a:buFont typeface="+mj-lt"/>
              <a:buAutoNum type="arabicPeriod"/>
            </a:pPr>
            <a:r>
              <a:rPr lang="fr-FR" dirty="0" smtClean="0"/>
              <a:t>Layer 1: </a:t>
            </a:r>
            <a:r>
              <a:rPr lang="fr-FR" dirty="0" err="1" smtClean="0"/>
              <a:t>Serbia</a:t>
            </a:r>
            <a:endParaRPr lang="fr-FR" dirty="0" smtClean="0"/>
          </a:p>
          <a:p>
            <a:pPr marL="514350" indent="-514350">
              <a:buFont typeface="+mj-lt"/>
              <a:buAutoNum type="arabicPeriod"/>
            </a:pPr>
            <a:r>
              <a:rPr lang="fr-FR" dirty="0" smtClean="0"/>
              <a:t>Layer 2: </a:t>
            </a:r>
            <a:r>
              <a:rPr lang="fr-FR" dirty="0" err="1" smtClean="0"/>
              <a:t>Cyprus</a:t>
            </a:r>
            <a:r>
              <a:rPr lang="fr-FR" dirty="0" smtClean="0"/>
              <a:t>, Spain, </a:t>
            </a:r>
            <a:r>
              <a:rPr lang="fr-FR" dirty="0" err="1" smtClean="0"/>
              <a:t>Slovakia</a:t>
            </a:r>
            <a:r>
              <a:rPr lang="fr-FR" dirty="0" smtClean="0"/>
              <a:t>, Romania and Greek</a:t>
            </a:r>
          </a:p>
          <a:p>
            <a:pPr marL="514350" indent="-514350">
              <a:buFont typeface="+mj-lt"/>
              <a:buAutoNum type="arabicPeriod"/>
            </a:pPr>
            <a:r>
              <a:rPr lang="fr-FR" dirty="0" smtClean="0"/>
              <a:t>Layer 3: International, </a:t>
            </a:r>
            <a:r>
              <a:rPr lang="fr-FR" dirty="0" err="1" smtClean="0"/>
              <a:t>less</a:t>
            </a:r>
            <a:r>
              <a:rPr lang="fr-FR" dirty="0" smtClean="0"/>
              <a:t> </a:t>
            </a:r>
            <a:r>
              <a:rPr lang="fr-FR" dirty="0" err="1" smtClean="0"/>
              <a:t>than</a:t>
            </a:r>
            <a:r>
              <a:rPr lang="fr-FR" dirty="0" smtClean="0"/>
              <a:t> 80 countries </a:t>
            </a:r>
            <a:r>
              <a:rPr lang="fr-FR" dirty="0" err="1" smtClean="0"/>
              <a:t>recognize</a:t>
            </a:r>
            <a:r>
              <a:rPr lang="fr-FR" dirty="0" smtClean="0"/>
              <a:t> Kosovo(and </a:t>
            </a:r>
            <a:r>
              <a:rPr lang="fr-FR" dirty="0" err="1" smtClean="0"/>
              <a:t>hence</a:t>
            </a:r>
            <a:r>
              <a:rPr lang="fr-FR" dirty="0" smtClean="0"/>
              <a:t> not in the UN)</a:t>
            </a:r>
          </a:p>
          <a:p>
            <a:pPr marL="514350" indent="-514350">
              <a:buFont typeface="+mj-lt"/>
              <a:buAutoNum type="arabicPeriod"/>
            </a:pPr>
            <a:endParaRPr lang="fr-FR" dirty="0" smtClean="0"/>
          </a:p>
        </p:txBody>
      </p:sp>
    </p:spTree>
    <p:extLst>
      <p:ext uri="{BB962C8B-B14F-4D97-AF65-F5344CB8AC3E}">
        <p14:creationId xmlns:p14="http://schemas.microsoft.com/office/powerpoint/2010/main" val="37414801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tiguïté">
  <a:themeElements>
    <a:clrScheme name="Contiguïté">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tiguïté">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4246</TotalTime>
  <Words>527</Words>
  <Application>Microsoft Office PowerPoint</Application>
  <PresentationFormat>Affichage à l'écran (4:3)</PresentationFormat>
  <Paragraphs>78</Paragraphs>
  <Slides>14</Slides>
  <Notes>8</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Contiguïté</vt:lpstr>
      <vt:lpstr>Pre-conditions to European Access</vt:lpstr>
      <vt:lpstr>Pre-condition 1: More to gain</vt:lpstr>
      <vt:lpstr>Pre-condition 2: Wanted</vt:lpstr>
      <vt:lpstr>Basic Game theory</vt:lpstr>
      <vt:lpstr>First way: Commitment</vt:lpstr>
      <vt:lpstr>Second method</vt:lpstr>
      <vt:lpstr>Conditionalities: Benefits</vt:lpstr>
      <vt:lpstr>Conditionalities: Costs</vt:lpstr>
      <vt:lpstr>Kosovo Specific obstacles</vt:lpstr>
      <vt:lpstr>Kosovo</vt:lpstr>
      <vt:lpstr>Kosovo</vt:lpstr>
      <vt:lpstr>Pre-accession legal commitments</vt:lpstr>
      <vt:lpstr>Présentation PowerPoint</vt:lpstr>
      <vt:lpstr>The game theory</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Diomides Mavroyiannis</dc:creator>
  <cp:lastModifiedBy>Diomides Mavroyiannis</cp:lastModifiedBy>
  <cp:revision>17</cp:revision>
  <dcterms:created xsi:type="dcterms:W3CDTF">2020-11-03T15:23:22Z</dcterms:created>
  <dcterms:modified xsi:type="dcterms:W3CDTF">2020-11-06T14:10:01Z</dcterms:modified>
</cp:coreProperties>
</file>