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4"/>
  </p:sldMasterIdLst>
  <p:notesMasterIdLst>
    <p:notesMasterId r:id="rId40"/>
  </p:notesMasterIdLst>
  <p:handoutMasterIdLst>
    <p:handoutMasterId r:id="rId41"/>
  </p:handoutMasterIdLst>
  <p:sldIdLst>
    <p:sldId id="297" r:id="rId5"/>
    <p:sldId id="385" r:id="rId6"/>
    <p:sldId id="388" r:id="rId7"/>
    <p:sldId id="382" r:id="rId8"/>
    <p:sldId id="389" r:id="rId9"/>
    <p:sldId id="390" r:id="rId10"/>
    <p:sldId id="391" r:id="rId11"/>
    <p:sldId id="392" r:id="rId12"/>
    <p:sldId id="393" r:id="rId13"/>
    <p:sldId id="374" r:id="rId14"/>
    <p:sldId id="394" r:id="rId15"/>
    <p:sldId id="395" r:id="rId16"/>
    <p:sldId id="396" r:id="rId17"/>
    <p:sldId id="397" r:id="rId18"/>
    <p:sldId id="415" r:id="rId19"/>
    <p:sldId id="398" r:id="rId20"/>
    <p:sldId id="380" r:id="rId21"/>
    <p:sldId id="399" r:id="rId22"/>
    <p:sldId id="381" r:id="rId23"/>
    <p:sldId id="400" r:id="rId24"/>
    <p:sldId id="414" r:id="rId25"/>
    <p:sldId id="401" r:id="rId26"/>
    <p:sldId id="411" r:id="rId27"/>
    <p:sldId id="386" r:id="rId28"/>
    <p:sldId id="416" r:id="rId29"/>
    <p:sldId id="413" r:id="rId30"/>
    <p:sldId id="402" r:id="rId31"/>
    <p:sldId id="403" r:id="rId32"/>
    <p:sldId id="404" r:id="rId33"/>
    <p:sldId id="405" r:id="rId34"/>
    <p:sldId id="406" r:id="rId35"/>
    <p:sldId id="408" r:id="rId36"/>
    <p:sldId id="407" r:id="rId37"/>
    <p:sldId id="409" r:id="rId38"/>
    <p:sldId id="41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3557" autoAdjust="0"/>
  </p:normalViewPr>
  <p:slideViewPr>
    <p:cSldViewPr snapToGrid="0">
      <p:cViewPr varScale="1">
        <p:scale>
          <a:sx n="57" d="100"/>
          <a:sy n="57" d="100"/>
        </p:scale>
        <p:origin x="948" y="16"/>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4/5/2023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4/5/2023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a:p>
        </p:txBody>
      </p:sp>
    </p:spTree>
    <p:extLst>
      <p:ext uri="{BB962C8B-B14F-4D97-AF65-F5344CB8AC3E}">
        <p14:creationId xmlns:p14="http://schemas.microsoft.com/office/powerpoint/2010/main" val="3692250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27</a:t>
            </a:fld>
            <a:endParaRPr lang="en-US" noProof="0"/>
          </a:p>
        </p:txBody>
      </p:sp>
    </p:spTree>
    <p:extLst>
      <p:ext uri="{BB962C8B-B14F-4D97-AF65-F5344CB8AC3E}">
        <p14:creationId xmlns:p14="http://schemas.microsoft.com/office/powerpoint/2010/main" val="1320753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28</a:t>
            </a:fld>
            <a:endParaRPr lang="en-US" noProof="0"/>
          </a:p>
        </p:txBody>
      </p:sp>
    </p:spTree>
    <p:extLst>
      <p:ext uri="{BB962C8B-B14F-4D97-AF65-F5344CB8AC3E}">
        <p14:creationId xmlns:p14="http://schemas.microsoft.com/office/powerpoint/2010/main" val="3051138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29</a:t>
            </a:fld>
            <a:endParaRPr lang="en-US" noProof="0"/>
          </a:p>
        </p:txBody>
      </p:sp>
    </p:spTree>
    <p:extLst>
      <p:ext uri="{BB962C8B-B14F-4D97-AF65-F5344CB8AC3E}">
        <p14:creationId xmlns:p14="http://schemas.microsoft.com/office/powerpoint/2010/main" val="1375175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34</a:t>
            </a:fld>
            <a:endParaRPr lang="en-US" noProof="0"/>
          </a:p>
        </p:txBody>
      </p:sp>
    </p:spTree>
    <p:extLst>
      <p:ext uri="{BB962C8B-B14F-4D97-AF65-F5344CB8AC3E}">
        <p14:creationId xmlns:p14="http://schemas.microsoft.com/office/powerpoint/2010/main" val="223238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a:p>
        </p:txBody>
      </p:sp>
    </p:spTree>
    <p:extLst>
      <p:ext uri="{BB962C8B-B14F-4D97-AF65-F5344CB8AC3E}">
        <p14:creationId xmlns:p14="http://schemas.microsoft.com/office/powerpoint/2010/main" val="29360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a:p>
        </p:txBody>
      </p:sp>
    </p:spTree>
    <p:extLst>
      <p:ext uri="{BB962C8B-B14F-4D97-AF65-F5344CB8AC3E}">
        <p14:creationId xmlns:p14="http://schemas.microsoft.com/office/powerpoint/2010/main" val="344534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a:p>
        </p:txBody>
      </p:sp>
    </p:spTree>
    <p:extLst>
      <p:ext uri="{BB962C8B-B14F-4D97-AF65-F5344CB8AC3E}">
        <p14:creationId xmlns:p14="http://schemas.microsoft.com/office/powerpoint/2010/main" val="3865963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a:p>
        </p:txBody>
      </p:sp>
    </p:spTree>
    <p:extLst>
      <p:ext uri="{BB962C8B-B14F-4D97-AF65-F5344CB8AC3E}">
        <p14:creationId xmlns:p14="http://schemas.microsoft.com/office/powerpoint/2010/main" val="201095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a:p>
        </p:txBody>
      </p:sp>
    </p:spTree>
    <p:extLst>
      <p:ext uri="{BB962C8B-B14F-4D97-AF65-F5344CB8AC3E}">
        <p14:creationId xmlns:p14="http://schemas.microsoft.com/office/powerpoint/2010/main" val="239788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a:p>
        </p:txBody>
      </p:sp>
    </p:spTree>
    <p:extLst>
      <p:ext uri="{BB962C8B-B14F-4D97-AF65-F5344CB8AC3E}">
        <p14:creationId xmlns:p14="http://schemas.microsoft.com/office/powerpoint/2010/main" val="3943337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a:p>
        </p:txBody>
      </p:sp>
    </p:spTree>
    <p:extLst>
      <p:ext uri="{BB962C8B-B14F-4D97-AF65-F5344CB8AC3E}">
        <p14:creationId xmlns:p14="http://schemas.microsoft.com/office/powerpoint/2010/main" val="1735510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a:p>
        </p:txBody>
      </p:sp>
    </p:spTree>
    <p:extLst>
      <p:ext uri="{BB962C8B-B14F-4D97-AF65-F5344CB8AC3E}">
        <p14:creationId xmlns:p14="http://schemas.microsoft.com/office/powerpoint/2010/main" val="373722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03487"/>
            <a:ext cx="9144000" cy="1006475"/>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Rectangle 6">
            <a:extLst>
              <a:ext uri="{FF2B5EF4-FFF2-40B4-BE49-F238E27FC236}">
                <a16:creationId xmlns:a16="http://schemas.microsoft.com/office/drawing/2014/main" id="{C31755EB-9ACB-51C2-19E6-39CCA2158187}"/>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B3537BEE-4304-F776-5FBB-76E731CF0F8E}"/>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CDC374BA-0458-3AD5-4843-6F4BFCBB8C01}"/>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2620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893852"/>
            <a:ext cx="10515600" cy="796836"/>
          </a:xfrm>
        </p:spPr>
        <p:txBody>
          <a:bodyPr/>
          <a:lstStyle>
            <a:lvl1pPr>
              <a:defRPr b="1">
                <a:latin typeface="+mn-lt"/>
              </a:defRPr>
            </a:lvl1pPr>
          </a:lstStyle>
          <a:p>
            <a:r>
              <a:rPr lang="en-US" dirty="0"/>
              <a:t>Click to edit Master title style</a:t>
            </a:r>
          </a:p>
        </p:txBody>
      </p:sp>
      <p:sp>
        <p:nvSpPr>
          <p:cNvPr id="4" name="Date Placeholder 3"/>
          <p:cNvSpPr>
            <a:spLocks noGrp="1"/>
          </p:cNvSpPr>
          <p:nvPr>
            <p:ph type="dt" sz="half" idx="10"/>
          </p:nvPr>
        </p:nvSpPr>
        <p:spPr/>
        <p:txBody>
          <a:bodyPr/>
          <a:lstStyle/>
          <a:p>
            <a:fld id="{4509A250-FF31-4206-8172-F9D3106AACB1}" type="datetimeFigureOut">
              <a:rPr lang="en-US" smtClean="0"/>
              <a:t>4/5/2023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7B83C4E7-7C58-B096-971F-CF8CFA4054A6}"/>
              </a:ext>
            </a:extLst>
          </p:cNvPr>
          <p:cNvSpPr/>
          <p:nvPr userDrawn="1"/>
        </p:nvSpPr>
        <p:spPr>
          <a:xfrm>
            <a:off x="838200" y="1812663"/>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Content Placeholder 2">
            <a:extLst>
              <a:ext uri="{FF2B5EF4-FFF2-40B4-BE49-F238E27FC236}">
                <a16:creationId xmlns:a16="http://schemas.microsoft.com/office/drawing/2014/main" id="{310D7FB5-8077-1C79-CAA2-EC48A43777DE}"/>
              </a:ext>
            </a:extLst>
          </p:cNvPr>
          <p:cNvSpPr>
            <a:spLocks noGrp="1"/>
          </p:cNvSpPr>
          <p:nvPr>
            <p:ph idx="1"/>
          </p:nvPr>
        </p:nvSpPr>
        <p:spPr>
          <a:xfrm>
            <a:off x="838200" y="2049462"/>
            <a:ext cx="10517188" cy="3672654"/>
          </a:xfrm>
          <a:prstGeom prst="rect">
            <a:avLst/>
          </a:prstGeom>
        </p:spPr>
        <p:txBody>
          <a:bodyPr/>
          <a:lstStyle>
            <a:lvl1pPr marL="228600" indent="-228600">
              <a:buClr>
                <a:srgbClr val="C00000"/>
              </a:buClr>
              <a:buFont typeface="Wingdings" panose="05000000000000000000" pitchFamily="2" charset="2"/>
              <a:buChar char="§"/>
              <a:defRPr sz="2400"/>
            </a:lvl1pPr>
            <a:lvl2pPr marL="685800" indent="-228600">
              <a:buClr>
                <a:srgbClr val="C00000"/>
              </a:buClr>
              <a:buFont typeface="Calibri" panose="020F0502020204030204" pitchFamily="34" charset="0"/>
              <a:buChar char="―"/>
              <a:defRPr sz="2400"/>
            </a:lvl2pPr>
            <a:lvl3pPr marL="1143000" indent="-228600">
              <a:buClr>
                <a:srgbClr val="C00000"/>
              </a:buClr>
              <a:buFont typeface="Calibri" panose="020F0502020204030204" pitchFamily="34" charset="0"/>
              <a:buChar char="□"/>
              <a:defRPr sz="2400"/>
            </a:lvl3pPr>
            <a:lvl4pPr marL="1600200" indent="-228600">
              <a:buClr>
                <a:srgbClr val="C00000"/>
              </a:buClr>
              <a:buFont typeface="Calibri" panose="020F0502020204030204" pitchFamily="34" charset="0"/>
              <a:buChar char="□"/>
              <a:defRPr sz="2000"/>
            </a:lvl4pPr>
            <a:lvl5pPr marL="2057400" indent="-228600">
              <a:buClr>
                <a:srgbClr val="C00000"/>
              </a:buClr>
              <a:buFont typeface="Calibri" panose="020F0502020204030204" pitchFamily="34" charset="0"/>
              <a:buChar cha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814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9999448" cy="1235896"/>
          </a:xfrm>
        </p:spPr>
        <p:txBody>
          <a:bodyPr anchor="b">
            <a:normAutofit/>
          </a:bodyPr>
          <a:lstStyle>
            <a:lvl1pPr>
              <a:defRPr sz="4000" b="1">
                <a:latin typeface="+mn-lt"/>
              </a:defRPr>
            </a:lvl1pPr>
          </a:lstStyle>
          <a:p>
            <a:r>
              <a:rPr lang="en-US" dirty="0"/>
              <a:t>Click to edit Master title style</a:t>
            </a:r>
          </a:p>
        </p:txBody>
      </p:sp>
      <p:sp>
        <p:nvSpPr>
          <p:cNvPr id="5" name="Date Placeholder 4"/>
          <p:cNvSpPr>
            <a:spLocks noGrp="1"/>
          </p:cNvSpPr>
          <p:nvPr>
            <p:ph type="dt" sz="half" idx="10"/>
          </p:nvPr>
        </p:nvSpPr>
        <p:spPr/>
        <p:txBody>
          <a:bodyPr/>
          <a:lstStyle/>
          <a:p>
            <a:fld id="{4509A250-FF31-4206-8172-F9D3106AACB1}" type="datetimeFigureOut">
              <a:rPr lang="en-US" smtClean="0"/>
              <a:t>4/5/2023</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a16="http://schemas.microsoft.com/office/drawing/2014/main" id="{CC21EBC9-2155-517A-8BA8-F5958E62AFCE}"/>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Content Placeholder 2">
            <a:extLst>
              <a:ext uri="{FF2B5EF4-FFF2-40B4-BE49-F238E27FC236}">
                <a16:creationId xmlns:a16="http://schemas.microsoft.com/office/drawing/2014/main" id="{4D2352C2-FD9D-E38F-94FF-41522E360545}"/>
              </a:ext>
            </a:extLst>
          </p:cNvPr>
          <p:cNvSpPr>
            <a:spLocks noGrp="1"/>
          </p:cNvSpPr>
          <p:nvPr>
            <p:ph idx="1"/>
          </p:nvPr>
        </p:nvSpPr>
        <p:spPr>
          <a:xfrm>
            <a:off x="838200" y="2049462"/>
            <a:ext cx="10517188" cy="3672654"/>
          </a:xfrm>
          <a:prstGeom prst="rect">
            <a:avLst/>
          </a:prstGeom>
        </p:spPr>
        <p:txBody>
          <a:bodyPr/>
          <a:lstStyle>
            <a:lvl1pPr marL="228600" indent="-228600">
              <a:buClr>
                <a:srgbClr val="C00000"/>
              </a:buClr>
              <a:buFont typeface="Wingdings" panose="05000000000000000000" pitchFamily="2" charset="2"/>
              <a:buChar char="§"/>
              <a:defRPr sz="2400"/>
            </a:lvl1pPr>
            <a:lvl2pPr marL="685800" indent="-228600">
              <a:buClr>
                <a:srgbClr val="C00000"/>
              </a:buClr>
              <a:buFont typeface="Calibri" panose="020F0502020204030204" pitchFamily="34" charset="0"/>
              <a:buChar char="―"/>
              <a:defRPr sz="2400"/>
            </a:lvl2pPr>
            <a:lvl3pPr marL="1143000" indent="-228600">
              <a:buClr>
                <a:srgbClr val="C00000"/>
              </a:buClr>
              <a:buFont typeface="Calibri" panose="020F0502020204030204" pitchFamily="34" charset="0"/>
              <a:buChar char="□"/>
              <a:defRPr sz="2400"/>
            </a:lvl3pPr>
            <a:lvl4pPr marL="1600200" indent="-228600">
              <a:buClr>
                <a:srgbClr val="C00000"/>
              </a:buClr>
              <a:buFont typeface="Calibri" panose="020F0502020204030204" pitchFamily="34" charset="0"/>
              <a:buChar char="□"/>
              <a:defRPr sz="2000"/>
            </a:lvl4pPr>
            <a:lvl5pPr marL="2057400" indent="-228600">
              <a:buClr>
                <a:srgbClr val="C00000"/>
              </a:buClr>
              <a:buFont typeface="Calibri" panose="020F0502020204030204" pitchFamily="34" charset="0"/>
              <a:buChar cha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009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4/5/2023</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a16="http://schemas.microsoft.com/office/drawing/2014/main" id="{06C28F93-06BF-5F87-4D95-2D682910E86F}"/>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07407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prstGeom prst="rect">
            <a:avLst/>
          </a:prstGeo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prstGeom prst="rect">
            <a:avLst/>
          </a:prstGeo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lvl1pPr>
              <a:defRPr sz="1500"/>
            </a:lvl1pPr>
          </a:lstStyle>
          <a:p>
            <a:fld id="{19B51A1E-902D-48AF-9020-955120F399B6}" type="slidenum">
              <a:rPr lang="en-US" smtClean="0"/>
              <a:pPr/>
              <a:t>‹#›</a:t>
            </a:fld>
            <a:endParaRPr lang="en-US"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402409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prstGeom prst="rect">
            <a:avLst/>
          </a:prstGeo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lvl1pPr>
              <a:defRPr sz="1500"/>
            </a:lvl1pPr>
          </a:lstStyle>
          <a:p>
            <a:fld id="{19B51A1E-902D-48AF-9020-955120F399B6}" type="slidenum">
              <a:rPr lang="en-US" smtClean="0"/>
              <a:pPr/>
              <a:t>‹#›</a:t>
            </a:fld>
            <a:endParaRPr lang="en-US"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prstGeom prst="rect">
            <a:avLst/>
          </a:prstGeo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lvl1pPr>
              <a:defRPr sz="1500"/>
            </a:lvl1pPr>
          </a:lstStyle>
          <a:p>
            <a:fld id="{19B51A1E-902D-48AF-9020-955120F399B6}" type="slidenum">
              <a:rPr lang="en-US" smtClean="0"/>
              <a:pPr/>
              <a:t>‹#›</a:t>
            </a:fld>
            <a:endParaRPr lang="en-US"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a:prstGeom prst="rect">
            <a:avLst/>
          </a:pr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a:prstGeom prst="rect">
            <a:avLst/>
          </a:pr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lvl1pPr>
              <a:defRPr sz="1500"/>
            </a:lvl1pPr>
          </a:lstStyle>
          <a:p>
            <a:fld id="{19B51A1E-902D-48AF-9020-955120F399B6}" type="slidenum">
              <a:rPr lang="en-US" smtClean="0"/>
              <a:pPr/>
              <a:t>‹#›</a:t>
            </a:fld>
            <a:endParaRPr lang="en-US"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a:prstGeom prst="rect">
            <a:avLst/>
          </a:prstGeo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91110"/>
            <a:ext cx="10515600" cy="899578"/>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4/5/2023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76CAA9FE-742D-6EDC-7C8B-02AC52235304}"/>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CAF0DD1-085E-3493-B6FF-02769AE6C95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D8F4AA9A-9EF1-7526-3C71-7EDDAAED25AA}"/>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5FAE07E-5354-F0F0-4E28-6175CF31731F}"/>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72E7794B-2733-3339-A521-ABBF67211BAB}"/>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1EC39568-8A00-B5AD-EDB7-5E8598513E20}"/>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16282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6" r:id="rId3"/>
    <p:sldLayoutId id="2147483757" r:id="rId4"/>
    <p:sldLayoutId id="2147483762" r:id="rId5"/>
    <p:sldLayoutId id="2147483667" r:id="rId6"/>
    <p:sldLayoutId id="2147483668" r:id="rId7"/>
    <p:sldLayoutId id="2147483671" r:id="rId8"/>
    <p:sldLayoutId id="2147483673" r:id="rId9"/>
  </p:sldLayoutIdLst>
  <p:hf hd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abors-data-analysis/gabors-data-analysis.github.io" TargetMode="External"/><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1.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osf.io/n8ved"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abors-data-analysis/gabors-data-analysis.github.io" TargetMode="External"/><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sf.io/r8ayw/" TargetMode="Externa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hyperlink" Target="https://github.com/gabors-data-analysis/da_case_studies/blob/master/ch20-ab-test-social-media/ch20-ab-test-powercalc-pvalues.R" TargetMode="Externa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1.xml"/><Relationship Id="rId2" Type="http://schemas.openxmlformats.org/officeDocument/2006/relationships/hyperlink" Target="https://osf.io/6pa59/" TargetMode="External"/><Relationship Id="rId1" Type="http://schemas.openxmlformats.org/officeDocument/2006/relationships/slideLayout" Target="../slideLayouts/slideLayout3.xml"/><Relationship Id="rId6" Type="http://schemas.openxmlformats.org/officeDocument/2006/relationships/hyperlink" Target="https://github.com/gabors-data-analysis/da_case_studies/blob/master/ch20-ab-test-social-media/ch20-ab-test-powercalc-pvalues.R" TargetMode="External"/><Relationship Id="rId5" Type="http://schemas.openxmlformats.org/officeDocument/2006/relationships/hyperlink" Target="https://osf.io/r8ayw/" TargetMode="External"/><Relationship Id="rId4" Type="http://schemas.openxmlformats.org/officeDocument/2006/relationships/hyperlink" Target="https://github.com/gabors-data-analysis/da_case_studies/blob/master/ch20-working-from-home/ch20-wfh.R" TargetMode="External"/></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3839514"/>
            <a:ext cx="5472000" cy="2352485"/>
          </a:xfrm>
        </p:spPr>
        <p:txBody>
          <a:bodyPr>
            <a:normAutofit lnSpcReduction="10000"/>
          </a:bodyPr>
          <a:lstStyle/>
          <a:p>
            <a:pPr marL="0" indent="0">
              <a:buNone/>
            </a:pPr>
            <a:r>
              <a:rPr lang="en-US" dirty="0"/>
              <a:t>In the tutorials we use cases from the book</a:t>
            </a:r>
          </a:p>
          <a:p>
            <a:pPr marL="0" indent="0">
              <a:buNone/>
            </a:pPr>
            <a:r>
              <a:rPr lang="en-US" dirty="0"/>
              <a:t>&amp; we also use real financial data to gain in-depth understanding for applied finance research work, relevant for the industry</a:t>
            </a:r>
          </a:p>
        </p:txBody>
      </p:sp>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17" name="Picture Placeholder 16" descr="A picture containing text&#10;&#10;Description automatically generated">
            <a:extLst>
              <a:ext uri="{FF2B5EF4-FFF2-40B4-BE49-F238E27FC236}">
                <a16:creationId xmlns:a16="http://schemas.microsoft.com/office/drawing/2014/main" id="{19F40030-5DE3-7BC7-31EE-7CC3600569E4}"/>
              </a:ext>
            </a:extLst>
          </p:cNvPr>
          <p:cNvPicPr>
            <a:picLocks noGrp="1" noChangeAspect="1"/>
          </p:cNvPicPr>
          <p:nvPr>
            <p:ph type="pic" sz="quarter" idx="14"/>
          </p:nvPr>
        </p:nvPicPr>
        <p:blipFill>
          <a:blip r:embed="rId2"/>
          <a:srcRect t="5544" b="5544"/>
          <a:stretch>
            <a:fillRect/>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060" y="1894142"/>
            <a:ext cx="6641900" cy="1124345"/>
          </a:xfrm>
          <a:ln w="28575">
            <a:solidFill>
              <a:schemeClr val="bg1"/>
            </a:solidFill>
          </a:ln>
        </p:spPr>
        <p:txBody>
          <a:bodyPr>
            <a:normAutofit fontScale="90000"/>
          </a:bodyPr>
          <a:lstStyle/>
          <a:p>
            <a:r>
              <a:rPr lang="en-US" dirty="0"/>
              <a:t>Tutorials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334" y="2994141"/>
            <a:ext cx="6641626" cy="769507"/>
          </a:xfrm>
          <a:ln w="28575">
            <a:solidFill>
              <a:schemeClr val="bg1"/>
            </a:solidFill>
          </a:ln>
        </p:spPr>
        <p:txBody>
          <a:bodyPr>
            <a:normAutofit/>
          </a:bodyPr>
          <a:lstStyle/>
          <a:p>
            <a:r>
              <a:rPr lang="en-US" dirty="0"/>
              <a:t>Cases from the book accessible online </a:t>
            </a:r>
          </a:p>
        </p:txBody>
      </p:sp>
      <p:pic>
        <p:nvPicPr>
          <p:cNvPr id="12" name="Picture 11">
            <a:hlinkClick r:id="rId3"/>
            <a:extLst>
              <a:ext uri="{FF2B5EF4-FFF2-40B4-BE49-F238E27FC236}">
                <a16:creationId xmlns:a16="http://schemas.microsoft.com/office/drawing/2014/main" id="{5A855C86-D9C1-5FCE-F3E7-073D8D788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7863" y="3094353"/>
            <a:ext cx="652941" cy="619014"/>
          </a:xfrm>
          <a:prstGeom prst="ellipse">
            <a:avLst/>
          </a:prstGeom>
          <a:noFill/>
          <a:ln>
            <a:noFill/>
          </a:ln>
          <a:effectLst>
            <a:glow rad="139700">
              <a:schemeClr val="accent5">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8">
            <a:extLst>
              <a:ext uri="{FF2B5EF4-FFF2-40B4-BE49-F238E27FC236}">
                <a16:creationId xmlns:a16="http://schemas.microsoft.com/office/drawing/2014/main" id="{060CEE58-45D8-00B8-AA48-2EBC51A2A0C7}"/>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1</a:t>
            </a:fld>
            <a:endParaRPr lang="en-US" sz="1600" dirty="0"/>
          </a:p>
        </p:txBody>
      </p:sp>
      <p:sp>
        <p:nvSpPr>
          <p:cNvPr id="7" name="object 92">
            <a:extLst>
              <a:ext uri="{FF2B5EF4-FFF2-40B4-BE49-F238E27FC236}">
                <a16:creationId xmlns:a16="http://schemas.microsoft.com/office/drawing/2014/main" id="{8A585AAD-A0AE-C650-9339-AEAB99113A8E}"/>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5"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5"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C445C696-A03C-1517-62A1-965FCF429B7D}"/>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
        <p:nvSpPr>
          <p:cNvPr id="9" name="TextBox 4">
            <a:extLst>
              <a:ext uri="{FF2B5EF4-FFF2-40B4-BE49-F238E27FC236}">
                <a16:creationId xmlns:a16="http://schemas.microsoft.com/office/drawing/2014/main" id="{B9F1C109-28A7-616C-DDC6-2E942AD96CE1}"/>
              </a:ext>
            </a:extLst>
          </p:cNvPr>
          <p:cNvSpPr txBox="1"/>
          <p:nvPr/>
        </p:nvSpPr>
        <p:spPr>
          <a:xfrm>
            <a:off x="6288000" y="931072"/>
            <a:ext cx="5359160" cy="67710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sz="3800" b="1" dirty="0"/>
              <a:t>Lecturer: </a:t>
            </a:r>
            <a:r>
              <a:rPr lang="en-US" sz="3800" dirty="0"/>
              <a:t>Attila V</a:t>
            </a:r>
            <a:r>
              <a:rPr lang="hu-HU" sz="3800" dirty="0"/>
              <a:t>í</a:t>
            </a:r>
            <a:r>
              <a:rPr lang="en-US" sz="3800" dirty="0"/>
              <a:t>g</a:t>
            </a:r>
          </a:p>
        </p:txBody>
      </p:sp>
    </p:spTree>
    <p:extLst>
      <p:ext uri="{BB962C8B-B14F-4D97-AF65-F5344CB8AC3E}">
        <p14:creationId xmlns:p14="http://schemas.microsoft.com/office/powerpoint/2010/main" val="722098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7AF6-8E81-5CCB-8B63-DD55F1BB01E1}"/>
              </a:ext>
            </a:extLst>
          </p:cNvPr>
          <p:cNvSpPr>
            <a:spLocks noGrp="1"/>
          </p:cNvSpPr>
          <p:nvPr>
            <p:ph type="title"/>
          </p:nvPr>
        </p:nvSpPr>
        <p:spPr/>
        <p:txBody>
          <a:bodyPr/>
          <a:lstStyle/>
          <a:p>
            <a:r>
              <a:rPr lang="en-SG" dirty="0"/>
              <a:t>Back to Case Study: Working from home</a:t>
            </a:r>
          </a:p>
        </p:txBody>
      </p:sp>
      <p:graphicFrame>
        <p:nvGraphicFramePr>
          <p:cNvPr id="8" name="Table 7">
            <a:extLst>
              <a:ext uri="{FF2B5EF4-FFF2-40B4-BE49-F238E27FC236}">
                <a16:creationId xmlns:a16="http://schemas.microsoft.com/office/drawing/2014/main" id="{BB3D662A-6B60-C9E1-0B58-D3270E473002}"/>
              </a:ext>
            </a:extLst>
          </p:cNvPr>
          <p:cNvGraphicFramePr>
            <a:graphicFrameLocks noGrp="1"/>
          </p:cNvGraphicFramePr>
          <p:nvPr>
            <p:extLst>
              <p:ext uri="{D42A27DB-BD31-4B8C-83A1-F6EECF244321}">
                <p14:modId xmlns:p14="http://schemas.microsoft.com/office/powerpoint/2010/main" val="3406109247"/>
              </p:ext>
            </p:extLst>
          </p:nvPr>
        </p:nvGraphicFramePr>
        <p:xfrm>
          <a:off x="556590" y="1923181"/>
          <a:ext cx="9051236" cy="4549471"/>
        </p:xfrm>
        <a:graphic>
          <a:graphicData uri="http://schemas.openxmlformats.org/drawingml/2006/table">
            <a:tbl>
              <a:tblPr/>
              <a:tblGrid>
                <a:gridCol w="3070288">
                  <a:extLst>
                    <a:ext uri="{9D8B030D-6E8A-4147-A177-3AD203B41FA5}">
                      <a16:colId xmlns:a16="http://schemas.microsoft.com/office/drawing/2014/main" val="3817809341"/>
                    </a:ext>
                  </a:extLst>
                </a:gridCol>
                <a:gridCol w="850501">
                  <a:extLst>
                    <a:ext uri="{9D8B030D-6E8A-4147-A177-3AD203B41FA5}">
                      <a16:colId xmlns:a16="http://schemas.microsoft.com/office/drawing/2014/main" val="2541856690"/>
                    </a:ext>
                  </a:extLst>
                </a:gridCol>
                <a:gridCol w="1471543">
                  <a:extLst>
                    <a:ext uri="{9D8B030D-6E8A-4147-A177-3AD203B41FA5}">
                      <a16:colId xmlns:a16="http://schemas.microsoft.com/office/drawing/2014/main" val="2929865583"/>
                    </a:ext>
                  </a:extLst>
                </a:gridCol>
                <a:gridCol w="665936">
                  <a:extLst>
                    <a:ext uri="{9D8B030D-6E8A-4147-A177-3AD203B41FA5}">
                      <a16:colId xmlns:a16="http://schemas.microsoft.com/office/drawing/2014/main" val="3657121503"/>
                    </a:ext>
                  </a:extLst>
                </a:gridCol>
                <a:gridCol w="2992968">
                  <a:extLst>
                    <a:ext uri="{9D8B030D-6E8A-4147-A177-3AD203B41FA5}">
                      <a16:colId xmlns:a16="http://schemas.microsoft.com/office/drawing/2014/main" val="567295203"/>
                    </a:ext>
                  </a:extLst>
                </a:gridCol>
              </a:tblGrid>
              <a:tr h="208822">
                <a:tc gridSpan="3">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Treatment mean Control mean</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SG"/>
                    </a:p>
                  </a:txBody>
                  <a:tcPr/>
                </a:tc>
                <a:tc hMerge="1">
                  <a:txBody>
                    <a:bodyPr/>
                    <a:lstStyle/>
                    <a:p>
                      <a:endParaRPr lang="en-SG"/>
                    </a:p>
                  </a:txBody>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Std.dev.</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p-value of test of equal means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9369283"/>
                  </a:ext>
                </a:extLst>
              </a:tr>
              <a:tr h="182389">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Number of observations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131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118</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249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4719490"/>
                  </a:ext>
                </a:extLst>
              </a:tr>
              <a:tr h="203536">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Prior performance z-score</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-0.03</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-0.04</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0.58</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0.87</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1063591"/>
                  </a:ext>
                </a:extLst>
              </a:tr>
              <a:tr h="208822">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Age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0.85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8531459"/>
                  </a:ext>
                </a:extLst>
              </a:tr>
              <a:tr h="192962">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Male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0.47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0.47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0.50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0.99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6301700"/>
                  </a:ext>
                </a:extLst>
              </a:tr>
              <a:tr h="203536">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Secondary technical school</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0.46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0.47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0.50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0.80</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5782841"/>
                  </a:ext>
                </a:extLst>
              </a:tr>
              <a:tr h="198249">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High school</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0.18</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0.14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0.38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6335118"/>
                  </a:ext>
                </a:extLst>
              </a:tr>
              <a:tr h="198249">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Tertiary</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0.35</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0.36</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0.48</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0.94</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1247557"/>
                  </a:ext>
                </a:extLst>
              </a:tr>
              <a:tr h="203536">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University</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0.02</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0.03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0.91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5630212"/>
                  </a:ext>
                </a:extLst>
              </a:tr>
              <a:tr h="214109">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Prior experience (months)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19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17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26</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0.48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9680956"/>
                  </a:ext>
                </a:extLst>
              </a:tr>
              <a:tr h="187676">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Tenure (months)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26</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28</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22</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0.45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6384061"/>
                  </a:ext>
                </a:extLst>
              </a:tr>
              <a:tr h="198249">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Married</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0.22</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0.32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0.44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0.07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9222914"/>
                  </a:ext>
                </a:extLst>
              </a:tr>
              <a:tr h="198249">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Children</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0.11</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0.38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0.01 * (significant)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01020016"/>
                  </a:ext>
                </a:extLst>
              </a:tr>
              <a:tr h="214109">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Age of youngest child</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4.60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3.00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3.35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0.14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7184340"/>
                  </a:ext>
                </a:extLst>
              </a:tr>
              <a:tr h="198249">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Rent apartment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0.20</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0.42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0.44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1226306"/>
                  </a:ext>
                </a:extLst>
              </a:tr>
              <a:tr h="192962">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Cost of commute (yuan)</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7.89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8.34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6.96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0.63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363867"/>
                  </a:ext>
                </a:extLst>
              </a:tr>
              <a:tr h="198249">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Own bedroom</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0.99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1.00</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0.06</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1474762"/>
                  </a:ext>
                </a:extLst>
              </a:tr>
              <a:tr h="198249">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Internet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0.97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0.99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0.14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0.00</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5730899"/>
                  </a:ext>
                </a:extLst>
              </a:tr>
              <a:tr h="214109">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Base wage (yuan monthly)</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1540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1563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161</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0.23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8501818"/>
                  </a:ext>
                </a:extLst>
              </a:tr>
              <a:tr h="363389">
                <a:tc>
                  <a:txBody>
                    <a:bodyPr/>
                    <a:lstStyle>
                      <a:lvl1pPr marL="431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Bonus (yuan monthly)</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62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620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1031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1093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FF"/>
                          </a:solidFill>
                          <a:effectLst/>
                          <a:latin typeface="Segoe UI" panose="020B0502040204020203" pitchFamily="34" charset="0"/>
                        </a:rPr>
                        <a:t>625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723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72390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FF"/>
                          </a:solidFill>
                          <a:effectLst/>
                          <a:latin typeface="Segoe UI" panose="020B0502040204020203" pitchFamily="34" charset="0"/>
                        </a:rPr>
                        <a:t>0.43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3622319"/>
                  </a:ext>
                </a:extLst>
              </a:tr>
              <a:tr h="198249">
                <a:tc>
                  <a:txBody>
                    <a:bodyPr/>
                    <a:lstStyle>
                      <a:lvl1pPr marL="1143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1430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Segoe UI" panose="020B0502040204020203" pitchFamily="34" charset="0"/>
                        </a:rPr>
                        <a:t>20. Experiments: WORLING from Home Chinese field experiment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4234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4234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FFFFFF"/>
                        </a:solidFill>
                        <a:effectLst/>
                        <a:latin typeface="Segoe UI" panose="020B0502040204020203" pitchFamily="34"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4234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300" b="0" i="0" u="none" strike="noStrike" cap="none" normalizeH="0" baseline="0">
                        <a:ln>
                          <a:noFill/>
                        </a:ln>
                        <a:solidFill>
                          <a:schemeClr val="tx1"/>
                        </a:solidFill>
                        <a:effectLst/>
                        <a:latin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4234D"/>
                    </a:solidFill>
                  </a:tcPr>
                </a:tc>
                <a:tc>
                  <a:txBody>
                    <a:bodyPr/>
                    <a:lstStyle>
                      <a:lvl1pPr marL="13081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0810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BEBEBE"/>
                          </a:solidFill>
                          <a:effectLst/>
                          <a:latin typeface="Segoe UI" panose="020B0502040204020203" pitchFamily="34" charset="0"/>
                        </a:rPr>
                        <a:t>Gabor Bekes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4234D"/>
                    </a:solidFill>
                  </a:tcPr>
                </a:tc>
                <a:extLst>
                  <a:ext uri="{0D108BD9-81ED-4DB2-BD59-A6C34878D82A}">
                    <a16:rowId xmlns:a16="http://schemas.microsoft.com/office/drawing/2014/main" val="3241958508"/>
                  </a:ext>
                </a:extLst>
              </a:tr>
            </a:tbl>
          </a:graphicData>
        </a:graphic>
      </p:graphicFrame>
      <p:sp>
        <p:nvSpPr>
          <p:cNvPr id="10" name="Rectangle: Rounded Corners 9">
            <a:extLst>
              <a:ext uri="{FF2B5EF4-FFF2-40B4-BE49-F238E27FC236}">
                <a16:creationId xmlns:a16="http://schemas.microsoft.com/office/drawing/2014/main" id="{61995361-DB49-9D23-DD89-A09319AF8A5B}"/>
              </a:ext>
            </a:extLst>
          </p:cNvPr>
          <p:cNvSpPr/>
          <p:nvPr/>
        </p:nvSpPr>
        <p:spPr>
          <a:xfrm>
            <a:off x="8983318" y="2114045"/>
            <a:ext cx="2994991" cy="3520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2000" b="1" dirty="0">
                <a:cs typeface="Segoe UI" panose="020B0502040204020203" pitchFamily="34" charset="0"/>
              </a:rPr>
              <a:t>You need to understand the data, compare treated and untreated, is it really a random experiment? </a:t>
            </a:r>
          </a:p>
          <a:p>
            <a:pPr algn="just">
              <a:defRPr/>
            </a:pPr>
            <a:endParaRPr lang="en-US" sz="2000" b="1" dirty="0">
              <a:cs typeface="Segoe UI" panose="020B0502040204020203" pitchFamily="34" charset="0"/>
            </a:endParaRPr>
          </a:p>
          <a:p>
            <a:pPr algn="just">
              <a:defRPr/>
            </a:pPr>
            <a:r>
              <a:rPr lang="en-US" sz="2000" b="1" dirty="0">
                <a:cs typeface="Segoe UI" panose="020B0502040204020203" pitchFamily="34" charset="0"/>
              </a:rPr>
              <a:t>Are treated and untreated the same? (on the various dimensions?) </a:t>
            </a:r>
          </a:p>
        </p:txBody>
      </p:sp>
      <p:sp>
        <p:nvSpPr>
          <p:cNvPr id="3" name="Slide Number Placeholder 8">
            <a:extLst>
              <a:ext uri="{FF2B5EF4-FFF2-40B4-BE49-F238E27FC236}">
                <a16:creationId xmlns:a16="http://schemas.microsoft.com/office/drawing/2014/main" id="{513E2FBC-6C6D-F406-A35C-D3B668817BE8}"/>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10</a:t>
            </a:fld>
            <a:endParaRPr lang="en-US" sz="1600" dirty="0"/>
          </a:p>
        </p:txBody>
      </p:sp>
      <p:sp>
        <p:nvSpPr>
          <p:cNvPr id="6" name="object 92">
            <a:extLst>
              <a:ext uri="{FF2B5EF4-FFF2-40B4-BE49-F238E27FC236}">
                <a16:creationId xmlns:a16="http://schemas.microsoft.com/office/drawing/2014/main" id="{BFAE2BBE-F4C1-61EC-4033-777C2C91CF46}"/>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7" name="Footer Placeholder 2">
            <a:extLst>
              <a:ext uri="{FF2B5EF4-FFF2-40B4-BE49-F238E27FC236}">
                <a16:creationId xmlns:a16="http://schemas.microsoft.com/office/drawing/2014/main" id="{1DDA2E69-00A4-3572-56D8-C1E3D0018E53}"/>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92204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8" y="708991"/>
            <a:ext cx="11237953" cy="1235896"/>
          </a:xfrm>
        </p:spPr>
        <p:txBody>
          <a:bodyPr/>
          <a:lstStyle/>
          <a:p>
            <a:r>
              <a:rPr lang="en-SG" sz="4000" b="1" dirty="0"/>
              <a:t>Working from home : Visualization (Important !)</a:t>
            </a:r>
            <a:endParaRPr lang="en-SG" dirty="0"/>
          </a:p>
        </p:txBody>
      </p:sp>
      <p:sp>
        <p:nvSpPr>
          <p:cNvPr id="7" name="TextBox 6">
            <a:extLst>
              <a:ext uri="{FF2B5EF4-FFF2-40B4-BE49-F238E27FC236}">
                <a16:creationId xmlns:a16="http://schemas.microsoft.com/office/drawing/2014/main" id="{88B93AF4-4141-DAF3-AE60-E52E9A2DBA79}"/>
              </a:ext>
            </a:extLst>
          </p:cNvPr>
          <p:cNvSpPr txBox="1"/>
          <p:nvPr/>
        </p:nvSpPr>
        <p:spPr>
          <a:xfrm>
            <a:off x="390563" y="1773375"/>
            <a:ext cx="10435683" cy="4185761"/>
          </a:xfrm>
          <a:prstGeom prst="rect">
            <a:avLst/>
          </a:prstGeom>
          <a:noFill/>
        </p:spPr>
        <p:txBody>
          <a:bodyPr wrap="square">
            <a:spAutoFit/>
          </a:bodyPr>
          <a:lstStyle/>
          <a:p>
            <a:endParaRPr lang="en-SG" sz="1400" dirty="0"/>
          </a:p>
          <a:p>
            <a:r>
              <a:rPr lang="en-SG" sz="1400" dirty="0"/>
              <a:t>############################</a:t>
            </a:r>
          </a:p>
          <a:p>
            <a:r>
              <a:rPr lang="en-SG" sz="1400" dirty="0"/>
              <a:t># outcomes:</a:t>
            </a:r>
          </a:p>
          <a:p>
            <a:r>
              <a:rPr lang="en-SG" sz="1400" dirty="0"/>
              <a:t># quit firm during 8 months of experiment</a:t>
            </a:r>
          </a:p>
          <a:p>
            <a:r>
              <a:rPr lang="en-SG" sz="1400" dirty="0"/>
              <a:t># phone calls worked, for order takers</a:t>
            </a:r>
          </a:p>
          <a:p>
            <a:r>
              <a:rPr lang="en-SG" sz="1400" dirty="0"/>
              <a:t>#</a:t>
            </a:r>
          </a:p>
          <a:p>
            <a:endParaRPr lang="en-SG" sz="1400" dirty="0"/>
          </a:p>
          <a:p>
            <a:r>
              <a:rPr lang="en-SG" sz="1400" dirty="0" err="1"/>
              <a:t>quitjob</a:t>
            </a:r>
            <a:r>
              <a:rPr lang="en-SG" sz="1400" dirty="0"/>
              <a:t> &lt;- data %&gt;%</a:t>
            </a:r>
          </a:p>
          <a:p>
            <a:r>
              <a:rPr lang="en-SG" sz="1400" dirty="0"/>
              <a:t>  </a:t>
            </a:r>
            <a:r>
              <a:rPr lang="en-SG" sz="1400" dirty="0" err="1"/>
              <a:t>group_by</a:t>
            </a:r>
            <a:r>
              <a:rPr lang="en-SG" sz="1400" dirty="0"/>
              <a:t>(treatment) %&gt;%</a:t>
            </a:r>
          </a:p>
          <a:p>
            <a:r>
              <a:rPr lang="en-SG" sz="1400" dirty="0"/>
              <a:t>  </a:t>
            </a:r>
            <a:r>
              <a:rPr lang="en-SG" sz="1400" dirty="0" err="1"/>
              <a:t>dplyr</a:t>
            </a:r>
            <a:r>
              <a:rPr lang="en-SG" sz="1400" dirty="0"/>
              <a:t>::summarise(mean=mean(</a:t>
            </a:r>
            <a:r>
              <a:rPr lang="en-SG" sz="1400" dirty="0" err="1"/>
              <a:t>quitjob</a:t>
            </a:r>
            <a:r>
              <a:rPr lang="en-SG" sz="1400" dirty="0"/>
              <a:t>),</a:t>
            </a:r>
          </a:p>
          <a:p>
            <a:r>
              <a:rPr lang="en-SG" sz="1400" dirty="0"/>
              <a:t>            </a:t>
            </a:r>
            <a:r>
              <a:rPr lang="en-SG" sz="1400" dirty="0" err="1"/>
              <a:t>sd</a:t>
            </a:r>
            <a:r>
              <a:rPr lang="en-SG" sz="1400" dirty="0"/>
              <a:t> = </a:t>
            </a:r>
            <a:r>
              <a:rPr lang="en-SG" sz="1400" dirty="0" err="1"/>
              <a:t>sd</a:t>
            </a:r>
            <a:r>
              <a:rPr lang="en-SG" sz="1400" dirty="0"/>
              <a:t>(</a:t>
            </a:r>
            <a:r>
              <a:rPr lang="en-SG" sz="1400" dirty="0" err="1"/>
              <a:t>quitjob</a:t>
            </a:r>
            <a:r>
              <a:rPr lang="en-SG" sz="1400" dirty="0"/>
              <a:t>),</a:t>
            </a:r>
          </a:p>
          <a:p>
            <a:r>
              <a:rPr lang="en-SG" sz="1400" dirty="0"/>
              <a:t>            N=n())</a:t>
            </a:r>
          </a:p>
          <a:p>
            <a:r>
              <a:rPr lang="en-SG" sz="1400" dirty="0" err="1"/>
              <a:t>total_quitjob</a:t>
            </a:r>
            <a:r>
              <a:rPr lang="en-SG" sz="1400" dirty="0"/>
              <a:t> &lt;-  data %&gt;%</a:t>
            </a:r>
          </a:p>
          <a:p>
            <a:r>
              <a:rPr lang="en-SG" sz="1400" dirty="0"/>
              <a:t>  </a:t>
            </a:r>
            <a:r>
              <a:rPr lang="en-SG" sz="1400" dirty="0" err="1"/>
              <a:t>dplyr</a:t>
            </a:r>
            <a:r>
              <a:rPr lang="en-SG" sz="1400" dirty="0"/>
              <a:t>::summarise(</a:t>
            </a:r>
            <a:r>
              <a:rPr lang="en-SG" sz="1400" dirty="0" err="1"/>
              <a:t>mean_total</a:t>
            </a:r>
            <a:r>
              <a:rPr lang="en-SG" sz="1400" dirty="0"/>
              <a:t>=mean(</a:t>
            </a:r>
            <a:r>
              <a:rPr lang="en-SG" sz="1400" dirty="0" err="1"/>
              <a:t>quitjob</a:t>
            </a:r>
            <a:r>
              <a:rPr lang="en-SG" sz="1400" dirty="0"/>
              <a:t>),</a:t>
            </a:r>
          </a:p>
          <a:p>
            <a:r>
              <a:rPr lang="en-SG" sz="1400" dirty="0"/>
              <a:t>            </a:t>
            </a:r>
            <a:r>
              <a:rPr lang="en-SG" sz="1400" dirty="0" err="1"/>
              <a:t>sd_total</a:t>
            </a:r>
            <a:r>
              <a:rPr lang="en-SG" sz="1400" dirty="0"/>
              <a:t>=</a:t>
            </a:r>
            <a:r>
              <a:rPr lang="en-SG" sz="1400" dirty="0" err="1"/>
              <a:t>sd</a:t>
            </a:r>
            <a:r>
              <a:rPr lang="en-SG" sz="1400" dirty="0"/>
              <a:t>(</a:t>
            </a:r>
            <a:r>
              <a:rPr lang="en-SG" sz="1400" dirty="0" err="1"/>
              <a:t>quitjob</a:t>
            </a:r>
            <a:r>
              <a:rPr lang="en-SG" sz="1400" dirty="0"/>
              <a:t>),</a:t>
            </a:r>
          </a:p>
          <a:p>
            <a:r>
              <a:rPr lang="en-SG" sz="1400" dirty="0"/>
              <a:t>            </a:t>
            </a:r>
            <a:r>
              <a:rPr lang="en-SG" sz="1400" dirty="0" err="1"/>
              <a:t>N_total</a:t>
            </a:r>
            <a:r>
              <a:rPr lang="en-SG" sz="1400" dirty="0"/>
              <a:t>=n()) </a:t>
            </a:r>
          </a:p>
          <a:p>
            <a:endParaRPr lang="en-SG" sz="1400" dirty="0"/>
          </a:p>
          <a:p>
            <a:r>
              <a:rPr lang="en-SG" sz="1400" dirty="0" err="1"/>
              <a:t>quitjob</a:t>
            </a:r>
            <a:endParaRPr lang="en-SG" sz="1400" dirty="0"/>
          </a:p>
          <a:p>
            <a:r>
              <a:rPr lang="en-SG" sz="1400" dirty="0" err="1"/>
              <a:t>total_quitjob</a:t>
            </a:r>
            <a:endParaRPr lang="en-SG" sz="1400" dirty="0"/>
          </a:p>
        </p:txBody>
      </p:sp>
      <p:sp>
        <p:nvSpPr>
          <p:cNvPr id="3" name="Rectangle: Rounded Corners 2">
            <a:extLst>
              <a:ext uri="{FF2B5EF4-FFF2-40B4-BE49-F238E27FC236}">
                <a16:creationId xmlns:a16="http://schemas.microsoft.com/office/drawing/2014/main" id="{9EAF519E-B60C-03A9-E036-AB92A0DD23ED}"/>
              </a:ext>
            </a:extLst>
          </p:cNvPr>
          <p:cNvSpPr/>
          <p:nvPr/>
        </p:nvSpPr>
        <p:spPr>
          <a:xfrm>
            <a:off x="8454887" y="2080591"/>
            <a:ext cx="2994991" cy="3520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2200" b="1" dirty="0">
                <a:cs typeface="Segoe UI" panose="020B0502040204020203" pitchFamily="34" charset="0"/>
              </a:rPr>
              <a:t>It is super important to understand the data, not just run regressions right away. </a:t>
            </a:r>
          </a:p>
          <a:p>
            <a:pPr algn="just">
              <a:defRPr/>
            </a:pPr>
            <a:endParaRPr lang="en-US" sz="2200" b="1" dirty="0">
              <a:cs typeface="Segoe UI" panose="020B0502040204020203" pitchFamily="34" charset="0"/>
            </a:endParaRPr>
          </a:p>
          <a:p>
            <a:pPr algn="just">
              <a:defRPr/>
            </a:pPr>
            <a:r>
              <a:rPr lang="en-US" sz="2200" b="1" dirty="0">
                <a:cs typeface="Segoe UI" panose="020B0502040204020203" pitchFamily="34" charset="0"/>
              </a:rPr>
              <a:t>Here data clean, neat but you need to know of the problems if any</a:t>
            </a:r>
          </a:p>
        </p:txBody>
      </p:sp>
      <p:sp>
        <p:nvSpPr>
          <p:cNvPr id="6" name="Slide Number Placeholder 8">
            <a:extLst>
              <a:ext uri="{FF2B5EF4-FFF2-40B4-BE49-F238E27FC236}">
                <a16:creationId xmlns:a16="http://schemas.microsoft.com/office/drawing/2014/main" id="{F049A4E2-6F46-3730-774B-D15720B97CC3}"/>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11</a:t>
            </a:fld>
            <a:endParaRPr lang="en-US" sz="1600" dirty="0"/>
          </a:p>
        </p:txBody>
      </p:sp>
      <p:sp>
        <p:nvSpPr>
          <p:cNvPr id="8" name="object 92">
            <a:extLst>
              <a:ext uri="{FF2B5EF4-FFF2-40B4-BE49-F238E27FC236}">
                <a16:creationId xmlns:a16="http://schemas.microsoft.com/office/drawing/2014/main" id="{CC4A5C4C-2196-E207-F8DE-9445724DFAB4}"/>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9" name="Footer Placeholder 2">
            <a:extLst>
              <a:ext uri="{FF2B5EF4-FFF2-40B4-BE49-F238E27FC236}">
                <a16:creationId xmlns:a16="http://schemas.microsoft.com/office/drawing/2014/main" id="{533318B3-2C7D-79AD-CD64-F34AC929FACD}"/>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397392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8" y="708991"/>
            <a:ext cx="11237953" cy="1235896"/>
          </a:xfrm>
        </p:spPr>
        <p:txBody>
          <a:bodyPr/>
          <a:lstStyle/>
          <a:p>
            <a:r>
              <a:rPr lang="en-SG" sz="4000" b="1" dirty="0"/>
              <a:t>Working from home : Visualization (Important !)</a:t>
            </a:r>
            <a:endParaRPr lang="en-SG" dirty="0"/>
          </a:p>
        </p:txBody>
      </p:sp>
      <p:sp>
        <p:nvSpPr>
          <p:cNvPr id="7" name="TextBox 6">
            <a:extLst>
              <a:ext uri="{FF2B5EF4-FFF2-40B4-BE49-F238E27FC236}">
                <a16:creationId xmlns:a16="http://schemas.microsoft.com/office/drawing/2014/main" id="{88B93AF4-4141-DAF3-AE60-E52E9A2DBA79}"/>
              </a:ext>
            </a:extLst>
          </p:cNvPr>
          <p:cNvSpPr txBox="1"/>
          <p:nvPr/>
        </p:nvSpPr>
        <p:spPr>
          <a:xfrm>
            <a:off x="390563" y="1773375"/>
            <a:ext cx="10435683" cy="307777"/>
          </a:xfrm>
          <a:prstGeom prst="rect">
            <a:avLst/>
          </a:prstGeom>
          <a:noFill/>
        </p:spPr>
        <p:txBody>
          <a:bodyPr wrap="square">
            <a:spAutoFit/>
          </a:bodyPr>
          <a:lstStyle/>
          <a:p>
            <a:endParaRPr lang="en-SG" sz="1400" dirty="0"/>
          </a:p>
        </p:txBody>
      </p:sp>
      <p:sp>
        <p:nvSpPr>
          <p:cNvPr id="33" name="TextBox 32">
            <a:extLst>
              <a:ext uri="{FF2B5EF4-FFF2-40B4-BE49-F238E27FC236}">
                <a16:creationId xmlns:a16="http://schemas.microsoft.com/office/drawing/2014/main" id="{942AE681-620A-2805-0C5E-A0C36D053BB6}"/>
              </a:ext>
            </a:extLst>
          </p:cNvPr>
          <p:cNvSpPr txBox="1"/>
          <p:nvPr/>
        </p:nvSpPr>
        <p:spPr>
          <a:xfrm>
            <a:off x="481978" y="1706820"/>
            <a:ext cx="11319459" cy="4832092"/>
          </a:xfrm>
          <a:prstGeom prst="rect">
            <a:avLst/>
          </a:prstGeom>
          <a:noFill/>
        </p:spPr>
        <p:txBody>
          <a:bodyPr wrap="square">
            <a:spAutoFit/>
          </a:bodyPr>
          <a:lstStyle/>
          <a:p>
            <a:endParaRPr lang="en-SG" sz="1400" dirty="0"/>
          </a:p>
          <a:p>
            <a:r>
              <a:rPr lang="en-SG" sz="1400" dirty="0"/>
              <a:t>data &lt;-  data %&gt;%</a:t>
            </a:r>
          </a:p>
          <a:p>
            <a:r>
              <a:rPr lang="en-SG" sz="1400" dirty="0"/>
              <a:t>  mutate(</a:t>
            </a:r>
            <a:r>
              <a:rPr lang="en-SG" sz="1400" dirty="0" err="1"/>
              <a:t>quit_pct</a:t>
            </a:r>
            <a:r>
              <a:rPr lang="en-SG" sz="1400" dirty="0"/>
              <a:t>=</a:t>
            </a:r>
            <a:r>
              <a:rPr lang="en-SG" sz="1400" dirty="0" err="1"/>
              <a:t>quitjob</a:t>
            </a:r>
            <a:r>
              <a:rPr lang="en-SG" sz="1400" dirty="0"/>
              <a:t>*100,</a:t>
            </a:r>
          </a:p>
          <a:p>
            <a:r>
              <a:rPr lang="en-SG" sz="1400" dirty="0"/>
              <a:t>         </a:t>
            </a:r>
            <a:r>
              <a:rPr lang="en-SG" sz="1400" dirty="0" err="1"/>
              <a:t>stayed_pct</a:t>
            </a:r>
            <a:r>
              <a:rPr lang="en-SG" sz="1400" dirty="0"/>
              <a:t> = (1-quitjob)*100)</a:t>
            </a:r>
          </a:p>
          <a:p>
            <a:r>
              <a:rPr lang="en-SG" sz="1400" dirty="0" err="1"/>
              <a:t>barchart_data</a:t>
            </a:r>
            <a:r>
              <a:rPr lang="en-SG" sz="1400" dirty="0"/>
              <a:t> &lt;- data %&gt;%</a:t>
            </a:r>
          </a:p>
          <a:p>
            <a:r>
              <a:rPr lang="en-SG" sz="1400" dirty="0"/>
              <a:t>  select(treatment, </a:t>
            </a:r>
            <a:r>
              <a:rPr lang="en-SG" sz="1400" dirty="0" err="1"/>
              <a:t>quit_pct</a:t>
            </a:r>
            <a:r>
              <a:rPr lang="en-SG" sz="1400" dirty="0"/>
              <a:t>, </a:t>
            </a:r>
            <a:r>
              <a:rPr lang="en-SG" sz="1400" dirty="0" err="1"/>
              <a:t>stayed_pct</a:t>
            </a:r>
            <a:r>
              <a:rPr lang="en-SG" sz="1400" dirty="0"/>
              <a:t>) %&gt;%</a:t>
            </a:r>
          </a:p>
          <a:p>
            <a:r>
              <a:rPr lang="en-SG" sz="1400" dirty="0"/>
              <a:t>  </a:t>
            </a:r>
            <a:r>
              <a:rPr lang="en-SG" sz="1400" dirty="0" err="1"/>
              <a:t>group_by</a:t>
            </a:r>
            <a:r>
              <a:rPr lang="en-SG" sz="1400" dirty="0"/>
              <a:t>(treatment) %&gt;%</a:t>
            </a:r>
          </a:p>
          <a:p>
            <a:r>
              <a:rPr lang="en-SG" sz="1400" dirty="0"/>
              <a:t>  summarise(</a:t>
            </a:r>
            <a:r>
              <a:rPr lang="en-SG" sz="1400" dirty="0" err="1"/>
              <a:t>quit_pct</a:t>
            </a:r>
            <a:r>
              <a:rPr lang="en-SG" sz="1400" dirty="0"/>
              <a:t>=mean(</a:t>
            </a:r>
            <a:r>
              <a:rPr lang="en-SG" sz="1400" dirty="0" err="1"/>
              <a:t>quit_pct</a:t>
            </a:r>
            <a:r>
              <a:rPr lang="en-SG" sz="1400" dirty="0"/>
              <a:t>),</a:t>
            </a:r>
          </a:p>
          <a:p>
            <a:r>
              <a:rPr lang="en-SG" sz="1400" dirty="0"/>
              <a:t>         </a:t>
            </a:r>
            <a:r>
              <a:rPr lang="en-SG" sz="1400" dirty="0" err="1"/>
              <a:t>stayed_pct</a:t>
            </a:r>
            <a:r>
              <a:rPr lang="en-SG" sz="1400" dirty="0"/>
              <a:t> = mean(</a:t>
            </a:r>
            <a:r>
              <a:rPr lang="en-SG" sz="1400" dirty="0" err="1"/>
              <a:t>stayed_pct</a:t>
            </a:r>
            <a:r>
              <a:rPr lang="en-SG" sz="1400" dirty="0"/>
              <a:t>)) %&gt;%</a:t>
            </a:r>
          </a:p>
          <a:p>
            <a:r>
              <a:rPr lang="en-SG" sz="1400" dirty="0"/>
              <a:t>  gather(employees, pct, </a:t>
            </a:r>
            <a:r>
              <a:rPr lang="en-SG" sz="1400" dirty="0" err="1"/>
              <a:t>quit_pct:stayed_pct</a:t>
            </a:r>
            <a:r>
              <a:rPr lang="en-SG" sz="1400" dirty="0"/>
              <a:t>)</a:t>
            </a:r>
          </a:p>
          <a:p>
            <a:r>
              <a:rPr lang="en-SG" sz="1400" dirty="0" err="1"/>
              <a:t>quitrates_barchart</a:t>
            </a:r>
            <a:r>
              <a:rPr lang="en-SG" sz="1400" dirty="0"/>
              <a:t> &lt;-  </a:t>
            </a:r>
            <a:r>
              <a:rPr lang="en-SG" sz="1400" dirty="0" err="1"/>
              <a:t>ggplot</a:t>
            </a:r>
            <a:r>
              <a:rPr lang="en-SG" sz="1400" dirty="0"/>
              <a:t>(</a:t>
            </a:r>
            <a:r>
              <a:rPr lang="en-SG" sz="1400" dirty="0" err="1"/>
              <a:t>barchart_data,aes</a:t>
            </a:r>
            <a:r>
              <a:rPr lang="en-SG" sz="1400" dirty="0"/>
              <a:t>(fill = employees, y= pct, x=factor(treatment))) +</a:t>
            </a:r>
          </a:p>
          <a:p>
            <a:r>
              <a:rPr lang="en-SG" sz="1400" dirty="0"/>
              <a:t>  </a:t>
            </a:r>
            <a:r>
              <a:rPr lang="en-SG" sz="1400" dirty="0" err="1"/>
              <a:t>geom_bar</a:t>
            </a:r>
            <a:r>
              <a:rPr lang="en-SG" sz="1400" dirty="0"/>
              <a:t>(stat = "identity") +</a:t>
            </a:r>
          </a:p>
          <a:p>
            <a:r>
              <a:rPr lang="en-SG" sz="1400" dirty="0"/>
              <a:t>  </a:t>
            </a:r>
            <a:r>
              <a:rPr lang="en-SG" sz="1400" dirty="0" err="1"/>
              <a:t>theme_bg</a:t>
            </a:r>
            <a:r>
              <a:rPr lang="en-SG" sz="1400" dirty="0"/>
              <a:t>() +</a:t>
            </a:r>
          </a:p>
          <a:p>
            <a:r>
              <a:rPr lang="en-SG" sz="1400" dirty="0"/>
              <a:t>  labs(y = "Share of employees (percent)",</a:t>
            </a:r>
          </a:p>
          <a:p>
            <a:r>
              <a:rPr lang="en-SG" sz="1400" dirty="0"/>
              <a:t>       x = "") +</a:t>
            </a:r>
          </a:p>
          <a:p>
            <a:r>
              <a:rPr lang="en-SG" sz="1400" dirty="0"/>
              <a:t>  </a:t>
            </a:r>
            <a:r>
              <a:rPr lang="en-SG" sz="1400" dirty="0" err="1"/>
              <a:t>scale_x_discrete</a:t>
            </a:r>
            <a:r>
              <a:rPr lang="en-SG" sz="1400" dirty="0"/>
              <a:t>(labels = c ("Non-treatment group", "Treatment group")) +</a:t>
            </a:r>
          </a:p>
          <a:p>
            <a:r>
              <a:rPr lang="en-SG" sz="1400" dirty="0"/>
              <a:t>  </a:t>
            </a:r>
            <a:r>
              <a:rPr lang="en-SG" sz="1400" dirty="0" err="1"/>
              <a:t>scale_fill_manual</a:t>
            </a:r>
            <a:r>
              <a:rPr lang="en-SG" sz="1400" dirty="0"/>
              <a:t>(labels=c("Quit", "Stayed"), name = "", values= c(</a:t>
            </a:r>
            <a:r>
              <a:rPr lang="en-SG" sz="1400" dirty="0" err="1"/>
              <a:t>color</a:t>
            </a:r>
            <a:r>
              <a:rPr lang="en-SG" sz="1400" dirty="0"/>
              <a:t>[2], </a:t>
            </a:r>
            <a:r>
              <a:rPr lang="en-SG" sz="1400" dirty="0" err="1"/>
              <a:t>color</a:t>
            </a:r>
            <a:r>
              <a:rPr lang="en-SG" sz="1400" dirty="0"/>
              <a:t>[1])) +</a:t>
            </a:r>
          </a:p>
          <a:p>
            <a:r>
              <a:rPr lang="en-SG" sz="1400" dirty="0"/>
              <a:t>  theme(</a:t>
            </a:r>
            <a:r>
              <a:rPr lang="en-SG" sz="1400" dirty="0" err="1"/>
              <a:t>legend.position</a:t>
            </a:r>
            <a:r>
              <a:rPr lang="en-SG" sz="1400" dirty="0"/>
              <a:t>="right", </a:t>
            </a:r>
          </a:p>
          <a:p>
            <a:r>
              <a:rPr lang="en-SG" sz="1400" dirty="0"/>
              <a:t>    </a:t>
            </a:r>
            <a:r>
              <a:rPr lang="en-SG" sz="1400" dirty="0" err="1"/>
              <a:t>legend.background</a:t>
            </a:r>
            <a:r>
              <a:rPr lang="en-SG" sz="1400" dirty="0"/>
              <a:t> = </a:t>
            </a:r>
            <a:r>
              <a:rPr lang="en-SG" sz="1400" dirty="0" err="1"/>
              <a:t>element_rect</a:t>
            </a:r>
            <a:r>
              <a:rPr lang="en-SG" sz="1400" dirty="0"/>
              <a:t>(size=0.1, </a:t>
            </a:r>
            <a:r>
              <a:rPr lang="en-SG" sz="1400" dirty="0" err="1"/>
              <a:t>linetype</a:t>
            </a:r>
            <a:r>
              <a:rPr lang="en-SG" sz="1400" dirty="0"/>
              <a:t>="solid", colour = </a:t>
            </a:r>
            <a:r>
              <a:rPr lang="en-SG" sz="1400" dirty="0" err="1"/>
              <a:t>color.background</a:t>
            </a:r>
            <a:r>
              <a:rPr lang="en-SG" sz="1400" dirty="0"/>
              <a:t>),</a:t>
            </a:r>
          </a:p>
          <a:p>
            <a:r>
              <a:rPr lang="en-SG" sz="1400" dirty="0"/>
              <a:t>    </a:t>
            </a:r>
            <a:r>
              <a:rPr lang="en-SG" sz="1400" dirty="0" err="1"/>
              <a:t>plot.margin</a:t>
            </a:r>
            <a:r>
              <a:rPr lang="en-SG" sz="1400" dirty="0"/>
              <a:t>=unit(x=c(0.1,0.1,0.1,0.1),units="mm")  )+</a:t>
            </a:r>
          </a:p>
          <a:p>
            <a:r>
              <a:rPr lang="en-SG" sz="1400" dirty="0"/>
              <a:t>    </a:t>
            </a:r>
            <a:r>
              <a:rPr lang="en-SG" sz="1400" dirty="0" err="1"/>
              <a:t>background_grid</a:t>
            </a:r>
            <a:r>
              <a:rPr lang="en-SG" sz="1400" dirty="0"/>
              <a:t>(major="y", minor="none")</a:t>
            </a:r>
          </a:p>
          <a:p>
            <a:r>
              <a:rPr lang="en-SG" sz="1400" dirty="0" err="1"/>
              <a:t>quitrates_barchart</a:t>
            </a:r>
            <a:endParaRPr lang="en-SG" sz="1400" dirty="0"/>
          </a:p>
        </p:txBody>
      </p:sp>
      <p:sp>
        <p:nvSpPr>
          <p:cNvPr id="5" name="Slide Number Placeholder 8">
            <a:extLst>
              <a:ext uri="{FF2B5EF4-FFF2-40B4-BE49-F238E27FC236}">
                <a16:creationId xmlns:a16="http://schemas.microsoft.com/office/drawing/2014/main" id="{2B23B573-30B5-1744-E187-855926CE238A}"/>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12</a:t>
            </a:fld>
            <a:endParaRPr lang="en-US" sz="1600" dirty="0"/>
          </a:p>
        </p:txBody>
      </p:sp>
      <p:sp>
        <p:nvSpPr>
          <p:cNvPr id="6" name="object 92">
            <a:extLst>
              <a:ext uri="{FF2B5EF4-FFF2-40B4-BE49-F238E27FC236}">
                <a16:creationId xmlns:a16="http://schemas.microsoft.com/office/drawing/2014/main" id="{098E1F9E-3A1A-D78A-A212-54D0C8379B3F}"/>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F381CD6D-DED7-74B7-63FB-6C0E12F5BB68}"/>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6556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8" y="708991"/>
            <a:ext cx="11237953" cy="1235896"/>
          </a:xfrm>
        </p:spPr>
        <p:txBody>
          <a:bodyPr/>
          <a:lstStyle/>
          <a:p>
            <a:r>
              <a:rPr lang="en-SG" sz="4000" b="1" dirty="0"/>
              <a:t>Working from home : Visualization (Important !)</a:t>
            </a:r>
            <a:endParaRPr lang="en-SG" dirty="0"/>
          </a:p>
        </p:txBody>
      </p:sp>
      <p:sp>
        <p:nvSpPr>
          <p:cNvPr id="7" name="TextBox 6">
            <a:extLst>
              <a:ext uri="{FF2B5EF4-FFF2-40B4-BE49-F238E27FC236}">
                <a16:creationId xmlns:a16="http://schemas.microsoft.com/office/drawing/2014/main" id="{88B93AF4-4141-DAF3-AE60-E52E9A2DBA79}"/>
              </a:ext>
            </a:extLst>
          </p:cNvPr>
          <p:cNvSpPr txBox="1"/>
          <p:nvPr/>
        </p:nvSpPr>
        <p:spPr>
          <a:xfrm>
            <a:off x="390563" y="1773375"/>
            <a:ext cx="10435683" cy="307777"/>
          </a:xfrm>
          <a:prstGeom prst="rect">
            <a:avLst/>
          </a:prstGeom>
          <a:noFill/>
        </p:spPr>
        <p:txBody>
          <a:bodyPr wrap="square">
            <a:spAutoFit/>
          </a:bodyPr>
          <a:lstStyle/>
          <a:p>
            <a:endParaRPr lang="en-SG" sz="1400" dirty="0"/>
          </a:p>
        </p:txBody>
      </p:sp>
      <p:sp>
        <p:nvSpPr>
          <p:cNvPr id="3" name="Content Placeholder 9">
            <a:extLst>
              <a:ext uri="{FF2B5EF4-FFF2-40B4-BE49-F238E27FC236}">
                <a16:creationId xmlns:a16="http://schemas.microsoft.com/office/drawing/2014/main" id="{4FF5FBD3-CFAA-B015-D12E-35810108DDAE}"/>
              </a:ext>
            </a:extLst>
          </p:cNvPr>
          <p:cNvSpPr>
            <a:spLocks noGrp="1"/>
          </p:cNvSpPr>
          <p:nvPr>
            <p:ph idx="1"/>
          </p:nvPr>
        </p:nvSpPr>
        <p:spPr>
          <a:xfrm>
            <a:off x="6364747" y="2266334"/>
            <a:ext cx="5698435" cy="3092381"/>
          </a:xfrm>
        </p:spPr>
        <p:txBody>
          <a:bodyPr/>
          <a:lstStyle/>
          <a:p>
            <a:pPr>
              <a:lnSpc>
                <a:spcPts val="2514"/>
              </a:lnSpc>
              <a:spcBef>
                <a:spcPts val="1323"/>
              </a:spcBef>
            </a:pPr>
            <a:r>
              <a:rPr lang="en-US" altLang="en-US" dirty="0"/>
              <a:t>Employee retention and quit rates in the treatment group (working from home) and the non-treatment group (working from the office).</a:t>
            </a:r>
          </a:p>
          <a:p>
            <a:pPr lvl="1">
              <a:lnSpc>
                <a:spcPts val="2514"/>
              </a:lnSpc>
              <a:spcBef>
                <a:spcPts val="1323"/>
              </a:spcBef>
            </a:pPr>
            <a:r>
              <a:rPr lang="en-US" altLang="en-US" b="1" dirty="0">
                <a:solidFill>
                  <a:srgbClr val="28469C"/>
                </a:solidFill>
              </a:rPr>
              <a:t> </a:t>
            </a:r>
            <a:r>
              <a:rPr lang="en-US" altLang="en-US" b="1" dirty="0"/>
              <a:t>Stayed (BLUE): remained employed for eight months;</a:t>
            </a:r>
          </a:p>
          <a:p>
            <a:pPr lvl="1">
              <a:lnSpc>
                <a:spcPts val="2514"/>
              </a:lnSpc>
              <a:spcBef>
                <a:spcPts val="1323"/>
              </a:spcBef>
            </a:pPr>
            <a:r>
              <a:rPr lang="en-US" altLang="en-US" b="1" dirty="0">
                <a:solidFill>
                  <a:srgbClr val="28469C"/>
                </a:solidFill>
              </a:rPr>
              <a:t> </a:t>
            </a:r>
            <a:r>
              <a:rPr lang="en-US" altLang="en-US" b="1" dirty="0"/>
              <a:t>quit (GREEN): quit the company within eight months</a:t>
            </a:r>
          </a:p>
        </p:txBody>
      </p:sp>
      <p:pic>
        <p:nvPicPr>
          <p:cNvPr id="5" name="Picture 4">
            <a:extLst>
              <a:ext uri="{FF2B5EF4-FFF2-40B4-BE49-F238E27FC236}">
                <a16:creationId xmlns:a16="http://schemas.microsoft.com/office/drawing/2014/main" id="{6B225EE2-8622-C23A-C8C3-9595CE342C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616" y="2070753"/>
            <a:ext cx="5721403" cy="4290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20B05B1-A2AB-909E-1831-BDBD732BE5EC}"/>
              </a:ext>
            </a:extLst>
          </p:cNvPr>
          <p:cNvSpPr/>
          <p:nvPr/>
        </p:nvSpPr>
        <p:spPr>
          <a:xfrm>
            <a:off x="6914802" y="5387836"/>
            <a:ext cx="3792991" cy="668560"/>
          </a:xfrm>
          <a:prstGeom prst="rect">
            <a:avLst/>
          </a:prstGeom>
        </p:spPr>
        <p:txBody>
          <a:bodyPr lIns="0" tIns="0" rIns="0" bIns="0"/>
          <a:lstStyle/>
          <a:p>
            <a:pPr indent="-295647">
              <a:lnSpc>
                <a:spcPts val="2895"/>
              </a:lnSpc>
              <a:defRPr/>
            </a:pPr>
            <a:r>
              <a:rPr lang="en-US" sz="2010" dirty="0">
                <a:solidFill>
                  <a:srgbClr val="28469C"/>
                </a:solidFill>
                <a:latin typeface="Segoe UI"/>
              </a:rPr>
              <a:t>► </a:t>
            </a:r>
            <a:r>
              <a:rPr lang="en-US" sz="2010" dirty="0">
                <a:latin typeface="Segoe UI"/>
              </a:rPr>
              <a:t>Source: working-from-home dataset. N=249</a:t>
            </a:r>
          </a:p>
        </p:txBody>
      </p:sp>
      <p:sp>
        <p:nvSpPr>
          <p:cNvPr id="9" name="Slide Number Placeholder 8">
            <a:extLst>
              <a:ext uri="{FF2B5EF4-FFF2-40B4-BE49-F238E27FC236}">
                <a16:creationId xmlns:a16="http://schemas.microsoft.com/office/drawing/2014/main" id="{1A2C5C19-0D65-679B-6AAA-E23A97172AC3}"/>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13</a:t>
            </a:fld>
            <a:endParaRPr lang="en-US" sz="1600" dirty="0"/>
          </a:p>
        </p:txBody>
      </p:sp>
      <p:sp>
        <p:nvSpPr>
          <p:cNvPr id="10" name="object 92">
            <a:extLst>
              <a:ext uri="{FF2B5EF4-FFF2-40B4-BE49-F238E27FC236}">
                <a16:creationId xmlns:a16="http://schemas.microsoft.com/office/drawing/2014/main" id="{2F4652BA-A0F3-7F37-1778-C48AA269ADC0}"/>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4"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4"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11" name="Footer Placeholder 2">
            <a:extLst>
              <a:ext uri="{FF2B5EF4-FFF2-40B4-BE49-F238E27FC236}">
                <a16:creationId xmlns:a16="http://schemas.microsoft.com/office/drawing/2014/main" id="{FB2A32BB-B8B8-64F5-0F7C-8618702604E7}"/>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3173883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8" y="708991"/>
            <a:ext cx="11237953" cy="1235896"/>
          </a:xfrm>
        </p:spPr>
        <p:txBody>
          <a:bodyPr/>
          <a:lstStyle/>
          <a:p>
            <a:r>
              <a:rPr lang="en-SG" sz="4000" b="1" dirty="0"/>
              <a:t>Working from home : Analysis (finally </a:t>
            </a:r>
            <a:r>
              <a:rPr lang="en-SG" sz="4000" b="1" dirty="0">
                <a:sym typeface="Wingdings" panose="05000000000000000000" pitchFamily="2" charset="2"/>
              </a:rPr>
              <a:t>)</a:t>
            </a:r>
            <a:endParaRPr lang="en-SG" dirty="0"/>
          </a:p>
        </p:txBody>
      </p:sp>
      <p:sp>
        <p:nvSpPr>
          <p:cNvPr id="7" name="TextBox 6">
            <a:extLst>
              <a:ext uri="{FF2B5EF4-FFF2-40B4-BE49-F238E27FC236}">
                <a16:creationId xmlns:a16="http://schemas.microsoft.com/office/drawing/2014/main" id="{88B93AF4-4141-DAF3-AE60-E52E9A2DBA79}"/>
              </a:ext>
            </a:extLst>
          </p:cNvPr>
          <p:cNvSpPr txBox="1"/>
          <p:nvPr/>
        </p:nvSpPr>
        <p:spPr>
          <a:xfrm>
            <a:off x="390563" y="1773375"/>
            <a:ext cx="10435683" cy="307777"/>
          </a:xfrm>
          <a:prstGeom prst="rect">
            <a:avLst/>
          </a:prstGeom>
          <a:noFill/>
        </p:spPr>
        <p:txBody>
          <a:bodyPr wrap="square">
            <a:spAutoFit/>
          </a:bodyPr>
          <a:lstStyle/>
          <a:p>
            <a:endParaRPr lang="en-SG" sz="1400" dirty="0"/>
          </a:p>
        </p:txBody>
      </p:sp>
      <p:sp>
        <p:nvSpPr>
          <p:cNvPr id="3" name="Content Placeholder 9">
            <a:extLst>
              <a:ext uri="{FF2B5EF4-FFF2-40B4-BE49-F238E27FC236}">
                <a16:creationId xmlns:a16="http://schemas.microsoft.com/office/drawing/2014/main" id="{4FF5FBD3-CFAA-B015-D12E-35810108DDAE}"/>
              </a:ext>
            </a:extLst>
          </p:cNvPr>
          <p:cNvSpPr>
            <a:spLocks noGrp="1"/>
          </p:cNvSpPr>
          <p:nvPr>
            <p:ph idx="1"/>
          </p:nvPr>
        </p:nvSpPr>
        <p:spPr>
          <a:xfrm>
            <a:off x="416930" y="2081152"/>
            <a:ext cx="11303002" cy="3728633"/>
          </a:xfrm>
        </p:spPr>
        <p:txBody>
          <a:bodyPr/>
          <a:lstStyle/>
          <a:p>
            <a:pPr>
              <a:lnSpc>
                <a:spcPts val="2514"/>
              </a:lnSpc>
              <a:spcBef>
                <a:spcPts val="1323"/>
              </a:spcBef>
            </a:pPr>
            <a:r>
              <a:rPr lang="en-US" altLang="en-US" dirty="0"/>
              <a:t># Regression 1: ATE estimates, no covariates -------------------------</a:t>
            </a:r>
          </a:p>
          <a:p>
            <a:pPr>
              <a:lnSpc>
                <a:spcPts val="2514"/>
              </a:lnSpc>
              <a:spcBef>
                <a:spcPts val="1323"/>
              </a:spcBef>
            </a:pPr>
            <a:r>
              <a:rPr lang="en-US" altLang="en-US" dirty="0"/>
              <a:t>If we have a clean experiment, we can examine PO – treatment and do not have to worry about confounders…</a:t>
            </a:r>
          </a:p>
          <a:p>
            <a:pPr>
              <a:lnSpc>
                <a:spcPts val="2514"/>
              </a:lnSpc>
              <a:spcBef>
                <a:spcPts val="1323"/>
              </a:spcBef>
            </a:pPr>
            <a:r>
              <a:rPr lang="en-US" altLang="en-US" dirty="0"/>
              <a:t>Y1= quit job or not, X- treatment , working from home</a:t>
            </a:r>
          </a:p>
          <a:p>
            <a:pPr>
              <a:lnSpc>
                <a:spcPts val="2514"/>
              </a:lnSpc>
              <a:spcBef>
                <a:spcPts val="1323"/>
              </a:spcBef>
            </a:pPr>
            <a:r>
              <a:rPr lang="en-US" altLang="en-US" dirty="0"/>
              <a:t>Y2= number of phone calls… and  again X =working from home (dummy variable)</a:t>
            </a:r>
          </a:p>
          <a:p>
            <a:pPr>
              <a:lnSpc>
                <a:spcPts val="2514"/>
              </a:lnSpc>
              <a:spcBef>
                <a:spcPts val="1323"/>
              </a:spcBef>
            </a:pPr>
            <a:endParaRPr lang="en-US" altLang="en-US" dirty="0"/>
          </a:p>
          <a:p>
            <a:pPr>
              <a:lnSpc>
                <a:spcPts val="2514"/>
              </a:lnSpc>
              <a:spcBef>
                <a:spcPts val="1323"/>
              </a:spcBef>
            </a:pPr>
            <a:r>
              <a:rPr lang="en-US" altLang="en-US" dirty="0"/>
              <a:t>reg1 &lt;- </a:t>
            </a:r>
            <a:r>
              <a:rPr lang="en-US" altLang="en-US" dirty="0" err="1"/>
              <a:t>feols</a:t>
            </a:r>
            <a:r>
              <a:rPr lang="en-US" altLang="en-US" dirty="0"/>
              <a:t>(</a:t>
            </a:r>
            <a:r>
              <a:rPr lang="en-US" altLang="en-US" dirty="0" err="1"/>
              <a:t>quitjob</a:t>
            </a:r>
            <a:r>
              <a:rPr lang="en-US" altLang="en-US" dirty="0"/>
              <a:t> ~ treatment, data=data , </a:t>
            </a:r>
            <a:r>
              <a:rPr lang="en-US" altLang="en-US" dirty="0" err="1"/>
              <a:t>vcov</a:t>
            </a:r>
            <a:r>
              <a:rPr lang="en-US" altLang="en-US" dirty="0"/>
              <a:t> = "HC1")</a:t>
            </a:r>
          </a:p>
          <a:p>
            <a:pPr>
              <a:lnSpc>
                <a:spcPts val="2514"/>
              </a:lnSpc>
              <a:spcBef>
                <a:spcPts val="1323"/>
              </a:spcBef>
            </a:pPr>
            <a:r>
              <a:rPr lang="en-US" altLang="en-US" dirty="0"/>
              <a:t>reg2 &lt;- </a:t>
            </a:r>
            <a:r>
              <a:rPr lang="en-US" altLang="en-US" dirty="0" err="1"/>
              <a:t>feols</a:t>
            </a:r>
            <a:r>
              <a:rPr lang="en-US" altLang="en-US" dirty="0"/>
              <a:t>(phonecalls1 ~ treatment, data=data[</a:t>
            </a:r>
            <a:r>
              <a:rPr lang="en-US" altLang="en-US" dirty="0" err="1"/>
              <a:t>data$ordertaker</a:t>
            </a:r>
            <a:r>
              <a:rPr lang="en-US" altLang="en-US" dirty="0"/>
              <a:t>==1, ], </a:t>
            </a:r>
            <a:r>
              <a:rPr lang="en-US" altLang="en-US" dirty="0" err="1"/>
              <a:t>vcov</a:t>
            </a:r>
            <a:r>
              <a:rPr lang="en-US" altLang="en-US" dirty="0"/>
              <a:t> = "HC1")</a:t>
            </a:r>
          </a:p>
          <a:p>
            <a:pPr>
              <a:lnSpc>
                <a:spcPts val="2514"/>
              </a:lnSpc>
              <a:spcBef>
                <a:spcPts val="1323"/>
              </a:spcBef>
            </a:pPr>
            <a:r>
              <a:rPr lang="en-US" altLang="en-US" dirty="0" err="1"/>
              <a:t>etable</a:t>
            </a:r>
            <a:r>
              <a:rPr lang="en-US" altLang="en-US" dirty="0"/>
              <a:t>(reg1,reg2,fitstat = c('n','r2','rmse'))</a:t>
            </a:r>
            <a:endParaRPr lang="en-US" altLang="en-US" b="1" dirty="0"/>
          </a:p>
        </p:txBody>
      </p:sp>
      <p:sp>
        <p:nvSpPr>
          <p:cNvPr id="6" name="Slide Number Placeholder 8">
            <a:extLst>
              <a:ext uri="{FF2B5EF4-FFF2-40B4-BE49-F238E27FC236}">
                <a16:creationId xmlns:a16="http://schemas.microsoft.com/office/drawing/2014/main" id="{4367BF44-8B63-3A4A-C8AE-965CA46A8117}"/>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14</a:t>
            </a:fld>
            <a:endParaRPr lang="en-US" sz="1600" dirty="0"/>
          </a:p>
        </p:txBody>
      </p:sp>
      <p:sp>
        <p:nvSpPr>
          <p:cNvPr id="8" name="object 92">
            <a:extLst>
              <a:ext uri="{FF2B5EF4-FFF2-40B4-BE49-F238E27FC236}">
                <a16:creationId xmlns:a16="http://schemas.microsoft.com/office/drawing/2014/main" id="{13FB575B-70E3-8B1D-4905-94DF70A8462E}"/>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9" name="Footer Placeholder 2">
            <a:extLst>
              <a:ext uri="{FF2B5EF4-FFF2-40B4-BE49-F238E27FC236}">
                <a16:creationId xmlns:a16="http://schemas.microsoft.com/office/drawing/2014/main" id="{F15CBD3A-A6DB-747E-6A3E-77B8AD31E38D}"/>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653970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8" y="708991"/>
            <a:ext cx="11237953" cy="1235896"/>
          </a:xfrm>
        </p:spPr>
        <p:txBody>
          <a:bodyPr/>
          <a:lstStyle/>
          <a:p>
            <a:r>
              <a:rPr lang="en-SG" sz="4000" b="1" dirty="0"/>
              <a:t>Working from home : Analysis (finally </a:t>
            </a:r>
            <a:r>
              <a:rPr lang="en-SG" sz="4000" b="1" dirty="0">
                <a:sym typeface="Wingdings" panose="05000000000000000000" pitchFamily="2" charset="2"/>
              </a:rPr>
              <a:t>)</a:t>
            </a:r>
            <a:endParaRPr lang="en-SG" dirty="0"/>
          </a:p>
        </p:txBody>
      </p:sp>
      <p:sp>
        <p:nvSpPr>
          <p:cNvPr id="7" name="TextBox 6">
            <a:extLst>
              <a:ext uri="{FF2B5EF4-FFF2-40B4-BE49-F238E27FC236}">
                <a16:creationId xmlns:a16="http://schemas.microsoft.com/office/drawing/2014/main" id="{88B93AF4-4141-DAF3-AE60-E52E9A2DBA79}"/>
              </a:ext>
            </a:extLst>
          </p:cNvPr>
          <p:cNvSpPr txBox="1"/>
          <p:nvPr/>
        </p:nvSpPr>
        <p:spPr>
          <a:xfrm>
            <a:off x="390563" y="1773375"/>
            <a:ext cx="10435683" cy="307777"/>
          </a:xfrm>
          <a:prstGeom prst="rect">
            <a:avLst/>
          </a:prstGeom>
          <a:noFill/>
        </p:spPr>
        <p:txBody>
          <a:bodyPr wrap="square">
            <a:spAutoFit/>
          </a:bodyPr>
          <a:lstStyle/>
          <a:p>
            <a:endParaRPr lang="en-SG" sz="1400" dirty="0"/>
          </a:p>
        </p:txBody>
      </p:sp>
      <p:sp>
        <p:nvSpPr>
          <p:cNvPr id="3" name="Content Placeholder 9">
            <a:extLst>
              <a:ext uri="{FF2B5EF4-FFF2-40B4-BE49-F238E27FC236}">
                <a16:creationId xmlns:a16="http://schemas.microsoft.com/office/drawing/2014/main" id="{4FF5FBD3-CFAA-B015-D12E-35810108DDAE}"/>
              </a:ext>
            </a:extLst>
          </p:cNvPr>
          <p:cNvSpPr>
            <a:spLocks noGrp="1"/>
          </p:cNvSpPr>
          <p:nvPr>
            <p:ph idx="1"/>
          </p:nvPr>
        </p:nvSpPr>
        <p:spPr>
          <a:xfrm>
            <a:off x="416930" y="2081152"/>
            <a:ext cx="11303002" cy="3728633"/>
          </a:xfrm>
        </p:spPr>
        <p:txBody>
          <a:bodyPr/>
          <a:lstStyle/>
          <a:p>
            <a:pPr>
              <a:lnSpc>
                <a:spcPts val="2514"/>
              </a:lnSpc>
              <a:spcBef>
                <a:spcPts val="1323"/>
              </a:spcBef>
            </a:pPr>
            <a:r>
              <a:rPr lang="en-US" altLang="en-US" dirty="0"/>
              <a:t># Regression 1: ATE estimates, no covariates -------------------------</a:t>
            </a:r>
          </a:p>
          <a:p>
            <a:pPr>
              <a:lnSpc>
                <a:spcPts val="2514"/>
              </a:lnSpc>
              <a:spcBef>
                <a:spcPts val="1323"/>
              </a:spcBef>
            </a:pPr>
            <a:r>
              <a:rPr lang="en-US" altLang="en-US" dirty="0"/>
              <a:t>If we have a clean experiment, we can examine PO – treatment and do not have to worry about confounders…</a:t>
            </a:r>
          </a:p>
          <a:p>
            <a:pPr>
              <a:lnSpc>
                <a:spcPts val="2514"/>
              </a:lnSpc>
              <a:spcBef>
                <a:spcPts val="1323"/>
              </a:spcBef>
            </a:pPr>
            <a:r>
              <a:rPr lang="en-US" altLang="en-US" dirty="0"/>
              <a:t>Y1= quit job or not, X- treatment , working from home</a:t>
            </a:r>
          </a:p>
          <a:p>
            <a:pPr>
              <a:lnSpc>
                <a:spcPts val="2514"/>
              </a:lnSpc>
              <a:spcBef>
                <a:spcPts val="1323"/>
              </a:spcBef>
            </a:pPr>
            <a:r>
              <a:rPr lang="en-US" altLang="en-US" dirty="0"/>
              <a:t>Y2= number of phone calls… and  again X =working from home (dummy variable)</a:t>
            </a:r>
          </a:p>
          <a:p>
            <a:pPr>
              <a:lnSpc>
                <a:spcPts val="2514"/>
              </a:lnSpc>
              <a:spcBef>
                <a:spcPts val="1323"/>
              </a:spcBef>
            </a:pPr>
            <a:endParaRPr lang="en-US" altLang="en-US" dirty="0"/>
          </a:p>
          <a:p>
            <a:pPr>
              <a:lnSpc>
                <a:spcPts val="2514"/>
              </a:lnSpc>
              <a:spcBef>
                <a:spcPts val="1323"/>
              </a:spcBef>
            </a:pPr>
            <a:r>
              <a:rPr lang="en-US" altLang="en-US" dirty="0"/>
              <a:t>reg1 &lt;- </a:t>
            </a:r>
            <a:r>
              <a:rPr lang="en-US" altLang="en-US" dirty="0" err="1"/>
              <a:t>feols</a:t>
            </a:r>
            <a:r>
              <a:rPr lang="en-US" altLang="en-US" dirty="0"/>
              <a:t>(</a:t>
            </a:r>
            <a:r>
              <a:rPr lang="en-US" altLang="en-US" dirty="0" err="1"/>
              <a:t>quitjob</a:t>
            </a:r>
            <a:r>
              <a:rPr lang="en-US" altLang="en-US" dirty="0"/>
              <a:t> ~ treatment, data=data , </a:t>
            </a:r>
            <a:r>
              <a:rPr lang="en-US" altLang="en-US" dirty="0" err="1"/>
              <a:t>vcov</a:t>
            </a:r>
            <a:r>
              <a:rPr lang="en-US" altLang="en-US" dirty="0"/>
              <a:t> = "HC1")</a:t>
            </a:r>
          </a:p>
          <a:p>
            <a:pPr>
              <a:lnSpc>
                <a:spcPts val="2514"/>
              </a:lnSpc>
              <a:spcBef>
                <a:spcPts val="1323"/>
              </a:spcBef>
            </a:pPr>
            <a:r>
              <a:rPr lang="en-US" altLang="en-US" dirty="0"/>
              <a:t>reg2 &lt;- </a:t>
            </a:r>
            <a:r>
              <a:rPr lang="en-US" altLang="en-US" dirty="0" err="1"/>
              <a:t>feols</a:t>
            </a:r>
            <a:r>
              <a:rPr lang="en-US" altLang="en-US" dirty="0"/>
              <a:t>(phonecalls1 ~ treatment, data=data[</a:t>
            </a:r>
            <a:r>
              <a:rPr lang="en-US" altLang="en-US" dirty="0" err="1"/>
              <a:t>data$ordertaker</a:t>
            </a:r>
            <a:r>
              <a:rPr lang="en-US" altLang="en-US" dirty="0"/>
              <a:t>==1, ], </a:t>
            </a:r>
            <a:r>
              <a:rPr lang="en-US" altLang="en-US" dirty="0" err="1"/>
              <a:t>vcov</a:t>
            </a:r>
            <a:r>
              <a:rPr lang="en-US" altLang="en-US" dirty="0"/>
              <a:t> = "HC1")</a:t>
            </a:r>
          </a:p>
          <a:p>
            <a:pPr>
              <a:lnSpc>
                <a:spcPts val="2514"/>
              </a:lnSpc>
              <a:spcBef>
                <a:spcPts val="1323"/>
              </a:spcBef>
            </a:pPr>
            <a:r>
              <a:rPr lang="en-US" altLang="en-US" dirty="0" err="1"/>
              <a:t>etable</a:t>
            </a:r>
            <a:r>
              <a:rPr lang="en-US" altLang="en-US" dirty="0"/>
              <a:t>(reg1,reg2,fitstat = c('n','r2','rmse'))</a:t>
            </a:r>
            <a:endParaRPr lang="en-US" altLang="en-US" b="1" dirty="0"/>
          </a:p>
        </p:txBody>
      </p:sp>
      <p:sp>
        <p:nvSpPr>
          <p:cNvPr id="6" name="Slide Number Placeholder 8">
            <a:extLst>
              <a:ext uri="{FF2B5EF4-FFF2-40B4-BE49-F238E27FC236}">
                <a16:creationId xmlns:a16="http://schemas.microsoft.com/office/drawing/2014/main" id="{4367BF44-8B63-3A4A-C8AE-965CA46A8117}"/>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15</a:t>
            </a:fld>
            <a:endParaRPr lang="en-US" sz="1600" dirty="0"/>
          </a:p>
        </p:txBody>
      </p:sp>
      <p:sp>
        <p:nvSpPr>
          <p:cNvPr id="8" name="object 92">
            <a:extLst>
              <a:ext uri="{FF2B5EF4-FFF2-40B4-BE49-F238E27FC236}">
                <a16:creationId xmlns:a16="http://schemas.microsoft.com/office/drawing/2014/main" id="{13FB575B-70E3-8B1D-4905-94DF70A8462E}"/>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9" name="Footer Placeholder 2">
            <a:extLst>
              <a:ext uri="{FF2B5EF4-FFF2-40B4-BE49-F238E27FC236}">
                <a16:creationId xmlns:a16="http://schemas.microsoft.com/office/drawing/2014/main" id="{F15CBD3A-A6DB-747E-6A3E-77B8AD31E38D}"/>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12136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A8B0-3B71-236E-6165-78661EDB9A06}"/>
              </a:ext>
            </a:extLst>
          </p:cNvPr>
          <p:cNvSpPr>
            <a:spLocks noGrp="1"/>
          </p:cNvSpPr>
          <p:nvPr>
            <p:ph type="title"/>
          </p:nvPr>
        </p:nvSpPr>
        <p:spPr/>
        <p:txBody>
          <a:bodyPr/>
          <a:lstStyle/>
          <a:p>
            <a:r>
              <a:rPr lang="en-SG" dirty="0"/>
              <a:t>Sidenote – Dummy variables, dummy trapping</a:t>
            </a:r>
          </a:p>
        </p:txBody>
      </p:sp>
      <p:sp>
        <p:nvSpPr>
          <p:cNvPr id="5" name="Content Placeholder 4">
            <a:extLst>
              <a:ext uri="{FF2B5EF4-FFF2-40B4-BE49-F238E27FC236}">
                <a16:creationId xmlns:a16="http://schemas.microsoft.com/office/drawing/2014/main" id="{83F6F95D-0BA3-E05E-1976-A7F1FF90742C}"/>
              </a:ext>
            </a:extLst>
          </p:cNvPr>
          <p:cNvSpPr>
            <a:spLocks noGrp="1"/>
          </p:cNvSpPr>
          <p:nvPr>
            <p:ph idx="1"/>
          </p:nvPr>
        </p:nvSpPr>
        <p:spPr/>
        <p:txBody>
          <a:bodyPr/>
          <a:lstStyle/>
          <a:p>
            <a:r>
              <a:rPr lang="en-SG" dirty="0"/>
              <a:t>Dummy variable is a one 1 or 0 variable, in this case working from home or not. </a:t>
            </a:r>
          </a:p>
          <a:p>
            <a:r>
              <a:rPr lang="en-SG" dirty="0"/>
              <a:t>We often have dummy variables, sort of stepwise dummy variables for the different age groups, and you have to be careful to leave a reference group out. </a:t>
            </a:r>
          </a:p>
          <a:p>
            <a:pPr lvl="1"/>
            <a:r>
              <a:rPr lang="en-SG" dirty="0"/>
              <a:t>So you have for example a population with age 18 to 100 (, then you can choose what is your base reference group…</a:t>
            </a:r>
          </a:p>
          <a:p>
            <a:pPr lvl="2"/>
            <a:r>
              <a:rPr lang="en-SG" sz="2000" dirty="0"/>
              <a:t>normally the average, or largest group 30-40 years old, and you have a young dummy for people below 30, and silver age dummy for those 40-60, and above 60 for example. In the regression setup you would have the following structure </a:t>
            </a:r>
          </a:p>
          <a:p>
            <a:pPr lvl="1"/>
            <a:r>
              <a:rPr lang="en-SG" dirty="0"/>
              <a:t> In this example, we noticed that there is some difference in terms of Children, the control group people are more likely to have children, thus it may be useful to include a control dummy which takes on the value of 1 if the person has a child. </a:t>
            </a:r>
          </a:p>
        </p:txBody>
      </p:sp>
      <p:sp>
        <p:nvSpPr>
          <p:cNvPr id="3" name="Slide Number Placeholder 8">
            <a:extLst>
              <a:ext uri="{FF2B5EF4-FFF2-40B4-BE49-F238E27FC236}">
                <a16:creationId xmlns:a16="http://schemas.microsoft.com/office/drawing/2014/main" id="{F96FFF95-66F5-132A-7970-608266F1182E}"/>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16</a:t>
            </a:fld>
            <a:endParaRPr lang="en-US" sz="1600" dirty="0"/>
          </a:p>
        </p:txBody>
      </p:sp>
      <p:sp>
        <p:nvSpPr>
          <p:cNvPr id="6" name="object 92">
            <a:extLst>
              <a:ext uri="{FF2B5EF4-FFF2-40B4-BE49-F238E27FC236}">
                <a16:creationId xmlns:a16="http://schemas.microsoft.com/office/drawing/2014/main" id="{CB274CD7-2628-8CE2-D5F6-8E6C6439675C}"/>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7292FDBD-77E7-DF70-C0F8-391215EDE21D}"/>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348095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657F6E-3575-EC00-EE02-E72841E6D6D2}"/>
              </a:ext>
            </a:extLst>
          </p:cNvPr>
          <p:cNvSpPr>
            <a:spLocks noGrp="1"/>
          </p:cNvSpPr>
          <p:nvPr>
            <p:ph type="title"/>
          </p:nvPr>
        </p:nvSpPr>
        <p:spPr>
          <a:xfrm>
            <a:off x="887506" y="1015044"/>
            <a:ext cx="10515600" cy="796836"/>
          </a:xfrm>
        </p:spPr>
        <p:txBody>
          <a:bodyPr>
            <a:normAutofit/>
          </a:bodyPr>
          <a:lstStyle/>
          <a:p>
            <a:r>
              <a:rPr lang="en-SG" sz="4000" dirty="0"/>
              <a:t>Case Study: Working from home: Effect</a:t>
            </a:r>
          </a:p>
        </p:txBody>
      </p:sp>
      <p:sp>
        <p:nvSpPr>
          <p:cNvPr id="10" name="Content Placeholder 9">
            <a:extLst>
              <a:ext uri="{FF2B5EF4-FFF2-40B4-BE49-F238E27FC236}">
                <a16:creationId xmlns:a16="http://schemas.microsoft.com/office/drawing/2014/main" id="{51C8C181-0652-D57A-A5B6-52DB6D64C70A}"/>
              </a:ext>
            </a:extLst>
          </p:cNvPr>
          <p:cNvSpPr>
            <a:spLocks noGrp="1"/>
          </p:cNvSpPr>
          <p:nvPr>
            <p:ph idx="1"/>
          </p:nvPr>
        </p:nvSpPr>
        <p:spPr>
          <a:xfrm>
            <a:off x="7951304" y="2266334"/>
            <a:ext cx="4111878" cy="3092381"/>
          </a:xfrm>
        </p:spPr>
        <p:txBody>
          <a:bodyPr/>
          <a:lstStyle/>
          <a:p>
            <a:pPr>
              <a:lnSpc>
                <a:spcPts val="2514"/>
              </a:lnSpc>
              <a:spcBef>
                <a:spcPts val="1323"/>
              </a:spcBef>
            </a:pPr>
            <a:r>
              <a:rPr lang="en-US" altLang="en-US" dirty="0"/>
              <a:t>Can we conclude that the treatment (working from home) caused resignation? </a:t>
            </a:r>
          </a:p>
          <a:p>
            <a:pPr>
              <a:lnSpc>
                <a:spcPts val="2514"/>
              </a:lnSpc>
              <a:spcBef>
                <a:spcPts val="1323"/>
              </a:spcBef>
            </a:pPr>
            <a:r>
              <a:rPr lang="en-US" altLang="en-US" b="1" dirty="0"/>
              <a:t>Can we conclude that the treatment improved productivity? </a:t>
            </a:r>
          </a:p>
        </p:txBody>
      </p:sp>
      <p:sp>
        <p:nvSpPr>
          <p:cNvPr id="4" name="Rectangle 3">
            <a:extLst>
              <a:ext uri="{FF2B5EF4-FFF2-40B4-BE49-F238E27FC236}">
                <a16:creationId xmlns:a16="http://schemas.microsoft.com/office/drawing/2014/main" id="{C5CC15AD-A291-D9EC-7224-9DA4CAFE546F}"/>
              </a:ext>
            </a:extLst>
          </p:cNvPr>
          <p:cNvSpPr/>
          <p:nvPr/>
        </p:nvSpPr>
        <p:spPr>
          <a:xfrm>
            <a:off x="971370" y="5917915"/>
            <a:ext cx="11016232" cy="668560"/>
          </a:xfrm>
          <a:prstGeom prst="rect">
            <a:avLst/>
          </a:prstGeom>
        </p:spPr>
        <p:txBody>
          <a:bodyPr lIns="0" tIns="0" rIns="0" bIns="0"/>
          <a:lstStyle/>
          <a:p>
            <a:pPr indent="-295647">
              <a:lnSpc>
                <a:spcPts val="2895"/>
              </a:lnSpc>
              <a:defRPr/>
            </a:pPr>
            <a:r>
              <a:rPr lang="en-US" sz="2010" dirty="0">
                <a:solidFill>
                  <a:srgbClr val="28469C"/>
                </a:solidFill>
                <a:latin typeface="Segoe UI"/>
              </a:rPr>
              <a:t>► </a:t>
            </a:r>
            <a:r>
              <a:rPr lang="en-US" sz="2010" dirty="0">
                <a:latin typeface="Segoe UI"/>
              </a:rPr>
              <a:t>Source: working-from-home dataset. N=249</a:t>
            </a:r>
          </a:p>
        </p:txBody>
      </p:sp>
      <p:graphicFrame>
        <p:nvGraphicFramePr>
          <p:cNvPr id="6" name="Table 5">
            <a:extLst>
              <a:ext uri="{FF2B5EF4-FFF2-40B4-BE49-F238E27FC236}">
                <a16:creationId xmlns:a16="http://schemas.microsoft.com/office/drawing/2014/main" id="{56322141-CC58-27A8-F71A-A123993E9C6B}"/>
              </a:ext>
            </a:extLst>
          </p:cNvPr>
          <p:cNvGraphicFramePr>
            <a:graphicFrameLocks noGrp="1"/>
          </p:cNvGraphicFramePr>
          <p:nvPr/>
        </p:nvGraphicFramePr>
        <p:xfrm>
          <a:off x="781489" y="2136437"/>
          <a:ext cx="6682748" cy="2714742"/>
        </p:xfrm>
        <a:graphic>
          <a:graphicData uri="http://schemas.openxmlformats.org/drawingml/2006/table">
            <a:tbl>
              <a:tblPr/>
              <a:tblGrid>
                <a:gridCol w="2334614">
                  <a:extLst>
                    <a:ext uri="{9D8B030D-6E8A-4147-A177-3AD203B41FA5}">
                      <a16:colId xmlns:a16="http://schemas.microsoft.com/office/drawing/2014/main" val="20000"/>
                    </a:ext>
                  </a:extLst>
                </a:gridCol>
                <a:gridCol w="1866715">
                  <a:extLst>
                    <a:ext uri="{9D8B030D-6E8A-4147-A177-3AD203B41FA5}">
                      <a16:colId xmlns:a16="http://schemas.microsoft.com/office/drawing/2014/main" val="20001"/>
                    </a:ext>
                  </a:extLst>
                </a:gridCol>
                <a:gridCol w="2481419">
                  <a:extLst>
                    <a:ext uri="{9D8B030D-6E8A-4147-A177-3AD203B41FA5}">
                      <a16:colId xmlns:a16="http://schemas.microsoft.com/office/drawing/2014/main" val="20002"/>
                    </a:ext>
                  </a:extLst>
                </a:gridCol>
              </a:tblGrid>
              <a:tr h="658108">
                <a:tc>
                  <a:txBody>
                    <a:bodyPr/>
                    <a:lstStyle/>
                    <a:p>
                      <a:pPr marL="101600" indent="0"/>
                      <a:r>
                        <a:rPr lang="en-US" sz="2000" b="1" dirty="0">
                          <a:solidFill>
                            <a:schemeClr val="bg1"/>
                          </a:solidFill>
                          <a:latin typeface="+mn-lt"/>
                        </a:rPr>
                        <a:t>Variables</a:t>
                      </a:r>
                    </a:p>
                  </a:txBody>
                  <a:tcPr marL="0" marR="0" marT="0" marB="0" anchor="b">
                    <a:solidFill>
                      <a:schemeClr val="accent1">
                        <a:lumMod val="75000"/>
                      </a:schemeClr>
                    </a:solidFill>
                  </a:tcPr>
                </a:tc>
                <a:tc>
                  <a:txBody>
                    <a:bodyPr/>
                    <a:lstStyle/>
                    <a:p>
                      <a:pPr marL="215900" indent="0" algn="ctr"/>
                      <a:r>
                        <a:rPr lang="en-US" sz="2000" b="1" dirty="0">
                          <a:solidFill>
                            <a:schemeClr val="bg1"/>
                          </a:solidFill>
                          <a:latin typeface="+mn-lt"/>
                        </a:rPr>
                        <a:t>(1)</a:t>
                      </a:r>
                    </a:p>
                    <a:p>
                      <a:pPr marL="101600" indent="0" algn="ctr"/>
                      <a:r>
                        <a:rPr lang="en-US" sz="2000" b="1" dirty="0">
                          <a:solidFill>
                            <a:schemeClr val="bg1"/>
                          </a:solidFill>
                          <a:latin typeface="+mn-lt"/>
                        </a:rPr>
                        <a:t>Quit job</a:t>
                      </a:r>
                    </a:p>
                  </a:txBody>
                  <a:tcPr marL="0" marR="0" marT="0" marB="0">
                    <a:solidFill>
                      <a:schemeClr val="accent1">
                        <a:lumMod val="75000"/>
                      </a:schemeClr>
                    </a:solidFill>
                  </a:tcPr>
                </a:tc>
                <a:tc>
                  <a:txBody>
                    <a:bodyPr/>
                    <a:lstStyle/>
                    <a:p>
                      <a:pPr indent="0" algn="ctr">
                        <a:spcAft>
                          <a:spcPts val="210"/>
                        </a:spcAft>
                      </a:pPr>
                      <a:r>
                        <a:rPr lang="en-US" sz="2000" b="1" dirty="0">
                          <a:solidFill>
                            <a:schemeClr val="bg1"/>
                          </a:solidFill>
                          <a:latin typeface="+mn-lt"/>
                        </a:rPr>
                        <a:t>(2)</a:t>
                      </a:r>
                    </a:p>
                    <a:p>
                      <a:pPr indent="0"/>
                      <a:r>
                        <a:rPr lang="en-US" sz="2000" b="1" dirty="0">
                          <a:solidFill>
                            <a:schemeClr val="bg1"/>
                          </a:solidFill>
                          <a:latin typeface="+mn-lt"/>
                        </a:rPr>
                        <a:t>Phone calls (thousand)</a:t>
                      </a:r>
                    </a:p>
                  </a:txBody>
                  <a:tcPr marL="0" marR="0" marT="0" marB="0">
                    <a:solidFill>
                      <a:schemeClr val="accent1">
                        <a:lumMod val="75000"/>
                      </a:schemeClr>
                    </a:solidFill>
                  </a:tcPr>
                </a:tc>
                <a:extLst>
                  <a:ext uri="{0D108BD9-81ED-4DB2-BD59-A6C34878D82A}">
                    <a16:rowId xmlns:a16="http://schemas.microsoft.com/office/drawing/2014/main" val="10000"/>
                  </a:ext>
                </a:extLst>
              </a:tr>
              <a:tr h="415106">
                <a:tc>
                  <a:txBody>
                    <a:bodyPr/>
                    <a:lstStyle/>
                    <a:p>
                      <a:pPr marL="101600" indent="0"/>
                      <a:r>
                        <a:rPr lang="en-US" sz="2000" b="1">
                          <a:solidFill>
                            <a:schemeClr val="accent1">
                              <a:lumMod val="50000"/>
                            </a:schemeClr>
                          </a:solidFill>
                          <a:latin typeface="+mn-lt"/>
                        </a:rPr>
                        <a:t>Treatment group</a:t>
                      </a:r>
                    </a:p>
                  </a:txBody>
                  <a:tcPr marL="0" marR="0" marT="0" marB="0" anchor="b">
                    <a:solidFill>
                      <a:schemeClr val="bg1">
                        <a:lumMod val="95000"/>
                      </a:schemeClr>
                    </a:solidFill>
                  </a:tcPr>
                </a:tc>
                <a:tc>
                  <a:txBody>
                    <a:bodyPr/>
                    <a:lstStyle/>
                    <a:p>
                      <a:pPr marL="101600" indent="0" algn="ctr"/>
                      <a:r>
                        <a:rPr lang="en-US" sz="2000" b="1" dirty="0">
                          <a:solidFill>
                            <a:schemeClr val="accent1">
                              <a:lumMod val="50000"/>
                            </a:schemeClr>
                          </a:solidFill>
                          <a:latin typeface="+mn-lt"/>
                        </a:rPr>
                        <a:t>-0.19**</a:t>
                      </a:r>
                    </a:p>
                  </a:txBody>
                  <a:tcPr marL="0" marR="0" marT="0" marB="0" anchor="b">
                    <a:solidFill>
                      <a:schemeClr val="bg1">
                        <a:lumMod val="95000"/>
                      </a:schemeClr>
                    </a:solidFill>
                  </a:tcPr>
                </a:tc>
                <a:tc>
                  <a:txBody>
                    <a:bodyPr/>
                    <a:lstStyle/>
                    <a:p>
                      <a:pPr indent="0" algn="ctr"/>
                      <a:r>
                        <a:rPr lang="en-US" sz="2000" b="1">
                          <a:solidFill>
                            <a:schemeClr val="accent1">
                              <a:lumMod val="50000"/>
                            </a:schemeClr>
                          </a:solidFill>
                          <a:latin typeface="+mn-lt"/>
                        </a:rPr>
                        <a:t>4.04**</a:t>
                      </a:r>
                    </a:p>
                  </a:txBody>
                  <a:tcPr marL="0" marR="0" marT="0" marB="0" anchor="b">
                    <a:solidFill>
                      <a:schemeClr val="bg1">
                        <a:lumMod val="95000"/>
                      </a:schemeClr>
                    </a:solidFill>
                  </a:tcPr>
                </a:tc>
                <a:extLst>
                  <a:ext uri="{0D108BD9-81ED-4DB2-BD59-A6C34878D82A}">
                    <a16:rowId xmlns:a16="http://schemas.microsoft.com/office/drawing/2014/main" val="10001"/>
                  </a:ext>
                </a:extLst>
              </a:tr>
              <a:tr h="341958">
                <a:tc>
                  <a:txBody>
                    <a:bodyPr/>
                    <a:lstStyle/>
                    <a:p>
                      <a:endParaRPr sz="2000">
                        <a:solidFill>
                          <a:schemeClr val="accent1">
                            <a:lumMod val="50000"/>
                          </a:schemeClr>
                        </a:solidFill>
                        <a:latin typeface="+mn-lt"/>
                      </a:endParaRPr>
                    </a:p>
                  </a:txBody>
                  <a:tcPr marL="0" marR="0" marT="0" marB="0">
                    <a:solidFill>
                      <a:schemeClr val="bg1">
                        <a:lumMod val="95000"/>
                      </a:schemeClr>
                    </a:solidFill>
                  </a:tcPr>
                </a:tc>
                <a:tc>
                  <a:txBody>
                    <a:bodyPr/>
                    <a:lstStyle/>
                    <a:p>
                      <a:pPr marL="101600" indent="0" algn="ctr"/>
                      <a:r>
                        <a:rPr lang="en-US" sz="2000" b="1" dirty="0">
                          <a:solidFill>
                            <a:schemeClr val="accent1">
                              <a:lumMod val="50000"/>
                            </a:schemeClr>
                          </a:solidFill>
                          <a:latin typeface="+mn-lt"/>
                        </a:rPr>
                        <a:t>(0.055)</a:t>
                      </a:r>
                    </a:p>
                  </a:txBody>
                  <a:tcPr marL="0" marR="0" marT="0" marB="0" anchor="b">
                    <a:solidFill>
                      <a:schemeClr val="bg1">
                        <a:lumMod val="95000"/>
                      </a:schemeClr>
                    </a:solidFill>
                  </a:tcPr>
                </a:tc>
                <a:tc>
                  <a:txBody>
                    <a:bodyPr/>
                    <a:lstStyle/>
                    <a:p>
                      <a:pPr indent="0" algn="ctr"/>
                      <a:r>
                        <a:rPr lang="en-US" sz="2000" b="1">
                          <a:solidFill>
                            <a:schemeClr val="accent1">
                              <a:lumMod val="50000"/>
                            </a:schemeClr>
                          </a:solidFill>
                          <a:latin typeface="+mn-lt"/>
                        </a:rPr>
                        <a:t>(0.99)</a:t>
                      </a:r>
                    </a:p>
                  </a:txBody>
                  <a:tcPr marL="0" marR="0" marT="0" marB="0" anchor="b">
                    <a:solidFill>
                      <a:schemeClr val="bg1">
                        <a:lumMod val="95000"/>
                      </a:schemeClr>
                    </a:solidFill>
                  </a:tcPr>
                </a:tc>
                <a:extLst>
                  <a:ext uri="{0D108BD9-81ED-4DB2-BD59-A6C34878D82A}">
                    <a16:rowId xmlns:a16="http://schemas.microsoft.com/office/drawing/2014/main" val="10002"/>
                  </a:ext>
                </a:extLst>
              </a:tr>
              <a:tr h="296794">
                <a:tc>
                  <a:txBody>
                    <a:bodyPr/>
                    <a:lstStyle/>
                    <a:p>
                      <a:pPr marL="101600" indent="0"/>
                      <a:r>
                        <a:rPr lang="en-US" sz="2000" b="1">
                          <a:solidFill>
                            <a:schemeClr val="accent1">
                              <a:lumMod val="50000"/>
                            </a:schemeClr>
                          </a:solidFill>
                          <a:latin typeface="+mn-lt"/>
                        </a:rPr>
                        <a:t>Constant</a:t>
                      </a:r>
                    </a:p>
                  </a:txBody>
                  <a:tcPr marL="0" marR="0" marT="0" marB="0">
                    <a:solidFill>
                      <a:schemeClr val="bg1">
                        <a:lumMod val="95000"/>
                      </a:schemeClr>
                    </a:solidFill>
                  </a:tcPr>
                </a:tc>
                <a:tc>
                  <a:txBody>
                    <a:bodyPr/>
                    <a:lstStyle/>
                    <a:p>
                      <a:pPr marL="101600" indent="0" algn="ctr"/>
                      <a:r>
                        <a:rPr lang="en-US" sz="2000" b="1">
                          <a:solidFill>
                            <a:schemeClr val="accent1">
                              <a:lumMod val="50000"/>
                            </a:schemeClr>
                          </a:solidFill>
                          <a:latin typeface="+mn-lt"/>
                        </a:rPr>
                        <a:t>0.35**</a:t>
                      </a:r>
                    </a:p>
                  </a:txBody>
                  <a:tcPr marL="0" marR="0" marT="0" marB="0">
                    <a:solidFill>
                      <a:schemeClr val="bg1">
                        <a:lumMod val="95000"/>
                      </a:schemeClr>
                    </a:solidFill>
                  </a:tcPr>
                </a:tc>
                <a:tc>
                  <a:txBody>
                    <a:bodyPr/>
                    <a:lstStyle/>
                    <a:p>
                      <a:pPr indent="0" algn="ctr"/>
                      <a:r>
                        <a:rPr lang="en-US" sz="2000" b="1" dirty="0">
                          <a:solidFill>
                            <a:schemeClr val="accent1">
                              <a:lumMod val="50000"/>
                            </a:schemeClr>
                          </a:solidFill>
                          <a:latin typeface="+mn-lt"/>
                        </a:rPr>
                        <a:t>10.06**</a:t>
                      </a:r>
                    </a:p>
                  </a:txBody>
                  <a:tcPr marL="0" marR="0" marT="0" marB="0">
                    <a:solidFill>
                      <a:schemeClr val="bg1">
                        <a:lumMod val="95000"/>
                      </a:schemeClr>
                    </a:solidFill>
                  </a:tcPr>
                </a:tc>
                <a:extLst>
                  <a:ext uri="{0D108BD9-81ED-4DB2-BD59-A6C34878D82A}">
                    <a16:rowId xmlns:a16="http://schemas.microsoft.com/office/drawing/2014/main" val="10003"/>
                  </a:ext>
                </a:extLst>
              </a:tr>
              <a:tr h="328657">
                <a:tc>
                  <a:txBody>
                    <a:bodyPr/>
                    <a:lstStyle/>
                    <a:p>
                      <a:endParaRPr sz="2000">
                        <a:solidFill>
                          <a:schemeClr val="accent1">
                            <a:lumMod val="50000"/>
                          </a:schemeClr>
                        </a:solidFill>
                        <a:latin typeface="+mn-lt"/>
                      </a:endParaRPr>
                    </a:p>
                  </a:txBody>
                  <a:tcPr marL="0" marR="0" marT="0" marB="0">
                    <a:solidFill>
                      <a:schemeClr val="bg1">
                        <a:lumMod val="95000"/>
                      </a:schemeClr>
                    </a:solidFill>
                  </a:tcPr>
                </a:tc>
                <a:tc>
                  <a:txBody>
                    <a:bodyPr/>
                    <a:lstStyle/>
                    <a:p>
                      <a:pPr marL="101600" indent="0" algn="ctr"/>
                      <a:r>
                        <a:rPr lang="en-US" sz="2000" b="1" dirty="0">
                          <a:solidFill>
                            <a:schemeClr val="accent1">
                              <a:lumMod val="50000"/>
                            </a:schemeClr>
                          </a:solidFill>
                          <a:latin typeface="+mn-lt"/>
                        </a:rPr>
                        <a:t>(0.044)</a:t>
                      </a:r>
                    </a:p>
                  </a:txBody>
                  <a:tcPr marL="0" marR="0" marT="0" marB="0">
                    <a:solidFill>
                      <a:schemeClr val="bg1">
                        <a:lumMod val="95000"/>
                      </a:schemeClr>
                    </a:solidFill>
                  </a:tcPr>
                </a:tc>
                <a:tc>
                  <a:txBody>
                    <a:bodyPr/>
                    <a:lstStyle/>
                    <a:p>
                      <a:pPr indent="0" algn="ctr"/>
                      <a:r>
                        <a:rPr lang="en-US" sz="2000" b="1" dirty="0">
                          <a:solidFill>
                            <a:schemeClr val="accent1">
                              <a:lumMod val="50000"/>
                            </a:schemeClr>
                          </a:solidFill>
                          <a:latin typeface="+mn-lt"/>
                        </a:rPr>
                        <a:t>(0.75)</a:t>
                      </a:r>
                    </a:p>
                  </a:txBody>
                  <a:tcPr marL="0" marR="0" marT="0" marB="0">
                    <a:solidFill>
                      <a:schemeClr val="bg1">
                        <a:lumMod val="95000"/>
                      </a:schemeClr>
                    </a:solidFill>
                  </a:tcPr>
                </a:tc>
                <a:extLst>
                  <a:ext uri="{0D108BD9-81ED-4DB2-BD59-A6C34878D82A}">
                    <a16:rowId xmlns:a16="http://schemas.microsoft.com/office/drawing/2014/main" val="10004"/>
                  </a:ext>
                </a:extLst>
              </a:tr>
              <a:tr h="265709">
                <a:tc>
                  <a:txBody>
                    <a:bodyPr/>
                    <a:lstStyle/>
                    <a:p>
                      <a:pPr marL="101600" indent="0"/>
                      <a:r>
                        <a:rPr lang="en-US" sz="2000" b="1">
                          <a:solidFill>
                            <a:schemeClr val="accent1">
                              <a:lumMod val="50000"/>
                            </a:schemeClr>
                          </a:solidFill>
                          <a:latin typeface="+mn-lt"/>
                        </a:rPr>
                        <a:t>Observations</a:t>
                      </a:r>
                    </a:p>
                  </a:txBody>
                  <a:tcPr marL="0" marR="0" marT="0" marB="0" anchor="b">
                    <a:solidFill>
                      <a:schemeClr val="bg1">
                        <a:lumMod val="95000"/>
                      </a:schemeClr>
                    </a:solidFill>
                  </a:tcPr>
                </a:tc>
                <a:tc>
                  <a:txBody>
                    <a:bodyPr/>
                    <a:lstStyle/>
                    <a:p>
                      <a:pPr marL="215900" indent="0" algn="ctr"/>
                      <a:r>
                        <a:rPr lang="en-US" sz="2000" b="1" dirty="0">
                          <a:solidFill>
                            <a:schemeClr val="accent1">
                              <a:lumMod val="50000"/>
                            </a:schemeClr>
                          </a:solidFill>
                          <a:latin typeface="+mn-lt"/>
                        </a:rPr>
                        <a:t>249</a:t>
                      </a:r>
                    </a:p>
                  </a:txBody>
                  <a:tcPr marL="0" marR="0" marT="0" marB="0" anchor="b">
                    <a:solidFill>
                      <a:schemeClr val="bg1">
                        <a:lumMod val="95000"/>
                      </a:schemeClr>
                    </a:solidFill>
                  </a:tcPr>
                </a:tc>
                <a:tc>
                  <a:txBody>
                    <a:bodyPr/>
                    <a:lstStyle/>
                    <a:p>
                      <a:pPr indent="0" algn="ctr"/>
                      <a:r>
                        <a:rPr lang="en-US" sz="2000" b="1" dirty="0">
                          <a:solidFill>
                            <a:schemeClr val="accent1">
                              <a:lumMod val="50000"/>
                            </a:schemeClr>
                          </a:solidFill>
                          <a:latin typeface="+mn-lt"/>
                        </a:rPr>
                        <a:t>134</a:t>
                      </a:r>
                    </a:p>
                  </a:txBody>
                  <a:tcPr marL="0" marR="0" marT="0" marB="0" anchor="b">
                    <a:solidFill>
                      <a:schemeClr val="bg1">
                        <a:lumMod val="95000"/>
                      </a:schemeClr>
                    </a:solidFill>
                  </a:tcPr>
                </a:tc>
                <a:extLst>
                  <a:ext uri="{0D108BD9-81ED-4DB2-BD59-A6C34878D82A}">
                    <a16:rowId xmlns:a16="http://schemas.microsoft.com/office/drawing/2014/main" val="10005"/>
                  </a:ext>
                </a:extLst>
              </a:tr>
              <a:tr h="361313">
                <a:tc>
                  <a:txBody>
                    <a:bodyPr/>
                    <a:lstStyle/>
                    <a:p>
                      <a:pPr marL="101600" indent="0"/>
                      <a:r>
                        <a:rPr lang="en-US" sz="2000" b="1">
                          <a:solidFill>
                            <a:schemeClr val="accent1">
                              <a:lumMod val="50000"/>
                            </a:schemeClr>
                          </a:solidFill>
                          <a:latin typeface="+mn-lt"/>
                        </a:rPr>
                        <a:t>R-squared</a:t>
                      </a:r>
                    </a:p>
                  </a:txBody>
                  <a:tcPr marL="0" marR="0" marT="0" marB="0">
                    <a:solidFill>
                      <a:schemeClr val="bg1">
                        <a:lumMod val="95000"/>
                      </a:schemeClr>
                    </a:solidFill>
                  </a:tcPr>
                </a:tc>
                <a:tc>
                  <a:txBody>
                    <a:bodyPr/>
                    <a:lstStyle/>
                    <a:p>
                      <a:pPr marL="152400" indent="0" algn="ctr"/>
                      <a:r>
                        <a:rPr lang="en-US" sz="2000" b="1" dirty="0">
                          <a:solidFill>
                            <a:schemeClr val="accent1">
                              <a:lumMod val="50000"/>
                            </a:schemeClr>
                          </a:solidFill>
                          <a:latin typeface="+mn-lt"/>
                        </a:rPr>
                        <a:t>0.047</a:t>
                      </a:r>
                    </a:p>
                  </a:txBody>
                  <a:tcPr marL="0" marR="0" marT="0" marB="0">
                    <a:solidFill>
                      <a:schemeClr val="bg1">
                        <a:lumMod val="95000"/>
                      </a:schemeClr>
                    </a:solidFill>
                  </a:tcPr>
                </a:tc>
                <a:tc>
                  <a:txBody>
                    <a:bodyPr/>
                    <a:lstStyle/>
                    <a:p>
                      <a:pPr indent="0" algn="ctr"/>
                      <a:r>
                        <a:rPr lang="en-US" sz="2000" b="1" dirty="0">
                          <a:solidFill>
                            <a:schemeClr val="accent1">
                              <a:lumMod val="50000"/>
                            </a:schemeClr>
                          </a:solidFill>
                          <a:latin typeface="+mn-lt"/>
                        </a:rPr>
                        <a:t>0.113</a:t>
                      </a:r>
                    </a:p>
                  </a:txBody>
                  <a:tcPr marL="0" marR="0" marT="0" marB="0">
                    <a:solidFill>
                      <a:schemeClr val="bg1">
                        <a:lumMod val="95000"/>
                      </a:schemeClr>
                    </a:solidFill>
                  </a:tcPr>
                </a:tc>
                <a:extLst>
                  <a:ext uri="{0D108BD9-81ED-4DB2-BD59-A6C34878D82A}">
                    <a16:rowId xmlns:a16="http://schemas.microsoft.com/office/drawing/2014/main" val="10006"/>
                  </a:ext>
                </a:extLst>
              </a:tr>
            </a:tbl>
          </a:graphicData>
        </a:graphic>
      </p:graphicFrame>
      <p:sp>
        <p:nvSpPr>
          <p:cNvPr id="2" name="Slide Number Placeholder 8">
            <a:extLst>
              <a:ext uri="{FF2B5EF4-FFF2-40B4-BE49-F238E27FC236}">
                <a16:creationId xmlns:a16="http://schemas.microsoft.com/office/drawing/2014/main" id="{93D9EB4C-ED88-CA21-5D6D-AB6017EB0A09}"/>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17</a:t>
            </a:fld>
            <a:endParaRPr lang="en-US" sz="1600" dirty="0"/>
          </a:p>
        </p:txBody>
      </p:sp>
      <p:sp>
        <p:nvSpPr>
          <p:cNvPr id="5" name="object 92">
            <a:extLst>
              <a:ext uri="{FF2B5EF4-FFF2-40B4-BE49-F238E27FC236}">
                <a16:creationId xmlns:a16="http://schemas.microsoft.com/office/drawing/2014/main" id="{C3734777-0B1E-C32A-3B1D-E353F2B105A2}"/>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7" name="Footer Placeholder 2">
            <a:extLst>
              <a:ext uri="{FF2B5EF4-FFF2-40B4-BE49-F238E27FC236}">
                <a16:creationId xmlns:a16="http://schemas.microsoft.com/office/drawing/2014/main" id="{B8E726C0-1B82-A08E-92BB-557F8B935BF3}"/>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3672700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BDFA-8FC8-0CEF-B3FD-4E18260563EA}"/>
              </a:ext>
            </a:extLst>
          </p:cNvPr>
          <p:cNvSpPr>
            <a:spLocks noGrp="1"/>
          </p:cNvSpPr>
          <p:nvPr>
            <p:ph type="title"/>
          </p:nvPr>
        </p:nvSpPr>
        <p:spPr>
          <a:xfrm>
            <a:off x="516402" y="602166"/>
            <a:ext cx="9999448" cy="1235896"/>
          </a:xfrm>
        </p:spPr>
        <p:txBody>
          <a:bodyPr/>
          <a:lstStyle/>
          <a:p>
            <a:r>
              <a:rPr lang="en-SG" sz="4000" b="1" dirty="0"/>
              <a:t>Working from home : Analysis with covariates</a:t>
            </a:r>
            <a:endParaRPr lang="en-SG" dirty="0"/>
          </a:p>
        </p:txBody>
      </p:sp>
      <p:sp>
        <p:nvSpPr>
          <p:cNvPr id="5" name="Content Placeholder 4">
            <a:extLst>
              <a:ext uri="{FF2B5EF4-FFF2-40B4-BE49-F238E27FC236}">
                <a16:creationId xmlns:a16="http://schemas.microsoft.com/office/drawing/2014/main" id="{6675CC2F-49B1-1172-F0A6-E04E8E627C9E}"/>
              </a:ext>
            </a:extLst>
          </p:cNvPr>
          <p:cNvSpPr>
            <a:spLocks noGrp="1"/>
          </p:cNvSpPr>
          <p:nvPr>
            <p:ph idx="1"/>
          </p:nvPr>
        </p:nvSpPr>
        <p:spPr>
          <a:xfrm>
            <a:off x="682083" y="2138672"/>
            <a:ext cx="10517188" cy="3672654"/>
          </a:xfrm>
        </p:spPr>
        <p:txBody>
          <a:bodyPr/>
          <a:lstStyle/>
          <a:p>
            <a:pPr marL="0" indent="0">
              <a:buNone/>
            </a:pPr>
            <a:r>
              <a:rPr lang="en-SG" b="1" dirty="0"/>
              <a:t>BOOK regressions</a:t>
            </a:r>
          </a:p>
          <a:p>
            <a:pPr marL="0" indent="0">
              <a:buNone/>
            </a:pPr>
            <a:endParaRPr lang="en-SG" dirty="0"/>
          </a:p>
          <a:p>
            <a:r>
              <a:rPr lang="en-SG" dirty="0"/>
              <a:t># Regression 2: ATE estimates, with covariates of some unbalance -----</a:t>
            </a:r>
          </a:p>
          <a:p>
            <a:r>
              <a:rPr lang="en-SG" dirty="0"/>
              <a:t>reg3 &lt;- </a:t>
            </a:r>
            <a:r>
              <a:rPr lang="en-SG" dirty="0" err="1"/>
              <a:t>feols</a:t>
            </a:r>
            <a:r>
              <a:rPr lang="en-SG" dirty="0"/>
              <a:t>(</a:t>
            </a:r>
            <a:r>
              <a:rPr lang="en-SG" dirty="0" err="1"/>
              <a:t>quitjob</a:t>
            </a:r>
            <a:r>
              <a:rPr lang="en-SG" dirty="0"/>
              <a:t> ~ treatment + married + children + internet, data=data, </a:t>
            </a:r>
            <a:r>
              <a:rPr lang="en-SG" dirty="0" err="1"/>
              <a:t>vcov</a:t>
            </a:r>
            <a:r>
              <a:rPr lang="en-SG" dirty="0"/>
              <a:t> = "HC1")</a:t>
            </a:r>
          </a:p>
          <a:p>
            <a:r>
              <a:rPr lang="en-SG" dirty="0"/>
              <a:t>reg4 &lt;- </a:t>
            </a:r>
            <a:r>
              <a:rPr lang="en-SG" dirty="0" err="1"/>
              <a:t>feols</a:t>
            </a:r>
            <a:r>
              <a:rPr lang="en-SG" dirty="0"/>
              <a:t>(phonecalls1 ~ treatment + married + children, data=data[</a:t>
            </a:r>
            <a:r>
              <a:rPr lang="en-SG" dirty="0" err="1"/>
              <a:t>data$ordertaker</a:t>
            </a:r>
            <a:r>
              <a:rPr lang="en-SG" dirty="0"/>
              <a:t>==1, ], </a:t>
            </a:r>
            <a:r>
              <a:rPr lang="en-SG" dirty="0" err="1"/>
              <a:t>vcov</a:t>
            </a:r>
            <a:r>
              <a:rPr lang="en-SG" dirty="0"/>
              <a:t> = "HC1")</a:t>
            </a:r>
          </a:p>
          <a:p>
            <a:endParaRPr lang="en-SG" dirty="0"/>
          </a:p>
          <a:p>
            <a:r>
              <a:rPr lang="en-SG" dirty="0" err="1"/>
              <a:t>etable</a:t>
            </a:r>
            <a:r>
              <a:rPr lang="en-SG" dirty="0"/>
              <a:t>(reg3,reg4,fitstat = c('n','r2','rmse'))</a:t>
            </a:r>
          </a:p>
          <a:p>
            <a:endParaRPr lang="en-SG" dirty="0"/>
          </a:p>
        </p:txBody>
      </p:sp>
      <p:sp>
        <p:nvSpPr>
          <p:cNvPr id="3" name="Slide Number Placeholder 8">
            <a:extLst>
              <a:ext uri="{FF2B5EF4-FFF2-40B4-BE49-F238E27FC236}">
                <a16:creationId xmlns:a16="http://schemas.microsoft.com/office/drawing/2014/main" id="{41054C2D-EBA7-2991-ADE9-53CDD3883623}"/>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18</a:t>
            </a:fld>
            <a:endParaRPr lang="en-US" sz="1600" dirty="0"/>
          </a:p>
        </p:txBody>
      </p:sp>
      <p:sp>
        <p:nvSpPr>
          <p:cNvPr id="7" name="object 92">
            <a:extLst>
              <a:ext uri="{FF2B5EF4-FFF2-40B4-BE49-F238E27FC236}">
                <a16:creationId xmlns:a16="http://schemas.microsoft.com/office/drawing/2014/main" id="{2FB63F10-42D1-3AD3-BE25-1306B64420E4}"/>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584677E1-B2F3-AC36-E02C-598864A84FCC}"/>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229300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657F6E-3575-EC00-EE02-E72841E6D6D2}"/>
              </a:ext>
            </a:extLst>
          </p:cNvPr>
          <p:cNvSpPr>
            <a:spLocks noGrp="1"/>
          </p:cNvSpPr>
          <p:nvPr>
            <p:ph type="title"/>
          </p:nvPr>
        </p:nvSpPr>
        <p:spPr>
          <a:xfrm>
            <a:off x="887506" y="1015044"/>
            <a:ext cx="10515600" cy="796836"/>
          </a:xfrm>
        </p:spPr>
        <p:txBody>
          <a:bodyPr>
            <a:normAutofit/>
          </a:bodyPr>
          <a:lstStyle/>
          <a:p>
            <a:r>
              <a:rPr lang="en-SG" sz="4000" dirty="0"/>
              <a:t>Case Study: Working from home: Effect</a:t>
            </a:r>
          </a:p>
        </p:txBody>
      </p:sp>
      <p:sp>
        <p:nvSpPr>
          <p:cNvPr id="10" name="Content Placeholder 9">
            <a:extLst>
              <a:ext uri="{FF2B5EF4-FFF2-40B4-BE49-F238E27FC236}">
                <a16:creationId xmlns:a16="http://schemas.microsoft.com/office/drawing/2014/main" id="{51C8C181-0652-D57A-A5B6-52DB6D64C70A}"/>
              </a:ext>
            </a:extLst>
          </p:cNvPr>
          <p:cNvSpPr>
            <a:spLocks noGrp="1"/>
          </p:cNvSpPr>
          <p:nvPr>
            <p:ph idx="1"/>
          </p:nvPr>
        </p:nvSpPr>
        <p:spPr>
          <a:xfrm>
            <a:off x="7951304" y="2266334"/>
            <a:ext cx="4111878" cy="3092381"/>
          </a:xfrm>
        </p:spPr>
        <p:txBody>
          <a:bodyPr/>
          <a:lstStyle/>
          <a:p>
            <a:pPr>
              <a:lnSpc>
                <a:spcPts val="2514"/>
              </a:lnSpc>
              <a:spcBef>
                <a:spcPts val="1323"/>
              </a:spcBef>
            </a:pPr>
            <a:r>
              <a:rPr lang="en-US" altLang="en-US" dirty="0"/>
              <a:t>Let’s try to make adjustment for the imperfect matching. </a:t>
            </a:r>
          </a:p>
          <a:p>
            <a:pPr>
              <a:lnSpc>
                <a:spcPts val="2514"/>
              </a:lnSpc>
              <a:spcBef>
                <a:spcPts val="1323"/>
              </a:spcBef>
            </a:pPr>
            <a:r>
              <a:rPr lang="en-US" altLang="en-US" b="1" dirty="0"/>
              <a:t>People with children likely to have difficulty working from home. (they also may prefer to work away from home </a:t>
            </a:r>
            <a:r>
              <a:rPr lang="en-US" altLang="en-US" b="1" dirty="0">
                <a:sym typeface="Wingdings" panose="05000000000000000000" pitchFamily="2" charset="2"/>
              </a:rPr>
              <a:t>)</a:t>
            </a:r>
            <a:endParaRPr lang="en-US" altLang="en-US" b="1" dirty="0"/>
          </a:p>
        </p:txBody>
      </p:sp>
      <p:sp>
        <p:nvSpPr>
          <p:cNvPr id="4" name="Rectangle 3">
            <a:extLst>
              <a:ext uri="{FF2B5EF4-FFF2-40B4-BE49-F238E27FC236}">
                <a16:creationId xmlns:a16="http://schemas.microsoft.com/office/drawing/2014/main" id="{C5CC15AD-A291-D9EC-7224-9DA4CAFE546F}"/>
              </a:ext>
            </a:extLst>
          </p:cNvPr>
          <p:cNvSpPr/>
          <p:nvPr/>
        </p:nvSpPr>
        <p:spPr>
          <a:xfrm>
            <a:off x="7828102" y="5732403"/>
            <a:ext cx="4235080" cy="668560"/>
          </a:xfrm>
          <a:prstGeom prst="rect">
            <a:avLst/>
          </a:prstGeom>
        </p:spPr>
        <p:txBody>
          <a:bodyPr lIns="0" tIns="0" rIns="0" bIns="0"/>
          <a:lstStyle/>
          <a:p>
            <a:pPr indent="-295647">
              <a:lnSpc>
                <a:spcPts val="2895"/>
              </a:lnSpc>
              <a:defRPr/>
            </a:pPr>
            <a:r>
              <a:rPr lang="en-US" i="1" dirty="0">
                <a:solidFill>
                  <a:srgbClr val="28469C"/>
                </a:solidFill>
                <a:latin typeface="Segoe UI"/>
              </a:rPr>
              <a:t>► </a:t>
            </a:r>
            <a:r>
              <a:rPr lang="en-US" i="1" dirty="0">
                <a:latin typeface="Segoe UI"/>
              </a:rPr>
              <a:t>Source: working-from-home dataset. N=249</a:t>
            </a:r>
          </a:p>
        </p:txBody>
      </p:sp>
      <p:graphicFrame>
        <p:nvGraphicFramePr>
          <p:cNvPr id="2" name="Table 1">
            <a:extLst>
              <a:ext uri="{FF2B5EF4-FFF2-40B4-BE49-F238E27FC236}">
                <a16:creationId xmlns:a16="http://schemas.microsoft.com/office/drawing/2014/main" id="{3A76C716-EF32-F31D-94AD-BD9CEF45467F}"/>
              </a:ext>
            </a:extLst>
          </p:cNvPr>
          <p:cNvGraphicFramePr>
            <a:graphicFrameLocks noGrp="1"/>
          </p:cNvGraphicFramePr>
          <p:nvPr/>
        </p:nvGraphicFramePr>
        <p:xfrm>
          <a:off x="882928" y="1887601"/>
          <a:ext cx="6715538" cy="4468749"/>
        </p:xfrm>
        <a:graphic>
          <a:graphicData uri="http://schemas.openxmlformats.org/drawingml/2006/table">
            <a:tbl>
              <a:tblPr/>
              <a:tblGrid>
                <a:gridCol w="2910067">
                  <a:extLst>
                    <a:ext uri="{9D8B030D-6E8A-4147-A177-3AD203B41FA5}">
                      <a16:colId xmlns:a16="http://schemas.microsoft.com/office/drawing/2014/main" val="2301628027"/>
                    </a:ext>
                  </a:extLst>
                </a:gridCol>
                <a:gridCol w="1876665">
                  <a:extLst>
                    <a:ext uri="{9D8B030D-6E8A-4147-A177-3AD203B41FA5}">
                      <a16:colId xmlns:a16="http://schemas.microsoft.com/office/drawing/2014/main" val="761143970"/>
                    </a:ext>
                  </a:extLst>
                </a:gridCol>
                <a:gridCol w="1928806">
                  <a:extLst>
                    <a:ext uri="{9D8B030D-6E8A-4147-A177-3AD203B41FA5}">
                      <a16:colId xmlns:a16="http://schemas.microsoft.com/office/drawing/2014/main" val="1528435993"/>
                    </a:ext>
                  </a:extLst>
                </a:gridCol>
              </a:tblGrid>
              <a:tr h="241714">
                <a:tc>
                  <a:txBody>
                    <a:bodyPr/>
                    <a:lstStyle/>
                    <a:p>
                      <a:endParaRPr sz="2000" dirty="0">
                        <a:solidFill>
                          <a:schemeClr val="bg1"/>
                        </a:solidFill>
                        <a:latin typeface="+mn-lt"/>
                      </a:endParaRPr>
                    </a:p>
                  </a:txBody>
                  <a:tcPr marL="0" marR="0" marT="0" marB="0">
                    <a:solidFill>
                      <a:schemeClr val="accent1">
                        <a:lumMod val="75000"/>
                      </a:schemeClr>
                    </a:solidFill>
                  </a:tcPr>
                </a:tc>
                <a:tc>
                  <a:txBody>
                    <a:bodyPr/>
                    <a:lstStyle/>
                    <a:p>
                      <a:pPr marL="190500" indent="0"/>
                      <a:r>
                        <a:rPr lang="en-US" sz="2000">
                          <a:solidFill>
                            <a:schemeClr val="bg1"/>
                          </a:solidFill>
                          <a:latin typeface="+mn-lt"/>
                        </a:rPr>
                        <a:t>(1)</a:t>
                      </a:r>
                    </a:p>
                  </a:txBody>
                  <a:tcPr marL="0" marR="0" marT="0" marB="0" anchor="b">
                    <a:solidFill>
                      <a:schemeClr val="accent1">
                        <a:lumMod val="75000"/>
                      </a:schemeClr>
                    </a:solidFill>
                  </a:tcPr>
                </a:tc>
                <a:tc>
                  <a:txBody>
                    <a:bodyPr/>
                    <a:lstStyle/>
                    <a:p>
                      <a:pPr marL="546100" indent="0"/>
                      <a:r>
                        <a:rPr lang="en-US" sz="2000" dirty="0">
                          <a:solidFill>
                            <a:schemeClr val="bg1"/>
                          </a:solidFill>
                          <a:latin typeface="+mn-lt"/>
                        </a:rPr>
                        <a:t>(2)</a:t>
                      </a:r>
                    </a:p>
                  </a:txBody>
                  <a:tcPr marL="0" marR="0" marT="0" marB="0" anchor="b">
                    <a:solidFill>
                      <a:schemeClr val="accent1">
                        <a:lumMod val="75000"/>
                      </a:schemeClr>
                    </a:solidFill>
                  </a:tcPr>
                </a:tc>
                <a:extLst>
                  <a:ext uri="{0D108BD9-81ED-4DB2-BD59-A6C34878D82A}">
                    <a16:rowId xmlns:a16="http://schemas.microsoft.com/office/drawing/2014/main" val="1687796527"/>
                  </a:ext>
                </a:extLst>
              </a:tr>
              <a:tr h="367683">
                <a:tc>
                  <a:txBody>
                    <a:bodyPr/>
                    <a:lstStyle/>
                    <a:p>
                      <a:pPr marL="0" indent="0" algn="l"/>
                      <a:r>
                        <a:rPr lang="en-US" sz="2000" dirty="0">
                          <a:solidFill>
                            <a:schemeClr val="bg1"/>
                          </a:solidFill>
                          <a:latin typeface="+mn-lt"/>
                        </a:rPr>
                        <a:t>VARIABLES</a:t>
                      </a:r>
                    </a:p>
                  </a:txBody>
                  <a:tcPr marL="0" marR="0" marT="0" marB="0">
                    <a:solidFill>
                      <a:schemeClr val="accent1">
                        <a:lumMod val="75000"/>
                      </a:schemeClr>
                    </a:solidFill>
                  </a:tcPr>
                </a:tc>
                <a:tc>
                  <a:txBody>
                    <a:bodyPr/>
                    <a:lstStyle/>
                    <a:p>
                      <a:pPr marL="101600" indent="0"/>
                      <a:r>
                        <a:rPr lang="en-US" sz="2000" dirty="0">
                          <a:solidFill>
                            <a:schemeClr val="bg1"/>
                          </a:solidFill>
                          <a:latin typeface="+mn-lt"/>
                        </a:rPr>
                        <a:t>Quit job</a:t>
                      </a:r>
                    </a:p>
                  </a:txBody>
                  <a:tcPr marL="0" marR="0" marT="0" marB="0">
                    <a:solidFill>
                      <a:schemeClr val="accent1">
                        <a:lumMod val="75000"/>
                      </a:schemeClr>
                    </a:solidFill>
                  </a:tcPr>
                </a:tc>
                <a:tc>
                  <a:txBody>
                    <a:bodyPr/>
                    <a:lstStyle/>
                    <a:p>
                      <a:pPr marL="101600" indent="0"/>
                      <a:r>
                        <a:rPr lang="en-US" sz="2000" dirty="0">
                          <a:solidFill>
                            <a:schemeClr val="bg1"/>
                          </a:solidFill>
                          <a:latin typeface="+mn-lt"/>
                        </a:rPr>
                        <a:t>Phone calls ‘000 </a:t>
                      </a:r>
                    </a:p>
                  </a:txBody>
                  <a:tcPr marL="0" marR="0" marT="0" marB="0">
                    <a:solidFill>
                      <a:schemeClr val="accent1">
                        <a:lumMod val="75000"/>
                      </a:schemeClr>
                    </a:solidFill>
                  </a:tcPr>
                </a:tc>
                <a:extLst>
                  <a:ext uri="{0D108BD9-81ED-4DB2-BD59-A6C34878D82A}">
                    <a16:rowId xmlns:a16="http://schemas.microsoft.com/office/drawing/2014/main" val="971068043"/>
                  </a:ext>
                </a:extLst>
              </a:tr>
              <a:tr h="387035">
                <a:tc>
                  <a:txBody>
                    <a:bodyPr/>
                    <a:lstStyle/>
                    <a:p>
                      <a:pPr marL="185738" indent="0" algn="l"/>
                      <a:r>
                        <a:rPr lang="en-US" sz="2000" dirty="0">
                          <a:solidFill>
                            <a:schemeClr val="accent1">
                              <a:lumMod val="50000"/>
                            </a:schemeClr>
                          </a:solidFill>
                          <a:latin typeface="+mn-lt"/>
                        </a:rPr>
                        <a:t>Treatment group</a:t>
                      </a:r>
                    </a:p>
                  </a:txBody>
                  <a:tcPr marL="0" marR="0" marT="0" marB="0" anchor="b"/>
                </a:tc>
                <a:tc>
                  <a:txBody>
                    <a:bodyPr/>
                    <a:lstStyle/>
                    <a:p>
                      <a:pPr marL="101600" indent="0" algn="ctr"/>
                      <a:r>
                        <a:rPr lang="en-US" sz="2000" dirty="0">
                          <a:solidFill>
                            <a:schemeClr val="accent1">
                              <a:lumMod val="50000"/>
                            </a:schemeClr>
                          </a:solidFill>
                          <a:latin typeface="+mn-lt"/>
                        </a:rPr>
                        <a:t>-0.19**</a:t>
                      </a:r>
                    </a:p>
                  </a:txBody>
                  <a:tcPr marL="0" marR="0" marT="0" marB="0" anchor="b"/>
                </a:tc>
                <a:tc>
                  <a:txBody>
                    <a:bodyPr/>
                    <a:lstStyle/>
                    <a:p>
                      <a:pPr marL="495300" indent="0" algn="ctr"/>
                      <a:r>
                        <a:rPr lang="en-US" sz="2000">
                          <a:solidFill>
                            <a:schemeClr val="accent1">
                              <a:lumMod val="50000"/>
                            </a:schemeClr>
                          </a:solidFill>
                          <a:latin typeface="+mn-lt"/>
                        </a:rPr>
                        <a:t>4.06**</a:t>
                      </a:r>
                    </a:p>
                  </a:txBody>
                  <a:tcPr marL="0" marR="0" marT="0" marB="0" anchor="b"/>
                </a:tc>
                <a:extLst>
                  <a:ext uri="{0D108BD9-81ED-4DB2-BD59-A6C34878D82A}">
                    <a16:rowId xmlns:a16="http://schemas.microsoft.com/office/drawing/2014/main" val="3396701962"/>
                  </a:ext>
                </a:extLst>
              </a:tr>
              <a:tr h="277375">
                <a:tc>
                  <a:txBody>
                    <a:bodyPr/>
                    <a:lstStyle/>
                    <a:p>
                      <a:pPr algn="l"/>
                      <a:endParaRPr sz="2000" dirty="0">
                        <a:solidFill>
                          <a:schemeClr val="accent1">
                            <a:lumMod val="50000"/>
                          </a:schemeClr>
                        </a:solidFill>
                        <a:latin typeface="+mn-lt"/>
                      </a:endParaRPr>
                    </a:p>
                  </a:txBody>
                  <a:tcPr marL="0" marR="0" marT="0" marB="0"/>
                </a:tc>
                <a:tc>
                  <a:txBody>
                    <a:bodyPr/>
                    <a:lstStyle/>
                    <a:p>
                      <a:pPr marL="101600" indent="0" algn="ctr"/>
                      <a:r>
                        <a:rPr lang="en-US" sz="2000" dirty="0">
                          <a:solidFill>
                            <a:schemeClr val="accent1">
                              <a:lumMod val="50000"/>
                            </a:schemeClr>
                          </a:solidFill>
                          <a:latin typeface="+mn-lt"/>
                        </a:rPr>
                        <a:t>(0.056)</a:t>
                      </a:r>
                    </a:p>
                  </a:txBody>
                  <a:tcPr marL="0" marR="0" marT="0" marB="0" anchor="b"/>
                </a:tc>
                <a:tc>
                  <a:txBody>
                    <a:bodyPr/>
                    <a:lstStyle/>
                    <a:p>
                      <a:pPr marL="495300" indent="0" algn="ctr"/>
                      <a:r>
                        <a:rPr lang="en-US" sz="2000">
                          <a:solidFill>
                            <a:schemeClr val="accent1">
                              <a:lumMod val="50000"/>
                            </a:schemeClr>
                          </a:solidFill>
                          <a:latin typeface="+mn-lt"/>
                        </a:rPr>
                        <a:t>(0.96)</a:t>
                      </a:r>
                    </a:p>
                  </a:txBody>
                  <a:tcPr marL="0" marR="0" marT="0" marB="0" anchor="b"/>
                </a:tc>
                <a:extLst>
                  <a:ext uri="{0D108BD9-81ED-4DB2-BD59-A6C34878D82A}">
                    <a16:rowId xmlns:a16="http://schemas.microsoft.com/office/drawing/2014/main" val="718140292"/>
                  </a:ext>
                </a:extLst>
              </a:tr>
              <a:tr h="300831">
                <a:tc>
                  <a:txBody>
                    <a:bodyPr/>
                    <a:lstStyle/>
                    <a:p>
                      <a:pPr marL="185738" indent="0" algn="l"/>
                      <a:r>
                        <a:rPr lang="en-US" sz="2000" dirty="0">
                          <a:solidFill>
                            <a:schemeClr val="accent1">
                              <a:lumMod val="50000"/>
                            </a:schemeClr>
                          </a:solidFill>
                          <a:latin typeface="+mn-lt"/>
                        </a:rPr>
                        <a:t>Married</a:t>
                      </a:r>
                    </a:p>
                  </a:txBody>
                  <a:tcPr marL="0" marR="0" marT="0" marB="0"/>
                </a:tc>
                <a:tc>
                  <a:txBody>
                    <a:bodyPr/>
                    <a:lstStyle/>
                    <a:p>
                      <a:pPr indent="0" algn="ctr"/>
                      <a:r>
                        <a:rPr lang="en-US" sz="2000" dirty="0">
                          <a:solidFill>
                            <a:schemeClr val="accent1">
                              <a:lumMod val="50000"/>
                            </a:schemeClr>
                          </a:solidFill>
                          <a:latin typeface="+mn-lt"/>
                        </a:rPr>
                        <a:t>-0.13</a:t>
                      </a:r>
                    </a:p>
                  </a:txBody>
                  <a:tcPr marL="0" marR="0" marT="0" marB="0"/>
                </a:tc>
                <a:tc>
                  <a:txBody>
                    <a:bodyPr/>
                    <a:lstStyle/>
                    <a:p>
                      <a:pPr marL="495300" indent="0" algn="ctr"/>
                      <a:r>
                        <a:rPr lang="en-US" sz="2000" dirty="0">
                          <a:solidFill>
                            <a:schemeClr val="accent1">
                              <a:lumMod val="50000"/>
                            </a:schemeClr>
                          </a:solidFill>
                          <a:latin typeface="+mn-lt"/>
                        </a:rPr>
                        <a:t>-5.44*</a:t>
                      </a:r>
                    </a:p>
                  </a:txBody>
                  <a:tcPr marL="0" marR="0" marT="0" marB="0"/>
                </a:tc>
                <a:extLst>
                  <a:ext uri="{0D108BD9-81ED-4DB2-BD59-A6C34878D82A}">
                    <a16:rowId xmlns:a16="http://schemas.microsoft.com/office/drawing/2014/main" val="3508840912"/>
                  </a:ext>
                </a:extLst>
              </a:tr>
              <a:tr h="283826">
                <a:tc>
                  <a:txBody>
                    <a:bodyPr/>
                    <a:lstStyle/>
                    <a:p>
                      <a:pPr algn="l"/>
                      <a:endParaRPr sz="2000" dirty="0">
                        <a:solidFill>
                          <a:schemeClr val="accent1">
                            <a:lumMod val="50000"/>
                          </a:schemeClr>
                        </a:solidFill>
                        <a:latin typeface="+mn-lt"/>
                      </a:endParaRPr>
                    </a:p>
                  </a:txBody>
                  <a:tcPr marL="0" marR="0" marT="0" marB="0"/>
                </a:tc>
                <a:tc>
                  <a:txBody>
                    <a:bodyPr/>
                    <a:lstStyle/>
                    <a:p>
                      <a:pPr marL="101600" indent="0" algn="ctr"/>
                      <a:r>
                        <a:rPr lang="en-US" sz="2000">
                          <a:solidFill>
                            <a:schemeClr val="accent1">
                              <a:lumMod val="50000"/>
                            </a:schemeClr>
                          </a:solidFill>
                          <a:latin typeface="+mn-lt"/>
                        </a:rPr>
                        <a:t>(0.074)</a:t>
                      </a:r>
                    </a:p>
                  </a:txBody>
                  <a:tcPr marL="0" marR="0" marT="0" marB="0" anchor="b"/>
                </a:tc>
                <a:tc>
                  <a:txBody>
                    <a:bodyPr/>
                    <a:lstStyle/>
                    <a:p>
                      <a:pPr marL="495300" indent="0" algn="ctr"/>
                      <a:r>
                        <a:rPr lang="en-US" sz="2000" dirty="0">
                          <a:solidFill>
                            <a:schemeClr val="accent1">
                              <a:lumMod val="50000"/>
                            </a:schemeClr>
                          </a:solidFill>
                          <a:latin typeface="+mn-lt"/>
                        </a:rPr>
                        <a:t>(2.17)</a:t>
                      </a:r>
                    </a:p>
                  </a:txBody>
                  <a:tcPr marL="0" marR="0" marT="0" marB="0" anchor="b"/>
                </a:tc>
                <a:extLst>
                  <a:ext uri="{0D108BD9-81ED-4DB2-BD59-A6C34878D82A}">
                    <a16:rowId xmlns:a16="http://schemas.microsoft.com/office/drawing/2014/main" val="925310494"/>
                  </a:ext>
                </a:extLst>
              </a:tr>
              <a:tr h="225770">
                <a:tc>
                  <a:txBody>
                    <a:bodyPr/>
                    <a:lstStyle/>
                    <a:p>
                      <a:pPr marL="92075" indent="0" algn="l"/>
                      <a:r>
                        <a:rPr lang="en-US" sz="2000" dirty="0">
                          <a:solidFill>
                            <a:schemeClr val="accent1">
                              <a:lumMod val="50000"/>
                            </a:schemeClr>
                          </a:solidFill>
                          <a:latin typeface="+mn-lt"/>
                        </a:rPr>
                        <a:t>  Children</a:t>
                      </a:r>
                    </a:p>
                  </a:txBody>
                  <a:tcPr marL="0" marR="0" marT="0" marB="0"/>
                </a:tc>
                <a:tc>
                  <a:txBody>
                    <a:bodyPr/>
                    <a:lstStyle/>
                    <a:p>
                      <a:pPr indent="0" algn="ctr"/>
                      <a:r>
                        <a:rPr lang="en-US" sz="2000" dirty="0">
                          <a:solidFill>
                            <a:schemeClr val="accent1">
                              <a:lumMod val="50000"/>
                            </a:schemeClr>
                          </a:solidFill>
                          <a:latin typeface="+mn-lt"/>
                        </a:rPr>
                        <a:t>0.11</a:t>
                      </a:r>
                    </a:p>
                  </a:txBody>
                  <a:tcPr marL="0" marR="0" marT="0" marB="0" anchor="b"/>
                </a:tc>
                <a:tc>
                  <a:txBody>
                    <a:bodyPr/>
                    <a:lstStyle/>
                    <a:p>
                      <a:pPr marL="546100" indent="0" algn="ctr"/>
                      <a:r>
                        <a:rPr lang="en-US" sz="2000" dirty="0">
                          <a:solidFill>
                            <a:schemeClr val="accent1">
                              <a:lumMod val="50000"/>
                            </a:schemeClr>
                          </a:solidFill>
                          <a:latin typeface="+mn-lt"/>
                        </a:rPr>
                        <a:t>3.87</a:t>
                      </a:r>
                    </a:p>
                  </a:txBody>
                  <a:tcPr marL="0" marR="0" marT="0" marB="0"/>
                </a:tc>
                <a:extLst>
                  <a:ext uri="{0D108BD9-81ED-4DB2-BD59-A6C34878D82A}">
                    <a16:rowId xmlns:a16="http://schemas.microsoft.com/office/drawing/2014/main" val="1229706901"/>
                  </a:ext>
                </a:extLst>
              </a:tr>
              <a:tr h="277375">
                <a:tc>
                  <a:txBody>
                    <a:bodyPr/>
                    <a:lstStyle/>
                    <a:p>
                      <a:pPr algn="l"/>
                      <a:endParaRPr sz="2000">
                        <a:solidFill>
                          <a:schemeClr val="accent1">
                            <a:lumMod val="50000"/>
                          </a:schemeClr>
                        </a:solidFill>
                        <a:latin typeface="+mn-lt"/>
                      </a:endParaRPr>
                    </a:p>
                  </a:txBody>
                  <a:tcPr marL="0" marR="0" marT="0" marB="0"/>
                </a:tc>
                <a:tc>
                  <a:txBody>
                    <a:bodyPr/>
                    <a:lstStyle/>
                    <a:p>
                      <a:pPr marL="101600" indent="0" algn="ctr"/>
                      <a:r>
                        <a:rPr lang="en-US" sz="2000">
                          <a:solidFill>
                            <a:schemeClr val="accent1">
                              <a:lumMod val="50000"/>
                            </a:schemeClr>
                          </a:solidFill>
                          <a:latin typeface="+mn-lt"/>
                        </a:rPr>
                        <a:t>(0.097)</a:t>
                      </a:r>
                    </a:p>
                  </a:txBody>
                  <a:tcPr marL="0" marR="0" marT="0" marB="0" anchor="b"/>
                </a:tc>
                <a:tc>
                  <a:txBody>
                    <a:bodyPr/>
                    <a:lstStyle/>
                    <a:p>
                      <a:pPr marL="495300" indent="0" algn="ctr"/>
                      <a:r>
                        <a:rPr lang="en-US" sz="2000" dirty="0">
                          <a:solidFill>
                            <a:schemeClr val="accent1">
                              <a:lumMod val="50000"/>
                            </a:schemeClr>
                          </a:solidFill>
                          <a:latin typeface="+mn-lt"/>
                        </a:rPr>
                        <a:t>(2.41)</a:t>
                      </a:r>
                    </a:p>
                  </a:txBody>
                  <a:tcPr marL="0" marR="0" marT="0" marB="0" anchor="b"/>
                </a:tc>
                <a:extLst>
                  <a:ext uri="{0D108BD9-81ED-4DB2-BD59-A6C34878D82A}">
                    <a16:rowId xmlns:a16="http://schemas.microsoft.com/office/drawing/2014/main" val="3671544941"/>
                  </a:ext>
                </a:extLst>
              </a:tr>
              <a:tr h="232220">
                <a:tc>
                  <a:txBody>
                    <a:bodyPr/>
                    <a:lstStyle/>
                    <a:p>
                      <a:pPr marL="92075" indent="0" algn="l"/>
                      <a:r>
                        <a:rPr lang="en-US" sz="2000" dirty="0">
                          <a:solidFill>
                            <a:schemeClr val="accent1">
                              <a:lumMod val="50000"/>
                            </a:schemeClr>
                          </a:solidFill>
                          <a:latin typeface="+mn-lt"/>
                        </a:rPr>
                        <a:t>  Internet at home</a:t>
                      </a:r>
                    </a:p>
                  </a:txBody>
                  <a:tcPr marL="0" marR="0" marT="0" marB="0"/>
                </a:tc>
                <a:tc>
                  <a:txBody>
                    <a:bodyPr/>
                    <a:lstStyle/>
                    <a:p>
                      <a:pPr marL="101600" indent="0" algn="ctr"/>
                      <a:r>
                        <a:rPr lang="en-US" sz="2000" dirty="0">
                          <a:solidFill>
                            <a:schemeClr val="accent1">
                              <a:lumMod val="50000"/>
                            </a:schemeClr>
                          </a:solidFill>
                          <a:latin typeface="+mn-lt"/>
                        </a:rPr>
                        <a:t>0.18**</a:t>
                      </a:r>
                    </a:p>
                  </a:txBody>
                  <a:tcPr marL="0" marR="0" marT="0" marB="0"/>
                </a:tc>
                <a:tc>
                  <a:txBody>
                    <a:bodyPr/>
                    <a:lstStyle/>
                    <a:p>
                      <a:pPr algn="ctr"/>
                      <a:endParaRPr sz="2000" dirty="0">
                        <a:solidFill>
                          <a:schemeClr val="accent1">
                            <a:lumMod val="50000"/>
                          </a:schemeClr>
                        </a:solidFill>
                        <a:latin typeface="+mn-lt"/>
                      </a:endParaRPr>
                    </a:p>
                  </a:txBody>
                  <a:tcPr marL="0" marR="0" marT="0" marB="0"/>
                </a:tc>
                <a:extLst>
                  <a:ext uri="{0D108BD9-81ED-4DB2-BD59-A6C34878D82A}">
                    <a16:rowId xmlns:a16="http://schemas.microsoft.com/office/drawing/2014/main" val="1690136774"/>
                  </a:ext>
                </a:extLst>
              </a:tr>
              <a:tr h="277375">
                <a:tc>
                  <a:txBody>
                    <a:bodyPr/>
                    <a:lstStyle/>
                    <a:p>
                      <a:pPr algn="l"/>
                      <a:endParaRPr sz="2000">
                        <a:solidFill>
                          <a:schemeClr val="accent1">
                            <a:lumMod val="50000"/>
                          </a:schemeClr>
                        </a:solidFill>
                        <a:latin typeface="+mn-lt"/>
                      </a:endParaRPr>
                    </a:p>
                  </a:txBody>
                  <a:tcPr marL="0" marR="0" marT="0" marB="0"/>
                </a:tc>
                <a:tc>
                  <a:txBody>
                    <a:bodyPr/>
                    <a:lstStyle/>
                    <a:p>
                      <a:pPr marL="101600" indent="0" algn="ctr"/>
                      <a:r>
                        <a:rPr lang="en-US" sz="2000" dirty="0">
                          <a:solidFill>
                            <a:schemeClr val="accent1">
                              <a:lumMod val="50000"/>
                            </a:schemeClr>
                          </a:solidFill>
                          <a:latin typeface="+mn-lt"/>
                        </a:rPr>
                        <a:t>(0.036)</a:t>
                      </a:r>
                    </a:p>
                  </a:txBody>
                  <a:tcPr marL="0" marR="0" marT="0" marB="0" anchor="b"/>
                </a:tc>
                <a:tc>
                  <a:txBody>
                    <a:bodyPr/>
                    <a:lstStyle/>
                    <a:p>
                      <a:pPr algn="ctr"/>
                      <a:endParaRPr sz="2000" dirty="0">
                        <a:solidFill>
                          <a:schemeClr val="accent1">
                            <a:lumMod val="50000"/>
                          </a:schemeClr>
                        </a:solidFill>
                        <a:latin typeface="+mn-lt"/>
                      </a:endParaRPr>
                    </a:p>
                  </a:txBody>
                  <a:tcPr marL="0" marR="0" marT="0" marB="0"/>
                </a:tc>
                <a:extLst>
                  <a:ext uri="{0D108BD9-81ED-4DB2-BD59-A6C34878D82A}">
                    <a16:rowId xmlns:a16="http://schemas.microsoft.com/office/drawing/2014/main" val="109835579"/>
                  </a:ext>
                </a:extLst>
              </a:tr>
              <a:tr h="232220">
                <a:tc>
                  <a:txBody>
                    <a:bodyPr/>
                    <a:lstStyle/>
                    <a:p>
                      <a:pPr marL="185738" indent="0" algn="l"/>
                      <a:r>
                        <a:rPr lang="en-US" sz="2000" dirty="0">
                          <a:solidFill>
                            <a:schemeClr val="accent1">
                              <a:lumMod val="50000"/>
                            </a:schemeClr>
                          </a:solidFill>
                          <a:latin typeface="+mn-lt"/>
                        </a:rPr>
                        <a:t>Constant</a:t>
                      </a:r>
                    </a:p>
                  </a:txBody>
                  <a:tcPr marL="0" marR="0" marT="0" marB="0"/>
                </a:tc>
                <a:tc>
                  <a:txBody>
                    <a:bodyPr/>
                    <a:lstStyle/>
                    <a:p>
                      <a:pPr marL="101600" indent="0" algn="ctr"/>
                      <a:r>
                        <a:rPr lang="en-US" sz="2000" dirty="0">
                          <a:solidFill>
                            <a:schemeClr val="accent1">
                              <a:lumMod val="50000"/>
                            </a:schemeClr>
                          </a:solidFill>
                          <a:latin typeface="+mn-lt"/>
                        </a:rPr>
                        <a:t>0.19**</a:t>
                      </a:r>
                    </a:p>
                  </a:txBody>
                  <a:tcPr marL="0" marR="0" marT="0" marB="0"/>
                </a:tc>
                <a:tc>
                  <a:txBody>
                    <a:bodyPr/>
                    <a:lstStyle/>
                    <a:p>
                      <a:pPr marL="495300" indent="0" algn="ctr"/>
                      <a:r>
                        <a:rPr lang="en-US" sz="2000" dirty="0">
                          <a:solidFill>
                            <a:schemeClr val="accent1">
                              <a:lumMod val="50000"/>
                            </a:schemeClr>
                          </a:solidFill>
                          <a:latin typeface="+mn-lt"/>
                        </a:rPr>
                        <a:t>10.65**</a:t>
                      </a:r>
                    </a:p>
                  </a:txBody>
                  <a:tcPr marL="0" marR="0" marT="0" marB="0"/>
                </a:tc>
                <a:extLst>
                  <a:ext uri="{0D108BD9-81ED-4DB2-BD59-A6C34878D82A}">
                    <a16:rowId xmlns:a16="http://schemas.microsoft.com/office/drawing/2014/main" val="217430535"/>
                  </a:ext>
                </a:extLst>
              </a:tr>
              <a:tr h="242370">
                <a:tc>
                  <a:txBody>
                    <a:bodyPr/>
                    <a:lstStyle/>
                    <a:p>
                      <a:pPr algn="l"/>
                      <a:endParaRPr sz="2000" dirty="0">
                        <a:solidFill>
                          <a:schemeClr val="accent1">
                            <a:lumMod val="50000"/>
                          </a:schemeClr>
                        </a:solidFill>
                        <a:latin typeface="+mn-lt"/>
                      </a:endParaRPr>
                    </a:p>
                  </a:txBody>
                  <a:tcPr marL="0" marR="0" marT="0" marB="0"/>
                </a:tc>
                <a:tc>
                  <a:txBody>
                    <a:bodyPr/>
                    <a:lstStyle/>
                    <a:p>
                      <a:pPr marL="101600" indent="0" algn="ctr"/>
                      <a:r>
                        <a:rPr lang="en-US" sz="2000" dirty="0">
                          <a:solidFill>
                            <a:schemeClr val="accent1">
                              <a:lumMod val="50000"/>
                            </a:schemeClr>
                          </a:solidFill>
                          <a:latin typeface="+mn-lt"/>
                        </a:rPr>
                        <a:t>(0.056)</a:t>
                      </a:r>
                    </a:p>
                  </a:txBody>
                  <a:tcPr marL="0" marR="0" marT="0" marB="0"/>
                </a:tc>
                <a:tc>
                  <a:txBody>
                    <a:bodyPr/>
                    <a:lstStyle/>
                    <a:p>
                      <a:pPr marL="495300" indent="0" algn="ctr"/>
                      <a:r>
                        <a:rPr lang="en-US" sz="2000" dirty="0">
                          <a:solidFill>
                            <a:schemeClr val="accent1">
                              <a:lumMod val="50000"/>
                            </a:schemeClr>
                          </a:solidFill>
                          <a:latin typeface="+mn-lt"/>
                        </a:rPr>
                        <a:t>(0.76)</a:t>
                      </a:r>
                    </a:p>
                  </a:txBody>
                  <a:tcPr marL="0" marR="0" marT="0" marB="0"/>
                </a:tc>
                <a:extLst>
                  <a:ext uri="{0D108BD9-81ED-4DB2-BD59-A6C34878D82A}">
                    <a16:rowId xmlns:a16="http://schemas.microsoft.com/office/drawing/2014/main" val="1821484435"/>
                  </a:ext>
                </a:extLst>
              </a:tr>
              <a:tr h="361231">
                <a:tc>
                  <a:txBody>
                    <a:bodyPr/>
                    <a:lstStyle/>
                    <a:p>
                      <a:pPr marL="357188" indent="0" algn="l"/>
                      <a:r>
                        <a:rPr lang="en-US" sz="2000" dirty="0">
                          <a:solidFill>
                            <a:schemeClr val="accent1">
                              <a:lumMod val="50000"/>
                            </a:schemeClr>
                          </a:solidFill>
                          <a:latin typeface="+mn-lt"/>
                        </a:rPr>
                        <a:t>Observations</a:t>
                      </a:r>
                    </a:p>
                  </a:txBody>
                  <a:tcPr marL="0" marR="0" marT="0" marB="0" anchor="b"/>
                </a:tc>
                <a:tc>
                  <a:txBody>
                    <a:bodyPr/>
                    <a:lstStyle/>
                    <a:p>
                      <a:pPr indent="0" algn="ctr"/>
                      <a:r>
                        <a:rPr lang="en-US" sz="2000" dirty="0">
                          <a:solidFill>
                            <a:schemeClr val="accent1">
                              <a:lumMod val="50000"/>
                            </a:schemeClr>
                          </a:solidFill>
                          <a:latin typeface="+mn-lt"/>
                        </a:rPr>
                        <a:t>249</a:t>
                      </a:r>
                    </a:p>
                  </a:txBody>
                  <a:tcPr marL="0" marR="0" marT="0" marB="0" anchor="b"/>
                </a:tc>
                <a:tc>
                  <a:txBody>
                    <a:bodyPr/>
                    <a:lstStyle/>
                    <a:p>
                      <a:pPr marL="546100" indent="0" algn="ctr"/>
                      <a:r>
                        <a:rPr lang="en-US" sz="2000" dirty="0">
                          <a:solidFill>
                            <a:schemeClr val="accent1">
                              <a:lumMod val="50000"/>
                            </a:schemeClr>
                          </a:solidFill>
                          <a:latin typeface="+mn-lt"/>
                        </a:rPr>
                        <a:t>134</a:t>
                      </a:r>
                    </a:p>
                  </a:txBody>
                  <a:tcPr marL="0" marR="0" marT="0" marB="0" anchor="b"/>
                </a:tc>
                <a:extLst>
                  <a:ext uri="{0D108BD9-81ED-4DB2-BD59-A6C34878D82A}">
                    <a16:rowId xmlns:a16="http://schemas.microsoft.com/office/drawing/2014/main" val="4225801661"/>
                  </a:ext>
                </a:extLst>
              </a:tr>
              <a:tr h="238948">
                <a:tc>
                  <a:txBody>
                    <a:bodyPr/>
                    <a:lstStyle/>
                    <a:p>
                      <a:pPr marL="185738" indent="0" algn="l"/>
                      <a:r>
                        <a:rPr lang="en-US" sz="2000" dirty="0">
                          <a:solidFill>
                            <a:schemeClr val="accent1">
                              <a:lumMod val="50000"/>
                            </a:schemeClr>
                          </a:solidFill>
                          <a:latin typeface="+mn-lt"/>
                        </a:rPr>
                        <a:t>R-squared</a:t>
                      </a:r>
                    </a:p>
                  </a:txBody>
                  <a:tcPr marL="0" marR="0" marT="0" marB="0"/>
                </a:tc>
                <a:tc>
                  <a:txBody>
                    <a:bodyPr/>
                    <a:lstStyle/>
                    <a:p>
                      <a:pPr marL="152400" indent="0" algn="ctr"/>
                      <a:r>
                        <a:rPr lang="en-US" sz="2000" dirty="0">
                          <a:solidFill>
                            <a:schemeClr val="accent1">
                              <a:lumMod val="50000"/>
                            </a:schemeClr>
                          </a:solidFill>
                          <a:latin typeface="+mn-lt"/>
                        </a:rPr>
                        <a:t>0.055</a:t>
                      </a:r>
                    </a:p>
                  </a:txBody>
                  <a:tcPr marL="0" marR="0" marT="0" marB="0"/>
                </a:tc>
                <a:tc>
                  <a:txBody>
                    <a:bodyPr/>
                    <a:lstStyle/>
                    <a:p>
                      <a:pPr marL="495300" indent="0" algn="ctr"/>
                      <a:r>
                        <a:rPr lang="en-US" sz="2000" dirty="0">
                          <a:solidFill>
                            <a:schemeClr val="accent1">
                              <a:lumMod val="50000"/>
                            </a:schemeClr>
                          </a:solidFill>
                          <a:latin typeface="+mn-lt"/>
                        </a:rPr>
                        <a:t>0.168</a:t>
                      </a:r>
                    </a:p>
                  </a:txBody>
                  <a:tcPr marL="0" marR="0" marT="0" marB="0" anchor="ctr"/>
                </a:tc>
                <a:extLst>
                  <a:ext uri="{0D108BD9-81ED-4DB2-BD59-A6C34878D82A}">
                    <a16:rowId xmlns:a16="http://schemas.microsoft.com/office/drawing/2014/main" val="1110156192"/>
                  </a:ext>
                </a:extLst>
              </a:tr>
            </a:tbl>
          </a:graphicData>
        </a:graphic>
      </p:graphicFrame>
      <p:sp>
        <p:nvSpPr>
          <p:cNvPr id="5" name="Slide Number Placeholder 8">
            <a:extLst>
              <a:ext uri="{FF2B5EF4-FFF2-40B4-BE49-F238E27FC236}">
                <a16:creationId xmlns:a16="http://schemas.microsoft.com/office/drawing/2014/main" id="{73FE1DD0-57DC-F031-6430-7D972D1185AF}"/>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19</a:t>
            </a:fld>
            <a:endParaRPr lang="en-US" sz="1600" dirty="0"/>
          </a:p>
        </p:txBody>
      </p:sp>
      <p:sp>
        <p:nvSpPr>
          <p:cNvPr id="6" name="object 92">
            <a:extLst>
              <a:ext uri="{FF2B5EF4-FFF2-40B4-BE49-F238E27FC236}">
                <a16:creationId xmlns:a16="http://schemas.microsoft.com/office/drawing/2014/main" id="{7C04D0B7-C2AC-BDBD-C34D-A45F6FD58D0F}"/>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7" name="Footer Placeholder 2">
            <a:extLst>
              <a:ext uri="{FF2B5EF4-FFF2-40B4-BE49-F238E27FC236}">
                <a16:creationId xmlns:a16="http://schemas.microsoft.com/office/drawing/2014/main" id="{98CEC2C8-6E1E-180A-D692-F00C83A11DE3}"/>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421059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9" y="708991"/>
            <a:ext cx="9999448" cy="1235896"/>
          </a:xfrm>
        </p:spPr>
        <p:txBody>
          <a:bodyPr/>
          <a:lstStyle/>
          <a:p>
            <a:r>
              <a:rPr lang="en-SG" sz="4000" b="1" dirty="0"/>
              <a:t>Issues/Problems</a:t>
            </a:r>
            <a:endParaRPr lang="en-SG" dirty="0"/>
          </a:p>
        </p:txBody>
      </p:sp>
      <p:sp>
        <p:nvSpPr>
          <p:cNvPr id="5" name="Content Placeholder 4">
            <a:extLst>
              <a:ext uri="{FF2B5EF4-FFF2-40B4-BE49-F238E27FC236}">
                <a16:creationId xmlns:a16="http://schemas.microsoft.com/office/drawing/2014/main" id="{3DF5D11F-8C16-2FDD-C814-E5B03D74531E}"/>
              </a:ext>
            </a:extLst>
          </p:cNvPr>
          <p:cNvSpPr>
            <a:spLocks noGrp="1"/>
          </p:cNvSpPr>
          <p:nvPr>
            <p:ph idx="1"/>
          </p:nvPr>
        </p:nvSpPr>
        <p:spPr>
          <a:xfrm>
            <a:off x="838199" y="2049462"/>
            <a:ext cx="10691191" cy="3861008"/>
          </a:xfrm>
        </p:spPr>
        <p:txBody>
          <a:bodyPr/>
          <a:lstStyle/>
          <a:p>
            <a:r>
              <a:rPr lang="en-SG" dirty="0"/>
              <a:t>If you are still struggling with last week data, the health data, you need to ask help from your classmates, teammate(s) and/or post question on the Moodle Forum (under week 1).  </a:t>
            </a:r>
          </a:p>
          <a:p>
            <a:r>
              <a:rPr lang="en-SG" dirty="0"/>
              <a:t>From first week from the Bank data, the main takeaway simply that: </a:t>
            </a:r>
          </a:p>
          <a:p>
            <a:pPr lvl="1"/>
            <a:r>
              <a:rPr lang="en-SG" dirty="0"/>
              <a:t>We cannot just blindly run OLS regression, sometimes data is just bad, useless. </a:t>
            </a:r>
          </a:p>
          <a:p>
            <a:r>
              <a:rPr lang="en-SG" dirty="0"/>
              <a:t>The health data is important, we will come back to the health data in week 5 and 6, so you have time to go back to the data and try to run the code, to create the relevant variables, and visualize the relation between blood pressure and the consumption of vegetables. </a:t>
            </a:r>
          </a:p>
          <a:p>
            <a:pPr lvl="1"/>
            <a:r>
              <a:rPr lang="en-SG" dirty="0"/>
              <a:t>Please contact the Tutorial leader about the data only in week 3, if you really having difficulty with replicate the Book’s work and include screenshots, copy of your code which you are struggling with. </a:t>
            </a:r>
          </a:p>
          <a:p>
            <a:endParaRPr lang="en-SG" dirty="0"/>
          </a:p>
        </p:txBody>
      </p:sp>
      <p:sp>
        <p:nvSpPr>
          <p:cNvPr id="3" name="Slide Number Placeholder 8">
            <a:extLst>
              <a:ext uri="{FF2B5EF4-FFF2-40B4-BE49-F238E27FC236}">
                <a16:creationId xmlns:a16="http://schemas.microsoft.com/office/drawing/2014/main" id="{DAB0EC6B-7213-ABA6-3BF5-FC281DBCFACF}"/>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2</a:t>
            </a:fld>
            <a:endParaRPr lang="en-US" sz="1600" dirty="0"/>
          </a:p>
        </p:txBody>
      </p:sp>
      <p:sp>
        <p:nvSpPr>
          <p:cNvPr id="6" name="object 92">
            <a:extLst>
              <a:ext uri="{FF2B5EF4-FFF2-40B4-BE49-F238E27FC236}">
                <a16:creationId xmlns:a16="http://schemas.microsoft.com/office/drawing/2014/main" id="{C41D203F-3791-BF43-0ECD-1E2DFF11FB8C}"/>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B36DBBCE-D2D2-9582-8342-F8B386B57EFB}"/>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179172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BDFA-8FC8-0CEF-B3FD-4E18260563EA}"/>
              </a:ext>
            </a:extLst>
          </p:cNvPr>
          <p:cNvSpPr>
            <a:spLocks noGrp="1"/>
          </p:cNvSpPr>
          <p:nvPr>
            <p:ph type="title"/>
          </p:nvPr>
        </p:nvSpPr>
        <p:spPr>
          <a:xfrm>
            <a:off x="516401" y="602166"/>
            <a:ext cx="11236983" cy="1235896"/>
          </a:xfrm>
        </p:spPr>
        <p:txBody>
          <a:bodyPr/>
          <a:lstStyle/>
          <a:p>
            <a:r>
              <a:rPr lang="en-SG" sz="4000" b="1" dirty="0"/>
              <a:t>Working from home : Analysis with covariates+</a:t>
            </a:r>
            <a:endParaRPr lang="en-SG" dirty="0"/>
          </a:p>
        </p:txBody>
      </p:sp>
      <p:sp>
        <p:nvSpPr>
          <p:cNvPr id="5" name="Content Placeholder 4">
            <a:extLst>
              <a:ext uri="{FF2B5EF4-FFF2-40B4-BE49-F238E27FC236}">
                <a16:creationId xmlns:a16="http://schemas.microsoft.com/office/drawing/2014/main" id="{6675CC2F-49B1-1172-F0A6-E04E8E627C9E}"/>
              </a:ext>
            </a:extLst>
          </p:cNvPr>
          <p:cNvSpPr>
            <a:spLocks noGrp="1"/>
          </p:cNvSpPr>
          <p:nvPr>
            <p:ph idx="1"/>
          </p:nvPr>
        </p:nvSpPr>
        <p:spPr>
          <a:xfrm>
            <a:off x="682083" y="2138672"/>
            <a:ext cx="10517188" cy="3672654"/>
          </a:xfrm>
        </p:spPr>
        <p:txBody>
          <a:bodyPr/>
          <a:lstStyle/>
          <a:p>
            <a:pPr marL="0" indent="0">
              <a:buNone/>
            </a:pPr>
            <a:r>
              <a:rPr lang="en-SG" b="1" dirty="0"/>
              <a:t>Practice, what else could you test, should maybe internet matter in relation with children? It could have a positive effect on work performance if the person can put children in front of internet, or could be bad if internet is bad, low quality, children, may want to use internet and disrupt person work even more… </a:t>
            </a:r>
          </a:p>
          <a:p>
            <a:pPr marL="0" indent="0">
              <a:buNone/>
            </a:pPr>
            <a:r>
              <a:rPr lang="en-SG" b="1" dirty="0"/>
              <a:t>Try to think of other hypothesis for the confounders, and test them</a:t>
            </a:r>
          </a:p>
          <a:p>
            <a:pPr marL="0" indent="0">
              <a:buNone/>
            </a:pPr>
            <a:r>
              <a:rPr lang="en-SG" b="1" dirty="0"/>
              <a:t>Create interaction variables : </a:t>
            </a:r>
            <a:r>
              <a:rPr lang="en-SG" b="1" dirty="0" err="1"/>
              <a:t>chint</a:t>
            </a:r>
            <a:r>
              <a:rPr lang="en-SG" b="1" dirty="0"/>
              <a:t> = Children*internet</a:t>
            </a:r>
            <a:endParaRPr lang="en-SG" dirty="0"/>
          </a:p>
          <a:p>
            <a:r>
              <a:rPr lang="en-SG" dirty="0"/>
              <a:t># Regression 2: ATE estimates, with covariates of some unbalance -----</a:t>
            </a:r>
          </a:p>
          <a:p>
            <a:r>
              <a:rPr lang="en-SG" dirty="0"/>
              <a:t>reg3B &lt;- </a:t>
            </a:r>
            <a:r>
              <a:rPr lang="en-SG" dirty="0" err="1"/>
              <a:t>feols</a:t>
            </a:r>
            <a:r>
              <a:rPr lang="en-SG" dirty="0"/>
              <a:t>(</a:t>
            </a:r>
            <a:r>
              <a:rPr lang="en-SG" dirty="0" err="1"/>
              <a:t>quitjob</a:t>
            </a:r>
            <a:r>
              <a:rPr lang="en-SG" dirty="0"/>
              <a:t> ~ treatment + married + children + internet + </a:t>
            </a:r>
            <a:r>
              <a:rPr lang="en-SG" dirty="0" err="1"/>
              <a:t>chint</a:t>
            </a:r>
            <a:r>
              <a:rPr lang="en-SG" dirty="0"/>
              <a:t>, data=data, </a:t>
            </a:r>
            <a:r>
              <a:rPr lang="en-SG" dirty="0" err="1"/>
              <a:t>vcov</a:t>
            </a:r>
            <a:r>
              <a:rPr lang="en-SG" dirty="0"/>
              <a:t> = "HC1")</a:t>
            </a:r>
          </a:p>
          <a:p>
            <a:endParaRPr lang="en-SG" dirty="0"/>
          </a:p>
        </p:txBody>
      </p:sp>
      <p:sp>
        <p:nvSpPr>
          <p:cNvPr id="3" name="Slide Number Placeholder 8">
            <a:extLst>
              <a:ext uri="{FF2B5EF4-FFF2-40B4-BE49-F238E27FC236}">
                <a16:creationId xmlns:a16="http://schemas.microsoft.com/office/drawing/2014/main" id="{EE482A14-AE98-18E5-C4CB-7FA18A0DC5A1}"/>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20</a:t>
            </a:fld>
            <a:endParaRPr lang="en-US" sz="1600" dirty="0"/>
          </a:p>
        </p:txBody>
      </p:sp>
      <p:sp>
        <p:nvSpPr>
          <p:cNvPr id="7" name="object 92">
            <a:extLst>
              <a:ext uri="{FF2B5EF4-FFF2-40B4-BE49-F238E27FC236}">
                <a16:creationId xmlns:a16="http://schemas.microsoft.com/office/drawing/2014/main" id="{D36197E5-9480-E93B-196C-D14DD39DC23E}"/>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0A182515-9C95-65AA-5B51-92A77B0A5B83}"/>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463515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BDFA-8FC8-0CEF-B3FD-4E18260563EA}"/>
              </a:ext>
            </a:extLst>
          </p:cNvPr>
          <p:cNvSpPr>
            <a:spLocks noGrp="1"/>
          </p:cNvSpPr>
          <p:nvPr>
            <p:ph type="title"/>
          </p:nvPr>
        </p:nvSpPr>
        <p:spPr>
          <a:xfrm>
            <a:off x="516401" y="602166"/>
            <a:ext cx="11236983" cy="1235896"/>
          </a:xfrm>
        </p:spPr>
        <p:txBody>
          <a:bodyPr/>
          <a:lstStyle/>
          <a:p>
            <a:r>
              <a:rPr lang="en-SG" sz="4000" b="1" dirty="0"/>
              <a:t>Working from home : Analysis with covariates+</a:t>
            </a:r>
            <a:endParaRPr lang="en-SG" dirty="0"/>
          </a:p>
        </p:txBody>
      </p:sp>
      <p:sp>
        <p:nvSpPr>
          <p:cNvPr id="5" name="Content Placeholder 4">
            <a:extLst>
              <a:ext uri="{FF2B5EF4-FFF2-40B4-BE49-F238E27FC236}">
                <a16:creationId xmlns:a16="http://schemas.microsoft.com/office/drawing/2014/main" id="{6675CC2F-49B1-1172-F0A6-E04E8E627C9E}"/>
              </a:ext>
            </a:extLst>
          </p:cNvPr>
          <p:cNvSpPr>
            <a:spLocks noGrp="1"/>
          </p:cNvSpPr>
          <p:nvPr>
            <p:ph idx="1"/>
          </p:nvPr>
        </p:nvSpPr>
        <p:spPr>
          <a:xfrm>
            <a:off x="682082" y="2138672"/>
            <a:ext cx="10671717" cy="3672654"/>
          </a:xfrm>
        </p:spPr>
        <p:txBody>
          <a:bodyPr/>
          <a:lstStyle/>
          <a:p>
            <a:pPr marL="0" indent="0">
              <a:buNone/>
            </a:pPr>
            <a:r>
              <a:rPr lang="en-SG" sz="2200" b="1" dirty="0"/>
              <a:t>What else can we test? </a:t>
            </a:r>
          </a:p>
          <a:p>
            <a:pPr marL="0" indent="0">
              <a:buNone/>
            </a:pPr>
            <a:r>
              <a:rPr lang="en-SG" sz="2200" b="1" dirty="0"/>
              <a:t>Well we are quite limited with variables, but let’s think what else would we would want to include for testing if we could? </a:t>
            </a:r>
          </a:p>
          <a:p>
            <a:pPr>
              <a:buFontTx/>
              <a:buChar char="-"/>
            </a:pPr>
            <a:r>
              <a:rPr lang="en-SG" sz="2200" b="1" dirty="0"/>
              <a:t>Car ownership, maybe those who do not have cars really benefit from working from home. </a:t>
            </a:r>
            <a:r>
              <a:rPr lang="en-SG" sz="2200" dirty="0"/>
              <a:t>*** THIS is not really correct in this setting. In China car ownership is pretty luxury, unlikely that anyone have it. And also because of pollution often the government intervenes and restrict the use of cars. IT IS extremely important to KNOW your data, understanding it. Try to make sure you can contextualize the analysis.</a:t>
            </a:r>
          </a:p>
          <a:p>
            <a:pPr>
              <a:buFontTx/>
              <a:buChar char="-"/>
            </a:pPr>
            <a:r>
              <a:rPr lang="en-SG" sz="2200" dirty="0"/>
              <a:t>Age of the child, perhaps. Smaller children under 7, require more attention</a:t>
            </a:r>
          </a:p>
          <a:p>
            <a:pPr>
              <a:buFontTx/>
              <a:buChar char="-"/>
            </a:pPr>
            <a:r>
              <a:rPr lang="en-SG" sz="2200" dirty="0"/>
              <a:t>During covid, many people suffered in terms of work performance because schools were closed. If you would have covid as a shock during the sample period we could test lots of interesting things. </a:t>
            </a:r>
          </a:p>
          <a:p>
            <a:pPr marL="0" indent="0">
              <a:buNone/>
            </a:pPr>
            <a:endParaRPr lang="en-SG" sz="2200" b="1" dirty="0"/>
          </a:p>
          <a:p>
            <a:endParaRPr lang="en-SG" sz="2200" dirty="0"/>
          </a:p>
        </p:txBody>
      </p:sp>
      <p:sp>
        <p:nvSpPr>
          <p:cNvPr id="3" name="Slide Number Placeholder 8">
            <a:extLst>
              <a:ext uri="{FF2B5EF4-FFF2-40B4-BE49-F238E27FC236}">
                <a16:creationId xmlns:a16="http://schemas.microsoft.com/office/drawing/2014/main" id="{2F4416E1-7CB6-F389-E748-F2E36599E0A5}"/>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21</a:t>
            </a:fld>
            <a:endParaRPr lang="en-US" sz="1600" dirty="0"/>
          </a:p>
        </p:txBody>
      </p:sp>
      <p:sp>
        <p:nvSpPr>
          <p:cNvPr id="7" name="object 92">
            <a:extLst>
              <a:ext uri="{FF2B5EF4-FFF2-40B4-BE49-F238E27FC236}">
                <a16:creationId xmlns:a16="http://schemas.microsoft.com/office/drawing/2014/main" id="{CFAA798D-FF56-1A1D-2BA9-58DF7EE2752E}"/>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5F4DF975-353C-C028-0AD1-277C8E5D149B}"/>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354942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8E62-FF11-5017-EBB8-10CA44E32DE7}"/>
              </a:ext>
            </a:extLst>
          </p:cNvPr>
          <p:cNvSpPr>
            <a:spLocks noGrp="1"/>
          </p:cNvSpPr>
          <p:nvPr>
            <p:ph type="title"/>
          </p:nvPr>
        </p:nvSpPr>
        <p:spPr/>
        <p:txBody>
          <a:bodyPr/>
          <a:lstStyle/>
          <a:p>
            <a:r>
              <a:rPr lang="en-SG" dirty="0"/>
              <a:t>Working from home data cleaning</a:t>
            </a:r>
          </a:p>
        </p:txBody>
      </p:sp>
      <p:sp>
        <p:nvSpPr>
          <p:cNvPr id="5" name="Content Placeholder 4">
            <a:extLst>
              <a:ext uri="{FF2B5EF4-FFF2-40B4-BE49-F238E27FC236}">
                <a16:creationId xmlns:a16="http://schemas.microsoft.com/office/drawing/2014/main" id="{02E658BD-1F75-FCB0-D7CA-01E0B8D782C6}"/>
              </a:ext>
            </a:extLst>
          </p:cNvPr>
          <p:cNvSpPr>
            <a:spLocks noGrp="1"/>
          </p:cNvSpPr>
          <p:nvPr>
            <p:ph idx="1"/>
          </p:nvPr>
        </p:nvSpPr>
        <p:spPr/>
        <p:txBody>
          <a:bodyPr/>
          <a:lstStyle/>
          <a:p>
            <a:r>
              <a:rPr lang="en-SG" dirty="0"/>
              <a:t>Maybe it is also worthwhile to look through the codes posted by the authors of the book, and see how they do data cleaning , data organization, which can be very useful for thesis writing.</a:t>
            </a:r>
          </a:p>
          <a:p>
            <a:endParaRPr lang="en-SG" dirty="0"/>
          </a:p>
          <a:p>
            <a:r>
              <a:rPr lang="en-SG" dirty="0">
                <a:hlinkClick r:id="rId2"/>
              </a:rPr>
              <a:t>https://osf.io/n8ved</a:t>
            </a:r>
            <a:endParaRPr lang="en-SG" dirty="0"/>
          </a:p>
          <a:p>
            <a:endParaRPr lang="en-SG" dirty="0"/>
          </a:p>
        </p:txBody>
      </p:sp>
      <p:sp>
        <p:nvSpPr>
          <p:cNvPr id="3" name="Slide Number Placeholder 8">
            <a:extLst>
              <a:ext uri="{FF2B5EF4-FFF2-40B4-BE49-F238E27FC236}">
                <a16:creationId xmlns:a16="http://schemas.microsoft.com/office/drawing/2014/main" id="{B2ED3104-A16F-5C45-A7A8-CD783B966127}"/>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22</a:t>
            </a:fld>
            <a:endParaRPr lang="en-US" sz="1600" dirty="0"/>
          </a:p>
        </p:txBody>
      </p:sp>
      <p:sp>
        <p:nvSpPr>
          <p:cNvPr id="7" name="object 92">
            <a:extLst>
              <a:ext uri="{FF2B5EF4-FFF2-40B4-BE49-F238E27FC236}">
                <a16:creationId xmlns:a16="http://schemas.microsoft.com/office/drawing/2014/main" id="{6285AB20-46F2-B322-AB8F-926C48B536CD}"/>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E8C88A84-4227-6503-8FFF-5B503268D37C}"/>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343665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3839514"/>
            <a:ext cx="5472000" cy="2352485"/>
          </a:xfrm>
        </p:spPr>
        <p:txBody>
          <a:bodyPr>
            <a:normAutofit lnSpcReduction="10000"/>
          </a:bodyPr>
          <a:lstStyle/>
          <a:p>
            <a:pPr marL="0" indent="0">
              <a:buNone/>
            </a:pPr>
            <a:r>
              <a:rPr lang="en-US" dirty="0"/>
              <a:t>In the tutorials we use cases from the book</a:t>
            </a:r>
          </a:p>
          <a:p>
            <a:pPr marL="0" indent="0">
              <a:buNone/>
            </a:pPr>
            <a:r>
              <a:rPr lang="en-US" dirty="0"/>
              <a:t>&amp; we also use real financial data to gain in-depth understanding for applied finance research work, relevant for the industry</a:t>
            </a:r>
          </a:p>
        </p:txBody>
      </p:sp>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17" name="Picture Placeholder 16" descr="A picture containing text&#10;&#10;Description automatically generated">
            <a:extLst>
              <a:ext uri="{FF2B5EF4-FFF2-40B4-BE49-F238E27FC236}">
                <a16:creationId xmlns:a16="http://schemas.microsoft.com/office/drawing/2014/main" id="{19F40030-5DE3-7BC7-31EE-7CC3600569E4}"/>
              </a:ext>
            </a:extLst>
          </p:cNvPr>
          <p:cNvPicPr>
            <a:picLocks noGrp="1" noChangeAspect="1"/>
          </p:cNvPicPr>
          <p:nvPr>
            <p:ph type="pic" sz="quarter" idx="14"/>
          </p:nvPr>
        </p:nvPicPr>
        <p:blipFill>
          <a:blip r:embed="rId2"/>
          <a:srcRect t="5544" b="5544"/>
          <a:stretch>
            <a:fillRect/>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060" y="1894142"/>
            <a:ext cx="6641900" cy="1124345"/>
          </a:xfrm>
          <a:ln w="28575">
            <a:solidFill>
              <a:schemeClr val="bg1"/>
            </a:solidFill>
          </a:ln>
        </p:spPr>
        <p:txBody>
          <a:bodyPr>
            <a:normAutofit fontScale="90000"/>
          </a:bodyPr>
          <a:lstStyle/>
          <a:p>
            <a:r>
              <a:rPr lang="en-US" dirty="0"/>
              <a:t>Tutorials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334" y="2994141"/>
            <a:ext cx="6641626" cy="769507"/>
          </a:xfrm>
          <a:ln w="28575">
            <a:solidFill>
              <a:schemeClr val="bg1"/>
            </a:solidFill>
          </a:ln>
        </p:spPr>
        <p:txBody>
          <a:bodyPr>
            <a:normAutofit/>
          </a:bodyPr>
          <a:lstStyle/>
          <a:p>
            <a:r>
              <a:rPr lang="en-US" dirty="0"/>
              <a:t>Cases from the book accessible online </a:t>
            </a:r>
          </a:p>
        </p:txBody>
      </p:sp>
      <p:pic>
        <p:nvPicPr>
          <p:cNvPr id="12" name="Picture 11">
            <a:hlinkClick r:id="rId3"/>
            <a:extLst>
              <a:ext uri="{FF2B5EF4-FFF2-40B4-BE49-F238E27FC236}">
                <a16:creationId xmlns:a16="http://schemas.microsoft.com/office/drawing/2014/main" id="{5A855C86-D9C1-5FCE-F3E7-073D8D788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7863" y="3094353"/>
            <a:ext cx="652941" cy="619014"/>
          </a:xfrm>
          <a:prstGeom prst="ellipse">
            <a:avLst/>
          </a:prstGeom>
          <a:noFill/>
          <a:ln>
            <a:noFill/>
          </a:ln>
          <a:effectLst>
            <a:glow rad="139700">
              <a:schemeClr val="accent5">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8">
            <a:extLst>
              <a:ext uri="{FF2B5EF4-FFF2-40B4-BE49-F238E27FC236}">
                <a16:creationId xmlns:a16="http://schemas.microsoft.com/office/drawing/2014/main" id="{BEC6F5BB-3D6E-D026-6ACD-C04515F46D97}"/>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23</a:t>
            </a:fld>
            <a:endParaRPr lang="en-US" sz="1600" dirty="0"/>
          </a:p>
        </p:txBody>
      </p:sp>
      <p:sp>
        <p:nvSpPr>
          <p:cNvPr id="7" name="object 92">
            <a:extLst>
              <a:ext uri="{FF2B5EF4-FFF2-40B4-BE49-F238E27FC236}">
                <a16:creationId xmlns:a16="http://schemas.microsoft.com/office/drawing/2014/main" id="{65E4C53E-EEF6-C3A7-3D50-143AFA1AFD80}"/>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5"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5"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9CD8C978-2CBD-52DE-CCB0-8E33FAC68674}"/>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2559327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9" y="708991"/>
            <a:ext cx="9999448" cy="1235896"/>
          </a:xfrm>
        </p:spPr>
        <p:txBody>
          <a:bodyPr/>
          <a:lstStyle/>
          <a:p>
            <a:r>
              <a:rPr lang="en-SG" sz="4000" b="1" dirty="0"/>
              <a:t>Tutorial (Week 2, </a:t>
            </a:r>
            <a:r>
              <a:rPr lang="en-SG" dirty="0"/>
              <a:t>2nd</a:t>
            </a:r>
            <a:r>
              <a:rPr lang="en-SG" sz="4000" b="1" dirty="0"/>
              <a:t> Tutorial)</a:t>
            </a:r>
            <a:endParaRPr lang="en-SG" dirty="0"/>
          </a:p>
        </p:txBody>
      </p:sp>
      <p:sp>
        <p:nvSpPr>
          <p:cNvPr id="5" name="Content Placeholder 4">
            <a:extLst>
              <a:ext uri="{FF2B5EF4-FFF2-40B4-BE49-F238E27FC236}">
                <a16:creationId xmlns:a16="http://schemas.microsoft.com/office/drawing/2014/main" id="{3DF5D11F-8C16-2FDD-C814-E5B03D74531E}"/>
              </a:ext>
            </a:extLst>
          </p:cNvPr>
          <p:cNvSpPr>
            <a:spLocks noGrp="1"/>
          </p:cNvSpPr>
          <p:nvPr>
            <p:ph idx="1"/>
          </p:nvPr>
        </p:nvSpPr>
        <p:spPr>
          <a:xfrm>
            <a:off x="662609" y="2220114"/>
            <a:ext cx="10691191" cy="3861008"/>
          </a:xfrm>
        </p:spPr>
        <p:txBody>
          <a:bodyPr/>
          <a:lstStyle/>
          <a:p>
            <a:r>
              <a:rPr lang="en-SG" dirty="0"/>
              <a:t>Are there still any question from Wednesday, </a:t>
            </a:r>
          </a:p>
          <a:p>
            <a:r>
              <a:rPr lang="en-SG" dirty="0"/>
              <a:t>Has everybody been able to do some analysis? </a:t>
            </a:r>
          </a:p>
          <a:p>
            <a:endParaRPr lang="en-SG" dirty="0"/>
          </a:p>
          <a:p>
            <a:r>
              <a:rPr lang="en-SG" dirty="0"/>
              <a:t>If needed we have time to address some questions.</a:t>
            </a:r>
          </a:p>
          <a:p>
            <a:endParaRPr lang="en-SG" dirty="0"/>
          </a:p>
          <a:p>
            <a:r>
              <a:rPr lang="en-SG" dirty="0"/>
              <a:t>If no questions, ask one student to present how he/she run the regression results with interaction variables  internet*children</a:t>
            </a:r>
          </a:p>
          <a:p>
            <a:r>
              <a:rPr lang="en-SG" dirty="0"/>
              <a:t>And how he/she created an output table</a:t>
            </a:r>
          </a:p>
          <a:p>
            <a:endParaRPr lang="en-SG" dirty="0"/>
          </a:p>
        </p:txBody>
      </p:sp>
      <p:sp>
        <p:nvSpPr>
          <p:cNvPr id="3" name="Slide Number Placeholder 8">
            <a:extLst>
              <a:ext uri="{FF2B5EF4-FFF2-40B4-BE49-F238E27FC236}">
                <a16:creationId xmlns:a16="http://schemas.microsoft.com/office/drawing/2014/main" id="{7A9694BA-09CC-1614-D97A-575E766A3391}"/>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24</a:t>
            </a:fld>
            <a:endParaRPr lang="en-US" sz="1600" dirty="0"/>
          </a:p>
        </p:txBody>
      </p:sp>
      <p:sp>
        <p:nvSpPr>
          <p:cNvPr id="7" name="object 92">
            <a:extLst>
              <a:ext uri="{FF2B5EF4-FFF2-40B4-BE49-F238E27FC236}">
                <a16:creationId xmlns:a16="http://schemas.microsoft.com/office/drawing/2014/main" id="{6581DA0A-D0E7-138C-FD3C-E2F291D40AFC}"/>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C317D692-7ADB-39D3-7CC2-EBF7B46B8E2F}"/>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718411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9" y="708991"/>
            <a:ext cx="9999448" cy="1235896"/>
          </a:xfrm>
        </p:spPr>
        <p:txBody>
          <a:bodyPr/>
          <a:lstStyle/>
          <a:p>
            <a:r>
              <a:rPr lang="en-SG" sz="4000" b="1" dirty="0"/>
              <a:t>Tutorial (Week 2, </a:t>
            </a:r>
            <a:r>
              <a:rPr lang="en-SG" dirty="0"/>
              <a:t>2nd</a:t>
            </a:r>
            <a:r>
              <a:rPr lang="en-SG" sz="4000" b="1" dirty="0"/>
              <a:t> Tutorial)</a:t>
            </a:r>
            <a:endParaRPr lang="en-SG" dirty="0"/>
          </a:p>
        </p:txBody>
      </p:sp>
      <p:sp>
        <p:nvSpPr>
          <p:cNvPr id="5" name="Content Placeholder 4">
            <a:extLst>
              <a:ext uri="{FF2B5EF4-FFF2-40B4-BE49-F238E27FC236}">
                <a16:creationId xmlns:a16="http://schemas.microsoft.com/office/drawing/2014/main" id="{3DF5D11F-8C16-2FDD-C814-E5B03D74531E}"/>
              </a:ext>
            </a:extLst>
          </p:cNvPr>
          <p:cNvSpPr>
            <a:spLocks noGrp="1"/>
          </p:cNvSpPr>
          <p:nvPr>
            <p:ph idx="1"/>
          </p:nvPr>
        </p:nvSpPr>
        <p:spPr>
          <a:xfrm>
            <a:off x="662609" y="2220114"/>
            <a:ext cx="10691191" cy="3861008"/>
          </a:xfrm>
        </p:spPr>
        <p:txBody>
          <a:bodyPr/>
          <a:lstStyle/>
          <a:p>
            <a:r>
              <a:rPr lang="en-SG" dirty="0"/>
              <a:t>Let’s just go through how your data looks like for running regressions, </a:t>
            </a:r>
          </a:p>
          <a:p>
            <a:endParaRPr lang="en-SG" dirty="0"/>
          </a:p>
          <a:p>
            <a:r>
              <a:rPr lang="en-SG" dirty="0"/>
              <a:t>Run regression</a:t>
            </a:r>
          </a:p>
          <a:p>
            <a:endParaRPr lang="en-SG" dirty="0"/>
          </a:p>
          <a:p>
            <a:r>
              <a:rPr lang="en-SG" dirty="0"/>
              <a:t>And output into nice formatted table, the results</a:t>
            </a:r>
          </a:p>
          <a:p>
            <a:endParaRPr lang="en-SG" dirty="0"/>
          </a:p>
        </p:txBody>
      </p:sp>
      <p:sp>
        <p:nvSpPr>
          <p:cNvPr id="3" name="Slide Number Placeholder 8">
            <a:extLst>
              <a:ext uri="{FF2B5EF4-FFF2-40B4-BE49-F238E27FC236}">
                <a16:creationId xmlns:a16="http://schemas.microsoft.com/office/drawing/2014/main" id="{7A9694BA-09CC-1614-D97A-575E766A3391}"/>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25</a:t>
            </a:fld>
            <a:endParaRPr lang="en-US" sz="1600" dirty="0"/>
          </a:p>
        </p:txBody>
      </p:sp>
      <p:sp>
        <p:nvSpPr>
          <p:cNvPr id="7" name="object 92">
            <a:extLst>
              <a:ext uri="{FF2B5EF4-FFF2-40B4-BE49-F238E27FC236}">
                <a16:creationId xmlns:a16="http://schemas.microsoft.com/office/drawing/2014/main" id="{6581DA0A-D0E7-138C-FD3C-E2F291D40AFC}"/>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C317D692-7ADB-39D3-7CC2-EBF7B46B8E2F}"/>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3405484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9" y="708991"/>
            <a:ext cx="9999448" cy="1235896"/>
          </a:xfrm>
        </p:spPr>
        <p:txBody>
          <a:bodyPr/>
          <a:lstStyle/>
          <a:p>
            <a:r>
              <a:rPr lang="en-SG" sz="4000" b="1" dirty="0"/>
              <a:t>Tutorial (Week 2, </a:t>
            </a:r>
            <a:r>
              <a:rPr lang="en-SG" dirty="0"/>
              <a:t>2nd</a:t>
            </a:r>
            <a:r>
              <a:rPr lang="en-SG" sz="4000" b="1" dirty="0"/>
              <a:t> Tutorial)</a:t>
            </a:r>
            <a:endParaRPr lang="en-SG" dirty="0"/>
          </a:p>
        </p:txBody>
      </p:sp>
      <p:sp>
        <p:nvSpPr>
          <p:cNvPr id="5" name="Content Placeholder 4">
            <a:extLst>
              <a:ext uri="{FF2B5EF4-FFF2-40B4-BE49-F238E27FC236}">
                <a16:creationId xmlns:a16="http://schemas.microsoft.com/office/drawing/2014/main" id="{3DF5D11F-8C16-2FDD-C814-E5B03D74531E}"/>
              </a:ext>
            </a:extLst>
          </p:cNvPr>
          <p:cNvSpPr>
            <a:spLocks noGrp="1"/>
          </p:cNvSpPr>
          <p:nvPr>
            <p:ph idx="1"/>
          </p:nvPr>
        </p:nvSpPr>
        <p:spPr>
          <a:xfrm>
            <a:off x="662609" y="2220114"/>
            <a:ext cx="10691191" cy="3861008"/>
          </a:xfrm>
        </p:spPr>
        <p:txBody>
          <a:bodyPr/>
          <a:lstStyle/>
          <a:p>
            <a:r>
              <a:rPr lang="en-SG" dirty="0"/>
              <a:t>Social media Advertisement testing, what attracts attention</a:t>
            </a:r>
          </a:p>
          <a:p>
            <a:r>
              <a:rPr lang="en-SG" dirty="0"/>
              <a:t>A university or a company can create 2 version of a new website and test attractiveness, interested etc. </a:t>
            </a:r>
          </a:p>
          <a:p>
            <a:r>
              <a:rPr lang="en-SG" dirty="0"/>
              <a:t>Here data collection simple, database also very simple </a:t>
            </a:r>
            <a:r>
              <a:rPr lang="en-SG" dirty="0">
                <a:sym typeface="Wingdings" panose="05000000000000000000" pitchFamily="2" charset="2"/>
              </a:rPr>
              <a:t></a:t>
            </a:r>
          </a:p>
          <a:p>
            <a:r>
              <a:rPr lang="en-SG" dirty="0">
                <a:sym typeface="Wingdings" panose="05000000000000000000" pitchFamily="2" charset="2"/>
              </a:rPr>
              <a:t>2 websites are the treatment, and the outcome, the Y is the number of clicks per 1000s visitors. </a:t>
            </a:r>
            <a:endParaRPr lang="en-SG" dirty="0"/>
          </a:p>
          <a:p>
            <a:endParaRPr lang="en-SG" dirty="0"/>
          </a:p>
        </p:txBody>
      </p:sp>
      <p:pic>
        <p:nvPicPr>
          <p:cNvPr id="3" name="Picture 2">
            <a:hlinkClick r:id="rId2"/>
            <a:extLst>
              <a:ext uri="{FF2B5EF4-FFF2-40B4-BE49-F238E27FC236}">
                <a16:creationId xmlns:a16="http://schemas.microsoft.com/office/drawing/2014/main" id="{F4A02CB8-F4C6-04E6-DEA8-B426876D6A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466" y="5449830"/>
            <a:ext cx="652941" cy="619014"/>
          </a:xfrm>
          <a:prstGeom prst="ellipse">
            <a:avLst/>
          </a:prstGeom>
          <a:noFill/>
          <a:ln>
            <a:noFill/>
          </a:ln>
          <a:effectLst>
            <a:glow rad="139700">
              <a:srgbClr val="00B0F0">
                <a:alpha val="40000"/>
              </a:srgb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C09AC639-8693-4F8B-8D73-4AD4FB8FB89A}"/>
              </a:ext>
            </a:extLst>
          </p:cNvPr>
          <p:cNvSpPr txBox="1"/>
          <p:nvPr/>
        </p:nvSpPr>
        <p:spPr>
          <a:xfrm>
            <a:off x="6096000" y="5444686"/>
            <a:ext cx="914400" cy="369332"/>
          </a:xfrm>
          <a:prstGeom prst="rect">
            <a:avLst/>
          </a:prstGeom>
          <a:noFill/>
        </p:spPr>
        <p:txBody>
          <a:bodyPr wrap="square" rtlCol="0">
            <a:spAutoFit/>
          </a:bodyPr>
          <a:lstStyle/>
          <a:p>
            <a:r>
              <a:rPr lang="en-SG" dirty="0"/>
              <a:t>Data </a:t>
            </a:r>
          </a:p>
        </p:txBody>
      </p:sp>
      <p:sp>
        <p:nvSpPr>
          <p:cNvPr id="8" name="TextBox 7">
            <a:extLst>
              <a:ext uri="{FF2B5EF4-FFF2-40B4-BE49-F238E27FC236}">
                <a16:creationId xmlns:a16="http://schemas.microsoft.com/office/drawing/2014/main" id="{61B25747-4D78-246A-632C-4C3DA609F1CD}"/>
              </a:ext>
            </a:extLst>
          </p:cNvPr>
          <p:cNvSpPr txBox="1"/>
          <p:nvPr/>
        </p:nvSpPr>
        <p:spPr>
          <a:xfrm>
            <a:off x="9067800" y="5508583"/>
            <a:ext cx="914400" cy="369332"/>
          </a:xfrm>
          <a:prstGeom prst="rect">
            <a:avLst/>
          </a:prstGeom>
          <a:noFill/>
        </p:spPr>
        <p:txBody>
          <a:bodyPr wrap="square" rtlCol="0">
            <a:spAutoFit/>
          </a:bodyPr>
          <a:lstStyle/>
          <a:p>
            <a:r>
              <a:rPr lang="en-SG" dirty="0"/>
              <a:t>Code, R</a:t>
            </a:r>
          </a:p>
        </p:txBody>
      </p:sp>
      <p:pic>
        <p:nvPicPr>
          <p:cNvPr id="9" name="Picture 8">
            <a:hlinkClick r:id="rId4"/>
            <a:extLst>
              <a:ext uri="{FF2B5EF4-FFF2-40B4-BE49-F238E27FC236}">
                <a16:creationId xmlns:a16="http://schemas.microsoft.com/office/drawing/2014/main" id="{3E0AF103-A7C9-85DB-A992-BF6229D9A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4086" y="5479362"/>
            <a:ext cx="652941" cy="619014"/>
          </a:xfrm>
          <a:prstGeom prst="ellipse">
            <a:avLst/>
          </a:prstGeom>
          <a:noFill/>
          <a:ln>
            <a:noFill/>
          </a:ln>
          <a:effectLst>
            <a:glow rad="139700">
              <a:srgbClr val="FF0000">
                <a:alpha val="40000"/>
              </a:srgb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lide Number Placeholder 8">
            <a:extLst>
              <a:ext uri="{FF2B5EF4-FFF2-40B4-BE49-F238E27FC236}">
                <a16:creationId xmlns:a16="http://schemas.microsoft.com/office/drawing/2014/main" id="{5DB27965-0DB1-1E12-1F1B-A7EE0678CB1D}"/>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26</a:t>
            </a:fld>
            <a:endParaRPr lang="en-US" sz="1600" dirty="0"/>
          </a:p>
        </p:txBody>
      </p:sp>
      <p:sp>
        <p:nvSpPr>
          <p:cNvPr id="11" name="object 92">
            <a:extLst>
              <a:ext uri="{FF2B5EF4-FFF2-40B4-BE49-F238E27FC236}">
                <a16:creationId xmlns:a16="http://schemas.microsoft.com/office/drawing/2014/main" id="{F74BEC62-2669-AD4A-A1B6-205F5DDE6E68}"/>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5"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5"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12" name="Footer Placeholder 2">
            <a:extLst>
              <a:ext uri="{FF2B5EF4-FFF2-40B4-BE49-F238E27FC236}">
                <a16:creationId xmlns:a16="http://schemas.microsoft.com/office/drawing/2014/main" id="{4CF9B83E-F034-0AF4-68E6-6C0C9D3F8205}"/>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942521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657F6E-3575-EC00-EE02-E72841E6D6D2}"/>
              </a:ext>
            </a:extLst>
          </p:cNvPr>
          <p:cNvSpPr>
            <a:spLocks noGrp="1"/>
          </p:cNvSpPr>
          <p:nvPr>
            <p:ph type="title"/>
          </p:nvPr>
        </p:nvSpPr>
        <p:spPr>
          <a:xfrm>
            <a:off x="838199" y="1135884"/>
            <a:ext cx="10995991" cy="796836"/>
          </a:xfrm>
        </p:spPr>
        <p:txBody>
          <a:bodyPr>
            <a:normAutofit/>
          </a:bodyPr>
          <a:lstStyle/>
          <a:p>
            <a:r>
              <a:rPr lang="en-US" altLang="en-US" sz="4000" dirty="0">
                <a:latin typeface="Segoe UI" panose="020B0502040204020203" pitchFamily="34" charset="0"/>
              </a:rPr>
              <a:t>Case Study: Social Media Advertisement</a:t>
            </a:r>
            <a:endParaRPr lang="en-SG" sz="4000" dirty="0"/>
          </a:p>
        </p:txBody>
      </p:sp>
      <p:sp>
        <p:nvSpPr>
          <p:cNvPr id="4" name="Content Placeholder 3">
            <a:extLst>
              <a:ext uri="{FF2B5EF4-FFF2-40B4-BE49-F238E27FC236}">
                <a16:creationId xmlns:a16="http://schemas.microsoft.com/office/drawing/2014/main" id="{296E118E-6859-32D2-FBED-F8B951B08027}"/>
              </a:ext>
            </a:extLst>
          </p:cNvPr>
          <p:cNvSpPr>
            <a:spLocks noGrp="1"/>
          </p:cNvSpPr>
          <p:nvPr>
            <p:ph idx="1"/>
          </p:nvPr>
        </p:nvSpPr>
        <p:spPr/>
        <p:txBody>
          <a:bodyPr/>
          <a:lstStyle/>
          <a:p>
            <a:pPr marL="0" indent="0">
              <a:lnSpc>
                <a:spcPct val="100000"/>
              </a:lnSpc>
              <a:spcBef>
                <a:spcPts val="600"/>
              </a:spcBef>
              <a:buNone/>
            </a:pPr>
            <a:r>
              <a:rPr lang="en-US" altLang="en-US" b="1" dirty="0">
                <a:solidFill>
                  <a:srgbClr val="C00000"/>
                </a:solidFill>
              </a:rPr>
              <a:t>Fine Tuning social media advertisement</a:t>
            </a:r>
          </a:p>
          <a:p>
            <a:pPr algn="just">
              <a:lnSpc>
                <a:spcPct val="100000"/>
              </a:lnSpc>
              <a:spcBef>
                <a:spcPts val="600"/>
              </a:spcBef>
              <a:spcAft>
                <a:spcPts val="600"/>
              </a:spcAft>
              <a:defRPr/>
            </a:pPr>
            <a:r>
              <a:rPr lang="en-US" b="1" dirty="0"/>
              <a:t>A/B testing: Social media site, two versions of the Ad</a:t>
            </a:r>
          </a:p>
          <a:p>
            <a:pPr algn="just">
              <a:lnSpc>
                <a:spcPct val="100000"/>
              </a:lnSpc>
              <a:spcBef>
                <a:spcPts val="600"/>
              </a:spcBef>
              <a:spcAft>
                <a:spcPts val="600"/>
              </a:spcAft>
              <a:defRPr/>
            </a:pPr>
            <a:r>
              <a:rPr lang="en-US" b="1" dirty="0"/>
              <a:t> A:  CUB’s MSc Finance is #1 shortest program in CEEC</a:t>
            </a:r>
          </a:p>
          <a:p>
            <a:pPr algn="just">
              <a:lnSpc>
                <a:spcPct val="100000"/>
              </a:lnSpc>
              <a:spcBef>
                <a:spcPts val="600"/>
              </a:spcBef>
              <a:spcAft>
                <a:spcPts val="600"/>
              </a:spcAft>
              <a:defRPr/>
            </a:pPr>
            <a:r>
              <a:rPr lang="en-US" b="1" dirty="0"/>
              <a:t>B: CUB’s  Global Finance is Top 50 in Europe in one year programs (no such a program, just created something here for fun</a:t>
            </a:r>
            <a:r>
              <a:rPr lang="en-US" b="1" dirty="0">
                <a:sym typeface="Wingdings" panose="05000000000000000000" pitchFamily="2" charset="2"/>
              </a:rPr>
              <a:t>)</a:t>
            </a:r>
            <a:endParaRPr lang="en-US" b="1" dirty="0"/>
          </a:p>
          <a:p>
            <a:pPr>
              <a:lnSpc>
                <a:spcPct val="100000"/>
              </a:lnSpc>
              <a:spcBef>
                <a:spcPts val="600"/>
              </a:spcBef>
            </a:pPr>
            <a:endParaRPr lang="en-SG" b="1" dirty="0"/>
          </a:p>
        </p:txBody>
      </p:sp>
      <p:sp>
        <p:nvSpPr>
          <p:cNvPr id="2" name="TextBox 1">
            <a:extLst>
              <a:ext uri="{FF2B5EF4-FFF2-40B4-BE49-F238E27FC236}">
                <a16:creationId xmlns:a16="http://schemas.microsoft.com/office/drawing/2014/main" id="{40A0CD7B-7EF9-5889-FC9B-4B20E2F35FF2}"/>
              </a:ext>
            </a:extLst>
          </p:cNvPr>
          <p:cNvSpPr txBox="1"/>
          <p:nvPr/>
        </p:nvSpPr>
        <p:spPr>
          <a:xfrm>
            <a:off x="935762" y="5341190"/>
            <a:ext cx="9462052" cy="923330"/>
          </a:xfrm>
          <a:prstGeom prst="rect">
            <a:avLst/>
          </a:prstGeom>
          <a:noFill/>
        </p:spPr>
        <p:txBody>
          <a:bodyPr wrap="square" rtlCol="0">
            <a:spAutoFit/>
          </a:bodyPr>
          <a:lstStyle/>
          <a:p>
            <a:r>
              <a:rPr lang="en-SG" dirty="0"/>
              <a:t>*I took the liberty and changed the advertisement program titles, from the book. Please note that. </a:t>
            </a:r>
          </a:p>
          <a:p>
            <a:r>
              <a:rPr lang="en-SG" dirty="0"/>
              <a:t>The book authors referred to a Campaign at the Central and European University (CEU).  I just felt a bit inappropriate to include CEU (another great university) in the slides ;)</a:t>
            </a:r>
          </a:p>
        </p:txBody>
      </p:sp>
      <p:sp>
        <p:nvSpPr>
          <p:cNvPr id="3" name="Slide Number Placeholder 8">
            <a:extLst>
              <a:ext uri="{FF2B5EF4-FFF2-40B4-BE49-F238E27FC236}">
                <a16:creationId xmlns:a16="http://schemas.microsoft.com/office/drawing/2014/main" id="{038B4C05-F4AF-0802-335B-EABD9206BEC8}"/>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27</a:t>
            </a:fld>
            <a:endParaRPr lang="en-US" sz="1600" dirty="0"/>
          </a:p>
        </p:txBody>
      </p:sp>
      <p:sp>
        <p:nvSpPr>
          <p:cNvPr id="6" name="object 92">
            <a:extLst>
              <a:ext uri="{FF2B5EF4-FFF2-40B4-BE49-F238E27FC236}">
                <a16:creationId xmlns:a16="http://schemas.microsoft.com/office/drawing/2014/main" id="{2AC80A54-55C2-BA24-39C3-3FB9E945455C}"/>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7" name="Footer Placeholder 2">
            <a:extLst>
              <a:ext uri="{FF2B5EF4-FFF2-40B4-BE49-F238E27FC236}">
                <a16:creationId xmlns:a16="http://schemas.microsoft.com/office/drawing/2014/main" id="{047D7C5D-97FB-A36C-81E2-B1862A2ED292}"/>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412571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657F6E-3575-EC00-EE02-E72841E6D6D2}"/>
              </a:ext>
            </a:extLst>
          </p:cNvPr>
          <p:cNvSpPr>
            <a:spLocks noGrp="1"/>
          </p:cNvSpPr>
          <p:nvPr>
            <p:ph type="title"/>
          </p:nvPr>
        </p:nvSpPr>
        <p:spPr>
          <a:xfrm>
            <a:off x="838199" y="1135884"/>
            <a:ext cx="10995991" cy="796836"/>
          </a:xfrm>
        </p:spPr>
        <p:txBody>
          <a:bodyPr>
            <a:normAutofit/>
          </a:bodyPr>
          <a:lstStyle/>
          <a:p>
            <a:r>
              <a:rPr lang="en-US" altLang="en-US" sz="4000" dirty="0">
                <a:latin typeface="Segoe UI" panose="020B0502040204020203" pitchFamily="34" charset="0"/>
              </a:rPr>
              <a:t>Case Study: Social Media Advertisement</a:t>
            </a:r>
            <a:endParaRPr lang="en-SG" sz="4000" dirty="0"/>
          </a:p>
        </p:txBody>
      </p:sp>
      <p:sp>
        <p:nvSpPr>
          <p:cNvPr id="4" name="Content Placeholder 3">
            <a:extLst>
              <a:ext uri="{FF2B5EF4-FFF2-40B4-BE49-F238E27FC236}">
                <a16:creationId xmlns:a16="http://schemas.microsoft.com/office/drawing/2014/main" id="{296E118E-6859-32D2-FBED-F8B951B08027}"/>
              </a:ext>
            </a:extLst>
          </p:cNvPr>
          <p:cNvSpPr>
            <a:spLocks noGrp="1"/>
          </p:cNvSpPr>
          <p:nvPr>
            <p:ph idx="1"/>
          </p:nvPr>
        </p:nvSpPr>
        <p:spPr/>
        <p:txBody>
          <a:bodyPr/>
          <a:lstStyle/>
          <a:p>
            <a:pPr marL="0" indent="0">
              <a:lnSpc>
                <a:spcPct val="100000"/>
              </a:lnSpc>
              <a:spcBef>
                <a:spcPts val="600"/>
              </a:spcBef>
              <a:buNone/>
            </a:pPr>
            <a:r>
              <a:rPr lang="en-US" altLang="en-US" b="1" dirty="0">
                <a:solidFill>
                  <a:srgbClr val="C00000"/>
                </a:solidFill>
              </a:rPr>
              <a:t>Fine Tuning social media advertisement</a:t>
            </a:r>
          </a:p>
        </p:txBody>
      </p:sp>
      <p:sp>
        <p:nvSpPr>
          <p:cNvPr id="2" name="Rectangle 1">
            <a:extLst>
              <a:ext uri="{FF2B5EF4-FFF2-40B4-BE49-F238E27FC236}">
                <a16:creationId xmlns:a16="http://schemas.microsoft.com/office/drawing/2014/main" id="{164C9892-46A3-AAD6-2BB7-43C3315D465C}"/>
              </a:ext>
            </a:extLst>
          </p:cNvPr>
          <p:cNvSpPr/>
          <p:nvPr/>
        </p:nvSpPr>
        <p:spPr>
          <a:xfrm>
            <a:off x="211656" y="2566954"/>
            <a:ext cx="11076611" cy="3265841"/>
          </a:xfrm>
          <a:prstGeom prst="rect">
            <a:avLst/>
          </a:prstGeom>
        </p:spPr>
        <p:txBody>
          <a:bodyPr lIns="0" tIns="0" rIns="0" bIns="0"/>
          <a:lstStyle/>
          <a:p>
            <a:pPr marL="779433" algn="just">
              <a:spcAft>
                <a:spcPts val="1333"/>
              </a:spcAft>
              <a:defRPr/>
            </a:pPr>
            <a:r>
              <a:rPr lang="en-US" sz="2010" dirty="0">
                <a:solidFill>
                  <a:srgbClr val="28469C"/>
                </a:solidFill>
                <a:latin typeface="Segoe UI"/>
              </a:rPr>
              <a:t>►    </a:t>
            </a:r>
            <a:r>
              <a:rPr lang="en-US" sz="2010" dirty="0">
                <a:latin typeface="Segoe UI"/>
              </a:rPr>
              <a:t>Stat: p = 0.05 (95% CI) </a:t>
            </a:r>
            <a:r>
              <a:rPr lang="en-US" sz="2222" i="1" dirty="0">
                <a:latin typeface="Segoe UI"/>
              </a:rPr>
              <a:t>a =</a:t>
            </a:r>
            <a:r>
              <a:rPr lang="en-US" sz="2010" dirty="0">
                <a:latin typeface="Segoe UI"/>
              </a:rPr>
              <a:t> 0.8 for power (i.e., 20% chance of a false negative)</a:t>
            </a:r>
          </a:p>
          <a:p>
            <a:pPr marL="779433" algn="just">
              <a:spcAft>
                <a:spcPts val="444"/>
              </a:spcAft>
              <a:defRPr/>
            </a:pPr>
            <a:r>
              <a:rPr lang="en-US" sz="2010" dirty="0">
                <a:solidFill>
                  <a:srgbClr val="28469C"/>
                </a:solidFill>
                <a:latin typeface="Segoe UI"/>
              </a:rPr>
              <a:t>►    </a:t>
            </a:r>
            <a:r>
              <a:rPr lang="en-US" sz="2010" dirty="0">
                <a:latin typeface="Segoe UI"/>
              </a:rPr>
              <a:t>Good case assumptions. :</a:t>
            </a:r>
          </a:p>
          <a:p>
            <a:pPr marL="1397605" algn="just">
              <a:lnSpc>
                <a:spcPts val="2540"/>
              </a:lnSpc>
              <a:defRPr/>
            </a:pPr>
            <a:r>
              <a:rPr lang="en-US" sz="1799" b="1" dirty="0">
                <a:solidFill>
                  <a:srgbClr val="28469C"/>
                </a:solidFill>
                <a:latin typeface="Segoe UI"/>
              </a:rPr>
              <a:t>►    </a:t>
            </a:r>
            <a:r>
              <a:rPr lang="en-US" sz="1799" b="1" dirty="0">
                <a:latin typeface="Segoe UI"/>
              </a:rPr>
              <a:t>Click through rate is 1%. Show ad 100 people, to get 1 click.</a:t>
            </a:r>
          </a:p>
          <a:p>
            <a:pPr marL="1397605" algn="just">
              <a:lnSpc>
                <a:spcPts val="2540"/>
              </a:lnSpc>
              <a:defRPr/>
            </a:pPr>
            <a:r>
              <a:rPr lang="en-US" sz="1799" b="1" dirty="0">
                <a:solidFill>
                  <a:srgbClr val="28469C"/>
                </a:solidFill>
                <a:latin typeface="Segoe UI"/>
              </a:rPr>
              <a:t>►    </a:t>
            </a:r>
            <a:r>
              <a:rPr lang="en-US" sz="1799" b="1" dirty="0">
                <a:latin typeface="Segoe UI"/>
              </a:rPr>
              <a:t>Conversion rate is 10%. Need 10 people to get an action (lead).</a:t>
            </a:r>
          </a:p>
          <a:p>
            <a:pPr marL="1397605" algn="just">
              <a:lnSpc>
                <a:spcPts val="2540"/>
              </a:lnSpc>
              <a:defRPr/>
            </a:pPr>
            <a:r>
              <a:rPr lang="en-US" sz="1799" b="1" dirty="0">
                <a:solidFill>
                  <a:srgbClr val="28469C"/>
                </a:solidFill>
                <a:latin typeface="Segoe UI"/>
              </a:rPr>
              <a:t>►    </a:t>
            </a:r>
            <a:r>
              <a:rPr lang="en-US" sz="1799" b="1" dirty="0">
                <a:latin typeface="Segoe UI"/>
              </a:rPr>
              <a:t>= Need 1000 impressions ( show ad 1000 times) to get 1 action.</a:t>
            </a:r>
          </a:p>
          <a:p>
            <a:pPr marL="1397605" algn="just">
              <a:lnSpc>
                <a:spcPts val="2540"/>
              </a:lnSpc>
              <a:spcAft>
                <a:spcPts val="444"/>
              </a:spcAft>
              <a:defRPr/>
            </a:pPr>
            <a:r>
              <a:rPr lang="en-US" sz="1799" b="1" dirty="0">
                <a:solidFill>
                  <a:srgbClr val="28469C"/>
                </a:solidFill>
                <a:latin typeface="Segoe UI"/>
              </a:rPr>
              <a:t>►    </a:t>
            </a:r>
            <a:r>
              <a:rPr lang="en-US" sz="1799" b="1" dirty="0">
                <a:latin typeface="Segoe UI"/>
              </a:rPr>
              <a:t>Assume one of the ads will be 30% higher conversion rate.</a:t>
            </a:r>
          </a:p>
          <a:p>
            <a:pPr marL="779433" algn="just">
              <a:spcAft>
                <a:spcPts val="1333"/>
              </a:spcAft>
              <a:defRPr/>
            </a:pPr>
            <a:r>
              <a:rPr lang="en-US" sz="2010" dirty="0">
                <a:solidFill>
                  <a:srgbClr val="28469C"/>
                </a:solidFill>
                <a:latin typeface="Segoe UI"/>
              </a:rPr>
              <a:t>►    </a:t>
            </a:r>
            <a:r>
              <a:rPr lang="en-US" sz="2010" dirty="0">
                <a:latin typeface="Segoe UI"/>
              </a:rPr>
              <a:t>Use power calculator, this means 400 thousand impressions needed.</a:t>
            </a:r>
          </a:p>
          <a:p>
            <a:pPr marL="779433" algn="just">
              <a:spcAft>
                <a:spcPts val="444"/>
              </a:spcAft>
              <a:defRPr/>
            </a:pPr>
            <a:r>
              <a:rPr lang="en-US" sz="2010" baseline="30000" dirty="0">
                <a:solidFill>
                  <a:srgbClr val="28469C"/>
                </a:solidFill>
                <a:latin typeface="Segoe UI"/>
              </a:rPr>
              <a:t>►</a:t>
            </a:r>
            <a:r>
              <a:rPr lang="en-US" sz="2010" dirty="0">
                <a:solidFill>
                  <a:srgbClr val="28469C"/>
                </a:solidFill>
                <a:latin typeface="Segoe UI"/>
              </a:rPr>
              <a:t>    </a:t>
            </a:r>
            <a:r>
              <a:rPr lang="en-US" sz="2010" dirty="0">
                <a:latin typeface="Segoe UI"/>
              </a:rPr>
              <a:t>A worse case assumption</a:t>
            </a:r>
          </a:p>
          <a:p>
            <a:pPr marL="1397605" algn="just">
              <a:spcAft>
                <a:spcPts val="444"/>
              </a:spcAft>
              <a:defRPr/>
            </a:pPr>
            <a:r>
              <a:rPr lang="en-US" sz="1799" b="1" dirty="0">
                <a:solidFill>
                  <a:srgbClr val="28469C"/>
                </a:solidFill>
                <a:latin typeface="Segoe UI"/>
              </a:rPr>
              <a:t>►    </a:t>
            </a:r>
            <a:r>
              <a:rPr lang="en-US" sz="1799" b="1" dirty="0">
                <a:latin typeface="Segoe UI"/>
              </a:rPr>
              <a:t>20% difference, and 2000 impressions for one lead, so 0.0005 vs 0.0006</a:t>
            </a:r>
          </a:p>
          <a:p>
            <a:pPr marL="1397605" algn="just">
              <a:defRPr/>
            </a:pPr>
            <a:r>
              <a:rPr lang="en-US" sz="1799" b="1" dirty="0">
                <a:solidFill>
                  <a:srgbClr val="28469C"/>
                </a:solidFill>
                <a:latin typeface="Segoe UI"/>
              </a:rPr>
              <a:t>►    </a:t>
            </a:r>
            <a:r>
              <a:rPr lang="en-US" sz="1799" b="1" dirty="0">
                <a:latin typeface="Segoe UI"/>
              </a:rPr>
              <a:t>We would need 1.7 million impressions - appr 2000 USD.</a:t>
            </a:r>
          </a:p>
        </p:txBody>
      </p:sp>
      <p:sp>
        <p:nvSpPr>
          <p:cNvPr id="3" name="Slide Number Placeholder 8">
            <a:extLst>
              <a:ext uri="{FF2B5EF4-FFF2-40B4-BE49-F238E27FC236}">
                <a16:creationId xmlns:a16="http://schemas.microsoft.com/office/drawing/2014/main" id="{51B8281B-1A09-7DEF-9167-F5ABA9581827}"/>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28</a:t>
            </a:fld>
            <a:endParaRPr lang="en-US" sz="1600" dirty="0"/>
          </a:p>
        </p:txBody>
      </p:sp>
      <p:sp>
        <p:nvSpPr>
          <p:cNvPr id="6" name="object 92">
            <a:extLst>
              <a:ext uri="{FF2B5EF4-FFF2-40B4-BE49-F238E27FC236}">
                <a16:creationId xmlns:a16="http://schemas.microsoft.com/office/drawing/2014/main" id="{8779C820-6909-57AD-14FA-5ACA8B4F9ED1}"/>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7" name="Footer Placeholder 2">
            <a:extLst>
              <a:ext uri="{FF2B5EF4-FFF2-40B4-BE49-F238E27FC236}">
                <a16:creationId xmlns:a16="http://schemas.microsoft.com/office/drawing/2014/main" id="{0075BFC4-9428-2410-13E0-2292E063D5C4}"/>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760649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657F6E-3575-EC00-EE02-E72841E6D6D2}"/>
              </a:ext>
            </a:extLst>
          </p:cNvPr>
          <p:cNvSpPr>
            <a:spLocks noGrp="1"/>
          </p:cNvSpPr>
          <p:nvPr>
            <p:ph type="title"/>
          </p:nvPr>
        </p:nvSpPr>
        <p:spPr>
          <a:xfrm>
            <a:off x="838199" y="1135884"/>
            <a:ext cx="10995991" cy="796836"/>
          </a:xfrm>
        </p:spPr>
        <p:txBody>
          <a:bodyPr>
            <a:normAutofit/>
          </a:bodyPr>
          <a:lstStyle/>
          <a:p>
            <a:r>
              <a:rPr lang="en-US" altLang="en-US" sz="4000" dirty="0">
                <a:latin typeface="Segoe UI" panose="020B0502040204020203" pitchFamily="34" charset="0"/>
              </a:rPr>
              <a:t>Case Study: Social Media Advertisement</a:t>
            </a:r>
            <a:endParaRPr lang="en-SG" sz="4000" dirty="0"/>
          </a:p>
        </p:txBody>
      </p:sp>
      <p:sp>
        <p:nvSpPr>
          <p:cNvPr id="4" name="Content Placeholder 3">
            <a:extLst>
              <a:ext uri="{FF2B5EF4-FFF2-40B4-BE49-F238E27FC236}">
                <a16:creationId xmlns:a16="http://schemas.microsoft.com/office/drawing/2014/main" id="{296E118E-6859-32D2-FBED-F8B951B08027}"/>
              </a:ext>
            </a:extLst>
          </p:cNvPr>
          <p:cNvSpPr>
            <a:spLocks noGrp="1"/>
          </p:cNvSpPr>
          <p:nvPr>
            <p:ph idx="1"/>
          </p:nvPr>
        </p:nvSpPr>
        <p:spPr/>
        <p:txBody>
          <a:bodyPr/>
          <a:lstStyle/>
          <a:p>
            <a:pPr marL="0" indent="0">
              <a:lnSpc>
                <a:spcPct val="100000"/>
              </a:lnSpc>
              <a:spcBef>
                <a:spcPts val="600"/>
              </a:spcBef>
              <a:buNone/>
            </a:pPr>
            <a:r>
              <a:rPr lang="en-US" altLang="en-US" b="1" dirty="0">
                <a:solidFill>
                  <a:srgbClr val="C00000"/>
                </a:solidFill>
              </a:rPr>
              <a:t>Fine Tuning social media advertisement</a:t>
            </a:r>
          </a:p>
        </p:txBody>
      </p:sp>
      <p:sp>
        <p:nvSpPr>
          <p:cNvPr id="5" name="Rectangle 4">
            <a:extLst>
              <a:ext uri="{FF2B5EF4-FFF2-40B4-BE49-F238E27FC236}">
                <a16:creationId xmlns:a16="http://schemas.microsoft.com/office/drawing/2014/main" id="{D10CAC72-3E21-2551-7616-ADBFC8A34163}"/>
              </a:ext>
            </a:extLst>
          </p:cNvPr>
          <p:cNvSpPr/>
          <p:nvPr/>
        </p:nvSpPr>
        <p:spPr>
          <a:xfrm>
            <a:off x="962527" y="2485969"/>
            <a:ext cx="9514396" cy="366198"/>
          </a:xfrm>
          <a:prstGeom prst="rect">
            <a:avLst/>
          </a:prstGeom>
        </p:spPr>
        <p:txBody>
          <a:bodyPr wrap="none" lIns="0" tIns="0" rIns="0" bIns="0"/>
          <a:lstStyle/>
          <a:p>
            <a:pPr>
              <a:defRPr/>
            </a:pPr>
            <a:r>
              <a:rPr lang="en-US" sz="1799" b="1">
                <a:solidFill>
                  <a:srgbClr val="28469C"/>
                </a:solidFill>
                <a:latin typeface="Segoe UI"/>
              </a:rPr>
              <a:t>► </a:t>
            </a:r>
            <a:r>
              <a:rPr lang="en-US" sz="1799" b="1">
                <a:latin typeface="Segoe UI"/>
              </a:rPr>
              <a:t>Reality: Ads were shown to 660,000 people, total impressions = 2 million).</a:t>
            </a:r>
          </a:p>
        </p:txBody>
      </p:sp>
      <p:graphicFrame>
        <p:nvGraphicFramePr>
          <p:cNvPr id="6" name="Table 5">
            <a:extLst>
              <a:ext uri="{FF2B5EF4-FFF2-40B4-BE49-F238E27FC236}">
                <a16:creationId xmlns:a16="http://schemas.microsoft.com/office/drawing/2014/main" id="{290710E2-624A-C44A-48FC-C8D8F0E2CDAE}"/>
              </a:ext>
            </a:extLst>
          </p:cNvPr>
          <p:cNvGraphicFramePr>
            <a:graphicFrameLocks noGrp="1"/>
          </p:cNvGraphicFramePr>
          <p:nvPr/>
        </p:nvGraphicFramePr>
        <p:xfrm>
          <a:off x="935650" y="3161252"/>
          <a:ext cx="10320700" cy="2279358"/>
        </p:xfrm>
        <a:graphic>
          <a:graphicData uri="http://schemas.openxmlformats.org/drawingml/2006/table">
            <a:tbl>
              <a:tblPr/>
              <a:tblGrid>
                <a:gridCol w="2536501">
                  <a:extLst>
                    <a:ext uri="{9D8B030D-6E8A-4147-A177-3AD203B41FA5}">
                      <a16:colId xmlns:a16="http://schemas.microsoft.com/office/drawing/2014/main" val="106682596"/>
                    </a:ext>
                  </a:extLst>
                </a:gridCol>
                <a:gridCol w="1316964">
                  <a:extLst>
                    <a:ext uri="{9D8B030D-6E8A-4147-A177-3AD203B41FA5}">
                      <a16:colId xmlns:a16="http://schemas.microsoft.com/office/drawing/2014/main" val="2220170139"/>
                    </a:ext>
                  </a:extLst>
                </a:gridCol>
                <a:gridCol w="1965367">
                  <a:extLst>
                    <a:ext uri="{9D8B030D-6E8A-4147-A177-3AD203B41FA5}">
                      <a16:colId xmlns:a16="http://schemas.microsoft.com/office/drawing/2014/main" val="2006871668"/>
                    </a:ext>
                  </a:extLst>
                </a:gridCol>
                <a:gridCol w="1108669">
                  <a:extLst>
                    <a:ext uri="{9D8B030D-6E8A-4147-A177-3AD203B41FA5}">
                      <a16:colId xmlns:a16="http://schemas.microsoft.com/office/drawing/2014/main" val="2971466192"/>
                    </a:ext>
                  </a:extLst>
                </a:gridCol>
                <a:gridCol w="1169142">
                  <a:extLst>
                    <a:ext uri="{9D8B030D-6E8A-4147-A177-3AD203B41FA5}">
                      <a16:colId xmlns:a16="http://schemas.microsoft.com/office/drawing/2014/main" val="147970900"/>
                    </a:ext>
                  </a:extLst>
                </a:gridCol>
                <a:gridCol w="2224057">
                  <a:extLst>
                    <a:ext uri="{9D8B030D-6E8A-4147-A177-3AD203B41FA5}">
                      <a16:colId xmlns:a16="http://schemas.microsoft.com/office/drawing/2014/main" val="1836942962"/>
                    </a:ext>
                  </a:extLst>
                </a:gridCol>
              </a:tblGrid>
              <a:tr h="598556">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accent1"/>
                        </a:solidFill>
                        <a:effectLst/>
                        <a:latin typeface="+mn-lt"/>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05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90500" marR="0" lvl="0" indent="0" algn="l" defTabSz="914400" rtl="0" eaLnBrk="1" fontAlgn="base" latinLnBrk="0" hangingPunct="1">
                        <a:lnSpc>
                          <a:spcPct val="100000"/>
                        </a:lnSpc>
                        <a:spcBef>
                          <a:spcPct val="0"/>
                        </a:spcBef>
                        <a:spcAft>
                          <a:spcPts val="213"/>
                        </a:spcAft>
                        <a:buClrTx/>
                        <a:buSzTx/>
                        <a:buFontTx/>
                        <a:buNone/>
                        <a:tabLst/>
                      </a:pPr>
                      <a:r>
                        <a:rPr kumimoji="0" lang="en-US" altLang="en-US" sz="2200" b="1" i="0" u="none" strike="noStrike" cap="none" normalizeH="0" baseline="0">
                          <a:ln>
                            <a:noFill/>
                          </a:ln>
                          <a:solidFill>
                            <a:schemeClr val="accent1"/>
                          </a:solidFill>
                          <a:effectLst/>
                          <a:latin typeface="+mn-lt"/>
                        </a:rPr>
                        <a:t>Cost</a:t>
                      </a:r>
                    </a:p>
                    <a:p>
                      <a:pPr marL="19050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(dollars)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ts val="135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Target no. of impressions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ts val="1363"/>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No. of clicks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ts val="1363"/>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No. of actions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ts val="135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Cost per action (dollars)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2305324"/>
                  </a:ext>
                </a:extLst>
              </a:tr>
              <a:tr h="380856">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A</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05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9050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1000</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accent1"/>
                          </a:solidFill>
                          <a:effectLst/>
                          <a:latin typeface="+mn-lt"/>
                        </a:rPr>
                        <a:t>1 million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3323</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32</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31.25</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6981888"/>
                  </a:ext>
                </a:extLst>
              </a:tr>
              <a:tr h="401847">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B</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05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9050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1000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accent1"/>
                          </a:solidFill>
                          <a:effectLst/>
                          <a:latin typeface="+mn-lt"/>
                        </a:rPr>
                        <a:t>1 million</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3128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21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accent1"/>
                          </a:solidFill>
                          <a:effectLst/>
                          <a:latin typeface="+mn-lt"/>
                        </a:rPr>
                        <a:t>47.62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8583211"/>
                  </a:ext>
                </a:extLst>
              </a:tr>
              <a:tr h="800695">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ts val="1350"/>
                        </a:lnSpc>
                        <a:spcBef>
                          <a:spcPct val="0"/>
                        </a:spcBef>
                        <a:spcAft>
                          <a:spcPct val="0"/>
                        </a:spcAft>
                        <a:buClrTx/>
                        <a:buSzTx/>
                        <a:buFontTx/>
                        <a:buNone/>
                        <a:tabLst/>
                      </a:pPr>
                      <a:endParaRPr kumimoji="0" lang="en-US" altLang="en-US" sz="2200" b="1" i="0" u="none" strike="noStrike" cap="none" normalizeH="0" baseline="0" dirty="0">
                        <a:ln>
                          <a:noFill/>
                        </a:ln>
                        <a:solidFill>
                          <a:schemeClr val="accent1"/>
                        </a:solidFill>
                        <a:effectLst/>
                        <a:latin typeface="+mn-lt"/>
                      </a:endParaRPr>
                    </a:p>
                    <a:p>
                      <a:pPr marL="101600" marR="0" lvl="0" indent="0" algn="just" defTabSz="914400" rtl="0" eaLnBrk="1" fontAlgn="base" latinLnBrk="0" hangingPunct="1">
                        <a:lnSpc>
                          <a:spcPts val="1350"/>
                        </a:lnSpc>
                        <a:spcBef>
                          <a:spcPct val="0"/>
                        </a:spcBef>
                        <a:spcAft>
                          <a:spcPct val="0"/>
                        </a:spcAft>
                        <a:buClrTx/>
                        <a:buSzTx/>
                        <a:buFontTx/>
                        <a:buNone/>
                        <a:tabLst/>
                      </a:pPr>
                      <a:r>
                        <a:rPr kumimoji="0" lang="en-US" altLang="en-US" sz="2200" b="1" i="0" u="none" strike="noStrike" cap="none" normalizeH="0" baseline="0" dirty="0">
                          <a:ln>
                            <a:noFill/>
                          </a:ln>
                          <a:solidFill>
                            <a:schemeClr val="accent1"/>
                          </a:solidFill>
                          <a:effectLst/>
                          <a:latin typeface="+mn-lt"/>
                        </a:rPr>
                        <a:t>Percent difference in p-values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accent1"/>
                        </a:solidFill>
                        <a:effectLst/>
                        <a:latin typeface="+mn-lt"/>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accent1"/>
                        </a:solidFill>
                        <a:effectLst/>
                        <a:latin typeface="+mn-lt"/>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ct val="100000"/>
                        </a:lnSpc>
                        <a:spcBef>
                          <a:spcPct val="0"/>
                        </a:spcBef>
                        <a:spcAft>
                          <a:spcPts val="213"/>
                        </a:spcAft>
                        <a:buClrTx/>
                        <a:buSzTx/>
                        <a:buFontTx/>
                        <a:buNone/>
                        <a:tabLst/>
                      </a:pPr>
                      <a:r>
                        <a:rPr kumimoji="0" lang="en-US" altLang="en-US" sz="2200" b="1" i="0" u="none" strike="noStrike" cap="none" normalizeH="0" baseline="0" dirty="0">
                          <a:ln>
                            <a:noFill/>
                          </a:ln>
                          <a:solidFill>
                            <a:schemeClr val="accent1"/>
                          </a:solidFill>
                          <a:effectLst/>
                          <a:latin typeface="+mn-lt"/>
                        </a:rPr>
                        <a:t>6.23%</a:t>
                      </a:r>
                    </a:p>
                    <a:p>
                      <a:pPr marL="101600" marR="0" lvl="0" indent="0" algn="just"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accent1"/>
                          </a:solidFill>
                          <a:effectLst/>
                          <a:latin typeface="+mn-lt"/>
                        </a:rPr>
                        <a:t>0.015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ct val="100000"/>
                        </a:lnSpc>
                        <a:spcBef>
                          <a:spcPct val="0"/>
                        </a:spcBef>
                        <a:spcAft>
                          <a:spcPts val="213"/>
                        </a:spcAft>
                        <a:buClrTx/>
                        <a:buSzTx/>
                        <a:buFontTx/>
                        <a:buNone/>
                        <a:tabLst/>
                      </a:pPr>
                      <a:r>
                        <a:rPr kumimoji="0" lang="en-US" altLang="en-US" sz="2200" b="1" i="0" u="none" strike="noStrike" cap="none" normalizeH="0" baseline="0" dirty="0">
                          <a:ln>
                            <a:noFill/>
                          </a:ln>
                          <a:solidFill>
                            <a:schemeClr val="accent1"/>
                          </a:solidFill>
                          <a:effectLst/>
                          <a:latin typeface="+mn-lt"/>
                        </a:rPr>
                        <a:t>52.4%</a:t>
                      </a:r>
                    </a:p>
                    <a:p>
                      <a:pPr marL="101600" marR="0" lvl="0" indent="0" algn="just"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accent1"/>
                          </a:solidFill>
                          <a:effectLst/>
                          <a:latin typeface="+mn-lt"/>
                        </a:rPr>
                        <a:t>0.131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accent1"/>
                        </a:solidFill>
                        <a:effectLst/>
                        <a:latin typeface="+mn-lt"/>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1016301"/>
                  </a:ext>
                </a:extLst>
              </a:tr>
            </a:tbl>
          </a:graphicData>
        </a:graphic>
      </p:graphicFrame>
      <p:sp>
        <p:nvSpPr>
          <p:cNvPr id="7" name="Rectangle 6">
            <a:extLst>
              <a:ext uri="{FF2B5EF4-FFF2-40B4-BE49-F238E27FC236}">
                <a16:creationId xmlns:a16="http://schemas.microsoft.com/office/drawing/2014/main" id="{4FCE1332-F9FD-4914-8939-52DF5432B7BC}"/>
              </a:ext>
            </a:extLst>
          </p:cNvPr>
          <p:cNvSpPr/>
          <p:nvPr/>
        </p:nvSpPr>
        <p:spPr>
          <a:xfrm>
            <a:off x="3388160" y="5825416"/>
            <a:ext cx="5405603" cy="278848"/>
          </a:xfrm>
          <a:prstGeom prst="rect">
            <a:avLst/>
          </a:prstGeom>
        </p:spPr>
        <p:txBody>
          <a:bodyPr wrap="none" lIns="0" tIns="0" rIns="0" bIns="0"/>
          <a:lstStyle/>
          <a:p>
            <a:pPr>
              <a:defRPr/>
            </a:pPr>
            <a:r>
              <a:rPr lang="en-US" sz="2010" dirty="0">
                <a:solidFill>
                  <a:srgbClr val="0000FF"/>
                </a:solidFill>
                <a:latin typeface="Segoe UI"/>
              </a:rPr>
              <a:t>Source: https://osf.io/r8ayw/</a:t>
            </a:r>
          </a:p>
        </p:txBody>
      </p:sp>
      <p:sp>
        <p:nvSpPr>
          <p:cNvPr id="2" name="Slide Number Placeholder 8">
            <a:extLst>
              <a:ext uri="{FF2B5EF4-FFF2-40B4-BE49-F238E27FC236}">
                <a16:creationId xmlns:a16="http://schemas.microsoft.com/office/drawing/2014/main" id="{7344162E-2D4E-8E00-044D-343AE56165DE}"/>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29</a:t>
            </a:fld>
            <a:endParaRPr lang="en-US" sz="1600" dirty="0"/>
          </a:p>
        </p:txBody>
      </p:sp>
      <p:sp>
        <p:nvSpPr>
          <p:cNvPr id="3" name="object 92">
            <a:extLst>
              <a:ext uri="{FF2B5EF4-FFF2-40B4-BE49-F238E27FC236}">
                <a16:creationId xmlns:a16="http://schemas.microsoft.com/office/drawing/2014/main" id="{6B8F4441-7523-B74C-8356-11244259D527}"/>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10" name="Footer Placeholder 2">
            <a:extLst>
              <a:ext uri="{FF2B5EF4-FFF2-40B4-BE49-F238E27FC236}">
                <a16:creationId xmlns:a16="http://schemas.microsoft.com/office/drawing/2014/main" id="{C5DADF8C-6101-1999-7041-9299F730A453}"/>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242223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9" y="708991"/>
            <a:ext cx="9999448" cy="1235896"/>
          </a:xfrm>
        </p:spPr>
        <p:txBody>
          <a:bodyPr/>
          <a:lstStyle/>
          <a:p>
            <a:r>
              <a:rPr lang="en-SG" sz="4000" b="1" dirty="0"/>
              <a:t>Tutorial (Week 2)</a:t>
            </a:r>
            <a:endParaRPr lang="en-SG" dirty="0"/>
          </a:p>
        </p:txBody>
      </p:sp>
      <p:sp>
        <p:nvSpPr>
          <p:cNvPr id="5" name="Content Placeholder 4">
            <a:extLst>
              <a:ext uri="{FF2B5EF4-FFF2-40B4-BE49-F238E27FC236}">
                <a16:creationId xmlns:a16="http://schemas.microsoft.com/office/drawing/2014/main" id="{3DF5D11F-8C16-2FDD-C814-E5B03D74531E}"/>
              </a:ext>
            </a:extLst>
          </p:cNvPr>
          <p:cNvSpPr>
            <a:spLocks noGrp="1"/>
          </p:cNvSpPr>
          <p:nvPr>
            <p:ph idx="1"/>
          </p:nvPr>
        </p:nvSpPr>
        <p:spPr>
          <a:xfrm>
            <a:off x="838199" y="2049462"/>
            <a:ext cx="10691191" cy="3861008"/>
          </a:xfrm>
        </p:spPr>
        <p:txBody>
          <a:bodyPr/>
          <a:lstStyle/>
          <a:p>
            <a:r>
              <a:rPr lang="en-SG" dirty="0"/>
              <a:t>Wednesday: Working from Home Data</a:t>
            </a:r>
          </a:p>
          <a:p>
            <a:pPr lvl="1"/>
            <a:r>
              <a:rPr lang="en-SG" dirty="0"/>
              <a:t> Lets understand the data</a:t>
            </a:r>
          </a:p>
          <a:p>
            <a:pPr lvl="1"/>
            <a:r>
              <a:rPr lang="en-SG" dirty="0"/>
              <a:t> Replicate book’s work</a:t>
            </a:r>
          </a:p>
          <a:p>
            <a:pPr lvl="1"/>
            <a:r>
              <a:rPr lang="en-SG" dirty="0"/>
              <a:t>https://osf.io/6pa59/</a:t>
            </a:r>
          </a:p>
          <a:p>
            <a:pPr marL="457200" lvl="1" indent="0">
              <a:buNone/>
            </a:pPr>
            <a:endParaRPr lang="en-SG" dirty="0"/>
          </a:p>
          <a:p>
            <a:r>
              <a:rPr lang="en-SG" dirty="0"/>
              <a:t>Friday</a:t>
            </a:r>
          </a:p>
          <a:p>
            <a:pPr lvl="1"/>
            <a:r>
              <a:rPr lang="en-SG" dirty="0"/>
              <a:t> Marketing data design, how do design test effectiveness of  new Website, marketing technique. Same experiment can be used to test new packaging, product features. </a:t>
            </a:r>
          </a:p>
        </p:txBody>
      </p:sp>
      <p:pic>
        <p:nvPicPr>
          <p:cNvPr id="3" name="Picture 2">
            <a:hlinkClick r:id="rId2"/>
            <a:extLst>
              <a:ext uri="{FF2B5EF4-FFF2-40B4-BE49-F238E27FC236}">
                <a16:creationId xmlns:a16="http://schemas.microsoft.com/office/drawing/2014/main" id="{FFE2E673-3599-2646-A6BE-5D693F530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831" y="2683346"/>
            <a:ext cx="652941" cy="619014"/>
          </a:xfrm>
          <a:prstGeom prst="ellipse">
            <a:avLst/>
          </a:prstGeom>
          <a:noFill/>
          <a:ln>
            <a:noFill/>
          </a:ln>
          <a:effectLst>
            <a:glow rad="139700">
              <a:srgbClr val="00B0F0">
                <a:alpha val="40000"/>
              </a:srgb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0542318F-AF28-FB94-129E-81953F0790A8}"/>
              </a:ext>
            </a:extLst>
          </p:cNvPr>
          <p:cNvSpPr txBox="1"/>
          <p:nvPr/>
        </p:nvSpPr>
        <p:spPr>
          <a:xfrm>
            <a:off x="6127312" y="2808187"/>
            <a:ext cx="914400" cy="369332"/>
          </a:xfrm>
          <a:prstGeom prst="rect">
            <a:avLst/>
          </a:prstGeom>
          <a:noFill/>
        </p:spPr>
        <p:txBody>
          <a:bodyPr wrap="square" rtlCol="0">
            <a:spAutoFit/>
          </a:bodyPr>
          <a:lstStyle/>
          <a:p>
            <a:r>
              <a:rPr lang="en-SG" dirty="0"/>
              <a:t>Data </a:t>
            </a:r>
          </a:p>
        </p:txBody>
      </p:sp>
      <p:sp>
        <p:nvSpPr>
          <p:cNvPr id="8" name="TextBox 7">
            <a:extLst>
              <a:ext uri="{FF2B5EF4-FFF2-40B4-BE49-F238E27FC236}">
                <a16:creationId xmlns:a16="http://schemas.microsoft.com/office/drawing/2014/main" id="{BF092748-A256-E946-A60C-026966E80E04}"/>
              </a:ext>
            </a:extLst>
          </p:cNvPr>
          <p:cNvSpPr txBox="1"/>
          <p:nvPr/>
        </p:nvSpPr>
        <p:spPr>
          <a:xfrm>
            <a:off x="9044152" y="2899157"/>
            <a:ext cx="914400" cy="369332"/>
          </a:xfrm>
          <a:prstGeom prst="rect">
            <a:avLst/>
          </a:prstGeom>
          <a:noFill/>
        </p:spPr>
        <p:txBody>
          <a:bodyPr wrap="square" rtlCol="0">
            <a:spAutoFit/>
          </a:bodyPr>
          <a:lstStyle/>
          <a:p>
            <a:r>
              <a:rPr lang="en-SG" dirty="0"/>
              <a:t>Code, R</a:t>
            </a:r>
          </a:p>
        </p:txBody>
      </p:sp>
      <p:pic>
        <p:nvPicPr>
          <p:cNvPr id="9" name="Picture 8">
            <a:hlinkClick r:id="rId4"/>
            <a:extLst>
              <a:ext uri="{FF2B5EF4-FFF2-40B4-BE49-F238E27FC236}">
                <a16:creationId xmlns:a16="http://schemas.microsoft.com/office/drawing/2014/main" id="{01977540-1FF6-B158-EAD8-6D36D2693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0641" y="2673957"/>
            <a:ext cx="652941" cy="619014"/>
          </a:xfrm>
          <a:prstGeom prst="ellipse">
            <a:avLst/>
          </a:prstGeom>
          <a:noFill/>
          <a:ln>
            <a:noFill/>
          </a:ln>
          <a:effectLst>
            <a:glow rad="139700">
              <a:srgbClr val="FF0000">
                <a:alpha val="40000"/>
              </a:srgb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hlinkClick r:id="rId5"/>
            <a:extLst>
              <a:ext uri="{FF2B5EF4-FFF2-40B4-BE49-F238E27FC236}">
                <a16:creationId xmlns:a16="http://schemas.microsoft.com/office/drawing/2014/main" id="{580AB5F2-4543-CEF7-0945-72B52F94E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466" y="5449830"/>
            <a:ext cx="652941" cy="619014"/>
          </a:xfrm>
          <a:prstGeom prst="ellipse">
            <a:avLst/>
          </a:prstGeom>
          <a:noFill/>
          <a:ln>
            <a:noFill/>
          </a:ln>
          <a:effectLst>
            <a:glow rad="139700">
              <a:srgbClr val="00B0F0">
                <a:alpha val="40000"/>
              </a:srgb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a:extLst>
              <a:ext uri="{FF2B5EF4-FFF2-40B4-BE49-F238E27FC236}">
                <a16:creationId xmlns:a16="http://schemas.microsoft.com/office/drawing/2014/main" id="{7B2F8273-58CB-B711-F190-C12856C0D3BE}"/>
              </a:ext>
            </a:extLst>
          </p:cNvPr>
          <p:cNvSpPr txBox="1"/>
          <p:nvPr/>
        </p:nvSpPr>
        <p:spPr>
          <a:xfrm>
            <a:off x="6096000" y="5444686"/>
            <a:ext cx="914400" cy="369332"/>
          </a:xfrm>
          <a:prstGeom prst="rect">
            <a:avLst/>
          </a:prstGeom>
          <a:noFill/>
        </p:spPr>
        <p:txBody>
          <a:bodyPr wrap="square" rtlCol="0">
            <a:spAutoFit/>
          </a:bodyPr>
          <a:lstStyle/>
          <a:p>
            <a:r>
              <a:rPr lang="en-SG" dirty="0"/>
              <a:t>Data </a:t>
            </a:r>
          </a:p>
        </p:txBody>
      </p:sp>
      <p:sp>
        <p:nvSpPr>
          <p:cNvPr id="12" name="TextBox 11">
            <a:extLst>
              <a:ext uri="{FF2B5EF4-FFF2-40B4-BE49-F238E27FC236}">
                <a16:creationId xmlns:a16="http://schemas.microsoft.com/office/drawing/2014/main" id="{37E37D14-D175-3984-DA33-E7EB28B50984}"/>
              </a:ext>
            </a:extLst>
          </p:cNvPr>
          <p:cNvSpPr txBox="1"/>
          <p:nvPr/>
        </p:nvSpPr>
        <p:spPr>
          <a:xfrm>
            <a:off x="9067800" y="5508583"/>
            <a:ext cx="914400" cy="369332"/>
          </a:xfrm>
          <a:prstGeom prst="rect">
            <a:avLst/>
          </a:prstGeom>
          <a:noFill/>
        </p:spPr>
        <p:txBody>
          <a:bodyPr wrap="square" rtlCol="0">
            <a:spAutoFit/>
          </a:bodyPr>
          <a:lstStyle/>
          <a:p>
            <a:r>
              <a:rPr lang="en-SG" dirty="0"/>
              <a:t>Code, R</a:t>
            </a:r>
          </a:p>
        </p:txBody>
      </p:sp>
      <p:pic>
        <p:nvPicPr>
          <p:cNvPr id="13" name="Picture 12">
            <a:hlinkClick r:id="rId6"/>
            <a:extLst>
              <a:ext uri="{FF2B5EF4-FFF2-40B4-BE49-F238E27FC236}">
                <a16:creationId xmlns:a16="http://schemas.microsoft.com/office/drawing/2014/main" id="{36535CED-A27A-92A4-F0DB-AC2F8BB688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4086" y="5479362"/>
            <a:ext cx="652941" cy="619014"/>
          </a:xfrm>
          <a:prstGeom prst="ellipse">
            <a:avLst/>
          </a:prstGeom>
          <a:noFill/>
          <a:ln>
            <a:noFill/>
          </a:ln>
          <a:effectLst>
            <a:glow rad="139700">
              <a:srgbClr val="FF0000">
                <a:alpha val="40000"/>
              </a:srgb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Slide Number Placeholder 8">
            <a:extLst>
              <a:ext uri="{FF2B5EF4-FFF2-40B4-BE49-F238E27FC236}">
                <a16:creationId xmlns:a16="http://schemas.microsoft.com/office/drawing/2014/main" id="{55E64DE3-2131-6CFA-228D-A22FF4CFAF88}"/>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3</a:t>
            </a:fld>
            <a:endParaRPr lang="en-US" sz="1600" dirty="0"/>
          </a:p>
        </p:txBody>
      </p:sp>
      <p:sp>
        <p:nvSpPr>
          <p:cNvPr id="15" name="object 92">
            <a:extLst>
              <a:ext uri="{FF2B5EF4-FFF2-40B4-BE49-F238E27FC236}">
                <a16:creationId xmlns:a16="http://schemas.microsoft.com/office/drawing/2014/main" id="{75F4A358-D537-8086-1014-6C2EF115FB99}"/>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7"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7"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16" name="Footer Placeholder 2">
            <a:extLst>
              <a:ext uri="{FF2B5EF4-FFF2-40B4-BE49-F238E27FC236}">
                <a16:creationId xmlns:a16="http://schemas.microsoft.com/office/drawing/2014/main" id="{F24ACE5F-7FE6-531C-E315-7855B198E06C}"/>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075085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CBD7-1CA2-FB83-AC02-672808B777EC}"/>
              </a:ext>
            </a:extLst>
          </p:cNvPr>
          <p:cNvSpPr>
            <a:spLocks noGrp="1"/>
          </p:cNvSpPr>
          <p:nvPr>
            <p:ph type="title"/>
          </p:nvPr>
        </p:nvSpPr>
        <p:spPr/>
        <p:txBody>
          <a:bodyPr>
            <a:normAutofit fontScale="90000"/>
          </a:bodyPr>
          <a:lstStyle/>
          <a:p>
            <a:r>
              <a:rPr lang="en-US" altLang="en-US" sz="4400" dirty="0">
                <a:latin typeface="Segoe UI" panose="020B0502040204020203" pitchFamily="34" charset="0"/>
              </a:rPr>
              <a:t>Case Study: Social Media Advertisement</a:t>
            </a:r>
            <a:endParaRPr lang="en-SG" dirty="0"/>
          </a:p>
        </p:txBody>
      </p:sp>
      <p:sp>
        <p:nvSpPr>
          <p:cNvPr id="5" name="Content Placeholder 4">
            <a:extLst>
              <a:ext uri="{FF2B5EF4-FFF2-40B4-BE49-F238E27FC236}">
                <a16:creationId xmlns:a16="http://schemas.microsoft.com/office/drawing/2014/main" id="{5EDD658A-0A29-A8F7-C4A7-1E5883069609}"/>
              </a:ext>
            </a:extLst>
          </p:cNvPr>
          <p:cNvSpPr>
            <a:spLocks noGrp="1"/>
          </p:cNvSpPr>
          <p:nvPr>
            <p:ph idx="1"/>
          </p:nvPr>
        </p:nvSpPr>
        <p:spPr/>
        <p:txBody>
          <a:bodyPr/>
          <a:lstStyle/>
          <a:p>
            <a:r>
              <a:rPr lang="en-SG" sz="1400" dirty="0"/>
              <a:t># set working directory</a:t>
            </a:r>
          </a:p>
          <a:p>
            <a:r>
              <a:rPr lang="en-SG" sz="1400" dirty="0"/>
              <a:t># option A: open material as project</a:t>
            </a:r>
          </a:p>
          <a:p>
            <a:r>
              <a:rPr lang="en-SG" sz="1400" dirty="0"/>
              <a:t># option B: set working directory for </a:t>
            </a:r>
            <a:r>
              <a:rPr lang="en-SG" sz="1400" dirty="0" err="1"/>
              <a:t>da_case_studies</a:t>
            </a:r>
            <a:endParaRPr lang="en-SG" sz="1400" dirty="0"/>
          </a:p>
          <a:p>
            <a:r>
              <a:rPr lang="en-SG" sz="1400" dirty="0"/>
              <a:t>#           example: </a:t>
            </a:r>
            <a:r>
              <a:rPr lang="en-SG" sz="1400" dirty="0" err="1"/>
              <a:t>setwd</a:t>
            </a:r>
            <a:r>
              <a:rPr lang="en-SG" sz="1400" dirty="0"/>
              <a:t>("C:/Users/bekes.gabor/Documents/github/da_case_studies/")</a:t>
            </a:r>
          </a:p>
          <a:p>
            <a:r>
              <a:rPr lang="en-SG" sz="1400" dirty="0"/>
              <a:t># set data </a:t>
            </a:r>
            <a:r>
              <a:rPr lang="en-SG" sz="1400" dirty="0" err="1"/>
              <a:t>dir</a:t>
            </a:r>
            <a:r>
              <a:rPr lang="en-SG" sz="1400" dirty="0"/>
              <a:t>, load theme and functions</a:t>
            </a:r>
          </a:p>
          <a:p>
            <a:r>
              <a:rPr lang="en-SG" sz="1400" dirty="0"/>
              <a:t>source("ch00-tech-prep/</a:t>
            </a:r>
            <a:r>
              <a:rPr lang="en-SG" sz="1400" dirty="0" err="1"/>
              <a:t>theme_bg.R</a:t>
            </a:r>
            <a:r>
              <a:rPr lang="en-SG" sz="1400" dirty="0"/>
              <a:t>")</a:t>
            </a:r>
          </a:p>
          <a:p>
            <a:r>
              <a:rPr lang="en-SG" sz="1400" dirty="0"/>
              <a:t>source("ch00-tech-prep/</a:t>
            </a:r>
            <a:r>
              <a:rPr lang="en-SG" sz="1400" dirty="0" err="1"/>
              <a:t>da_helper_functions.R</a:t>
            </a:r>
            <a:r>
              <a:rPr lang="en-SG" sz="1400" dirty="0"/>
              <a:t>")</a:t>
            </a:r>
          </a:p>
          <a:p>
            <a:r>
              <a:rPr lang="en-SG" sz="1400" dirty="0"/>
              <a:t># data used</a:t>
            </a:r>
          </a:p>
          <a:p>
            <a:r>
              <a:rPr lang="en-SG" sz="1400" dirty="0"/>
              <a:t>source("set-data-</a:t>
            </a:r>
            <a:r>
              <a:rPr lang="en-SG" sz="1400" dirty="0" err="1"/>
              <a:t>directory.R</a:t>
            </a:r>
            <a:r>
              <a:rPr lang="en-SG" sz="1400" dirty="0"/>
              <a:t>") #data_dir must be first defined #</a:t>
            </a:r>
          </a:p>
          <a:p>
            <a:r>
              <a:rPr lang="en-SG" sz="1400" dirty="0" err="1"/>
              <a:t>data_in</a:t>
            </a:r>
            <a:r>
              <a:rPr lang="en-SG" sz="1400" dirty="0"/>
              <a:t> &lt;- paste(data_</a:t>
            </a:r>
            <a:r>
              <a:rPr lang="en-SG" sz="1400" dirty="0" err="1"/>
              <a:t>dir</a:t>
            </a:r>
            <a:r>
              <a:rPr lang="en-SG" sz="1400" dirty="0"/>
              <a:t>,"ab-test-social-</a:t>
            </a:r>
            <a:r>
              <a:rPr lang="en-SG" sz="1400" dirty="0" err="1"/>
              <a:t>media","clean</a:t>
            </a:r>
            <a:r>
              <a:rPr lang="en-SG" sz="1400" dirty="0"/>
              <a:t>", </a:t>
            </a:r>
            <a:r>
              <a:rPr lang="en-SG" sz="1400" dirty="0" err="1"/>
              <a:t>sep</a:t>
            </a:r>
            <a:r>
              <a:rPr lang="en-SG" sz="1400" dirty="0"/>
              <a:t> = "/")</a:t>
            </a:r>
          </a:p>
          <a:p>
            <a:r>
              <a:rPr lang="en-SG" sz="1400" dirty="0" err="1"/>
              <a:t>use_case_dir</a:t>
            </a:r>
            <a:r>
              <a:rPr lang="en-SG" sz="1400" dirty="0"/>
              <a:t> &lt;- "ch20-ab-test-social-media/"</a:t>
            </a:r>
          </a:p>
          <a:p>
            <a:r>
              <a:rPr lang="en-SG" sz="1400" dirty="0" err="1"/>
              <a:t>data_out</a:t>
            </a:r>
            <a:r>
              <a:rPr lang="en-SG" sz="1400" dirty="0"/>
              <a:t> &lt;- </a:t>
            </a:r>
            <a:r>
              <a:rPr lang="en-SG" sz="1400" dirty="0" err="1"/>
              <a:t>use_case_dir</a:t>
            </a:r>
            <a:endParaRPr lang="en-SG" sz="1400" dirty="0"/>
          </a:p>
          <a:p>
            <a:r>
              <a:rPr lang="en-SG" sz="1400" dirty="0"/>
              <a:t>output &lt;- paste0(use_case_</a:t>
            </a:r>
            <a:r>
              <a:rPr lang="en-SG" sz="1400" dirty="0" err="1"/>
              <a:t>dir</a:t>
            </a:r>
            <a:r>
              <a:rPr lang="en-SG" sz="1400" dirty="0"/>
              <a:t>,"output/")</a:t>
            </a:r>
          </a:p>
        </p:txBody>
      </p:sp>
      <p:sp>
        <p:nvSpPr>
          <p:cNvPr id="7" name="Slide Number Placeholder 8">
            <a:extLst>
              <a:ext uri="{FF2B5EF4-FFF2-40B4-BE49-F238E27FC236}">
                <a16:creationId xmlns:a16="http://schemas.microsoft.com/office/drawing/2014/main" id="{5D2ADCBF-BB20-B0BA-8949-C96D5B595B5E}"/>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30</a:t>
            </a:fld>
            <a:endParaRPr lang="en-US" sz="1600" dirty="0"/>
          </a:p>
        </p:txBody>
      </p:sp>
      <p:sp>
        <p:nvSpPr>
          <p:cNvPr id="8" name="object 92">
            <a:extLst>
              <a:ext uri="{FF2B5EF4-FFF2-40B4-BE49-F238E27FC236}">
                <a16:creationId xmlns:a16="http://schemas.microsoft.com/office/drawing/2014/main" id="{7AF4F6C5-91D2-C9D0-D0E0-812FE0598062}"/>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9" name="Footer Placeholder 2">
            <a:extLst>
              <a:ext uri="{FF2B5EF4-FFF2-40B4-BE49-F238E27FC236}">
                <a16:creationId xmlns:a16="http://schemas.microsoft.com/office/drawing/2014/main" id="{951BABDC-F421-F4B1-AA04-B5251EDA7D44}"/>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283651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CBD7-1CA2-FB83-AC02-672808B777EC}"/>
              </a:ext>
            </a:extLst>
          </p:cNvPr>
          <p:cNvSpPr>
            <a:spLocks noGrp="1"/>
          </p:cNvSpPr>
          <p:nvPr>
            <p:ph type="title"/>
          </p:nvPr>
        </p:nvSpPr>
        <p:spPr/>
        <p:txBody>
          <a:bodyPr>
            <a:normAutofit fontScale="90000"/>
          </a:bodyPr>
          <a:lstStyle/>
          <a:p>
            <a:r>
              <a:rPr lang="en-US" altLang="en-US" sz="4400" dirty="0">
                <a:latin typeface="Segoe UI" panose="020B0502040204020203" pitchFamily="34" charset="0"/>
              </a:rPr>
              <a:t>Case Study: Social Media Advertisement</a:t>
            </a:r>
            <a:endParaRPr lang="en-SG" dirty="0"/>
          </a:p>
        </p:txBody>
      </p:sp>
      <p:sp>
        <p:nvSpPr>
          <p:cNvPr id="5" name="Content Placeholder 4">
            <a:extLst>
              <a:ext uri="{FF2B5EF4-FFF2-40B4-BE49-F238E27FC236}">
                <a16:creationId xmlns:a16="http://schemas.microsoft.com/office/drawing/2014/main" id="{5EDD658A-0A29-A8F7-C4A7-1E5883069609}"/>
              </a:ext>
            </a:extLst>
          </p:cNvPr>
          <p:cNvSpPr>
            <a:spLocks noGrp="1"/>
          </p:cNvSpPr>
          <p:nvPr>
            <p:ph idx="1"/>
          </p:nvPr>
        </p:nvSpPr>
        <p:spPr/>
        <p:txBody>
          <a:bodyPr/>
          <a:lstStyle/>
          <a:p>
            <a:pPr marL="0" indent="0">
              <a:buNone/>
            </a:pPr>
            <a:r>
              <a:rPr lang="en-SG" sz="1400" dirty="0"/>
              <a:t>One important thing we learnt in class, is to know what is the right (or good) sample size we need to be able to make inference</a:t>
            </a:r>
          </a:p>
          <a:p>
            <a:endParaRPr lang="en-SG" sz="1400" dirty="0"/>
          </a:p>
          <a:p>
            <a:r>
              <a:rPr lang="en-SG" sz="1400" dirty="0"/>
              <a:t>#***************************************************************</a:t>
            </a:r>
          </a:p>
          <a:p>
            <a:r>
              <a:rPr lang="en-SG" sz="1400" dirty="0"/>
              <a:t>#  * PART I</a:t>
            </a:r>
          </a:p>
          <a:p>
            <a:r>
              <a:rPr lang="en-SG" sz="1400" dirty="0"/>
              <a:t>#* sample size calculations</a:t>
            </a:r>
          </a:p>
          <a:p>
            <a:r>
              <a:rPr lang="en-SG" sz="1400" dirty="0"/>
              <a:t>#</a:t>
            </a:r>
          </a:p>
          <a:p>
            <a:r>
              <a:rPr lang="en-SG" sz="1400" dirty="0"/>
              <a:t>#* sample size calculation with planned rates</a:t>
            </a:r>
          </a:p>
          <a:p>
            <a:r>
              <a:rPr lang="en-SG" sz="1400" dirty="0"/>
              <a:t>clickthrough &lt;- 0.01</a:t>
            </a:r>
          </a:p>
          <a:p>
            <a:r>
              <a:rPr lang="en-SG" sz="1400" dirty="0"/>
              <a:t>conversion &lt;- 0.05</a:t>
            </a:r>
          </a:p>
          <a:p>
            <a:r>
              <a:rPr lang="en-SG" sz="1400" dirty="0" err="1"/>
              <a:t>proportionA</a:t>
            </a:r>
            <a:r>
              <a:rPr lang="en-SG" sz="1400" dirty="0"/>
              <a:t> =  clickthrough * conversion</a:t>
            </a:r>
          </a:p>
          <a:p>
            <a:r>
              <a:rPr lang="en-SG" sz="1400" dirty="0" err="1"/>
              <a:t>proportionB</a:t>
            </a:r>
            <a:r>
              <a:rPr lang="en-SG" sz="1400" dirty="0"/>
              <a:t> = </a:t>
            </a:r>
            <a:r>
              <a:rPr lang="en-SG" sz="1400" dirty="0" err="1"/>
              <a:t>proportionA</a:t>
            </a:r>
            <a:r>
              <a:rPr lang="en-SG" sz="1400" dirty="0"/>
              <a:t> * 1.2</a:t>
            </a:r>
          </a:p>
          <a:p>
            <a:r>
              <a:rPr lang="en-SG" sz="1400" dirty="0"/>
              <a:t>h = 2 * </a:t>
            </a:r>
            <a:r>
              <a:rPr lang="en-SG" sz="1400" dirty="0" err="1"/>
              <a:t>asin</a:t>
            </a:r>
            <a:r>
              <a:rPr lang="en-SG" sz="1400" dirty="0"/>
              <a:t>(sqrt(</a:t>
            </a:r>
            <a:r>
              <a:rPr lang="en-SG" sz="1400" dirty="0" err="1"/>
              <a:t>proportionA</a:t>
            </a:r>
            <a:r>
              <a:rPr lang="en-SG" sz="1400" dirty="0"/>
              <a:t>)) - 2 * </a:t>
            </a:r>
            <a:r>
              <a:rPr lang="en-SG" sz="1400" dirty="0" err="1"/>
              <a:t>asin</a:t>
            </a:r>
            <a:r>
              <a:rPr lang="en-SG" sz="1400" dirty="0"/>
              <a:t>(sqrt(</a:t>
            </a:r>
            <a:r>
              <a:rPr lang="en-SG" sz="1400" dirty="0" err="1"/>
              <a:t>proportionB</a:t>
            </a:r>
            <a:r>
              <a:rPr lang="en-SG" sz="1400" dirty="0"/>
              <a:t>))</a:t>
            </a:r>
          </a:p>
          <a:p>
            <a:r>
              <a:rPr lang="en-SG" sz="1400" dirty="0"/>
              <a:t>pwr.2p.test(h=h, </a:t>
            </a:r>
            <a:r>
              <a:rPr lang="en-SG" sz="1400" dirty="0" err="1"/>
              <a:t>sig.level</a:t>
            </a:r>
            <a:r>
              <a:rPr lang="en-SG" sz="1400" dirty="0"/>
              <a:t>=0.05, power = 0.8)</a:t>
            </a:r>
          </a:p>
          <a:p>
            <a:endParaRPr lang="en-SG" sz="1400" dirty="0"/>
          </a:p>
        </p:txBody>
      </p:sp>
      <p:sp>
        <p:nvSpPr>
          <p:cNvPr id="7" name="Rectangle: Rounded Corners 6">
            <a:extLst>
              <a:ext uri="{FF2B5EF4-FFF2-40B4-BE49-F238E27FC236}">
                <a16:creationId xmlns:a16="http://schemas.microsoft.com/office/drawing/2014/main" id="{836CBCFC-CC70-564E-FBB7-42EA903E7685}"/>
              </a:ext>
            </a:extLst>
          </p:cNvPr>
          <p:cNvSpPr/>
          <p:nvPr/>
        </p:nvSpPr>
        <p:spPr>
          <a:xfrm>
            <a:off x="7304049" y="2784302"/>
            <a:ext cx="3947530" cy="1984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In the example setup, we had clickthrough rate 1% and conversion 10%, not sure why in the code conversion rate is set 5% here and online</a:t>
            </a:r>
            <a:endParaRPr lang="en-SG" dirty="0">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C51B0FA4-A7E2-AC14-354C-AA255FA823DD}"/>
              </a:ext>
            </a:extLst>
          </p:cNvPr>
          <p:cNvSpPr/>
          <p:nvPr/>
        </p:nvSpPr>
        <p:spPr>
          <a:xfrm>
            <a:off x="7304049" y="5452946"/>
            <a:ext cx="3947531" cy="824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algn="just">
              <a:spcAft>
                <a:spcPts val="1333"/>
              </a:spcAft>
              <a:defRPr/>
            </a:pPr>
            <a:r>
              <a:rPr lang="en-US" sz="1800" dirty="0">
                <a:latin typeface="Arial" panose="020B0604020202020204" pitchFamily="34" charset="0"/>
                <a:cs typeface="Arial" panose="020B0604020202020204" pitchFamily="34" charset="0"/>
              </a:rPr>
              <a:t>Stat: p = 0.05 (95% CI) </a:t>
            </a:r>
            <a:r>
              <a:rPr lang="en-US" sz="1800" i="1" dirty="0">
                <a:latin typeface="Arial" panose="020B0604020202020204" pitchFamily="34" charset="0"/>
                <a:cs typeface="Arial" panose="020B0604020202020204" pitchFamily="34" charset="0"/>
              </a:rPr>
              <a:t>a =</a:t>
            </a:r>
            <a:r>
              <a:rPr lang="en-US" sz="1800" dirty="0">
                <a:latin typeface="Arial" panose="020B0604020202020204" pitchFamily="34" charset="0"/>
                <a:cs typeface="Arial" panose="020B0604020202020204" pitchFamily="34" charset="0"/>
              </a:rPr>
              <a:t> 0.8 for power (i.e., 20% chance of a false negative)</a:t>
            </a:r>
          </a:p>
        </p:txBody>
      </p:sp>
      <p:cxnSp>
        <p:nvCxnSpPr>
          <p:cNvPr id="10" name="Straight Arrow Connector 9">
            <a:extLst>
              <a:ext uri="{FF2B5EF4-FFF2-40B4-BE49-F238E27FC236}">
                <a16:creationId xmlns:a16="http://schemas.microsoft.com/office/drawing/2014/main" id="{2D335289-0C80-E920-BE38-DE5D1548358C}"/>
              </a:ext>
            </a:extLst>
          </p:cNvPr>
          <p:cNvCxnSpPr/>
          <p:nvPr/>
        </p:nvCxnSpPr>
        <p:spPr>
          <a:xfrm flipH="1">
            <a:off x="3925229" y="3813717"/>
            <a:ext cx="3211551" cy="6690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FB253CB0-125B-F22E-B25F-0CFD01B5CC87}"/>
              </a:ext>
            </a:extLst>
          </p:cNvPr>
          <p:cNvCxnSpPr>
            <a:cxnSpLocks/>
          </p:cNvCxnSpPr>
          <p:nvPr/>
        </p:nvCxnSpPr>
        <p:spPr>
          <a:xfrm flipH="1">
            <a:off x="4984595" y="5809785"/>
            <a:ext cx="2304585" cy="2564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Slide Number Placeholder 8">
            <a:extLst>
              <a:ext uri="{FF2B5EF4-FFF2-40B4-BE49-F238E27FC236}">
                <a16:creationId xmlns:a16="http://schemas.microsoft.com/office/drawing/2014/main" id="{7873BB4A-7980-1EE2-B41B-9D2983A8ADB2}"/>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31</a:t>
            </a:fld>
            <a:endParaRPr lang="en-US" sz="1600" dirty="0"/>
          </a:p>
        </p:txBody>
      </p:sp>
      <p:sp>
        <p:nvSpPr>
          <p:cNvPr id="12" name="object 92">
            <a:extLst>
              <a:ext uri="{FF2B5EF4-FFF2-40B4-BE49-F238E27FC236}">
                <a16:creationId xmlns:a16="http://schemas.microsoft.com/office/drawing/2014/main" id="{D6AD3E5A-53D8-8A31-3524-91118E5514D1}"/>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13" name="Footer Placeholder 2">
            <a:extLst>
              <a:ext uri="{FF2B5EF4-FFF2-40B4-BE49-F238E27FC236}">
                <a16:creationId xmlns:a16="http://schemas.microsoft.com/office/drawing/2014/main" id="{F5561358-DB62-1F45-E904-0DE387F56C22}"/>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0528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CBD7-1CA2-FB83-AC02-672808B777EC}"/>
              </a:ext>
            </a:extLst>
          </p:cNvPr>
          <p:cNvSpPr>
            <a:spLocks noGrp="1"/>
          </p:cNvSpPr>
          <p:nvPr>
            <p:ph type="title"/>
          </p:nvPr>
        </p:nvSpPr>
        <p:spPr/>
        <p:txBody>
          <a:bodyPr>
            <a:normAutofit fontScale="90000"/>
          </a:bodyPr>
          <a:lstStyle/>
          <a:p>
            <a:r>
              <a:rPr lang="en-US" altLang="en-US" sz="4400" dirty="0">
                <a:latin typeface="Segoe UI" panose="020B0502040204020203" pitchFamily="34" charset="0"/>
              </a:rPr>
              <a:t>Case Study: Social Media Advertisement</a:t>
            </a:r>
            <a:endParaRPr lang="en-SG" dirty="0"/>
          </a:p>
        </p:txBody>
      </p:sp>
      <p:sp>
        <p:nvSpPr>
          <p:cNvPr id="5" name="Content Placeholder 4">
            <a:extLst>
              <a:ext uri="{FF2B5EF4-FFF2-40B4-BE49-F238E27FC236}">
                <a16:creationId xmlns:a16="http://schemas.microsoft.com/office/drawing/2014/main" id="{5EDD658A-0A29-A8F7-C4A7-1E5883069609}"/>
              </a:ext>
            </a:extLst>
          </p:cNvPr>
          <p:cNvSpPr>
            <a:spLocks noGrp="1"/>
          </p:cNvSpPr>
          <p:nvPr>
            <p:ph idx="1"/>
          </p:nvPr>
        </p:nvSpPr>
        <p:spPr/>
        <p:txBody>
          <a:bodyPr/>
          <a:lstStyle/>
          <a:p>
            <a:pPr marL="0" indent="0">
              <a:buNone/>
            </a:pPr>
            <a:r>
              <a:rPr lang="en-SG" sz="1400" dirty="0"/>
              <a:t>One important thing we learnt in class, is to know what is the right (or good) sample size we need to be able to make inference</a:t>
            </a:r>
          </a:p>
          <a:p>
            <a:endParaRPr lang="en-SG" sz="1400" dirty="0"/>
          </a:p>
          <a:p>
            <a:endParaRPr lang="en-SG" sz="1400" dirty="0"/>
          </a:p>
          <a:p>
            <a:r>
              <a:rPr lang="en-SG" sz="1400" dirty="0"/>
              <a:t>clickthrough &lt;- 0.0032</a:t>
            </a:r>
          </a:p>
          <a:p>
            <a:r>
              <a:rPr lang="en-SG" sz="1400" dirty="0"/>
              <a:t>conversion &lt;- 0.0082</a:t>
            </a:r>
          </a:p>
          <a:p>
            <a:endParaRPr lang="en-SG" sz="1400" dirty="0"/>
          </a:p>
          <a:p>
            <a:r>
              <a:rPr lang="en-SG" sz="1400" dirty="0" err="1"/>
              <a:t>proportionA</a:t>
            </a:r>
            <a:r>
              <a:rPr lang="en-SG" sz="1400" dirty="0"/>
              <a:t> =  clickthrough * conversion</a:t>
            </a:r>
          </a:p>
          <a:p>
            <a:endParaRPr lang="en-SG" sz="1400" dirty="0"/>
          </a:p>
          <a:p>
            <a:r>
              <a:rPr lang="en-SG" sz="1400" dirty="0" err="1"/>
              <a:t>proportionB</a:t>
            </a:r>
            <a:r>
              <a:rPr lang="en-SG" sz="1400" dirty="0"/>
              <a:t> = </a:t>
            </a:r>
            <a:r>
              <a:rPr lang="en-SG" sz="1400" dirty="0" err="1"/>
              <a:t>proportionA</a:t>
            </a:r>
            <a:r>
              <a:rPr lang="en-SG" sz="1400" dirty="0"/>
              <a:t> * 1.2</a:t>
            </a:r>
          </a:p>
          <a:p>
            <a:endParaRPr lang="en-SG" sz="1400" dirty="0"/>
          </a:p>
          <a:p>
            <a:r>
              <a:rPr lang="en-SG" sz="1400" dirty="0"/>
              <a:t>h = 2 * </a:t>
            </a:r>
            <a:r>
              <a:rPr lang="en-SG" sz="1400" dirty="0" err="1"/>
              <a:t>asin</a:t>
            </a:r>
            <a:r>
              <a:rPr lang="en-SG" sz="1400" dirty="0"/>
              <a:t>(sqrt(</a:t>
            </a:r>
            <a:r>
              <a:rPr lang="en-SG" sz="1400" dirty="0" err="1"/>
              <a:t>proportionA</a:t>
            </a:r>
            <a:r>
              <a:rPr lang="en-SG" sz="1400" dirty="0"/>
              <a:t>)) - 2 * </a:t>
            </a:r>
            <a:r>
              <a:rPr lang="en-SG" sz="1400" dirty="0" err="1"/>
              <a:t>asin</a:t>
            </a:r>
            <a:r>
              <a:rPr lang="en-SG" sz="1400" dirty="0"/>
              <a:t>(sqrt(</a:t>
            </a:r>
            <a:r>
              <a:rPr lang="en-SG" sz="1400" dirty="0" err="1"/>
              <a:t>proportionB</a:t>
            </a:r>
            <a:r>
              <a:rPr lang="en-SG" sz="1400" dirty="0"/>
              <a:t>))</a:t>
            </a:r>
          </a:p>
          <a:p>
            <a:endParaRPr lang="en-SG" sz="1400" dirty="0"/>
          </a:p>
          <a:p>
            <a:r>
              <a:rPr lang="en-SG" sz="1400" dirty="0"/>
              <a:t>pwr.2p.test(h=h, </a:t>
            </a:r>
            <a:r>
              <a:rPr lang="en-SG" sz="1400" dirty="0" err="1"/>
              <a:t>sig.level</a:t>
            </a:r>
            <a:r>
              <a:rPr lang="en-SG" sz="1400" dirty="0"/>
              <a:t>=0.05, power = 0.8)</a:t>
            </a:r>
          </a:p>
          <a:p>
            <a:endParaRPr lang="en-SG" sz="1400" dirty="0"/>
          </a:p>
        </p:txBody>
      </p:sp>
      <p:sp>
        <p:nvSpPr>
          <p:cNvPr id="7" name="Slide Number Placeholder 8">
            <a:extLst>
              <a:ext uri="{FF2B5EF4-FFF2-40B4-BE49-F238E27FC236}">
                <a16:creationId xmlns:a16="http://schemas.microsoft.com/office/drawing/2014/main" id="{DED17E1D-2C9E-CE89-B40E-D3171DAA24E5}"/>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32</a:t>
            </a:fld>
            <a:endParaRPr lang="en-US" sz="1600" dirty="0"/>
          </a:p>
        </p:txBody>
      </p:sp>
      <p:sp>
        <p:nvSpPr>
          <p:cNvPr id="8" name="object 92">
            <a:extLst>
              <a:ext uri="{FF2B5EF4-FFF2-40B4-BE49-F238E27FC236}">
                <a16:creationId xmlns:a16="http://schemas.microsoft.com/office/drawing/2014/main" id="{F16B750E-AA65-7996-FAC2-F64D5B18A72D}"/>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9" name="Footer Placeholder 2">
            <a:extLst>
              <a:ext uri="{FF2B5EF4-FFF2-40B4-BE49-F238E27FC236}">
                <a16:creationId xmlns:a16="http://schemas.microsoft.com/office/drawing/2014/main" id="{5AA9A038-DF81-F628-79E2-EE8A9F4B333E}"/>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739062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369D-A145-E12A-62A2-1B24C180AFF8}"/>
              </a:ext>
            </a:extLst>
          </p:cNvPr>
          <p:cNvSpPr>
            <a:spLocks noGrp="1"/>
          </p:cNvSpPr>
          <p:nvPr>
            <p:ph type="title"/>
          </p:nvPr>
        </p:nvSpPr>
        <p:spPr/>
        <p:txBody>
          <a:bodyPr>
            <a:normAutofit fontScale="90000"/>
          </a:bodyPr>
          <a:lstStyle/>
          <a:p>
            <a:r>
              <a:rPr lang="en-US" altLang="en-US" sz="4400" dirty="0">
                <a:latin typeface="Segoe UI" panose="020B0502040204020203" pitchFamily="34" charset="0"/>
              </a:rPr>
              <a:t>Case Study: Social Media Advertisement</a:t>
            </a:r>
            <a:endParaRPr lang="en-SG" dirty="0"/>
          </a:p>
        </p:txBody>
      </p:sp>
      <p:sp>
        <p:nvSpPr>
          <p:cNvPr id="5" name="Content Placeholder 4">
            <a:extLst>
              <a:ext uri="{FF2B5EF4-FFF2-40B4-BE49-F238E27FC236}">
                <a16:creationId xmlns:a16="http://schemas.microsoft.com/office/drawing/2014/main" id="{D222DA07-0E2B-68DC-18CA-36C79ECDBC75}"/>
              </a:ext>
            </a:extLst>
          </p:cNvPr>
          <p:cNvSpPr>
            <a:spLocks noGrp="1"/>
          </p:cNvSpPr>
          <p:nvPr>
            <p:ph idx="1"/>
          </p:nvPr>
        </p:nvSpPr>
        <p:spPr/>
        <p:txBody>
          <a:bodyPr/>
          <a:lstStyle/>
          <a:p>
            <a:r>
              <a:rPr lang="en-SG" sz="1400" dirty="0"/>
              <a:t># Part II</a:t>
            </a:r>
          </a:p>
          <a:p>
            <a:r>
              <a:rPr lang="en-SG" sz="1400" dirty="0"/>
              <a:t># p-value of tests</a:t>
            </a:r>
          </a:p>
          <a:p>
            <a:r>
              <a:rPr lang="en-SG" sz="1400" dirty="0" err="1"/>
              <a:t>data_summary</a:t>
            </a:r>
            <a:r>
              <a:rPr lang="en-SG" sz="1400" dirty="0"/>
              <a:t> &lt;- </a:t>
            </a:r>
            <a:r>
              <a:rPr lang="en-SG" sz="1400" dirty="0" err="1"/>
              <a:t>read_excel</a:t>
            </a:r>
            <a:r>
              <a:rPr lang="en-SG" sz="1400" dirty="0"/>
              <a:t>(paste(</a:t>
            </a:r>
            <a:r>
              <a:rPr lang="en-SG" sz="1400" dirty="0" err="1"/>
              <a:t>data_in</a:t>
            </a:r>
            <a:r>
              <a:rPr lang="en-SG" sz="1400" dirty="0"/>
              <a:t>, "/ab-test-summary.xlsx",</a:t>
            </a:r>
            <a:r>
              <a:rPr lang="en-SG" sz="1400" dirty="0" err="1"/>
              <a:t>sep</a:t>
            </a:r>
            <a:r>
              <a:rPr lang="en-SG" sz="1400" dirty="0"/>
              <a:t>=""))</a:t>
            </a:r>
          </a:p>
          <a:p>
            <a:r>
              <a:rPr lang="en-SG" sz="1400" dirty="0" err="1"/>
              <a:t>type_b</a:t>
            </a:r>
            <a:r>
              <a:rPr lang="en-SG" sz="1400" dirty="0"/>
              <a:t> &lt;- 0</a:t>
            </a:r>
          </a:p>
          <a:p>
            <a:r>
              <a:rPr lang="en-SG" sz="1400" dirty="0"/>
              <a:t>clicks &lt;- c(rep(1, </a:t>
            </a:r>
            <a:r>
              <a:rPr lang="en-SG" sz="1400" dirty="0" err="1"/>
              <a:t>data_summary$clicks</a:t>
            </a:r>
            <a:r>
              <a:rPr lang="en-SG" sz="1400" dirty="0"/>
              <a:t>[1]), rep(0, </a:t>
            </a:r>
            <a:r>
              <a:rPr lang="en-SG" sz="1400" dirty="0" err="1"/>
              <a:t>data_summary</a:t>
            </a:r>
            <a:r>
              <a:rPr lang="en-SG" sz="1400" dirty="0"/>
              <a:t>[1,2]-</a:t>
            </a:r>
            <a:r>
              <a:rPr lang="en-SG" sz="1400" dirty="0" err="1"/>
              <a:t>data_summary$clicks</a:t>
            </a:r>
            <a:r>
              <a:rPr lang="en-SG" sz="1400" dirty="0"/>
              <a:t>[1]))</a:t>
            </a:r>
          </a:p>
          <a:p>
            <a:r>
              <a:rPr lang="en-SG" sz="1400" dirty="0"/>
              <a:t>action &lt;- c(rep(1, </a:t>
            </a:r>
            <a:r>
              <a:rPr lang="en-SG" sz="1400" dirty="0" err="1"/>
              <a:t>data_summary$action</a:t>
            </a:r>
            <a:r>
              <a:rPr lang="en-SG" sz="1400" dirty="0"/>
              <a:t>[1]), rep(0, </a:t>
            </a:r>
            <a:r>
              <a:rPr lang="en-SG" sz="1400" dirty="0" err="1"/>
              <a:t>data_summary</a:t>
            </a:r>
            <a:r>
              <a:rPr lang="en-SG" sz="1400" dirty="0"/>
              <a:t>[1,2]-</a:t>
            </a:r>
            <a:r>
              <a:rPr lang="en-SG" sz="1400" dirty="0" err="1"/>
              <a:t>data_summary$action</a:t>
            </a:r>
            <a:r>
              <a:rPr lang="en-SG" sz="1400" dirty="0"/>
              <a:t>[1]))</a:t>
            </a:r>
          </a:p>
          <a:p>
            <a:r>
              <a:rPr lang="en-SG" sz="1400" dirty="0" err="1"/>
              <a:t>data_a</a:t>
            </a:r>
            <a:r>
              <a:rPr lang="en-SG" sz="1400" dirty="0"/>
              <a:t> &lt;- </a:t>
            </a:r>
            <a:r>
              <a:rPr lang="en-SG" sz="1400" dirty="0" err="1"/>
              <a:t>data.frame</a:t>
            </a:r>
            <a:r>
              <a:rPr lang="en-SG" sz="1400" dirty="0"/>
              <a:t>(</a:t>
            </a:r>
            <a:r>
              <a:rPr lang="en-SG" sz="1400" dirty="0" err="1"/>
              <a:t>type_b,clicks,action</a:t>
            </a:r>
            <a:r>
              <a:rPr lang="en-SG" sz="1400" dirty="0"/>
              <a:t>)</a:t>
            </a:r>
          </a:p>
          <a:p>
            <a:r>
              <a:rPr lang="en-SG" sz="1400" dirty="0"/>
              <a:t>  </a:t>
            </a:r>
            <a:r>
              <a:rPr lang="en-SG" sz="1400" dirty="0" err="1"/>
              <a:t>type_b</a:t>
            </a:r>
            <a:r>
              <a:rPr lang="en-SG" sz="1400" dirty="0"/>
              <a:t> &lt;- 1</a:t>
            </a:r>
          </a:p>
          <a:p>
            <a:r>
              <a:rPr lang="en-SG" sz="1400" dirty="0"/>
              <a:t>clicks &lt;- c(rep(1, </a:t>
            </a:r>
            <a:r>
              <a:rPr lang="en-SG" sz="1400" dirty="0" err="1"/>
              <a:t>data_summary$clicks</a:t>
            </a:r>
            <a:r>
              <a:rPr lang="en-SG" sz="1400" dirty="0"/>
              <a:t>[2]), rep(0, </a:t>
            </a:r>
            <a:r>
              <a:rPr lang="en-SG" sz="1400" dirty="0" err="1"/>
              <a:t>data_summary</a:t>
            </a:r>
            <a:r>
              <a:rPr lang="en-SG" sz="1400" dirty="0"/>
              <a:t>[1,2]-</a:t>
            </a:r>
            <a:r>
              <a:rPr lang="en-SG" sz="1400" dirty="0" err="1"/>
              <a:t>data_summary$clicks</a:t>
            </a:r>
            <a:r>
              <a:rPr lang="en-SG" sz="1400" dirty="0"/>
              <a:t>[2]))</a:t>
            </a:r>
          </a:p>
          <a:p>
            <a:r>
              <a:rPr lang="en-SG" sz="1400" dirty="0"/>
              <a:t>action &lt;- c(rep(1, </a:t>
            </a:r>
            <a:r>
              <a:rPr lang="en-SG" sz="1400" dirty="0" err="1"/>
              <a:t>data_summary$action</a:t>
            </a:r>
            <a:r>
              <a:rPr lang="en-SG" sz="1400" dirty="0"/>
              <a:t>[2]), rep(0, </a:t>
            </a:r>
            <a:r>
              <a:rPr lang="en-SG" sz="1400" dirty="0" err="1"/>
              <a:t>data_summary</a:t>
            </a:r>
            <a:r>
              <a:rPr lang="en-SG" sz="1400" dirty="0"/>
              <a:t>[1,2]-</a:t>
            </a:r>
            <a:r>
              <a:rPr lang="en-SG" sz="1400" dirty="0" err="1"/>
              <a:t>data_summary$action</a:t>
            </a:r>
            <a:r>
              <a:rPr lang="en-SG" sz="1400" dirty="0"/>
              <a:t>[2]))</a:t>
            </a:r>
          </a:p>
          <a:p>
            <a:r>
              <a:rPr lang="en-SG" sz="1400" dirty="0" err="1"/>
              <a:t>data_b</a:t>
            </a:r>
            <a:r>
              <a:rPr lang="en-SG" sz="1400" dirty="0"/>
              <a:t> &lt;- </a:t>
            </a:r>
            <a:r>
              <a:rPr lang="en-SG" sz="1400" dirty="0" err="1"/>
              <a:t>data.frame</a:t>
            </a:r>
            <a:r>
              <a:rPr lang="en-SG" sz="1400" dirty="0"/>
              <a:t>(</a:t>
            </a:r>
            <a:r>
              <a:rPr lang="en-SG" sz="1400" dirty="0" err="1"/>
              <a:t>type_b,clicks,action</a:t>
            </a:r>
            <a:r>
              <a:rPr lang="en-SG" sz="1400" dirty="0"/>
              <a:t>)</a:t>
            </a:r>
          </a:p>
          <a:p>
            <a:endParaRPr lang="en-SG" sz="1400" dirty="0"/>
          </a:p>
          <a:p>
            <a:r>
              <a:rPr lang="en-SG" sz="1400" dirty="0"/>
              <a:t>data = </a:t>
            </a:r>
            <a:r>
              <a:rPr lang="en-SG" sz="1400" dirty="0" err="1"/>
              <a:t>rbind</a:t>
            </a:r>
            <a:r>
              <a:rPr lang="en-SG" sz="1400" dirty="0"/>
              <a:t>(</a:t>
            </a:r>
            <a:r>
              <a:rPr lang="en-SG" sz="1400" dirty="0" err="1"/>
              <a:t>data_a,data_b</a:t>
            </a:r>
            <a:r>
              <a:rPr lang="en-SG" sz="1400" dirty="0"/>
              <a:t>)</a:t>
            </a:r>
          </a:p>
          <a:p>
            <a:endParaRPr lang="en-SG" sz="1400" dirty="0"/>
          </a:p>
          <a:p>
            <a:endParaRPr lang="en-SG" sz="1400" dirty="0"/>
          </a:p>
        </p:txBody>
      </p:sp>
      <p:sp>
        <p:nvSpPr>
          <p:cNvPr id="6" name="Slide Number Placeholder 8">
            <a:extLst>
              <a:ext uri="{FF2B5EF4-FFF2-40B4-BE49-F238E27FC236}">
                <a16:creationId xmlns:a16="http://schemas.microsoft.com/office/drawing/2014/main" id="{68E03C04-686E-054B-6CD7-FB1A5619BB85}"/>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33</a:t>
            </a:fld>
            <a:endParaRPr lang="en-US" sz="1600" dirty="0"/>
          </a:p>
        </p:txBody>
      </p:sp>
      <p:sp>
        <p:nvSpPr>
          <p:cNvPr id="7" name="object 92">
            <a:extLst>
              <a:ext uri="{FF2B5EF4-FFF2-40B4-BE49-F238E27FC236}">
                <a16:creationId xmlns:a16="http://schemas.microsoft.com/office/drawing/2014/main" id="{64B93912-FDAC-3380-E8E2-8CEC3138030A}"/>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C52941A3-9104-4041-D477-2CB3D3392EE2}"/>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2267566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369D-A145-E12A-62A2-1B24C180AFF8}"/>
              </a:ext>
            </a:extLst>
          </p:cNvPr>
          <p:cNvSpPr>
            <a:spLocks noGrp="1"/>
          </p:cNvSpPr>
          <p:nvPr>
            <p:ph type="title"/>
          </p:nvPr>
        </p:nvSpPr>
        <p:spPr/>
        <p:txBody>
          <a:bodyPr>
            <a:normAutofit fontScale="90000"/>
          </a:bodyPr>
          <a:lstStyle/>
          <a:p>
            <a:r>
              <a:rPr lang="en-US" altLang="en-US" sz="4400" dirty="0">
                <a:latin typeface="Segoe UI" panose="020B0502040204020203" pitchFamily="34" charset="0"/>
              </a:rPr>
              <a:t>Case Study: Social Media Advertisement</a:t>
            </a:r>
            <a:endParaRPr lang="en-SG" dirty="0"/>
          </a:p>
        </p:txBody>
      </p:sp>
      <p:sp>
        <p:nvSpPr>
          <p:cNvPr id="5" name="Content Placeholder 4">
            <a:extLst>
              <a:ext uri="{FF2B5EF4-FFF2-40B4-BE49-F238E27FC236}">
                <a16:creationId xmlns:a16="http://schemas.microsoft.com/office/drawing/2014/main" id="{D222DA07-0E2B-68DC-18CA-36C79ECDBC75}"/>
              </a:ext>
            </a:extLst>
          </p:cNvPr>
          <p:cNvSpPr>
            <a:spLocks noGrp="1"/>
          </p:cNvSpPr>
          <p:nvPr>
            <p:ph idx="1"/>
          </p:nvPr>
        </p:nvSpPr>
        <p:spPr/>
        <p:txBody>
          <a:bodyPr/>
          <a:lstStyle/>
          <a:p>
            <a:endParaRPr lang="en-SG" sz="1400" dirty="0"/>
          </a:p>
          <a:p>
            <a:r>
              <a:rPr lang="en-SG" sz="1400" dirty="0"/>
              <a:t>table(</a:t>
            </a:r>
            <a:r>
              <a:rPr lang="en-SG" sz="1400" dirty="0" err="1"/>
              <a:t>data$type_b,data$clicks</a:t>
            </a:r>
            <a:r>
              <a:rPr lang="en-SG" sz="1400" dirty="0"/>
              <a:t>)</a:t>
            </a:r>
          </a:p>
          <a:p>
            <a:endParaRPr lang="en-SG" sz="1400" dirty="0"/>
          </a:p>
          <a:p>
            <a:r>
              <a:rPr lang="en-SG" sz="1400" dirty="0"/>
              <a:t>table(</a:t>
            </a:r>
            <a:r>
              <a:rPr lang="en-SG" sz="1400" dirty="0" err="1"/>
              <a:t>data$type_b,data$action</a:t>
            </a:r>
            <a:r>
              <a:rPr lang="en-SG" sz="1400" dirty="0"/>
              <a:t>)</a:t>
            </a:r>
          </a:p>
          <a:p>
            <a:endParaRPr lang="en-SG" sz="1400" dirty="0"/>
          </a:p>
          <a:p>
            <a:r>
              <a:rPr lang="en-SG" sz="1400" dirty="0"/>
              <a:t>table(</a:t>
            </a:r>
            <a:r>
              <a:rPr lang="en-SG" sz="1400" dirty="0" err="1"/>
              <a:t>data$action,data$clicks</a:t>
            </a:r>
            <a:r>
              <a:rPr lang="en-SG" sz="1400" dirty="0"/>
              <a:t>)</a:t>
            </a:r>
          </a:p>
          <a:p>
            <a:endParaRPr lang="en-SG" sz="1400" dirty="0"/>
          </a:p>
          <a:p>
            <a:r>
              <a:rPr lang="en-SG" sz="1400" dirty="0"/>
              <a:t>reg1 = </a:t>
            </a:r>
            <a:r>
              <a:rPr lang="en-SG" sz="1400" dirty="0" err="1"/>
              <a:t>lm</a:t>
            </a:r>
            <a:r>
              <a:rPr lang="en-SG" sz="1400" dirty="0"/>
              <a:t>(clicks ~ </a:t>
            </a:r>
            <a:r>
              <a:rPr lang="en-SG" sz="1400" dirty="0" err="1"/>
              <a:t>type_b,data</a:t>
            </a:r>
            <a:r>
              <a:rPr lang="en-SG" sz="1400" dirty="0"/>
              <a:t>=data)</a:t>
            </a:r>
          </a:p>
          <a:p>
            <a:r>
              <a:rPr lang="en-SG" sz="1400" dirty="0"/>
              <a:t>summary(reg1)</a:t>
            </a:r>
          </a:p>
          <a:p>
            <a:endParaRPr lang="en-SG" sz="1400" dirty="0"/>
          </a:p>
          <a:p>
            <a:r>
              <a:rPr lang="en-SG" sz="1400" dirty="0"/>
              <a:t>reg2 = </a:t>
            </a:r>
            <a:r>
              <a:rPr lang="en-SG" sz="1400" dirty="0" err="1"/>
              <a:t>lm</a:t>
            </a:r>
            <a:r>
              <a:rPr lang="en-SG" sz="1400" dirty="0"/>
              <a:t>(action ~ </a:t>
            </a:r>
            <a:r>
              <a:rPr lang="en-SG" sz="1400" dirty="0" err="1"/>
              <a:t>type_b,data</a:t>
            </a:r>
            <a:r>
              <a:rPr lang="en-SG" sz="1400" dirty="0"/>
              <a:t>=data)</a:t>
            </a:r>
          </a:p>
          <a:p>
            <a:r>
              <a:rPr lang="en-SG" sz="1400" dirty="0"/>
              <a:t>summary(reg2)</a:t>
            </a:r>
          </a:p>
        </p:txBody>
      </p:sp>
      <p:sp>
        <p:nvSpPr>
          <p:cNvPr id="7" name="Slide Number Placeholder 8">
            <a:extLst>
              <a:ext uri="{FF2B5EF4-FFF2-40B4-BE49-F238E27FC236}">
                <a16:creationId xmlns:a16="http://schemas.microsoft.com/office/drawing/2014/main" id="{723C57B5-4CD2-93EA-8426-02B4DECB53BF}"/>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34</a:t>
            </a:fld>
            <a:endParaRPr lang="en-US" sz="1600" dirty="0"/>
          </a:p>
        </p:txBody>
      </p:sp>
      <p:sp>
        <p:nvSpPr>
          <p:cNvPr id="8" name="object 92">
            <a:extLst>
              <a:ext uri="{FF2B5EF4-FFF2-40B4-BE49-F238E27FC236}">
                <a16:creationId xmlns:a16="http://schemas.microsoft.com/office/drawing/2014/main" id="{D2937632-DCB8-6F4B-5AC6-0AFE46D491CE}"/>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9" name="Footer Placeholder 2">
            <a:extLst>
              <a:ext uri="{FF2B5EF4-FFF2-40B4-BE49-F238E27FC236}">
                <a16:creationId xmlns:a16="http://schemas.microsoft.com/office/drawing/2014/main" id="{81C03E41-45E4-6FD4-45E5-BBEDFACF769A}"/>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402497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1F78-81B9-81F1-28F6-3A0358098C14}"/>
              </a:ext>
            </a:extLst>
          </p:cNvPr>
          <p:cNvSpPr>
            <a:spLocks noGrp="1"/>
          </p:cNvSpPr>
          <p:nvPr>
            <p:ph type="title"/>
          </p:nvPr>
        </p:nvSpPr>
        <p:spPr/>
        <p:txBody>
          <a:bodyPr/>
          <a:lstStyle/>
          <a:p>
            <a:r>
              <a:rPr lang="en-SG" dirty="0"/>
              <a:t>Takeaway</a:t>
            </a:r>
          </a:p>
        </p:txBody>
      </p:sp>
      <p:sp>
        <p:nvSpPr>
          <p:cNvPr id="5" name="Content Placeholder 4">
            <a:extLst>
              <a:ext uri="{FF2B5EF4-FFF2-40B4-BE49-F238E27FC236}">
                <a16:creationId xmlns:a16="http://schemas.microsoft.com/office/drawing/2014/main" id="{6B1C7FD7-00F5-5E8C-E5C3-AEBEC69C8D67}"/>
              </a:ext>
            </a:extLst>
          </p:cNvPr>
          <p:cNvSpPr>
            <a:spLocks noGrp="1"/>
          </p:cNvSpPr>
          <p:nvPr>
            <p:ph idx="1"/>
          </p:nvPr>
        </p:nvSpPr>
        <p:spPr/>
        <p:txBody>
          <a:bodyPr/>
          <a:lstStyle/>
          <a:p>
            <a:r>
              <a:rPr lang="en-SG" dirty="0"/>
              <a:t>Sample size is important for experiments, but it is going to be important with real world data… </a:t>
            </a:r>
          </a:p>
          <a:p>
            <a:endParaRPr lang="en-SG" dirty="0"/>
          </a:p>
          <a:p>
            <a:r>
              <a:rPr lang="en-SG" dirty="0"/>
              <a:t>Surveys (or social media Ads) are generally very inefficient, and unless there is a controlled experiment for surveys, you have to assume very low response rate. </a:t>
            </a:r>
          </a:p>
          <a:p>
            <a:r>
              <a:rPr lang="en-SG" dirty="0"/>
              <a:t>Working with secondary data had its own problems, “dirty” inefficient, does not ask the right question, but at least often secondary data is “large” enough to provide support for </a:t>
            </a:r>
            <a:r>
              <a:rPr lang="en-SG"/>
              <a:t>statistical inference. </a:t>
            </a:r>
            <a:endParaRPr lang="en-SG" dirty="0"/>
          </a:p>
        </p:txBody>
      </p:sp>
      <p:sp>
        <p:nvSpPr>
          <p:cNvPr id="7" name="Slide Number Placeholder 8">
            <a:extLst>
              <a:ext uri="{FF2B5EF4-FFF2-40B4-BE49-F238E27FC236}">
                <a16:creationId xmlns:a16="http://schemas.microsoft.com/office/drawing/2014/main" id="{D9D0DBF0-9408-50A7-69CA-88DA2ED72C8E}"/>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35</a:t>
            </a:fld>
            <a:endParaRPr lang="en-US" sz="1600" dirty="0"/>
          </a:p>
        </p:txBody>
      </p:sp>
      <p:sp>
        <p:nvSpPr>
          <p:cNvPr id="8" name="object 92">
            <a:extLst>
              <a:ext uri="{FF2B5EF4-FFF2-40B4-BE49-F238E27FC236}">
                <a16:creationId xmlns:a16="http://schemas.microsoft.com/office/drawing/2014/main" id="{CAB11AC0-A8BB-8146-5DE6-4BAD35423325}"/>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9" name="Footer Placeholder 2">
            <a:extLst>
              <a:ext uri="{FF2B5EF4-FFF2-40B4-BE49-F238E27FC236}">
                <a16:creationId xmlns:a16="http://schemas.microsoft.com/office/drawing/2014/main" id="{816F016D-C852-ECC4-1746-29E9EC6D2B50}"/>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69253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8" y="708991"/>
            <a:ext cx="11862421" cy="1235896"/>
          </a:xfrm>
        </p:spPr>
        <p:txBody>
          <a:bodyPr/>
          <a:lstStyle/>
          <a:p>
            <a:r>
              <a:rPr lang="en-SG" sz="4000" b="1" dirty="0"/>
              <a:t>Working from home: The </a:t>
            </a:r>
            <a:r>
              <a:rPr lang="en-SG" dirty="0"/>
              <a:t>c</a:t>
            </a:r>
            <a:r>
              <a:rPr lang="en-SG" sz="4000" b="1" dirty="0"/>
              <a:t>ontrolled experime</a:t>
            </a:r>
            <a:r>
              <a:rPr lang="en-SG" dirty="0"/>
              <a:t>nt</a:t>
            </a:r>
          </a:p>
        </p:txBody>
      </p:sp>
      <p:sp>
        <p:nvSpPr>
          <p:cNvPr id="5" name="Content Placeholder 4">
            <a:extLst>
              <a:ext uri="{FF2B5EF4-FFF2-40B4-BE49-F238E27FC236}">
                <a16:creationId xmlns:a16="http://schemas.microsoft.com/office/drawing/2014/main" id="{3DF5D11F-8C16-2FDD-C814-E5B03D74531E}"/>
              </a:ext>
            </a:extLst>
          </p:cNvPr>
          <p:cNvSpPr>
            <a:spLocks noGrp="1"/>
          </p:cNvSpPr>
          <p:nvPr>
            <p:ph idx="1"/>
          </p:nvPr>
        </p:nvSpPr>
        <p:spPr>
          <a:xfrm>
            <a:off x="662609" y="2220114"/>
            <a:ext cx="11168835" cy="3861008"/>
          </a:xfrm>
        </p:spPr>
        <p:txBody>
          <a:bodyPr/>
          <a:lstStyle/>
          <a:p>
            <a:r>
              <a:rPr lang="en-SG" dirty="0"/>
              <a:t>Recall the experiment from class:</a:t>
            </a:r>
          </a:p>
          <a:p>
            <a:r>
              <a:rPr lang="en-SG" dirty="0"/>
              <a:t> there is a firm, and there is a natural experiment at the firm, some employees are assigned randomly, allowing them to work from home. </a:t>
            </a:r>
          </a:p>
          <a:p>
            <a:r>
              <a:rPr lang="en-SG" dirty="0"/>
              <a:t>The treatment : 1 = if working from home allowed</a:t>
            </a:r>
          </a:p>
          <a:p>
            <a:r>
              <a:rPr lang="en-SG" dirty="0"/>
              <a:t>PO – outcomes measured, related to performance</a:t>
            </a:r>
          </a:p>
          <a:p>
            <a:pPr lvl="1"/>
            <a:r>
              <a:rPr lang="en-SG" dirty="0"/>
              <a:t>Number of phone calls answered</a:t>
            </a:r>
          </a:p>
          <a:p>
            <a:pPr lvl="1"/>
            <a:r>
              <a:rPr lang="en-SG" dirty="0"/>
              <a:t>Absence</a:t>
            </a:r>
          </a:p>
          <a:p>
            <a:r>
              <a:rPr lang="en-SG" dirty="0"/>
              <a:t>Control variables </a:t>
            </a:r>
          </a:p>
          <a:p>
            <a:pPr lvl="1"/>
            <a:r>
              <a:rPr lang="en-SG" dirty="0"/>
              <a:t> what are the controls, you would like to have (if you could assign the controls?)</a:t>
            </a:r>
          </a:p>
          <a:p>
            <a:pPr marL="457200" lvl="1" indent="0">
              <a:buNone/>
            </a:pPr>
            <a:r>
              <a:rPr lang="en-SG" dirty="0"/>
              <a:t> </a:t>
            </a:r>
          </a:p>
          <a:p>
            <a:endParaRPr lang="en-SG" dirty="0"/>
          </a:p>
        </p:txBody>
      </p:sp>
      <p:sp>
        <p:nvSpPr>
          <p:cNvPr id="3" name="Slide Number Placeholder 8">
            <a:extLst>
              <a:ext uri="{FF2B5EF4-FFF2-40B4-BE49-F238E27FC236}">
                <a16:creationId xmlns:a16="http://schemas.microsoft.com/office/drawing/2014/main" id="{BFE670D3-92D4-E240-544F-64D0E223760A}"/>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4</a:t>
            </a:fld>
            <a:endParaRPr lang="en-US" sz="1600" dirty="0"/>
          </a:p>
        </p:txBody>
      </p:sp>
      <p:sp>
        <p:nvSpPr>
          <p:cNvPr id="7" name="object 92">
            <a:extLst>
              <a:ext uri="{FF2B5EF4-FFF2-40B4-BE49-F238E27FC236}">
                <a16:creationId xmlns:a16="http://schemas.microsoft.com/office/drawing/2014/main" id="{05614408-79E9-4E6C-449B-A57ED3AA67A2}"/>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3E594B45-0335-A14A-809D-7B8EC3F110BE}"/>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206629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8" y="708991"/>
            <a:ext cx="11237953" cy="1235896"/>
          </a:xfrm>
        </p:spPr>
        <p:txBody>
          <a:bodyPr/>
          <a:lstStyle/>
          <a:p>
            <a:r>
              <a:rPr lang="en-SG" sz="4000" b="1" dirty="0"/>
              <a:t>Working from home: R setup, start </a:t>
            </a:r>
            <a:endParaRPr lang="en-SG" dirty="0"/>
          </a:p>
        </p:txBody>
      </p:sp>
      <p:sp>
        <p:nvSpPr>
          <p:cNvPr id="5" name="Content Placeholder 4">
            <a:extLst>
              <a:ext uri="{FF2B5EF4-FFF2-40B4-BE49-F238E27FC236}">
                <a16:creationId xmlns:a16="http://schemas.microsoft.com/office/drawing/2014/main" id="{3DF5D11F-8C16-2FDD-C814-E5B03D74531E}"/>
              </a:ext>
            </a:extLst>
          </p:cNvPr>
          <p:cNvSpPr>
            <a:spLocks noGrp="1"/>
          </p:cNvSpPr>
          <p:nvPr>
            <p:ph idx="1"/>
          </p:nvPr>
        </p:nvSpPr>
        <p:spPr>
          <a:xfrm>
            <a:off x="662609" y="2220114"/>
            <a:ext cx="10691191" cy="1235896"/>
          </a:xfrm>
        </p:spPr>
        <p:txBody>
          <a:bodyPr/>
          <a:lstStyle/>
          <a:p>
            <a:r>
              <a:rPr lang="en-SG" dirty="0"/>
              <a:t>In the tutorial, you will go through the R code if necessary, but the codes are already written in the book’s authors. </a:t>
            </a:r>
          </a:p>
        </p:txBody>
      </p:sp>
      <p:sp>
        <p:nvSpPr>
          <p:cNvPr id="30" name="TextBox 29">
            <a:extLst>
              <a:ext uri="{FF2B5EF4-FFF2-40B4-BE49-F238E27FC236}">
                <a16:creationId xmlns:a16="http://schemas.microsoft.com/office/drawing/2014/main" id="{F420C9D5-9646-D256-2C86-B00945CEB45A}"/>
              </a:ext>
            </a:extLst>
          </p:cNvPr>
          <p:cNvSpPr txBox="1"/>
          <p:nvPr/>
        </p:nvSpPr>
        <p:spPr>
          <a:xfrm>
            <a:off x="828462" y="2852444"/>
            <a:ext cx="10359483" cy="3693319"/>
          </a:xfrm>
          <a:prstGeom prst="rect">
            <a:avLst/>
          </a:prstGeom>
          <a:noFill/>
        </p:spPr>
        <p:txBody>
          <a:bodyPr wrap="square" rtlCol="0">
            <a:spAutoFit/>
          </a:bodyPr>
          <a:lstStyle/>
          <a:p>
            <a:r>
              <a:rPr lang="en-SG" dirty="0"/>
              <a:t>Assign local director, refer to the data: </a:t>
            </a:r>
          </a:p>
          <a:p>
            <a:r>
              <a:rPr lang="en-US" dirty="0"/>
              <a:t>#</a:t>
            </a:r>
          </a:p>
          <a:p>
            <a:r>
              <a:rPr lang="en-US" dirty="0"/>
              <a:t># Clear memory</a:t>
            </a:r>
          </a:p>
          <a:p>
            <a:r>
              <a:rPr lang="en-US" dirty="0"/>
              <a:t>rm(list=ls())</a:t>
            </a:r>
          </a:p>
          <a:p>
            <a:r>
              <a:rPr lang="en-US" dirty="0"/>
              <a:t>library(</a:t>
            </a:r>
            <a:r>
              <a:rPr lang="en-US" dirty="0" err="1"/>
              <a:t>tidyverse</a:t>
            </a:r>
            <a:r>
              <a:rPr lang="en-US" dirty="0"/>
              <a:t>)</a:t>
            </a:r>
          </a:p>
          <a:p>
            <a:r>
              <a:rPr lang="en-US" dirty="0"/>
              <a:t>library(haven)</a:t>
            </a:r>
          </a:p>
          <a:p>
            <a:r>
              <a:rPr lang="en-US" dirty="0"/>
              <a:t>library(</a:t>
            </a:r>
            <a:r>
              <a:rPr lang="en-US" dirty="0" err="1"/>
              <a:t>fixest</a:t>
            </a:r>
            <a:r>
              <a:rPr lang="en-US" dirty="0"/>
              <a:t>)</a:t>
            </a:r>
          </a:p>
          <a:p>
            <a:r>
              <a:rPr lang="en-US" dirty="0"/>
              <a:t>library(reshape)</a:t>
            </a:r>
          </a:p>
          <a:p>
            <a:r>
              <a:rPr lang="en-US" dirty="0"/>
              <a:t>library(</a:t>
            </a:r>
            <a:r>
              <a:rPr lang="en-US" dirty="0" err="1"/>
              <a:t>cowplot</a:t>
            </a:r>
            <a:r>
              <a:rPr lang="en-US" dirty="0"/>
              <a:t>)</a:t>
            </a:r>
          </a:p>
          <a:p>
            <a:endParaRPr lang="en-US" dirty="0"/>
          </a:p>
          <a:p>
            <a:r>
              <a:rPr lang="en-US" dirty="0"/>
              <a:t># set data </a:t>
            </a:r>
            <a:r>
              <a:rPr lang="en-US" dirty="0" err="1"/>
              <a:t>dir</a:t>
            </a:r>
            <a:r>
              <a:rPr lang="en-US" dirty="0"/>
              <a:t>, data used</a:t>
            </a:r>
          </a:p>
          <a:p>
            <a:r>
              <a:rPr lang="en-US" dirty="0"/>
              <a:t>source("set-data-</a:t>
            </a:r>
            <a:r>
              <a:rPr lang="en-US" dirty="0" err="1"/>
              <a:t>directory.R</a:t>
            </a:r>
            <a:r>
              <a:rPr lang="en-US" dirty="0"/>
              <a:t>")             # </a:t>
            </a:r>
            <a:r>
              <a:rPr lang="en-US" dirty="0" err="1"/>
              <a:t>data_dir</a:t>
            </a:r>
            <a:r>
              <a:rPr lang="en-US" dirty="0"/>
              <a:t> must be first defined </a:t>
            </a:r>
          </a:p>
          <a:p>
            <a:endParaRPr lang="en-SG" dirty="0"/>
          </a:p>
        </p:txBody>
      </p:sp>
      <p:sp>
        <p:nvSpPr>
          <p:cNvPr id="3" name="Slide Number Placeholder 8">
            <a:extLst>
              <a:ext uri="{FF2B5EF4-FFF2-40B4-BE49-F238E27FC236}">
                <a16:creationId xmlns:a16="http://schemas.microsoft.com/office/drawing/2014/main" id="{B351329C-C463-C46C-1C04-456909C3F366}"/>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5</a:t>
            </a:fld>
            <a:endParaRPr lang="en-US" sz="1600" dirty="0"/>
          </a:p>
        </p:txBody>
      </p:sp>
      <p:sp>
        <p:nvSpPr>
          <p:cNvPr id="7" name="object 92">
            <a:extLst>
              <a:ext uri="{FF2B5EF4-FFF2-40B4-BE49-F238E27FC236}">
                <a16:creationId xmlns:a16="http://schemas.microsoft.com/office/drawing/2014/main" id="{5C3B0874-989C-8646-AB5A-68D302801D07}"/>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02FA602D-8B5A-F8C1-B883-14051A94B4CE}"/>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58079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8" y="708991"/>
            <a:ext cx="11237953" cy="1235896"/>
          </a:xfrm>
        </p:spPr>
        <p:txBody>
          <a:bodyPr/>
          <a:lstStyle/>
          <a:p>
            <a:r>
              <a:rPr lang="en-SG" sz="4000" b="1" dirty="0"/>
              <a:t>Working from home: R references</a:t>
            </a:r>
            <a:endParaRPr lang="en-SG" dirty="0"/>
          </a:p>
        </p:txBody>
      </p:sp>
      <p:sp>
        <p:nvSpPr>
          <p:cNvPr id="30" name="TextBox 29">
            <a:extLst>
              <a:ext uri="{FF2B5EF4-FFF2-40B4-BE49-F238E27FC236}">
                <a16:creationId xmlns:a16="http://schemas.microsoft.com/office/drawing/2014/main" id="{F420C9D5-9646-D256-2C86-B00945CEB45A}"/>
              </a:ext>
            </a:extLst>
          </p:cNvPr>
          <p:cNvSpPr txBox="1"/>
          <p:nvPr/>
        </p:nvSpPr>
        <p:spPr>
          <a:xfrm>
            <a:off x="836612" y="2419815"/>
            <a:ext cx="11259854" cy="3754874"/>
          </a:xfrm>
          <a:prstGeom prst="rect">
            <a:avLst/>
          </a:prstGeom>
          <a:noFill/>
        </p:spPr>
        <p:txBody>
          <a:bodyPr wrap="square" rtlCol="0">
            <a:spAutoFit/>
          </a:bodyPr>
          <a:lstStyle/>
          <a:p>
            <a:r>
              <a:rPr lang="en-SG" sz="1700" dirty="0"/>
              <a:t># load theme and functions</a:t>
            </a:r>
          </a:p>
          <a:p>
            <a:r>
              <a:rPr lang="en-SG" sz="1700" dirty="0"/>
              <a:t>source("ch00-tech-prep/</a:t>
            </a:r>
            <a:r>
              <a:rPr lang="en-SG" sz="1700" dirty="0" err="1"/>
              <a:t>theme_bg.R</a:t>
            </a:r>
            <a:r>
              <a:rPr lang="en-SG" sz="1700" dirty="0"/>
              <a:t>")</a:t>
            </a:r>
          </a:p>
          <a:p>
            <a:r>
              <a:rPr lang="en-SG" sz="1700" dirty="0"/>
              <a:t>source("ch00-tech-prep/</a:t>
            </a:r>
            <a:r>
              <a:rPr lang="en-SG" sz="1700" dirty="0" err="1"/>
              <a:t>da_helper_functions.R</a:t>
            </a:r>
            <a:r>
              <a:rPr lang="en-SG" sz="1700" dirty="0"/>
              <a:t>")</a:t>
            </a:r>
          </a:p>
          <a:p>
            <a:r>
              <a:rPr lang="en-SG" sz="1700" dirty="0">
                <a:highlight>
                  <a:srgbClr val="FFFF00"/>
                </a:highlight>
              </a:rPr>
              <a:t>options(digits = 3)  *** this is actually very important, and useful for creating table … to be tidy </a:t>
            </a:r>
            <a:r>
              <a:rPr lang="en-SG" sz="1700" dirty="0">
                <a:highlight>
                  <a:srgbClr val="FFFF00"/>
                </a:highlight>
                <a:sym typeface="Wingdings" panose="05000000000000000000" pitchFamily="2" charset="2"/>
              </a:rPr>
              <a:t></a:t>
            </a:r>
            <a:endParaRPr lang="en-SG" sz="1700" dirty="0">
              <a:highlight>
                <a:srgbClr val="FFFF00"/>
              </a:highlight>
            </a:endParaRPr>
          </a:p>
          <a:p>
            <a:r>
              <a:rPr lang="en-SG" sz="1700" dirty="0" err="1"/>
              <a:t>data_in</a:t>
            </a:r>
            <a:r>
              <a:rPr lang="en-SG" sz="1700" dirty="0"/>
              <a:t> &lt;- paste(data_</a:t>
            </a:r>
            <a:r>
              <a:rPr lang="en-SG" sz="1700" dirty="0" err="1"/>
              <a:t>dir</a:t>
            </a:r>
            <a:r>
              <a:rPr lang="en-SG" sz="1700" dirty="0"/>
              <a:t>,"working-from-</a:t>
            </a:r>
            <a:r>
              <a:rPr lang="en-SG" sz="1700" dirty="0" err="1"/>
              <a:t>home","clean</a:t>
            </a:r>
            <a:r>
              <a:rPr lang="en-SG" sz="1700" dirty="0"/>
              <a:t>/", </a:t>
            </a:r>
            <a:r>
              <a:rPr lang="en-SG" sz="1700" dirty="0" err="1"/>
              <a:t>sep</a:t>
            </a:r>
            <a:r>
              <a:rPr lang="en-SG" sz="1700" dirty="0"/>
              <a:t> = "/")</a:t>
            </a:r>
          </a:p>
          <a:p>
            <a:r>
              <a:rPr lang="en-SG" sz="1700" dirty="0" err="1"/>
              <a:t>use_case_dir</a:t>
            </a:r>
            <a:r>
              <a:rPr lang="en-SG" sz="1700" dirty="0"/>
              <a:t> &lt;- "ch20-working-from-home/"</a:t>
            </a:r>
          </a:p>
          <a:p>
            <a:r>
              <a:rPr lang="en-SG" sz="1700" dirty="0" err="1"/>
              <a:t>data_out</a:t>
            </a:r>
            <a:r>
              <a:rPr lang="en-SG" sz="1700" dirty="0"/>
              <a:t> &lt;- </a:t>
            </a:r>
            <a:r>
              <a:rPr lang="en-SG" sz="1700" dirty="0" err="1"/>
              <a:t>use_case_dir</a:t>
            </a:r>
            <a:endParaRPr lang="en-SG" sz="1700" dirty="0"/>
          </a:p>
          <a:p>
            <a:r>
              <a:rPr lang="en-SG" sz="1700" dirty="0"/>
              <a:t>output &lt;- paste0(use_case_</a:t>
            </a:r>
            <a:r>
              <a:rPr lang="en-SG" sz="1700" dirty="0" err="1"/>
              <a:t>dir</a:t>
            </a:r>
            <a:r>
              <a:rPr lang="en-SG" sz="1700" dirty="0"/>
              <a:t>,"output/")</a:t>
            </a:r>
          </a:p>
          <a:p>
            <a:r>
              <a:rPr lang="en-SG" sz="1700" dirty="0" err="1"/>
              <a:t>create_output_if_doesnt_exist</a:t>
            </a:r>
            <a:r>
              <a:rPr lang="en-SG" sz="1700" dirty="0"/>
              <a:t>(output)</a:t>
            </a:r>
          </a:p>
          <a:p>
            <a:r>
              <a:rPr lang="en-SG" sz="1700" dirty="0"/>
              <a:t># Load in data : #data &lt;- </a:t>
            </a:r>
            <a:r>
              <a:rPr lang="en-SG" sz="1700" dirty="0" err="1"/>
              <a:t>read_csv</a:t>
            </a:r>
            <a:r>
              <a:rPr lang="en-SG" sz="1700" dirty="0"/>
              <a:t>('https://osf.io/5c3rf/download’), data &lt;- </a:t>
            </a:r>
            <a:r>
              <a:rPr lang="en-SG" sz="1700" dirty="0" err="1"/>
              <a:t>read_csv</a:t>
            </a:r>
            <a:r>
              <a:rPr lang="en-SG" sz="1700" dirty="0"/>
              <a:t>(paste0(</a:t>
            </a:r>
            <a:r>
              <a:rPr lang="en-SG" sz="1700" dirty="0" err="1"/>
              <a:t>data_in</a:t>
            </a:r>
            <a:r>
              <a:rPr lang="en-SG" sz="1700" dirty="0"/>
              <a:t>, "wfh_tidy_person.csv"))</a:t>
            </a:r>
          </a:p>
          <a:p>
            <a:r>
              <a:rPr lang="en-SG" sz="1700" dirty="0"/>
              <a:t>data &lt;- data %&gt;% </a:t>
            </a:r>
          </a:p>
          <a:p>
            <a:r>
              <a:rPr lang="en-SG" sz="1700" dirty="0"/>
              <a:t>  </a:t>
            </a:r>
            <a:r>
              <a:rPr lang="en-SG" sz="1700" dirty="0" err="1"/>
              <a:t>dplyr</a:t>
            </a:r>
            <a:r>
              <a:rPr lang="en-SG" sz="1700" dirty="0"/>
              <a:t>::select(personid:perform11, age, male, </a:t>
            </a:r>
            <a:r>
              <a:rPr lang="en-SG" sz="1700" dirty="0" err="1"/>
              <a:t>second_technical</a:t>
            </a:r>
            <a:r>
              <a:rPr lang="en-SG" sz="1700" dirty="0"/>
              <a:t>, </a:t>
            </a:r>
            <a:r>
              <a:rPr lang="en-SG" sz="1700" dirty="0" err="1"/>
              <a:t>high_school</a:t>
            </a:r>
            <a:r>
              <a:rPr lang="en-SG" sz="1700" dirty="0"/>
              <a:t>, </a:t>
            </a:r>
            <a:r>
              <a:rPr lang="en-SG" sz="1700" dirty="0" err="1"/>
              <a:t>tertiary_technical</a:t>
            </a:r>
            <a:r>
              <a:rPr lang="en-SG" sz="1700" dirty="0"/>
              <a:t>, university,</a:t>
            </a:r>
          </a:p>
          <a:p>
            <a:r>
              <a:rPr lang="en-SG" sz="1700" dirty="0"/>
              <a:t>                        </a:t>
            </a:r>
            <a:r>
              <a:rPr lang="en-SG" sz="1700" dirty="0" err="1"/>
              <a:t>prior_experience</a:t>
            </a:r>
            <a:r>
              <a:rPr lang="en-SG" sz="1700" dirty="0"/>
              <a:t>, tenure, married, children, </a:t>
            </a:r>
            <a:r>
              <a:rPr lang="en-SG" sz="1700" dirty="0" err="1"/>
              <a:t>ageyoungestchild</a:t>
            </a:r>
            <a:r>
              <a:rPr lang="en-SG" sz="1700" dirty="0"/>
              <a:t>, rental,</a:t>
            </a:r>
          </a:p>
          <a:p>
            <a:r>
              <a:rPr lang="en-SG" sz="1700" dirty="0"/>
              <a:t>                        </a:t>
            </a:r>
            <a:r>
              <a:rPr lang="en-SG" sz="1700" dirty="0" err="1"/>
              <a:t>costofcommute</a:t>
            </a:r>
            <a:r>
              <a:rPr lang="en-SG" sz="1700" dirty="0"/>
              <a:t>, internet, bedroom, </a:t>
            </a:r>
            <a:r>
              <a:rPr lang="en-SG" sz="1700" dirty="0" err="1"/>
              <a:t>basewage</a:t>
            </a:r>
            <a:r>
              <a:rPr lang="en-SG" sz="1700" dirty="0"/>
              <a:t>, bonus, </a:t>
            </a:r>
            <a:r>
              <a:rPr lang="en-SG" sz="1700" dirty="0" err="1"/>
              <a:t>grosswage</a:t>
            </a:r>
            <a:r>
              <a:rPr lang="en-SG" sz="1700" dirty="0"/>
              <a:t>, phonecalls1 )</a:t>
            </a:r>
          </a:p>
        </p:txBody>
      </p:sp>
      <p:sp>
        <p:nvSpPr>
          <p:cNvPr id="29" name="Content Placeholder 28">
            <a:extLst>
              <a:ext uri="{FF2B5EF4-FFF2-40B4-BE49-F238E27FC236}">
                <a16:creationId xmlns:a16="http://schemas.microsoft.com/office/drawing/2014/main" id="{0F282EF2-7FE6-C683-CF98-48C3412FB5B7}"/>
              </a:ext>
            </a:extLst>
          </p:cNvPr>
          <p:cNvSpPr>
            <a:spLocks noGrp="1"/>
          </p:cNvSpPr>
          <p:nvPr>
            <p:ph idx="1"/>
          </p:nvPr>
        </p:nvSpPr>
        <p:spPr>
          <a:xfrm>
            <a:off x="838200" y="2049462"/>
            <a:ext cx="10517188" cy="571075"/>
          </a:xfrm>
        </p:spPr>
        <p:txBody>
          <a:bodyPr/>
          <a:lstStyle/>
          <a:p>
            <a:r>
              <a:rPr lang="en-SG" dirty="0"/>
              <a:t>Make references to the codes, in the book. </a:t>
            </a:r>
          </a:p>
        </p:txBody>
      </p:sp>
      <p:sp>
        <p:nvSpPr>
          <p:cNvPr id="3" name="Slide Number Placeholder 8">
            <a:extLst>
              <a:ext uri="{FF2B5EF4-FFF2-40B4-BE49-F238E27FC236}">
                <a16:creationId xmlns:a16="http://schemas.microsoft.com/office/drawing/2014/main" id="{5CBC4B30-454A-A7C5-D4FE-ECC9AE14C54E}"/>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6</a:t>
            </a:fld>
            <a:endParaRPr lang="en-US" sz="1600" dirty="0"/>
          </a:p>
        </p:txBody>
      </p:sp>
      <p:sp>
        <p:nvSpPr>
          <p:cNvPr id="5" name="object 92">
            <a:extLst>
              <a:ext uri="{FF2B5EF4-FFF2-40B4-BE49-F238E27FC236}">
                <a16:creationId xmlns:a16="http://schemas.microsoft.com/office/drawing/2014/main" id="{B18D192D-6A2F-8F52-C2B6-3B24DEE3F0B1}"/>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7" name="Footer Placeholder 2">
            <a:extLst>
              <a:ext uri="{FF2B5EF4-FFF2-40B4-BE49-F238E27FC236}">
                <a16:creationId xmlns:a16="http://schemas.microsoft.com/office/drawing/2014/main" id="{BC5E220D-DBCD-D17F-1523-AE3057BA5187}"/>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6743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8" y="708991"/>
            <a:ext cx="11237953" cy="1235896"/>
          </a:xfrm>
        </p:spPr>
        <p:txBody>
          <a:bodyPr/>
          <a:lstStyle/>
          <a:p>
            <a:r>
              <a:rPr lang="en-SG" sz="4000" b="1" dirty="0"/>
              <a:t>Working from home: data cleaning (not much here)</a:t>
            </a:r>
            <a:endParaRPr lang="en-SG" dirty="0"/>
          </a:p>
        </p:txBody>
      </p:sp>
      <p:sp>
        <p:nvSpPr>
          <p:cNvPr id="29" name="Content Placeholder 28">
            <a:extLst>
              <a:ext uri="{FF2B5EF4-FFF2-40B4-BE49-F238E27FC236}">
                <a16:creationId xmlns:a16="http://schemas.microsoft.com/office/drawing/2014/main" id="{0F282EF2-7FE6-C683-CF98-48C3412FB5B7}"/>
              </a:ext>
            </a:extLst>
          </p:cNvPr>
          <p:cNvSpPr>
            <a:spLocks noGrp="1"/>
          </p:cNvSpPr>
          <p:nvPr>
            <p:ph idx="1"/>
          </p:nvPr>
        </p:nvSpPr>
        <p:spPr>
          <a:xfrm>
            <a:off x="838200" y="2049462"/>
            <a:ext cx="10517188" cy="571075"/>
          </a:xfrm>
        </p:spPr>
        <p:txBody>
          <a:bodyPr/>
          <a:lstStyle/>
          <a:p>
            <a:r>
              <a:rPr lang="en-SG" dirty="0"/>
              <a:t>Dear with the variables, you always have to do some </a:t>
            </a:r>
            <a:r>
              <a:rPr lang="en-SG" dirty="0" err="1"/>
              <a:t>datacleaning</a:t>
            </a:r>
            <a:r>
              <a:rPr lang="en-SG" dirty="0"/>
              <a:t>…</a:t>
            </a:r>
          </a:p>
        </p:txBody>
      </p:sp>
      <p:sp>
        <p:nvSpPr>
          <p:cNvPr id="3" name="TextBox 2">
            <a:extLst>
              <a:ext uri="{FF2B5EF4-FFF2-40B4-BE49-F238E27FC236}">
                <a16:creationId xmlns:a16="http://schemas.microsoft.com/office/drawing/2014/main" id="{920BD787-DD46-A62B-4DBB-9FBB0ED29562}"/>
              </a:ext>
            </a:extLst>
          </p:cNvPr>
          <p:cNvSpPr txBox="1"/>
          <p:nvPr/>
        </p:nvSpPr>
        <p:spPr>
          <a:xfrm>
            <a:off x="691645" y="2490947"/>
            <a:ext cx="10392666" cy="4247317"/>
          </a:xfrm>
          <a:prstGeom prst="rect">
            <a:avLst/>
          </a:prstGeom>
          <a:noFill/>
        </p:spPr>
        <p:txBody>
          <a:bodyPr wrap="square" rtlCol="0">
            <a:spAutoFit/>
          </a:bodyPr>
          <a:lstStyle/>
          <a:p>
            <a:r>
              <a:rPr lang="en-SG" dirty="0"/>
              <a:t># Modify variable</a:t>
            </a:r>
          </a:p>
          <a:p>
            <a:r>
              <a:rPr lang="en-SG" dirty="0" err="1"/>
              <a:t>data$ageyoungestchild</a:t>
            </a:r>
            <a:r>
              <a:rPr lang="en-SG" dirty="0"/>
              <a:t> &lt;- </a:t>
            </a:r>
            <a:r>
              <a:rPr lang="en-SG" dirty="0" err="1"/>
              <a:t>ifelse</a:t>
            </a:r>
            <a:r>
              <a:rPr lang="en-SG" dirty="0"/>
              <a:t>(</a:t>
            </a:r>
            <a:r>
              <a:rPr lang="en-SG" dirty="0" err="1"/>
              <a:t>data$children</a:t>
            </a:r>
            <a:r>
              <a:rPr lang="en-SG" dirty="0"/>
              <a:t> == 0, NA, </a:t>
            </a:r>
            <a:r>
              <a:rPr lang="en-SG" dirty="0" err="1"/>
              <a:t>data$ageyoungestchild</a:t>
            </a:r>
            <a:r>
              <a:rPr lang="en-SG" dirty="0"/>
              <a:t>)</a:t>
            </a:r>
          </a:p>
          <a:p>
            <a:endParaRPr lang="en-SG" dirty="0"/>
          </a:p>
          <a:p>
            <a:r>
              <a:rPr lang="en-SG" dirty="0"/>
              <a:t># Table of averages in control and treatment</a:t>
            </a:r>
          </a:p>
          <a:p>
            <a:r>
              <a:rPr lang="en-SG" dirty="0" err="1"/>
              <a:t>data_temp</a:t>
            </a:r>
            <a:r>
              <a:rPr lang="en-SG" dirty="0"/>
              <a:t> &lt;- data %&gt;% </a:t>
            </a:r>
          </a:p>
          <a:p>
            <a:r>
              <a:rPr lang="en-SG" dirty="0"/>
              <a:t>  </a:t>
            </a:r>
            <a:r>
              <a:rPr lang="en-SG" dirty="0" err="1"/>
              <a:t>dplyr</a:t>
            </a:r>
            <a:r>
              <a:rPr lang="en-SG" dirty="0"/>
              <a:t>::select (perform10, </a:t>
            </a:r>
            <a:r>
              <a:rPr lang="en-SG" dirty="0" err="1"/>
              <a:t>age:grosswage</a:t>
            </a:r>
            <a:r>
              <a:rPr lang="en-SG" dirty="0"/>
              <a:t>, </a:t>
            </a:r>
            <a:r>
              <a:rPr lang="en-SG" dirty="0" err="1"/>
              <a:t>ordertaker</a:t>
            </a:r>
            <a:r>
              <a:rPr lang="en-SG" dirty="0"/>
              <a:t>)</a:t>
            </a:r>
          </a:p>
          <a:p>
            <a:r>
              <a:rPr lang="en-SG" dirty="0"/>
              <a:t>vars &lt;- </a:t>
            </a:r>
            <a:r>
              <a:rPr lang="en-SG" dirty="0" err="1"/>
              <a:t>colnames</a:t>
            </a:r>
            <a:r>
              <a:rPr lang="en-SG" dirty="0"/>
              <a:t>(</a:t>
            </a:r>
            <a:r>
              <a:rPr lang="en-SG" dirty="0" err="1"/>
              <a:t>data_temp</a:t>
            </a:r>
            <a:r>
              <a:rPr lang="en-SG" dirty="0"/>
              <a:t>)</a:t>
            </a:r>
          </a:p>
          <a:p>
            <a:r>
              <a:rPr lang="en-SG" dirty="0"/>
              <a:t>rm(</a:t>
            </a:r>
            <a:r>
              <a:rPr lang="en-SG" dirty="0" err="1"/>
              <a:t>data_temp</a:t>
            </a:r>
            <a:r>
              <a:rPr lang="en-SG" dirty="0"/>
              <a:t>)</a:t>
            </a:r>
          </a:p>
          <a:p>
            <a:endParaRPr lang="en-SG" dirty="0"/>
          </a:p>
          <a:p>
            <a:r>
              <a:rPr lang="en-SG" dirty="0" err="1"/>
              <a:t>mean_t</a:t>
            </a:r>
            <a:r>
              <a:rPr lang="en-SG" dirty="0"/>
              <a:t> &lt;- c()</a:t>
            </a:r>
          </a:p>
          <a:p>
            <a:r>
              <a:rPr lang="en-SG" dirty="0" err="1"/>
              <a:t>mean_c</a:t>
            </a:r>
            <a:r>
              <a:rPr lang="en-SG" dirty="0"/>
              <a:t> &lt;- c()</a:t>
            </a:r>
          </a:p>
          <a:p>
            <a:r>
              <a:rPr lang="en-SG" dirty="0" err="1"/>
              <a:t>sd</a:t>
            </a:r>
            <a:r>
              <a:rPr lang="en-SG" dirty="0"/>
              <a:t> &lt;- c()</a:t>
            </a:r>
          </a:p>
          <a:p>
            <a:r>
              <a:rPr lang="en-SG" dirty="0" err="1"/>
              <a:t>p_value</a:t>
            </a:r>
            <a:r>
              <a:rPr lang="en-SG" dirty="0"/>
              <a:t> &lt;- c()</a:t>
            </a:r>
          </a:p>
          <a:p>
            <a:r>
              <a:rPr lang="en-SG" dirty="0"/>
              <a:t>model &lt;- c()</a:t>
            </a:r>
          </a:p>
          <a:p>
            <a:endParaRPr lang="en-SG" dirty="0"/>
          </a:p>
        </p:txBody>
      </p:sp>
      <p:sp>
        <p:nvSpPr>
          <p:cNvPr id="24" name="Rectangle: Rounded Corners 23">
            <a:extLst>
              <a:ext uri="{FF2B5EF4-FFF2-40B4-BE49-F238E27FC236}">
                <a16:creationId xmlns:a16="http://schemas.microsoft.com/office/drawing/2014/main" id="{4E76E5A7-4A0D-3EFD-3AA6-AFC3B592D7CD}"/>
              </a:ext>
            </a:extLst>
          </p:cNvPr>
          <p:cNvSpPr/>
          <p:nvPr/>
        </p:nvSpPr>
        <p:spPr>
          <a:xfrm>
            <a:off x="8040029" y="3780263"/>
            <a:ext cx="3313771" cy="22748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In real word, we have to do extensive data cleaning </a:t>
            </a:r>
          </a:p>
          <a:p>
            <a:pPr algn="ctr"/>
            <a:endParaRPr lang="en-SG" dirty="0"/>
          </a:p>
          <a:p>
            <a:pPr algn="ctr"/>
            <a:r>
              <a:rPr lang="en-SG" dirty="0"/>
              <a:t>Recall the European bank database from the first week of Tutorials </a:t>
            </a:r>
          </a:p>
        </p:txBody>
      </p:sp>
      <p:sp>
        <p:nvSpPr>
          <p:cNvPr id="5" name="Slide Number Placeholder 8">
            <a:extLst>
              <a:ext uri="{FF2B5EF4-FFF2-40B4-BE49-F238E27FC236}">
                <a16:creationId xmlns:a16="http://schemas.microsoft.com/office/drawing/2014/main" id="{E1A1BF5B-0A42-F7AC-4CDB-9F3DED345242}"/>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7</a:t>
            </a:fld>
            <a:endParaRPr lang="en-US" sz="1600" dirty="0"/>
          </a:p>
        </p:txBody>
      </p:sp>
      <p:sp>
        <p:nvSpPr>
          <p:cNvPr id="7" name="object 92">
            <a:extLst>
              <a:ext uri="{FF2B5EF4-FFF2-40B4-BE49-F238E27FC236}">
                <a16:creationId xmlns:a16="http://schemas.microsoft.com/office/drawing/2014/main" id="{97F5B1D5-B237-D83C-7969-500DE967F3F3}"/>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2"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BB44E50F-DF69-11BE-FA4E-85DADC9B9A3D}"/>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2786474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8" y="708991"/>
            <a:ext cx="11237953" cy="1235896"/>
          </a:xfrm>
        </p:spPr>
        <p:txBody>
          <a:bodyPr/>
          <a:lstStyle/>
          <a:p>
            <a:r>
              <a:rPr lang="en-SG" sz="4000" b="1" dirty="0"/>
              <a:t>Working from home : mean comparison (step 1) </a:t>
            </a:r>
            <a:endParaRPr lang="en-SG" dirty="0"/>
          </a:p>
        </p:txBody>
      </p:sp>
      <p:sp>
        <p:nvSpPr>
          <p:cNvPr id="29" name="Content Placeholder 28">
            <a:extLst>
              <a:ext uri="{FF2B5EF4-FFF2-40B4-BE49-F238E27FC236}">
                <a16:creationId xmlns:a16="http://schemas.microsoft.com/office/drawing/2014/main" id="{0F282EF2-7FE6-C683-CF98-48C3412FB5B7}"/>
              </a:ext>
            </a:extLst>
          </p:cNvPr>
          <p:cNvSpPr>
            <a:spLocks noGrp="1"/>
          </p:cNvSpPr>
          <p:nvPr>
            <p:ph idx="1"/>
          </p:nvPr>
        </p:nvSpPr>
        <p:spPr>
          <a:xfrm>
            <a:off x="838200" y="2049462"/>
            <a:ext cx="10517188" cy="571075"/>
          </a:xfrm>
        </p:spPr>
        <p:txBody>
          <a:bodyPr/>
          <a:lstStyle/>
          <a:p>
            <a:r>
              <a:rPr lang="en-SG" dirty="0"/>
              <a:t>Dear with the variables, you always have to do some </a:t>
            </a:r>
            <a:r>
              <a:rPr lang="en-SG" dirty="0" err="1"/>
              <a:t>datacleaning</a:t>
            </a:r>
            <a:r>
              <a:rPr lang="en-SG" dirty="0"/>
              <a:t>…</a:t>
            </a:r>
          </a:p>
        </p:txBody>
      </p:sp>
      <p:sp>
        <p:nvSpPr>
          <p:cNvPr id="3" name="TextBox 2">
            <a:extLst>
              <a:ext uri="{FF2B5EF4-FFF2-40B4-BE49-F238E27FC236}">
                <a16:creationId xmlns:a16="http://schemas.microsoft.com/office/drawing/2014/main" id="{920BD787-DD46-A62B-4DBB-9FBB0ED29562}"/>
              </a:ext>
            </a:extLst>
          </p:cNvPr>
          <p:cNvSpPr txBox="1"/>
          <p:nvPr/>
        </p:nvSpPr>
        <p:spPr>
          <a:xfrm>
            <a:off x="836612" y="2435871"/>
            <a:ext cx="11259854" cy="646331"/>
          </a:xfrm>
          <a:prstGeom prst="rect">
            <a:avLst/>
          </a:prstGeom>
          <a:noFill/>
        </p:spPr>
        <p:txBody>
          <a:bodyPr wrap="square" rtlCol="0">
            <a:spAutoFit/>
          </a:bodyPr>
          <a:lstStyle/>
          <a:p>
            <a:r>
              <a:rPr lang="en-SG" dirty="0"/>
              <a:t>We create e summary of summary tables first, if you recall from the lecture, summary tables. </a:t>
            </a:r>
          </a:p>
          <a:p>
            <a:r>
              <a:rPr lang="en-SG" dirty="0"/>
              <a:t>We have 2 groups: treated and untreated and compare the </a:t>
            </a:r>
            <a:r>
              <a:rPr lang="en-SG" dirty="0" err="1"/>
              <a:t>characthristics</a:t>
            </a:r>
            <a:r>
              <a:rPr lang="en-SG" dirty="0"/>
              <a:t> of people in the 2 groups. </a:t>
            </a:r>
          </a:p>
        </p:txBody>
      </p:sp>
      <p:sp>
        <p:nvSpPr>
          <p:cNvPr id="7" name="TextBox 6">
            <a:extLst>
              <a:ext uri="{FF2B5EF4-FFF2-40B4-BE49-F238E27FC236}">
                <a16:creationId xmlns:a16="http://schemas.microsoft.com/office/drawing/2014/main" id="{88B93AF4-4141-DAF3-AE60-E52E9A2DBA79}"/>
              </a:ext>
            </a:extLst>
          </p:cNvPr>
          <p:cNvSpPr txBox="1"/>
          <p:nvPr/>
        </p:nvSpPr>
        <p:spPr>
          <a:xfrm>
            <a:off x="836612" y="3111521"/>
            <a:ext cx="10435683" cy="3139321"/>
          </a:xfrm>
          <a:prstGeom prst="rect">
            <a:avLst/>
          </a:prstGeom>
          <a:noFill/>
        </p:spPr>
        <p:txBody>
          <a:bodyPr wrap="square">
            <a:spAutoFit/>
          </a:bodyPr>
          <a:lstStyle/>
          <a:p>
            <a:r>
              <a:rPr lang="en-SG" dirty="0"/>
              <a:t># Table of averages in control and treatment</a:t>
            </a:r>
          </a:p>
          <a:p>
            <a:r>
              <a:rPr lang="en-SG" dirty="0" err="1"/>
              <a:t>data_temp</a:t>
            </a:r>
            <a:r>
              <a:rPr lang="en-SG" dirty="0"/>
              <a:t> &lt;- data %&gt;% </a:t>
            </a:r>
          </a:p>
          <a:p>
            <a:r>
              <a:rPr lang="en-SG" dirty="0"/>
              <a:t>  </a:t>
            </a:r>
            <a:r>
              <a:rPr lang="en-SG" dirty="0" err="1"/>
              <a:t>dplyr</a:t>
            </a:r>
            <a:r>
              <a:rPr lang="en-SG" dirty="0"/>
              <a:t>::select (perform10, </a:t>
            </a:r>
            <a:r>
              <a:rPr lang="en-SG" dirty="0" err="1"/>
              <a:t>age:grosswage</a:t>
            </a:r>
            <a:r>
              <a:rPr lang="en-SG" dirty="0"/>
              <a:t>, </a:t>
            </a:r>
            <a:r>
              <a:rPr lang="en-SG" dirty="0" err="1"/>
              <a:t>ordertaker</a:t>
            </a:r>
            <a:r>
              <a:rPr lang="en-SG" dirty="0"/>
              <a:t>)</a:t>
            </a:r>
          </a:p>
          <a:p>
            <a:r>
              <a:rPr lang="en-SG" dirty="0"/>
              <a:t>vars &lt;- </a:t>
            </a:r>
            <a:r>
              <a:rPr lang="en-SG" dirty="0" err="1"/>
              <a:t>colnames</a:t>
            </a:r>
            <a:r>
              <a:rPr lang="en-SG" dirty="0"/>
              <a:t>(</a:t>
            </a:r>
            <a:r>
              <a:rPr lang="en-SG" dirty="0" err="1"/>
              <a:t>data_temp</a:t>
            </a:r>
            <a:r>
              <a:rPr lang="en-SG" dirty="0"/>
              <a:t>)</a:t>
            </a:r>
          </a:p>
          <a:p>
            <a:r>
              <a:rPr lang="en-SG" dirty="0"/>
              <a:t>rm(</a:t>
            </a:r>
            <a:r>
              <a:rPr lang="en-SG" dirty="0" err="1"/>
              <a:t>data_temp</a:t>
            </a:r>
            <a:r>
              <a:rPr lang="en-SG" dirty="0"/>
              <a:t>)</a:t>
            </a:r>
          </a:p>
          <a:p>
            <a:r>
              <a:rPr lang="en-SG" dirty="0" err="1"/>
              <a:t>mean_t</a:t>
            </a:r>
            <a:r>
              <a:rPr lang="en-SG" dirty="0"/>
              <a:t> &lt;- c()</a:t>
            </a:r>
          </a:p>
          <a:p>
            <a:r>
              <a:rPr lang="en-SG" dirty="0" err="1"/>
              <a:t>mean_c</a:t>
            </a:r>
            <a:r>
              <a:rPr lang="en-SG" dirty="0"/>
              <a:t> &lt;- c()</a:t>
            </a:r>
          </a:p>
          <a:p>
            <a:r>
              <a:rPr lang="en-SG" dirty="0" err="1"/>
              <a:t>sd</a:t>
            </a:r>
            <a:r>
              <a:rPr lang="en-SG" dirty="0"/>
              <a:t> &lt;- c()</a:t>
            </a:r>
          </a:p>
          <a:p>
            <a:r>
              <a:rPr lang="en-SG" dirty="0" err="1"/>
              <a:t>p_value</a:t>
            </a:r>
            <a:r>
              <a:rPr lang="en-SG" dirty="0"/>
              <a:t> &lt;- c()</a:t>
            </a:r>
          </a:p>
          <a:p>
            <a:r>
              <a:rPr lang="en-SG" dirty="0"/>
              <a:t>model &lt;- c()</a:t>
            </a:r>
          </a:p>
          <a:p>
            <a:endParaRPr lang="en-SG" dirty="0"/>
          </a:p>
        </p:txBody>
      </p:sp>
      <p:sp>
        <p:nvSpPr>
          <p:cNvPr id="5" name="Slide Number Placeholder 8">
            <a:extLst>
              <a:ext uri="{FF2B5EF4-FFF2-40B4-BE49-F238E27FC236}">
                <a16:creationId xmlns:a16="http://schemas.microsoft.com/office/drawing/2014/main" id="{0F3C4E02-68BD-8466-6889-BF56832AEACE}"/>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8</a:t>
            </a:fld>
            <a:endParaRPr lang="en-US" sz="1600" dirty="0"/>
          </a:p>
        </p:txBody>
      </p:sp>
      <p:sp>
        <p:nvSpPr>
          <p:cNvPr id="8" name="object 92">
            <a:extLst>
              <a:ext uri="{FF2B5EF4-FFF2-40B4-BE49-F238E27FC236}">
                <a16:creationId xmlns:a16="http://schemas.microsoft.com/office/drawing/2014/main" id="{CA5B7261-E1A8-2F34-E860-960408DFDE7E}"/>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9" name="Footer Placeholder 2">
            <a:extLst>
              <a:ext uri="{FF2B5EF4-FFF2-40B4-BE49-F238E27FC236}">
                <a16:creationId xmlns:a16="http://schemas.microsoft.com/office/drawing/2014/main" id="{56E831E8-0BB6-D02A-2905-5F487FE143AD}"/>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103847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30B-E41C-2589-49D0-0D9090C6DD74}"/>
              </a:ext>
            </a:extLst>
          </p:cNvPr>
          <p:cNvSpPr>
            <a:spLocks noGrp="1"/>
          </p:cNvSpPr>
          <p:nvPr>
            <p:ph type="title"/>
          </p:nvPr>
        </p:nvSpPr>
        <p:spPr>
          <a:xfrm>
            <a:off x="481978" y="708991"/>
            <a:ext cx="11237953" cy="1235896"/>
          </a:xfrm>
        </p:spPr>
        <p:txBody>
          <a:bodyPr/>
          <a:lstStyle/>
          <a:p>
            <a:r>
              <a:rPr lang="en-SG" sz="4000" b="1" dirty="0"/>
              <a:t>Working from home : mean comparison (step 2) </a:t>
            </a:r>
            <a:endParaRPr lang="en-SG" dirty="0"/>
          </a:p>
        </p:txBody>
      </p:sp>
      <p:sp>
        <p:nvSpPr>
          <p:cNvPr id="7" name="TextBox 6">
            <a:extLst>
              <a:ext uri="{FF2B5EF4-FFF2-40B4-BE49-F238E27FC236}">
                <a16:creationId xmlns:a16="http://schemas.microsoft.com/office/drawing/2014/main" id="{88B93AF4-4141-DAF3-AE60-E52E9A2DBA79}"/>
              </a:ext>
            </a:extLst>
          </p:cNvPr>
          <p:cNvSpPr txBox="1"/>
          <p:nvPr/>
        </p:nvSpPr>
        <p:spPr>
          <a:xfrm>
            <a:off x="390563" y="1773375"/>
            <a:ext cx="10435683" cy="4616648"/>
          </a:xfrm>
          <a:prstGeom prst="rect">
            <a:avLst/>
          </a:prstGeom>
          <a:noFill/>
        </p:spPr>
        <p:txBody>
          <a:bodyPr wrap="square">
            <a:spAutoFit/>
          </a:bodyPr>
          <a:lstStyle/>
          <a:p>
            <a:endParaRPr lang="en-SG" sz="1400" dirty="0"/>
          </a:p>
          <a:p>
            <a:r>
              <a:rPr lang="en-SG" sz="1400" dirty="0"/>
              <a:t>for(</a:t>
            </a:r>
            <a:r>
              <a:rPr lang="en-SG" sz="1400" dirty="0" err="1"/>
              <a:t>i</a:t>
            </a:r>
            <a:r>
              <a:rPr lang="en-SG" sz="1400" dirty="0"/>
              <a:t> in vars){</a:t>
            </a:r>
          </a:p>
          <a:p>
            <a:r>
              <a:rPr lang="en-SG" sz="1400" dirty="0"/>
              <a:t>  # Regression model</a:t>
            </a:r>
          </a:p>
          <a:p>
            <a:r>
              <a:rPr lang="en-SG" sz="1400" dirty="0"/>
              <a:t>  model &lt;- </a:t>
            </a:r>
            <a:r>
              <a:rPr lang="en-SG" sz="1400" dirty="0" err="1"/>
              <a:t>lm</a:t>
            </a:r>
            <a:r>
              <a:rPr lang="en-SG" sz="1400" dirty="0"/>
              <a:t>(paste(</a:t>
            </a:r>
            <a:r>
              <a:rPr lang="en-SG" sz="1400" dirty="0" err="1"/>
              <a:t>i</a:t>
            </a:r>
            <a:r>
              <a:rPr lang="en-SG" sz="1400" dirty="0"/>
              <a:t>, "~treatment"), data=data) </a:t>
            </a:r>
          </a:p>
          <a:p>
            <a:r>
              <a:rPr lang="en-SG" sz="1400" dirty="0"/>
              <a:t>    # Mean control</a:t>
            </a:r>
          </a:p>
          <a:p>
            <a:r>
              <a:rPr lang="en-SG" sz="1400" dirty="0"/>
              <a:t>  </a:t>
            </a:r>
            <a:r>
              <a:rPr lang="en-SG" sz="1400" dirty="0" err="1"/>
              <a:t>mean_c</a:t>
            </a:r>
            <a:r>
              <a:rPr lang="en-SG" sz="1400" dirty="0"/>
              <a:t>[</a:t>
            </a:r>
            <a:r>
              <a:rPr lang="en-SG" sz="1400" dirty="0" err="1"/>
              <a:t>i</a:t>
            </a:r>
            <a:r>
              <a:rPr lang="en-SG" sz="1400" dirty="0"/>
              <a:t>] &lt;- mean(data[</a:t>
            </a:r>
            <a:r>
              <a:rPr lang="en-SG" sz="1400" dirty="0" err="1"/>
              <a:t>data$treatment</a:t>
            </a:r>
            <a:r>
              <a:rPr lang="en-SG" sz="1400" dirty="0"/>
              <a:t>==0, ][[paste(</a:t>
            </a:r>
            <a:r>
              <a:rPr lang="en-SG" sz="1400" dirty="0" err="1"/>
              <a:t>i</a:t>
            </a:r>
            <a:r>
              <a:rPr lang="en-SG" sz="1400" dirty="0"/>
              <a:t>)]], na.rm=T)</a:t>
            </a:r>
          </a:p>
          <a:p>
            <a:r>
              <a:rPr lang="en-SG" sz="1400" dirty="0"/>
              <a:t>  # </a:t>
            </a:r>
            <a:r>
              <a:rPr lang="en-SG" sz="1400" dirty="0" err="1"/>
              <a:t>mean_c</a:t>
            </a:r>
            <a:r>
              <a:rPr lang="en-SG" sz="1400" dirty="0"/>
              <a:t>[</a:t>
            </a:r>
            <a:r>
              <a:rPr lang="en-SG" sz="1400" dirty="0" err="1"/>
              <a:t>i</a:t>
            </a:r>
            <a:r>
              <a:rPr lang="en-SG" sz="1400" dirty="0"/>
              <a:t>] &lt;- </a:t>
            </a:r>
            <a:r>
              <a:rPr lang="en-SG" sz="1400" dirty="0" err="1"/>
              <a:t>model$coefficients</a:t>
            </a:r>
            <a:r>
              <a:rPr lang="en-SG" sz="1400" dirty="0"/>
              <a:t>[1] # or get it directly from regression</a:t>
            </a:r>
          </a:p>
          <a:p>
            <a:r>
              <a:rPr lang="en-SG" sz="1400" dirty="0"/>
              <a:t>    # Mean treated</a:t>
            </a:r>
          </a:p>
          <a:p>
            <a:r>
              <a:rPr lang="en-SG" sz="1400" dirty="0"/>
              <a:t>  </a:t>
            </a:r>
            <a:r>
              <a:rPr lang="en-SG" sz="1400" dirty="0" err="1"/>
              <a:t>mean_t</a:t>
            </a:r>
            <a:r>
              <a:rPr lang="en-SG" sz="1400" dirty="0"/>
              <a:t>[</a:t>
            </a:r>
            <a:r>
              <a:rPr lang="en-SG" sz="1400" dirty="0" err="1"/>
              <a:t>i</a:t>
            </a:r>
            <a:r>
              <a:rPr lang="en-SG" sz="1400" dirty="0"/>
              <a:t>] &lt;- mean(data[</a:t>
            </a:r>
            <a:r>
              <a:rPr lang="en-SG" sz="1400" dirty="0" err="1"/>
              <a:t>data$treatment</a:t>
            </a:r>
            <a:r>
              <a:rPr lang="en-SG" sz="1400" dirty="0"/>
              <a:t>==1, ][[paste(</a:t>
            </a:r>
            <a:r>
              <a:rPr lang="en-SG" sz="1400" dirty="0" err="1"/>
              <a:t>i</a:t>
            </a:r>
            <a:r>
              <a:rPr lang="en-SG" sz="1400" dirty="0"/>
              <a:t>)]], na.rm=T)</a:t>
            </a:r>
          </a:p>
          <a:p>
            <a:r>
              <a:rPr lang="en-SG" sz="1400" dirty="0"/>
              <a:t>  # </a:t>
            </a:r>
            <a:r>
              <a:rPr lang="en-SG" sz="1400" dirty="0" err="1"/>
              <a:t>mean_t</a:t>
            </a:r>
            <a:r>
              <a:rPr lang="en-SG" sz="1400" dirty="0"/>
              <a:t>[</a:t>
            </a:r>
            <a:r>
              <a:rPr lang="en-SG" sz="1400" dirty="0" err="1"/>
              <a:t>i</a:t>
            </a:r>
            <a:r>
              <a:rPr lang="en-SG" sz="1400" dirty="0"/>
              <a:t>] &lt;- </a:t>
            </a:r>
            <a:r>
              <a:rPr lang="en-SG" sz="1400" dirty="0" err="1"/>
              <a:t>model$coefficients</a:t>
            </a:r>
            <a:r>
              <a:rPr lang="en-SG" sz="1400" dirty="0"/>
              <a:t>[1] + </a:t>
            </a:r>
            <a:r>
              <a:rPr lang="en-SG" sz="1400" dirty="0" err="1"/>
              <a:t>model$coefficients</a:t>
            </a:r>
            <a:r>
              <a:rPr lang="en-SG" sz="1400" dirty="0"/>
              <a:t>[2] # or get it directly from regression</a:t>
            </a:r>
          </a:p>
          <a:p>
            <a:r>
              <a:rPr lang="en-SG" sz="1400" dirty="0"/>
              <a:t>    # p-value from regression</a:t>
            </a:r>
          </a:p>
          <a:p>
            <a:r>
              <a:rPr lang="en-SG" sz="1400" dirty="0"/>
              <a:t>  </a:t>
            </a:r>
            <a:r>
              <a:rPr lang="en-SG" sz="1400" dirty="0" err="1"/>
              <a:t>p_value</a:t>
            </a:r>
            <a:r>
              <a:rPr lang="en-SG" sz="1400" dirty="0"/>
              <a:t>[</a:t>
            </a:r>
            <a:r>
              <a:rPr lang="en-SG" sz="1400" dirty="0" err="1"/>
              <a:t>i</a:t>
            </a:r>
            <a:r>
              <a:rPr lang="en-SG" sz="1400" dirty="0"/>
              <a:t>] &lt;- </a:t>
            </a:r>
            <a:r>
              <a:rPr lang="en-SG" sz="1400" dirty="0" err="1"/>
              <a:t>anova</a:t>
            </a:r>
            <a:r>
              <a:rPr lang="en-SG" sz="1400" dirty="0"/>
              <a:t>(model)$'</a:t>
            </a:r>
            <a:r>
              <a:rPr lang="en-SG" sz="1400" dirty="0" err="1"/>
              <a:t>Pr</a:t>
            </a:r>
            <a:r>
              <a:rPr lang="en-SG" sz="1400" dirty="0"/>
              <a:t>(&gt;F)'[1]</a:t>
            </a:r>
          </a:p>
          <a:p>
            <a:r>
              <a:rPr lang="en-SG" sz="1400" dirty="0"/>
              <a:t>    # Standard deviation</a:t>
            </a:r>
          </a:p>
          <a:p>
            <a:r>
              <a:rPr lang="en-SG" sz="1400" dirty="0"/>
              <a:t>  </a:t>
            </a:r>
            <a:r>
              <a:rPr lang="en-SG" sz="1400" dirty="0" err="1"/>
              <a:t>sd</a:t>
            </a:r>
            <a:r>
              <a:rPr lang="en-SG" sz="1400" dirty="0"/>
              <a:t>[</a:t>
            </a:r>
            <a:r>
              <a:rPr lang="en-SG" sz="1400" dirty="0" err="1"/>
              <a:t>i</a:t>
            </a:r>
            <a:r>
              <a:rPr lang="en-SG" sz="1400" dirty="0"/>
              <a:t>] &lt;- </a:t>
            </a:r>
            <a:r>
              <a:rPr lang="en-SG" sz="1400" dirty="0" err="1"/>
              <a:t>sd</a:t>
            </a:r>
            <a:r>
              <a:rPr lang="en-SG" sz="1400" dirty="0"/>
              <a:t>(data[[paste(</a:t>
            </a:r>
            <a:r>
              <a:rPr lang="en-SG" sz="1400" dirty="0" err="1"/>
              <a:t>i</a:t>
            </a:r>
            <a:r>
              <a:rPr lang="en-SG" sz="1400" dirty="0"/>
              <a:t>)]], na.rm=T)</a:t>
            </a:r>
          </a:p>
          <a:p>
            <a:r>
              <a:rPr lang="en-SG" sz="1400" dirty="0"/>
              <a:t>}</a:t>
            </a:r>
          </a:p>
          <a:p>
            <a:r>
              <a:rPr lang="en-SG" sz="1400" dirty="0"/>
              <a:t># Put together </a:t>
            </a:r>
          </a:p>
          <a:p>
            <a:r>
              <a:rPr lang="en-SG" sz="1400" dirty="0"/>
              <a:t>table &lt;- </a:t>
            </a:r>
            <a:r>
              <a:rPr lang="en-SG" sz="1400" dirty="0" err="1"/>
              <a:t>data.frame</a:t>
            </a:r>
            <a:r>
              <a:rPr lang="en-SG" sz="1400" dirty="0"/>
              <a:t>(round(</a:t>
            </a:r>
            <a:r>
              <a:rPr lang="en-SG" sz="1400" dirty="0" err="1"/>
              <a:t>mean_t</a:t>
            </a:r>
            <a:r>
              <a:rPr lang="en-SG" sz="1400" dirty="0"/>
              <a:t>, 2), round(</a:t>
            </a:r>
            <a:r>
              <a:rPr lang="en-SG" sz="1400" dirty="0" err="1"/>
              <a:t>mean_c</a:t>
            </a:r>
            <a:r>
              <a:rPr lang="en-SG" sz="1400" dirty="0"/>
              <a:t>, 2), round(</a:t>
            </a:r>
            <a:r>
              <a:rPr lang="en-SG" sz="1400" dirty="0" err="1"/>
              <a:t>sd</a:t>
            </a:r>
            <a:r>
              <a:rPr lang="en-SG" sz="1400" dirty="0"/>
              <a:t>, 2), round(</a:t>
            </a:r>
            <a:r>
              <a:rPr lang="en-SG" sz="1400" dirty="0" err="1"/>
              <a:t>p_value</a:t>
            </a:r>
            <a:r>
              <a:rPr lang="en-SG" sz="1400" dirty="0"/>
              <a:t>, 2))</a:t>
            </a:r>
          </a:p>
          <a:p>
            <a:r>
              <a:rPr lang="en-SG" sz="1400" dirty="0" err="1"/>
              <a:t>col.names</a:t>
            </a:r>
            <a:r>
              <a:rPr lang="en-SG" sz="1400" dirty="0"/>
              <a:t> &lt;- c("Treatment mean", "Control mean", "</a:t>
            </a:r>
            <a:r>
              <a:rPr lang="en-SG" sz="1400" dirty="0" err="1"/>
              <a:t>Std.dev</a:t>
            </a:r>
            <a:r>
              <a:rPr lang="en-SG" sz="1400" dirty="0"/>
              <a:t>.", "p-value of test of equal means")  </a:t>
            </a:r>
          </a:p>
          <a:p>
            <a:r>
              <a:rPr lang="en-SG" sz="1400" dirty="0"/>
              <a:t>names(table) &lt;- </a:t>
            </a:r>
            <a:r>
              <a:rPr lang="en-SG" sz="1400" dirty="0" err="1"/>
              <a:t>col.names</a:t>
            </a:r>
            <a:endParaRPr lang="en-SG" sz="1400" dirty="0"/>
          </a:p>
          <a:p>
            <a:r>
              <a:rPr lang="en-SG" sz="1400" dirty="0"/>
              <a:t>print(table)</a:t>
            </a:r>
          </a:p>
          <a:p>
            <a:endParaRPr lang="en-SG" sz="1400" dirty="0"/>
          </a:p>
        </p:txBody>
      </p:sp>
      <p:sp>
        <p:nvSpPr>
          <p:cNvPr id="3" name="Slide Number Placeholder 8">
            <a:extLst>
              <a:ext uri="{FF2B5EF4-FFF2-40B4-BE49-F238E27FC236}">
                <a16:creationId xmlns:a16="http://schemas.microsoft.com/office/drawing/2014/main" id="{1D8CEFCE-40B3-5D1D-2780-33952AC760C6}"/>
              </a:ext>
            </a:extLst>
          </p:cNvPr>
          <p:cNvSpPr txBox="1">
            <a:spLocks/>
          </p:cNvSpPr>
          <p:nvPr/>
        </p:nvSpPr>
        <p:spPr>
          <a:xfrm>
            <a:off x="10992678" y="6436858"/>
            <a:ext cx="513522" cy="501650"/>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B51A1E-902D-48AF-9020-955120F399B6}" type="slidenum">
              <a:rPr lang="en-US" sz="1600" smtClean="0"/>
              <a:pPr/>
              <a:t>9</a:t>
            </a:fld>
            <a:endParaRPr lang="en-US" sz="1600" dirty="0"/>
          </a:p>
        </p:txBody>
      </p:sp>
      <p:sp>
        <p:nvSpPr>
          <p:cNvPr id="5" name="object 92">
            <a:extLst>
              <a:ext uri="{FF2B5EF4-FFF2-40B4-BE49-F238E27FC236}">
                <a16:creationId xmlns:a16="http://schemas.microsoft.com/office/drawing/2014/main" id="{976DEDB6-7C32-0C19-19B5-FAA6B812C84C}"/>
              </a:ext>
            </a:extLst>
          </p:cNvPr>
          <p:cNvSpPr txBox="1"/>
          <p:nvPr/>
        </p:nvSpPr>
        <p:spPr>
          <a:xfrm>
            <a:off x="4561973" y="6458302"/>
            <a:ext cx="4896853" cy="211380"/>
          </a:xfrm>
          <a:prstGeom prst="rect">
            <a:avLst/>
          </a:prstGeom>
        </p:spPr>
        <p:txBody>
          <a:bodyPr vert="horz" wrap="square" lIns="0" tIns="16105" rIns="0" bIns="0" rtlCol="0">
            <a:spAutoFit/>
          </a:bodyPr>
          <a:lstStyle/>
          <a:p>
            <a:pPr marL="26841">
              <a:spcBef>
                <a:spcPts val="127"/>
              </a:spcBef>
            </a:pPr>
            <a:r>
              <a:rPr lang="en-SG"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20</a:t>
            </a:r>
            <a:r>
              <a:rPr sz="1268" b="1" spc="21" dirty="0">
                <a:solidFill>
                  <a:srgbClr val="FF0000"/>
                </a:solidFill>
                <a:latin typeface="Arial"/>
                <a:cs typeface="Arial"/>
                <a:hlinkClick r:id="rId3" action="ppaction://hlinksldjump">
                  <a:extLst>
                    <a:ext uri="{A12FA001-AC4F-418D-AE19-62706E023703}">
                      <ahyp:hlinkClr xmlns:ahyp="http://schemas.microsoft.com/office/drawing/2018/hyperlinkcolor" val="tx"/>
                    </a:ext>
                  </a:extLst>
                </a:hlinkClick>
              </a:rPr>
              <a:t>. </a:t>
            </a:r>
            <a:r>
              <a:rPr lang="en-SG" sz="1268" b="1" spc="21" dirty="0">
                <a:solidFill>
                  <a:srgbClr val="FF0000"/>
                </a:solidFill>
                <a:latin typeface="Arial"/>
                <a:cs typeface="Arial"/>
              </a:rPr>
              <a:t>Experimental design … Data Analysis by Bekes and </a:t>
            </a:r>
            <a:r>
              <a:rPr lang="en-SG" sz="1268" b="1" spc="21" dirty="0" err="1">
                <a:solidFill>
                  <a:srgbClr val="FF0000"/>
                </a:solidFill>
                <a:latin typeface="Arial"/>
                <a:cs typeface="Arial"/>
              </a:rPr>
              <a:t>Kezdi</a:t>
            </a:r>
            <a:r>
              <a:rPr lang="en-SG" sz="1268" b="1" spc="21" dirty="0">
                <a:solidFill>
                  <a:srgbClr val="FF0000"/>
                </a:solidFill>
                <a:latin typeface="Arial"/>
                <a:cs typeface="Arial"/>
              </a:rPr>
              <a:t> </a:t>
            </a:r>
            <a:endParaRPr sz="1268" dirty="0">
              <a:latin typeface="Arial"/>
              <a:cs typeface="Arial"/>
            </a:endParaRPr>
          </a:p>
        </p:txBody>
      </p:sp>
      <p:sp>
        <p:nvSpPr>
          <p:cNvPr id="8" name="Footer Placeholder 2">
            <a:extLst>
              <a:ext uri="{FF2B5EF4-FFF2-40B4-BE49-F238E27FC236}">
                <a16:creationId xmlns:a16="http://schemas.microsoft.com/office/drawing/2014/main" id="{75B73550-70FB-EDC2-8256-2DA25DE2E4A8}"/>
              </a:ext>
            </a:extLst>
          </p:cNvPr>
          <p:cNvSpPr txBox="1">
            <a:spLocks/>
          </p:cNvSpPr>
          <p:nvPr/>
        </p:nvSpPr>
        <p:spPr>
          <a:xfrm>
            <a:off x="247934" y="6397086"/>
            <a:ext cx="4019266" cy="3997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tx1">
                    <a:lumMod val="75000"/>
                    <a:lumOff val="25000"/>
                  </a:schemeClr>
                </a:solidFill>
              </a:rPr>
              <a:t>Causality Tutorial II </a:t>
            </a:r>
          </a:p>
        </p:txBody>
      </p:sp>
    </p:spTree>
    <p:extLst>
      <p:ext uri="{BB962C8B-B14F-4D97-AF65-F5344CB8AC3E}">
        <p14:creationId xmlns:p14="http://schemas.microsoft.com/office/powerpoint/2010/main" val="2621729488"/>
      </p:ext>
    </p:extLst>
  </p:cSld>
  <p:clrMapOvr>
    <a:masterClrMapping/>
  </p:clrMapOvr>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989e35a-3bd1-45e4-9f2e-253abd2e5b5c">
      <Terms xmlns="http://schemas.microsoft.com/office/infopath/2007/PartnerControls"/>
    </lcf76f155ced4ddcb4097134ff3c332f>
    <TaxCatchAll xmlns="bfb31852-ba6a-4fd0-a34b-b19974f5a50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28D4D200D1B834C894E297B3DCBD794" ma:contentTypeVersion="9" ma:contentTypeDescription="Create a new document." ma:contentTypeScope="" ma:versionID="e0f7c5129eca4260a12f0a8ca5dba9b6">
  <xsd:schema xmlns:xsd="http://www.w3.org/2001/XMLSchema" xmlns:xs="http://www.w3.org/2001/XMLSchema" xmlns:p="http://schemas.microsoft.com/office/2006/metadata/properties" xmlns:ns2="9989e35a-3bd1-45e4-9f2e-253abd2e5b5c" xmlns:ns3="bfb31852-ba6a-4fd0-a34b-b19974f5a50c" targetNamespace="http://schemas.microsoft.com/office/2006/metadata/properties" ma:root="true" ma:fieldsID="fbce6c78ac44c98ada91cfe2ce999974" ns2:_="" ns3:_="">
    <xsd:import namespace="9989e35a-3bd1-45e4-9f2e-253abd2e5b5c"/>
    <xsd:import namespace="bfb31852-ba6a-4fd0-a34b-b19974f5a50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89e35a-3bd1-45e4-9f2e-253abd2e5b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04f63b5-a726-4f3c-93ae-55ac1a4664bc"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b31852-ba6a-4fd0-a34b-b19974f5a50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7eb6156b-845c-4e51-af59-e6c6a35b2335}" ma:internalName="TaxCatchAll" ma:showField="CatchAllData" ma:web="bfb31852-ba6a-4fd0-a34b-b19974f5a5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B828379-011E-498C-A49B-8F863C8BB197}"/>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3971</TotalTime>
  <Words>4884</Words>
  <Application>Microsoft Office PowerPoint</Application>
  <PresentationFormat>Widescreen</PresentationFormat>
  <Paragraphs>648</Paragraphs>
  <Slides>35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Segoe UI</vt:lpstr>
      <vt:lpstr>Times New Roman</vt:lpstr>
      <vt:lpstr>Wingdings</vt:lpstr>
      <vt:lpstr>Office Theme</vt:lpstr>
      <vt:lpstr>Tutorials</vt:lpstr>
      <vt:lpstr>Issues/Problems</vt:lpstr>
      <vt:lpstr>Tutorial (Week 2)</vt:lpstr>
      <vt:lpstr>Working from home: The controlled experiment</vt:lpstr>
      <vt:lpstr>Working from home: R setup, start </vt:lpstr>
      <vt:lpstr>Working from home: R references</vt:lpstr>
      <vt:lpstr>Working from home: data cleaning (not much here)</vt:lpstr>
      <vt:lpstr>Working from home : mean comparison (step 1) </vt:lpstr>
      <vt:lpstr>Working from home : mean comparison (step 2) </vt:lpstr>
      <vt:lpstr>Back to Case Study: Working from home</vt:lpstr>
      <vt:lpstr>Working from home : Visualization (Important !)</vt:lpstr>
      <vt:lpstr>Working from home : Visualization (Important !)</vt:lpstr>
      <vt:lpstr>Working from home : Visualization (Important !)</vt:lpstr>
      <vt:lpstr>Working from home : Analysis (finally )</vt:lpstr>
      <vt:lpstr>Working from home : Analysis (finally )</vt:lpstr>
      <vt:lpstr>Sidenote – Dummy variables, dummy trapping</vt:lpstr>
      <vt:lpstr>Case Study: Working from home: Effect</vt:lpstr>
      <vt:lpstr>Working from home : Analysis with covariates</vt:lpstr>
      <vt:lpstr>Case Study: Working from home: Effect</vt:lpstr>
      <vt:lpstr>Working from home : Analysis with covariates+</vt:lpstr>
      <vt:lpstr>Working from home : Analysis with covariates+</vt:lpstr>
      <vt:lpstr>Working from home data cleaning</vt:lpstr>
      <vt:lpstr>Tutorials</vt:lpstr>
      <vt:lpstr>Tutorial (Week 2, 2nd Tutorial)</vt:lpstr>
      <vt:lpstr>Tutorial (Week 2, 2nd Tutorial)</vt:lpstr>
      <vt:lpstr>Tutorial (Week 2, 2nd Tutorial)</vt:lpstr>
      <vt:lpstr>Case Study: Social Media Advertisement</vt:lpstr>
      <vt:lpstr>Case Study: Social Media Advertisement</vt:lpstr>
      <vt:lpstr>Case Study: Social Media Advertisement</vt:lpstr>
      <vt:lpstr>Case Study: Social Media Advertisement</vt:lpstr>
      <vt:lpstr>Case Study: Social Media Advertisement</vt:lpstr>
      <vt:lpstr>Case Study: Social Media Advertisement</vt:lpstr>
      <vt:lpstr>Case Study: Social Media Advertisement</vt:lpstr>
      <vt:lpstr>Case Study: Social Media Advertisement</vt:lpstr>
      <vt:lpstr>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dc:title>
  <dc:creator>Zsuzsa Reka Huszar</dc:creator>
  <cp:lastModifiedBy>Zsuzsa Reka Huszar</cp:lastModifiedBy>
  <cp:revision>45</cp:revision>
  <dcterms:created xsi:type="dcterms:W3CDTF">2023-02-02T07:11:42Z</dcterms:created>
  <dcterms:modified xsi:type="dcterms:W3CDTF">2023-04-05T01:37:58Z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0x010100E28D4D200D1B834C894E297B3DCBD794</vt:lpwstr>
  </property>
</Properties>
</file>