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570594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70B194-0AF2-4307-9EDC-7F5D6E486A7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de-DE"/>
        </a:p>
      </dgm:t>
    </dgm:pt>
    <dgm:pt modelId="{580FB76B-F9CA-47C0-830D-5ABCB9BE1713}">
      <dgm:prSet phldrT="[Text]" custT="1"/>
      <dgm:spPr>
        <a:solidFill>
          <a:srgbClr val="013D73"/>
        </a:solidFill>
      </dgm:spPr>
      <dgm:t>
        <a:bodyPr/>
        <a:lstStyle/>
        <a:p>
          <a:r>
            <a:rPr lang="de-DE" sz="1800" dirty="0"/>
            <a:t>Advantages of debt over equity</a:t>
          </a:r>
        </a:p>
      </dgm:t>
    </dgm:pt>
    <dgm:pt modelId="{2DD317E7-2C23-4E54-BE4B-F5DE6E54362A}" type="parTrans" cxnId="{1A2873D5-635D-45CC-9D65-69742E974A69}">
      <dgm:prSet/>
      <dgm:spPr/>
      <dgm:t>
        <a:bodyPr/>
        <a:lstStyle/>
        <a:p>
          <a:endParaRPr lang="de-DE"/>
        </a:p>
      </dgm:t>
    </dgm:pt>
    <dgm:pt modelId="{F4170D61-2E0C-46D3-BAA5-BB6887D0DF04}" type="sibTrans" cxnId="{1A2873D5-635D-45CC-9D65-69742E974A69}">
      <dgm:prSet/>
      <dgm:spPr/>
      <dgm:t>
        <a:bodyPr/>
        <a:lstStyle/>
        <a:p>
          <a:endParaRPr lang="de-DE"/>
        </a:p>
      </dgm:t>
    </dgm:pt>
    <dgm:pt modelId="{832664CA-7E15-4FF7-9292-1F497C96D4EB}">
      <dgm:prSet phldrT="[Text]" custT="1"/>
      <dgm:spPr>
        <a:solidFill>
          <a:schemeClr val="bg1">
            <a:alpha val="90000"/>
          </a:schemeClr>
        </a:solidFill>
        <a:ln>
          <a:solidFill>
            <a:srgbClr val="013D73">
              <a:alpha val="90000"/>
            </a:srgbClr>
          </a:solidFill>
        </a:ln>
      </dgm:spPr>
      <dgm:t>
        <a:bodyPr/>
        <a:lstStyle/>
        <a:p>
          <a:r>
            <a:rPr lang="de-DE" sz="1600" b="1" dirty="0"/>
            <a:t>Tax advantanage: </a:t>
          </a:r>
          <a:r>
            <a:rPr lang="de-DE" sz="1600" dirty="0"/>
            <a:t>Interest is reduced pre tax. Hence higher return on investment for the same profit. </a:t>
          </a:r>
        </a:p>
      </dgm:t>
    </dgm:pt>
    <dgm:pt modelId="{E0A73786-83C7-48C2-A916-702051C7D8CA}" type="parTrans" cxnId="{C51E7F9D-E748-45D4-870B-D0AA81A6B9A0}">
      <dgm:prSet/>
      <dgm:spPr/>
      <dgm:t>
        <a:bodyPr/>
        <a:lstStyle/>
        <a:p>
          <a:endParaRPr lang="de-DE"/>
        </a:p>
      </dgm:t>
    </dgm:pt>
    <dgm:pt modelId="{5FE1DDC2-3972-41F1-B36E-A4DB1BEDDB95}" type="sibTrans" cxnId="{C51E7F9D-E748-45D4-870B-D0AA81A6B9A0}">
      <dgm:prSet/>
      <dgm:spPr/>
      <dgm:t>
        <a:bodyPr/>
        <a:lstStyle/>
        <a:p>
          <a:endParaRPr lang="de-DE"/>
        </a:p>
      </dgm:t>
    </dgm:pt>
    <dgm:pt modelId="{568F667A-25C3-496B-9FD8-8D908E45C7EA}">
      <dgm:prSet phldrT="[Text]" custT="1"/>
      <dgm:spPr>
        <a:solidFill>
          <a:srgbClr val="013D73"/>
        </a:solidFill>
      </dgm:spPr>
      <dgm:t>
        <a:bodyPr/>
        <a:lstStyle/>
        <a:p>
          <a:r>
            <a:rPr lang="de-DE" sz="1800" dirty="0"/>
            <a:t>NPV advantage</a:t>
          </a:r>
        </a:p>
      </dgm:t>
    </dgm:pt>
    <dgm:pt modelId="{3AFD78ED-B043-4238-8C3E-855223C00222}" type="parTrans" cxnId="{18D0243B-9AD5-4B07-8170-8E96EA40D64E}">
      <dgm:prSet/>
      <dgm:spPr/>
      <dgm:t>
        <a:bodyPr/>
        <a:lstStyle/>
        <a:p>
          <a:endParaRPr lang="de-DE"/>
        </a:p>
      </dgm:t>
    </dgm:pt>
    <dgm:pt modelId="{90DE4AFB-4327-43C8-B521-C00C2FB08209}" type="sibTrans" cxnId="{18D0243B-9AD5-4B07-8170-8E96EA40D64E}">
      <dgm:prSet/>
      <dgm:spPr/>
      <dgm:t>
        <a:bodyPr/>
        <a:lstStyle/>
        <a:p>
          <a:endParaRPr lang="de-DE"/>
        </a:p>
      </dgm:t>
    </dgm:pt>
    <dgm:pt modelId="{A55A4774-ED79-4A46-A18A-E0239AB9C797}">
      <dgm:prSet phldrT="[Text]" custT="1"/>
      <dgm:spPr>
        <a:solidFill>
          <a:prstClr val="white">
            <a:alpha val="90000"/>
          </a:prstClr>
        </a:solidFill>
        <a:ln w="12700" cap="flat" cmpd="sng" algn="ctr">
          <a:solidFill>
            <a:srgbClr val="013D73">
              <a:alpha val="90000"/>
            </a:srgbClr>
          </a:solidFill>
          <a:prstDash val="solid"/>
          <a:miter lim="800000"/>
        </a:ln>
        <a:effectLst/>
      </dgm:spPr>
      <dgm:t>
        <a:bodyPr spcFirstLastPara="0" vert="horz" wrap="square" lIns="85344" tIns="85344" rIns="113792" bIns="128016" numCol="1" spcCol="1270" anchor="t" anchorCtr="0"/>
        <a:lstStyle/>
        <a:p>
          <a:pPr marL="171450" lvl="1" indent="-171450" algn="l" defTabSz="711200">
            <a:lnSpc>
              <a:spcPct val="90000"/>
            </a:lnSpc>
            <a:spcBef>
              <a:spcPct val="0"/>
            </a:spcBef>
            <a:spcAft>
              <a:spcPct val="15000"/>
            </a:spcAft>
            <a:buChar char="•"/>
          </a:pPr>
          <a:r>
            <a:rPr lang="de-DE" sz="1600" b="1" kern="1200" dirty="0">
              <a:solidFill>
                <a:prstClr val="black">
                  <a:hueOff val="0"/>
                  <a:satOff val="0"/>
                  <a:lumOff val="0"/>
                  <a:alphaOff val="0"/>
                </a:prstClr>
              </a:solidFill>
              <a:latin typeface="Calibri" panose="020F0502020204030204"/>
              <a:ea typeface="+mn-ea"/>
              <a:cs typeface="+mn-cs"/>
            </a:rPr>
            <a:t>Capital structure: </a:t>
          </a:r>
          <a:r>
            <a:rPr lang="de-DE" sz="1600" b="0" kern="1200" dirty="0">
              <a:solidFill>
                <a:prstClr val="black">
                  <a:hueOff val="0"/>
                  <a:satOff val="0"/>
                  <a:lumOff val="0"/>
                  <a:alphaOff val="0"/>
                </a:prstClr>
              </a:solidFill>
              <a:latin typeface="Calibri" panose="020F0502020204030204"/>
              <a:ea typeface="+mn-ea"/>
              <a:cs typeface="+mn-cs"/>
            </a:rPr>
            <a:t>Using NPV can allow for ignoring the financing approach and focus on fundamentals</a:t>
          </a:r>
        </a:p>
      </dgm:t>
    </dgm:pt>
    <dgm:pt modelId="{F4D43A1D-4B9C-4874-A457-04BA1EBD8120}" type="parTrans" cxnId="{3ACC61C6-8D9A-4955-BA0E-1ED95682D4A1}">
      <dgm:prSet/>
      <dgm:spPr/>
      <dgm:t>
        <a:bodyPr/>
        <a:lstStyle/>
        <a:p>
          <a:endParaRPr lang="de-DE"/>
        </a:p>
      </dgm:t>
    </dgm:pt>
    <dgm:pt modelId="{74662C2D-64E7-4974-8CBB-43FB2096528F}" type="sibTrans" cxnId="{3ACC61C6-8D9A-4955-BA0E-1ED95682D4A1}">
      <dgm:prSet/>
      <dgm:spPr/>
      <dgm:t>
        <a:bodyPr/>
        <a:lstStyle/>
        <a:p>
          <a:endParaRPr lang="de-DE"/>
        </a:p>
      </dgm:t>
    </dgm:pt>
    <dgm:pt modelId="{3CA854F5-4447-49EC-B5BB-726167C44046}">
      <dgm:prSet phldrT="[Text]" custT="1"/>
      <dgm:spPr>
        <a:solidFill>
          <a:schemeClr val="bg1">
            <a:alpha val="90000"/>
          </a:schemeClr>
        </a:solidFill>
        <a:ln>
          <a:solidFill>
            <a:srgbClr val="013D73">
              <a:alpha val="90000"/>
            </a:srgbClr>
          </a:solidFill>
        </a:ln>
      </dgm:spPr>
      <dgm:t>
        <a:bodyPr/>
        <a:lstStyle/>
        <a:p>
          <a:r>
            <a:rPr lang="de-DE" sz="1600" b="1" dirty="0"/>
            <a:t>Refinancing cost:  </a:t>
          </a:r>
          <a:r>
            <a:rPr lang="de-DE" sz="1600" dirty="0"/>
            <a:t>If a project does not go as projected, an additional credit line can be setup or the debt can be restructured for more the longer term.</a:t>
          </a:r>
        </a:p>
      </dgm:t>
    </dgm:pt>
    <dgm:pt modelId="{3DBD4AAB-9D2B-42CA-93BD-8918E403B087}" type="parTrans" cxnId="{5A3504B6-5DA1-4A5E-A81F-95D5655D8662}">
      <dgm:prSet/>
      <dgm:spPr/>
      <dgm:t>
        <a:bodyPr/>
        <a:lstStyle/>
        <a:p>
          <a:endParaRPr lang="de-DE"/>
        </a:p>
      </dgm:t>
    </dgm:pt>
    <dgm:pt modelId="{027D4840-AD87-46F8-BA59-0FAF0DF881E7}" type="sibTrans" cxnId="{5A3504B6-5DA1-4A5E-A81F-95D5655D8662}">
      <dgm:prSet/>
      <dgm:spPr/>
      <dgm:t>
        <a:bodyPr/>
        <a:lstStyle/>
        <a:p>
          <a:endParaRPr lang="de-DE"/>
        </a:p>
      </dgm:t>
    </dgm:pt>
    <dgm:pt modelId="{C0EFE58C-38E2-44E1-9081-6E7975C5AAFD}">
      <dgm:prSet phldrT="[Text]" custT="1"/>
      <dgm:spPr>
        <a:solidFill>
          <a:schemeClr val="bg1">
            <a:alpha val="90000"/>
          </a:schemeClr>
        </a:solidFill>
        <a:ln>
          <a:solidFill>
            <a:srgbClr val="013D73">
              <a:alpha val="90000"/>
            </a:srgbClr>
          </a:solidFill>
        </a:ln>
      </dgm:spPr>
      <dgm:t>
        <a:bodyPr/>
        <a:lstStyle/>
        <a:p>
          <a:r>
            <a:rPr lang="de-DE" sz="1600" b="1" dirty="0"/>
            <a:t>Control advantage</a:t>
          </a:r>
          <a:r>
            <a:rPr lang="de-DE" sz="1600" dirty="0"/>
            <a:t>: Investors required rate of return can change throughout time, if the project rate of return is lower than the future one, pressure to liquidate. </a:t>
          </a:r>
        </a:p>
      </dgm:t>
    </dgm:pt>
    <dgm:pt modelId="{0CD01070-D59D-4420-AFCA-5C7655B6B76B}" type="parTrans" cxnId="{CD0B5E79-39E2-484E-9767-74586050D9E2}">
      <dgm:prSet/>
      <dgm:spPr/>
      <dgm:t>
        <a:bodyPr/>
        <a:lstStyle/>
        <a:p>
          <a:endParaRPr lang="en-US"/>
        </a:p>
      </dgm:t>
    </dgm:pt>
    <dgm:pt modelId="{6CC71C4C-4C6C-4525-8BFE-729AA57723FA}" type="sibTrans" cxnId="{CD0B5E79-39E2-484E-9767-74586050D9E2}">
      <dgm:prSet/>
      <dgm:spPr/>
      <dgm:t>
        <a:bodyPr/>
        <a:lstStyle/>
        <a:p>
          <a:endParaRPr lang="en-US"/>
        </a:p>
      </dgm:t>
    </dgm:pt>
    <dgm:pt modelId="{52D9DE29-9CE2-40B5-83BA-F8B599017C5C}">
      <dgm:prSet phldrT="[Text]" custT="1"/>
      <dgm:spPr>
        <a:solidFill>
          <a:schemeClr val="bg1">
            <a:alpha val="90000"/>
          </a:schemeClr>
        </a:solidFill>
        <a:ln>
          <a:solidFill>
            <a:srgbClr val="013D73">
              <a:alpha val="90000"/>
            </a:srgbClr>
          </a:solidFill>
        </a:ln>
      </dgm:spPr>
      <dgm:t>
        <a:bodyPr/>
        <a:lstStyle/>
        <a:p>
          <a:r>
            <a:rPr lang="de-DE" sz="1600" b="1" dirty="0"/>
            <a:t>Cost advantage: </a:t>
          </a:r>
          <a:r>
            <a:rPr lang="de-DE" sz="1600" b="0" dirty="0"/>
            <a:t>Equity holders ask for higher rate of return than debt holders</a:t>
          </a:r>
        </a:p>
      </dgm:t>
    </dgm:pt>
    <dgm:pt modelId="{A02F73C4-EC90-45DD-A2BD-66CC1348BC42}" type="parTrans" cxnId="{7B97A9FF-FFDE-4F37-AD8E-4EDE62CCDBF1}">
      <dgm:prSet/>
      <dgm:spPr/>
      <dgm:t>
        <a:bodyPr/>
        <a:lstStyle/>
        <a:p>
          <a:endParaRPr lang="en-US"/>
        </a:p>
      </dgm:t>
    </dgm:pt>
    <dgm:pt modelId="{3642878B-0607-40D7-9589-7C5436EF5BA4}" type="sibTrans" cxnId="{7B97A9FF-FFDE-4F37-AD8E-4EDE62CCDBF1}">
      <dgm:prSet/>
      <dgm:spPr/>
      <dgm:t>
        <a:bodyPr/>
        <a:lstStyle/>
        <a:p>
          <a:endParaRPr lang="en-US"/>
        </a:p>
      </dgm:t>
    </dgm:pt>
    <dgm:pt modelId="{E5779108-5D90-460D-B538-A56C8735597F}">
      <dgm:prSet phldrT="[Text]" custT="1"/>
      <dgm:spPr>
        <a:solidFill>
          <a:prstClr val="white">
            <a:alpha val="90000"/>
          </a:prstClr>
        </a:solidFill>
        <a:ln w="12700" cap="flat" cmpd="sng" algn="ctr">
          <a:solidFill>
            <a:srgbClr val="013D73">
              <a:alpha val="90000"/>
            </a:srgbClr>
          </a:solidFill>
          <a:prstDash val="solid"/>
          <a:miter lim="800000"/>
        </a:ln>
        <a:effectLst/>
      </dgm:spPr>
      <dgm:t>
        <a:bodyPr spcFirstLastPara="0" vert="horz" wrap="square" lIns="85344" tIns="85344" rIns="113792" bIns="128016" numCol="1" spcCol="1270" anchor="t" anchorCtr="0"/>
        <a:lstStyle/>
        <a:p>
          <a:pPr marL="171450" lvl="1" indent="-171450" algn="l" defTabSz="711200">
            <a:lnSpc>
              <a:spcPct val="90000"/>
            </a:lnSpc>
            <a:spcBef>
              <a:spcPct val="0"/>
            </a:spcBef>
            <a:spcAft>
              <a:spcPct val="15000"/>
            </a:spcAft>
            <a:buChar char="•"/>
          </a:pPr>
          <a:r>
            <a:rPr lang="de-DE" sz="1600" b="1" kern="1200" dirty="0">
              <a:solidFill>
                <a:prstClr val="black">
                  <a:hueOff val="0"/>
                  <a:satOff val="0"/>
                  <a:lumOff val="0"/>
                  <a:alphaOff val="0"/>
                </a:prstClr>
              </a:solidFill>
              <a:latin typeface="Calibri" panose="020F0502020204030204"/>
              <a:ea typeface="+mn-ea"/>
              <a:cs typeface="+mn-cs"/>
            </a:rPr>
            <a:t>Timing: </a:t>
          </a:r>
          <a:r>
            <a:rPr lang="de-DE" sz="1600" b="0" kern="1200" dirty="0">
              <a:solidFill>
                <a:prstClr val="black">
                  <a:hueOff val="0"/>
                  <a:satOff val="0"/>
                  <a:lumOff val="0"/>
                  <a:alphaOff val="0"/>
                </a:prstClr>
              </a:solidFill>
              <a:latin typeface="Calibri" panose="020F0502020204030204"/>
              <a:ea typeface="+mn-ea"/>
              <a:cs typeface="+mn-cs"/>
            </a:rPr>
            <a:t>NPV allows to determine if now is the right time for an investment by taking into account future expectations as well as making scenarios that show the optimal time for the project. </a:t>
          </a:r>
        </a:p>
      </dgm:t>
    </dgm:pt>
    <dgm:pt modelId="{32D86FC5-B327-47B2-88FC-F517BA96E694}" type="parTrans" cxnId="{0ACA7F51-5AA5-467B-AD91-CFC1179B4462}">
      <dgm:prSet/>
      <dgm:spPr/>
    </dgm:pt>
    <dgm:pt modelId="{9F06398A-3816-4358-A973-0BF355B3407D}" type="sibTrans" cxnId="{0ACA7F51-5AA5-467B-AD91-CFC1179B4462}">
      <dgm:prSet/>
      <dgm:spPr/>
    </dgm:pt>
    <dgm:pt modelId="{1066BACE-1FB7-447A-BACF-820502BC133F}">
      <dgm:prSet phldrT="[Text]" custT="1"/>
      <dgm:spPr>
        <a:solidFill>
          <a:prstClr val="white">
            <a:alpha val="90000"/>
          </a:prstClr>
        </a:solidFill>
        <a:ln w="12700" cap="flat" cmpd="sng" algn="ctr">
          <a:solidFill>
            <a:srgbClr val="013D73">
              <a:alpha val="90000"/>
            </a:srgbClr>
          </a:solidFill>
          <a:prstDash val="solid"/>
          <a:miter lim="800000"/>
        </a:ln>
        <a:effectLst/>
      </dgm:spPr>
      <dgm:t>
        <a:bodyPr spcFirstLastPara="0" vert="horz" wrap="square" lIns="85344" tIns="85344" rIns="113792" bIns="128016" numCol="1" spcCol="1270" anchor="t" anchorCtr="0"/>
        <a:lstStyle/>
        <a:p>
          <a:pPr marL="171450" lvl="1" indent="-171450" algn="l" defTabSz="711200">
            <a:lnSpc>
              <a:spcPct val="90000"/>
            </a:lnSpc>
            <a:spcBef>
              <a:spcPct val="0"/>
            </a:spcBef>
            <a:spcAft>
              <a:spcPct val="15000"/>
            </a:spcAft>
            <a:buChar char="•"/>
          </a:pPr>
          <a:r>
            <a:rPr lang="de-DE" sz="1600" b="1" kern="1200" dirty="0">
              <a:solidFill>
                <a:prstClr val="black">
                  <a:hueOff val="0"/>
                  <a:satOff val="0"/>
                  <a:lumOff val="0"/>
                  <a:alphaOff val="0"/>
                </a:prstClr>
              </a:solidFill>
              <a:latin typeface="Calibri" panose="020F0502020204030204"/>
              <a:ea typeface="+mn-ea"/>
              <a:cs typeface="+mn-cs"/>
            </a:rPr>
            <a:t>Personalized: </a:t>
          </a:r>
          <a:r>
            <a:rPr lang="de-DE" sz="1600" b="0" kern="1200" dirty="0">
              <a:solidFill>
                <a:prstClr val="black">
                  <a:hueOff val="0"/>
                  <a:satOff val="0"/>
                  <a:lumOff val="0"/>
                  <a:alphaOff val="0"/>
                </a:prstClr>
              </a:solidFill>
              <a:latin typeface="Calibri" panose="020F0502020204030204"/>
              <a:ea typeface="+mn-ea"/>
              <a:cs typeface="+mn-cs"/>
            </a:rPr>
            <a:t>Allows firms to take into account their own internal rates of return for more relevant comparison</a:t>
          </a:r>
        </a:p>
      </dgm:t>
    </dgm:pt>
    <dgm:pt modelId="{16A0D326-F8CA-436E-9204-950F91A3E31B}" type="parTrans" cxnId="{AC5D24EA-6DD5-469A-B8BF-155631B96463}">
      <dgm:prSet/>
      <dgm:spPr/>
    </dgm:pt>
    <dgm:pt modelId="{FD261B63-DFAA-4A52-AFAE-61E0C433524E}" type="sibTrans" cxnId="{AC5D24EA-6DD5-469A-B8BF-155631B96463}">
      <dgm:prSet/>
      <dgm:spPr/>
    </dgm:pt>
    <dgm:pt modelId="{7BBC5789-D97C-4323-90C8-BC33A381BAFD}" type="pres">
      <dgm:prSet presAssocID="{F170B194-0AF2-4307-9EDC-7F5D6E486A7A}" presName="Name0" presStyleCnt="0">
        <dgm:presLayoutVars>
          <dgm:dir/>
          <dgm:animLvl val="lvl"/>
          <dgm:resizeHandles val="exact"/>
        </dgm:presLayoutVars>
      </dgm:prSet>
      <dgm:spPr/>
    </dgm:pt>
    <dgm:pt modelId="{FCF82319-48CE-4D5B-9891-2FCA1CD4E2BE}" type="pres">
      <dgm:prSet presAssocID="{580FB76B-F9CA-47C0-830D-5ABCB9BE1713}" presName="composite" presStyleCnt="0"/>
      <dgm:spPr/>
    </dgm:pt>
    <dgm:pt modelId="{08CEB5BC-28B7-4F2E-BA77-55E2011F8EFE}" type="pres">
      <dgm:prSet presAssocID="{580FB76B-F9CA-47C0-830D-5ABCB9BE1713}" presName="parTx" presStyleLbl="alignNode1" presStyleIdx="0" presStyleCnt="2" custScaleY="64718" custLinFactNeighborX="-202" custLinFactNeighborY="-17090">
        <dgm:presLayoutVars>
          <dgm:chMax val="0"/>
          <dgm:chPref val="0"/>
          <dgm:bulletEnabled val="1"/>
        </dgm:presLayoutVars>
      </dgm:prSet>
      <dgm:spPr/>
    </dgm:pt>
    <dgm:pt modelId="{C6EB32E1-88A8-41F9-8669-5591DDF584BC}" type="pres">
      <dgm:prSet presAssocID="{580FB76B-F9CA-47C0-830D-5ABCB9BE1713}" presName="desTx" presStyleLbl="alignAccFollowNode1" presStyleIdx="0" presStyleCnt="2">
        <dgm:presLayoutVars>
          <dgm:bulletEnabled val="1"/>
        </dgm:presLayoutVars>
      </dgm:prSet>
      <dgm:spPr/>
    </dgm:pt>
    <dgm:pt modelId="{52A7E1D9-1848-40A1-ABAA-3A2B46EA1DB7}" type="pres">
      <dgm:prSet presAssocID="{F4170D61-2E0C-46D3-BAA5-BB6887D0DF04}" presName="space" presStyleCnt="0"/>
      <dgm:spPr/>
    </dgm:pt>
    <dgm:pt modelId="{EDBD9410-1A03-4A50-B16D-5BA38A312B3D}" type="pres">
      <dgm:prSet presAssocID="{568F667A-25C3-496B-9FD8-8D908E45C7EA}" presName="composite" presStyleCnt="0"/>
      <dgm:spPr/>
    </dgm:pt>
    <dgm:pt modelId="{57538721-B027-4FBE-A003-FD8C47B1AEEE}" type="pres">
      <dgm:prSet presAssocID="{568F667A-25C3-496B-9FD8-8D908E45C7EA}" presName="parTx" presStyleLbl="alignNode1" presStyleIdx="1" presStyleCnt="2" custScaleY="64803" custLinFactNeighborX="785" custLinFactNeighborY="-17921">
        <dgm:presLayoutVars>
          <dgm:chMax val="0"/>
          <dgm:chPref val="0"/>
          <dgm:bulletEnabled val="1"/>
        </dgm:presLayoutVars>
      </dgm:prSet>
      <dgm:spPr/>
    </dgm:pt>
    <dgm:pt modelId="{27C94F73-8052-48E6-8030-753CA975EF73}" type="pres">
      <dgm:prSet presAssocID="{568F667A-25C3-496B-9FD8-8D908E45C7EA}" presName="desTx" presStyleLbl="alignAccFollowNode1" presStyleIdx="1" presStyleCnt="2">
        <dgm:presLayoutVars>
          <dgm:bulletEnabled val="1"/>
        </dgm:presLayoutVars>
      </dgm:prSet>
      <dgm:spPr>
        <a:xfrm>
          <a:off x="5872996" y="980123"/>
          <a:ext cx="5151704" cy="2810880"/>
        </a:xfrm>
        <a:prstGeom prst="rect">
          <a:avLst/>
        </a:prstGeom>
      </dgm:spPr>
    </dgm:pt>
  </dgm:ptLst>
  <dgm:cxnLst>
    <dgm:cxn modelId="{AEA77008-C1C9-462A-9512-167098C48A85}" type="presOf" srcId="{580FB76B-F9CA-47C0-830D-5ABCB9BE1713}" destId="{08CEB5BC-28B7-4F2E-BA77-55E2011F8EFE}" srcOrd="0" destOrd="0" presId="urn:microsoft.com/office/officeart/2005/8/layout/hList1"/>
    <dgm:cxn modelId="{A27C1A09-36F7-40E9-B7DA-2E94B886C17D}" type="presOf" srcId="{1066BACE-1FB7-447A-BACF-820502BC133F}" destId="{27C94F73-8052-48E6-8030-753CA975EF73}" srcOrd="0" destOrd="2" presId="urn:microsoft.com/office/officeart/2005/8/layout/hList1"/>
    <dgm:cxn modelId="{18D0243B-9AD5-4B07-8170-8E96EA40D64E}" srcId="{F170B194-0AF2-4307-9EDC-7F5D6E486A7A}" destId="{568F667A-25C3-496B-9FD8-8D908E45C7EA}" srcOrd="1" destOrd="0" parTransId="{3AFD78ED-B043-4238-8C3E-855223C00222}" sibTransId="{90DE4AFB-4327-43C8-B521-C00C2FB08209}"/>
    <dgm:cxn modelId="{A280023D-5B21-4BAA-901A-94AC5F1B3D99}" type="presOf" srcId="{832664CA-7E15-4FF7-9292-1F497C96D4EB}" destId="{C6EB32E1-88A8-41F9-8669-5591DDF584BC}" srcOrd="0" destOrd="0" presId="urn:microsoft.com/office/officeart/2005/8/layout/hList1"/>
    <dgm:cxn modelId="{514FB73E-A305-4A88-A367-6357029DC520}" type="presOf" srcId="{C0EFE58C-38E2-44E1-9081-6E7975C5AAFD}" destId="{C6EB32E1-88A8-41F9-8669-5591DDF584BC}" srcOrd="0" destOrd="1" presId="urn:microsoft.com/office/officeart/2005/8/layout/hList1"/>
    <dgm:cxn modelId="{A0718A44-857D-458D-914D-2A37C3C5D349}" type="presOf" srcId="{F170B194-0AF2-4307-9EDC-7F5D6E486A7A}" destId="{7BBC5789-D97C-4323-90C8-BC33A381BAFD}" srcOrd="0" destOrd="0" presId="urn:microsoft.com/office/officeart/2005/8/layout/hList1"/>
    <dgm:cxn modelId="{E847566D-8DB7-4680-8683-EEBC980DEE34}" type="presOf" srcId="{A55A4774-ED79-4A46-A18A-E0239AB9C797}" destId="{27C94F73-8052-48E6-8030-753CA975EF73}" srcOrd="0" destOrd="0" presId="urn:microsoft.com/office/officeart/2005/8/layout/hList1"/>
    <dgm:cxn modelId="{FA78E670-F381-46DD-B9C5-B2354D07173E}" type="presOf" srcId="{52D9DE29-9CE2-40B5-83BA-F8B599017C5C}" destId="{C6EB32E1-88A8-41F9-8669-5591DDF584BC}" srcOrd="0" destOrd="3" presId="urn:microsoft.com/office/officeart/2005/8/layout/hList1"/>
    <dgm:cxn modelId="{0ACA7F51-5AA5-467B-AD91-CFC1179B4462}" srcId="{568F667A-25C3-496B-9FD8-8D908E45C7EA}" destId="{E5779108-5D90-460D-B538-A56C8735597F}" srcOrd="1" destOrd="0" parTransId="{32D86FC5-B327-47B2-88FC-F517BA96E694}" sibTransId="{9F06398A-3816-4358-A973-0BF355B3407D}"/>
    <dgm:cxn modelId="{CD0B5E79-39E2-484E-9767-74586050D9E2}" srcId="{580FB76B-F9CA-47C0-830D-5ABCB9BE1713}" destId="{C0EFE58C-38E2-44E1-9081-6E7975C5AAFD}" srcOrd="1" destOrd="0" parTransId="{0CD01070-D59D-4420-AFCA-5C7655B6B76B}" sibTransId="{6CC71C4C-4C6C-4525-8BFE-729AA57723FA}"/>
    <dgm:cxn modelId="{563AD47D-B480-48D8-9827-EF9CF994FAC3}" type="presOf" srcId="{E5779108-5D90-460D-B538-A56C8735597F}" destId="{27C94F73-8052-48E6-8030-753CA975EF73}" srcOrd="0" destOrd="1" presId="urn:microsoft.com/office/officeart/2005/8/layout/hList1"/>
    <dgm:cxn modelId="{ACD81780-BDAA-4484-911A-1F7A5AE8D557}" type="presOf" srcId="{3CA854F5-4447-49EC-B5BB-726167C44046}" destId="{C6EB32E1-88A8-41F9-8669-5591DDF584BC}" srcOrd="0" destOrd="2" presId="urn:microsoft.com/office/officeart/2005/8/layout/hList1"/>
    <dgm:cxn modelId="{C51E7F9D-E748-45D4-870B-D0AA81A6B9A0}" srcId="{580FB76B-F9CA-47C0-830D-5ABCB9BE1713}" destId="{832664CA-7E15-4FF7-9292-1F497C96D4EB}" srcOrd="0" destOrd="0" parTransId="{E0A73786-83C7-48C2-A916-702051C7D8CA}" sibTransId="{5FE1DDC2-3972-41F1-B36E-A4DB1BEDDB95}"/>
    <dgm:cxn modelId="{5A3504B6-5DA1-4A5E-A81F-95D5655D8662}" srcId="{580FB76B-F9CA-47C0-830D-5ABCB9BE1713}" destId="{3CA854F5-4447-49EC-B5BB-726167C44046}" srcOrd="2" destOrd="0" parTransId="{3DBD4AAB-9D2B-42CA-93BD-8918E403B087}" sibTransId="{027D4840-AD87-46F8-BA59-0FAF0DF881E7}"/>
    <dgm:cxn modelId="{3ACC61C6-8D9A-4955-BA0E-1ED95682D4A1}" srcId="{568F667A-25C3-496B-9FD8-8D908E45C7EA}" destId="{A55A4774-ED79-4A46-A18A-E0239AB9C797}" srcOrd="0" destOrd="0" parTransId="{F4D43A1D-4B9C-4874-A457-04BA1EBD8120}" sibTransId="{74662C2D-64E7-4974-8CBB-43FB2096528F}"/>
    <dgm:cxn modelId="{1A2873D5-635D-45CC-9D65-69742E974A69}" srcId="{F170B194-0AF2-4307-9EDC-7F5D6E486A7A}" destId="{580FB76B-F9CA-47C0-830D-5ABCB9BE1713}" srcOrd="0" destOrd="0" parTransId="{2DD317E7-2C23-4E54-BE4B-F5DE6E54362A}" sibTransId="{F4170D61-2E0C-46D3-BAA5-BB6887D0DF04}"/>
    <dgm:cxn modelId="{D51A9ED8-A127-47F7-AB5A-53299102053D}" type="presOf" srcId="{568F667A-25C3-496B-9FD8-8D908E45C7EA}" destId="{57538721-B027-4FBE-A003-FD8C47B1AEEE}" srcOrd="0" destOrd="0" presId="urn:microsoft.com/office/officeart/2005/8/layout/hList1"/>
    <dgm:cxn modelId="{AC5D24EA-6DD5-469A-B8BF-155631B96463}" srcId="{568F667A-25C3-496B-9FD8-8D908E45C7EA}" destId="{1066BACE-1FB7-447A-BACF-820502BC133F}" srcOrd="2" destOrd="0" parTransId="{16A0D326-F8CA-436E-9204-950F91A3E31B}" sibTransId="{FD261B63-DFAA-4A52-AFAE-61E0C433524E}"/>
    <dgm:cxn modelId="{7B97A9FF-FFDE-4F37-AD8E-4EDE62CCDBF1}" srcId="{580FB76B-F9CA-47C0-830D-5ABCB9BE1713}" destId="{52D9DE29-9CE2-40B5-83BA-F8B599017C5C}" srcOrd="3" destOrd="0" parTransId="{A02F73C4-EC90-45DD-A2BD-66CC1348BC42}" sibTransId="{3642878B-0607-40D7-9589-7C5436EF5BA4}"/>
    <dgm:cxn modelId="{9A8F01EB-9A8B-4851-A296-6C2794D77B1E}" type="presParOf" srcId="{7BBC5789-D97C-4323-90C8-BC33A381BAFD}" destId="{FCF82319-48CE-4D5B-9891-2FCA1CD4E2BE}" srcOrd="0" destOrd="0" presId="urn:microsoft.com/office/officeart/2005/8/layout/hList1"/>
    <dgm:cxn modelId="{AE2D1D75-98DA-45D2-968B-6FE0BC95F795}" type="presParOf" srcId="{FCF82319-48CE-4D5B-9891-2FCA1CD4E2BE}" destId="{08CEB5BC-28B7-4F2E-BA77-55E2011F8EFE}" srcOrd="0" destOrd="0" presId="urn:microsoft.com/office/officeart/2005/8/layout/hList1"/>
    <dgm:cxn modelId="{E8ECC95C-693B-4591-8CBD-9C4D68682CE4}" type="presParOf" srcId="{FCF82319-48CE-4D5B-9891-2FCA1CD4E2BE}" destId="{C6EB32E1-88A8-41F9-8669-5591DDF584BC}" srcOrd="1" destOrd="0" presId="urn:microsoft.com/office/officeart/2005/8/layout/hList1"/>
    <dgm:cxn modelId="{B80496AB-6133-4BAF-9987-C3FDBED467FB}" type="presParOf" srcId="{7BBC5789-D97C-4323-90C8-BC33A381BAFD}" destId="{52A7E1D9-1848-40A1-ABAA-3A2B46EA1DB7}" srcOrd="1" destOrd="0" presId="urn:microsoft.com/office/officeart/2005/8/layout/hList1"/>
    <dgm:cxn modelId="{6AF8DFE7-606B-4D5D-B3B2-5DF9C5EC7D5E}" type="presParOf" srcId="{7BBC5789-D97C-4323-90C8-BC33A381BAFD}" destId="{EDBD9410-1A03-4A50-B16D-5BA38A312B3D}" srcOrd="2" destOrd="0" presId="urn:microsoft.com/office/officeart/2005/8/layout/hList1"/>
    <dgm:cxn modelId="{ADA68530-7105-45E2-B82B-FAED73FF6C1D}" type="presParOf" srcId="{EDBD9410-1A03-4A50-B16D-5BA38A312B3D}" destId="{57538721-B027-4FBE-A003-FD8C47B1AEEE}" srcOrd="0" destOrd="0" presId="urn:microsoft.com/office/officeart/2005/8/layout/hList1"/>
    <dgm:cxn modelId="{136B6B39-6163-4D9F-836C-FDCBBD85EB52}" type="presParOf" srcId="{EDBD9410-1A03-4A50-B16D-5BA38A312B3D}" destId="{27C94F73-8052-48E6-8030-753CA975EF7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EB5BC-28B7-4F2E-BA77-55E2011F8EFE}">
      <dsp:nvSpPr>
        <dsp:cNvPr id="0" name=""/>
        <dsp:cNvSpPr/>
      </dsp:nvSpPr>
      <dsp:spPr>
        <a:xfrm>
          <a:off x="0" y="483777"/>
          <a:ext cx="5151704" cy="499629"/>
        </a:xfrm>
        <a:prstGeom prst="rect">
          <a:avLst/>
        </a:prstGeom>
        <a:solidFill>
          <a:srgbClr val="013D7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de-DE" sz="1800" kern="1200" dirty="0"/>
            <a:t>Advantages of debt over equity</a:t>
          </a:r>
        </a:p>
      </dsp:txBody>
      <dsp:txXfrm>
        <a:off x="0" y="483777"/>
        <a:ext cx="5151704" cy="499629"/>
      </dsp:txXfrm>
    </dsp:sp>
    <dsp:sp modelId="{C6EB32E1-88A8-41F9-8669-5591DDF584BC}">
      <dsp:nvSpPr>
        <dsp:cNvPr id="0" name=""/>
        <dsp:cNvSpPr/>
      </dsp:nvSpPr>
      <dsp:spPr>
        <a:xfrm>
          <a:off x="53" y="979152"/>
          <a:ext cx="5151704" cy="2810880"/>
        </a:xfrm>
        <a:prstGeom prst="rect">
          <a:avLst/>
        </a:prstGeom>
        <a:solidFill>
          <a:schemeClr val="bg1">
            <a:alpha val="90000"/>
          </a:schemeClr>
        </a:solidFill>
        <a:ln w="12700" cap="flat" cmpd="sng" algn="ctr">
          <a:solidFill>
            <a:srgbClr val="013D73">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de-DE" sz="1600" b="1" kern="1200" dirty="0"/>
            <a:t>Tax advantanage: </a:t>
          </a:r>
          <a:r>
            <a:rPr lang="de-DE" sz="1600" kern="1200" dirty="0"/>
            <a:t>Interest is reduced pre tax. Hence higher return on investment for the same profit. </a:t>
          </a:r>
        </a:p>
        <a:p>
          <a:pPr marL="171450" lvl="1" indent="-171450" algn="l" defTabSz="711200">
            <a:lnSpc>
              <a:spcPct val="90000"/>
            </a:lnSpc>
            <a:spcBef>
              <a:spcPct val="0"/>
            </a:spcBef>
            <a:spcAft>
              <a:spcPct val="15000"/>
            </a:spcAft>
            <a:buChar char="•"/>
          </a:pPr>
          <a:r>
            <a:rPr lang="de-DE" sz="1600" b="1" kern="1200" dirty="0"/>
            <a:t>Control advantage</a:t>
          </a:r>
          <a:r>
            <a:rPr lang="de-DE" sz="1600" kern="1200" dirty="0"/>
            <a:t>: Investors required rate of return can change throughout time, if the project rate of return is lower than the future one, pressure to liquidate. </a:t>
          </a:r>
        </a:p>
        <a:p>
          <a:pPr marL="171450" lvl="1" indent="-171450" algn="l" defTabSz="711200">
            <a:lnSpc>
              <a:spcPct val="90000"/>
            </a:lnSpc>
            <a:spcBef>
              <a:spcPct val="0"/>
            </a:spcBef>
            <a:spcAft>
              <a:spcPct val="15000"/>
            </a:spcAft>
            <a:buChar char="•"/>
          </a:pPr>
          <a:r>
            <a:rPr lang="de-DE" sz="1600" b="1" kern="1200" dirty="0"/>
            <a:t>Refinancing cost:  </a:t>
          </a:r>
          <a:r>
            <a:rPr lang="de-DE" sz="1600" kern="1200" dirty="0"/>
            <a:t>If a project does not go as projected, an additional credit line can be setup or the debt can be restructured for more the longer term.</a:t>
          </a:r>
        </a:p>
        <a:p>
          <a:pPr marL="171450" lvl="1" indent="-171450" algn="l" defTabSz="711200">
            <a:lnSpc>
              <a:spcPct val="90000"/>
            </a:lnSpc>
            <a:spcBef>
              <a:spcPct val="0"/>
            </a:spcBef>
            <a:spcAft>
              <a:spcPct val="15000"/>
            </a:spcAft>
            <a:buChar char="•"/>
          </a:pPr>
          <a:r>
            <a:rPr lang="de-DE" sz="1600" b="1" kern="1200" dirty="0"/>
            <a:t>Cost advantage: </a:t>
          </a:r>
          <a:r>
            <a:rPr lang="de-DE" sz="1600" b="0" kern="1200" dirty="0"/>
            <a:t>Equity holders ask for higher rate of return than debt holders</a:t>
          </a:r>
        </a:p>
      </dsp:txBody>
      <dsp:txXfrm>
        <a:off x="53" y="979152"/>
        <a:ext cx="5151704" cy="2810880"/>
      </dsp:txXfrm>
    </dsp:sp>
    <dsp:sp modelId="{57538721-B027-4FBE-A003-FD8C47B1AEEE}">
      <dsp:nvSpPr>
        <dsp:cNvPr id="0" name=""/>
        <dsp:cNvSpPr/>
      </dsp:nvSpPr>
      <dsp:spPr>
        <a:xfrm>
          <a:off x="5873050" y="476026"/>
          <a:ext cx="5151704" cy="501600"/>
        </a:xfrm>
        <a:prstGeom prst="rect">
          <a:avLst/>
        </a:prstGeom>
        <a:solidFill>
          <a:srgbClr val="013D7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de-DE" sz="1800" kern="1200" dirty="0"/>
            <a:t>NPV advantage</a:t>
          </a:r>
        </a:p>
      </dsp:txBody>
      <dsp:txXfrm>
        <a:off x="5873050" y="476026"/>
        <a:ext cx="5151704" cy="501600"/>
      </dsp:txXfrm>
    </dsp:sp>
    <dsp:sp modelId="{27C94F73-8052-48E6-8030-753CA975EF73}">
      <dsp:nvSpPr>
        <dsp:cNvPr id="0" name=""/>
        <dsp:cNvSpPr/>
      </dsp:nvSpPr>
      <dsp:spPr>
        <a:xfrm>
          <a:off x="5872996" y="980123"/>
          <a:ext cx="5151704" cy="2810880"/>
        </a:xfrm>
        <a:prstGeom prst="rect">
          <a:avLst/>
        </a:prstGeom>
        <a:solidFill>
          <a:prstClr val="white">
            <a:alpha val="90000"/>
          </a:prstClr>
        </a:solidFill>
        <a:ln w="12700" cap="flat" cmpd="sng" algn="ctr">
          <a:solidFill>
            <a:srgbClr val="013D73">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de-DE" sz="1600" b="1" kern="1200" dirty="0">
              <a:solidFill>
                <a:prstClr val="black">
                  <a:hueOff val="0"/>
                  <a:satOff val="0"/>
                  <a:lumOff val="0"/>
                  <a:alphaOff val="0"/>
                </a:prstClr>
              </a:solidFill>
              <a:latin typeface="Calibri" panose="020F0502020204030204"/>
              <a:ea typeface="+mn-ea"/>
              <a:cs typeface="+mn-cs"/>
            </a:rPr>
            <a:t>Capital structure: </a:t>
          </a:r>
          <a:r>
            <a:rPr lang="de-DE" sz="1600" b="0" kern="1200" dirty="0">
              <a:solidFill>
                <a:prstClr val="black">
                  <a:hueOff val="0"/>
                  <a:satOff val="0"/>
                  <a:lumOff val="0"/>
                  <a:alphaOff val="0"/>
                </a:prstClr>
              </a:solidFill>
              <a:latin typeface="Calibri" panose="020F0502020204030204"/>
              <a:ea typeface="+mn-ea"/>
              <a:cs typeface="+mn-cs"/>
            </a:rPr>
            <a:t>Using NPV can allow for ignoring the financing approach and focus on fundamentals</a:t>
          </a:r>
        </a:p>
        <a:p>
          <a:pPr marL="171450" lvl="1" indent="-171450" algn="l" defTabSz="711200">
            <a:lnSpc>
              <a:spcPct val="90000"/>
            </a:lnSpc>
            <a:spcBef>
              <a:spcPct val="0"/>
            </a:spcBef>
            <a:spcAft>
              <a:spcPct val="15000"/>
            </a:spcAft>
            <a:buChar char="•"/>
          </a:pPr>
          <a:r>
            <a:rPr lang="de-DE" sz="1600" b="1" kern="1200" dirty="0">
              <a:solidFill>
                <a:prstClr val="black">
                  <a:hueOff val="0"/>
                  <a:satOff val="0"/>
                  <a:lumOff val="0"/>
                  <a:alphaOff val="0"/>
                </a:prstClr>
              </a:solidFill>
              <a:latin typeface="Calibri" panose="020F0502020204030204"/>
              <a:ea typeface="+mn-ea"/>
              <a:cs typeface="+mn-cs"/>
            </a:rPr>
            <a:t>Timing: </a:t>
          </a:r>
          <a:r>
            <a:rPr lang="de-DE" sz="1600" b="0" kern="1200" dirty="0">
              <a:solidFill>
                <a:prstClr val="black">
                  <a:hueOff val="0"/>
                  <a:satOff val="0"/>
                  <a:lumOff val="0"/>
                  <a:alphaOff val="0"/>
                </a:prstClr>
              </a:solidFill>
              <a:latin typeface="Calibri" panose="020F0502020204030204"/>
              <a:ea typeface="+mn-ea"/>
              <a:cs typeface="+mn-cs"/>
            </a:rPr>
            <a:t>NPV allows to determine if now is the right time for an investment by taking into account future expectations as well as making scenarios that show the optimal time for the project. </a:t>
          </a:r>
        </a:p>
        <a:p>
          <a:pPr marL="171450" lvl="1" indent="-171450" algn="l" defTabSz="711200">
            <a:lnSpc>
              <a:spcPct val="90000"/>
            </a:lnSpc>
            <a:spcBef>
              <a:spcPct val="0"/>
            </a:spcBef>
            <a:spcAft>
              <a:spcPct val="15000"/>
            </a:spcAft>
            <a:buChar char="•"/>
          </a:pPr>
          <a:r>
            <a:rPr lang="de-DE" sz="1600" b="1" kern="1200" dirty="0">
              <a:solidFill>
                <a:prstClr val="black">
                  <a:hueOff val="0"/>
                  <a:satOff val="0"/>
                  <a:lumOff val="0"/>
                  <a:alphaOff val="0"/>
                </a:prstClr>
              </a:solidFill>
              <a:latin typeface="Calibri" panose="020F0502020204030204"/>
              <a:ea typeface="+mn-ea"/>
              <a:cs typeface="+mn-cs"/>
            </a:rPr>
            <a:t>Personalized: </a:t>
          </a:r>
          <a:r>
            <a:rPr lang="de-DE" sz="1600" b="0" kern="1200" dirty="0">
              <a:solidFill>
                <a:prstClr val="black">
                  <a:hueOff val="0"/>
                  <a:satOff val="0"/>
                  <a:lumOff val="0"/>
                  <a:alphaOff val="0"/>
                </a:prstClr>
              </a:solidFill>
              <a:latin typeface="Calibri" panose="020F0502020204030204"/>
              <a:ea typeface="+mn-ea"/>
              <a:cs typeface="+mn-cs"/>
            </a:rPr>
            <a:t>Allows firms to take into account their own internal rates of return for more relevant comparison</a:t>
          </a:r>
        </a:p>
      </dsp:txBody>
      <dsp:txXfrm>
        <a:off x="5872996" y="980123"/>
        <a:ext cx="5151704" cy="28108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FC46-BD45-BDC0-1678-159E02A12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C8CF69-B7F4-A588-5ED2-A301E808B8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61AC8-D039-835A-3626-920B99FCFA50}"/>
              </a:ext>
            </a:extLst>
          </p:cNvPr>
          <p:cNvSpPr>
            <a:spLocks noGrp="1"/>
          </p:cNvSpPr>
          <p:nvPr>
            <p:ph type="dt" sz="half" idx="10"/>
          </p:nvPr>
        </p:nvSpPr>
        <p:spPr/>
        <p:txBody>
          <a:bodyPr/>
          <a:lstStyle/>
          <a:p>
            <a:fld id="{AEA92BA1-12A9-46A4-8FA6-02EA44982B8A}" type="datetimeFigureOut">
              <a:rPr lang="en-US" smtClean="0"/>
              <a:t>7/23/2023</a:t>
            </a:fld>
            <a:endParaRPr lang="en-US"/>
          </a:p>
        </p:txBody>
      </p:sp>
      <p:sp>
        <p:nvSpPr>
          <p:cNvPr id="5" name="Footer Placeholder 4">
            <a:extLst>
              <a:ext uri="{FF2B5EF4-FFF2-40B4-BE49-F238E27FC236}">
                <a16:creationId xmlns:a16="http://schemas.microsoft.com/office/drawing/2014/main" id="{A40407AA-FE01-EB55-453D-87DFDB227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7FE4D-FE39-2B02-6EE4-9E49DCFB97FA}"/>
              </a:ext>
            </a:extLst>
          </p:cNvPr>
          <p:cNvSpPr>
            <a:spLocks noGrp="1"/>
          </p:cNvSpPr>
          <p:nvPr>
            <p:ph type="sldNum" sz="quarter" idx="12"/>
          </p:nvPr>
        </p:nvSpPr>
        <p:spPr/>
        <p:txBody>
          <a:bodyPr/>
          <a:lstStyle/>
          <a:p>
            <a:fld id="{648386FE-5C66-4A8B-89B9-16427F70FFAC}" type="slidenum">
              <a:rPr lang="en-US" smtClean="0"/>
              <a:t>‹#›</a:t>
            </a:fld>
            <a:endParaRPr lang="en-US"/>
          </a:p>
        </p:txBody>
      </p:sp>
    </p:spTree>
    <p:extLst>
      <p:ext uri="{BB962C8B-B14F-4D97-AF65-F5344CB8AC3E}">
        <p14:creationId xmlns:p14="http://schemas.microsoft.com/office/powerpoint/2010/main" val="354781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96A5-9DCD-612D-B2D9-F3AAE8529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3286FA-92CA-1965-3942-A3AC8E7519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438C6-F283-2D64-B795-1DF6A96EDF0D}"/>
              </a:ext>
            </a:extLst>
          </p:cNvPr>
          <p:cNvSpPr>
            <a:spLocks noGrp="1"/>
          </p:cNvSpPr>
          <p:nvPr>
            <p:ph type="dt" sz="half" idx="10"/>
          </p:nvPr>
        </p:nvSpPr>
        <p:spPr/>
        <p:txBody>
          <a:bodyPr/>
          <a:lstStyle/>
          <a:p>
            <a:fld id="{AEA92BA1-12A9-46A4-8FA6-02EA44982B8A}" type="datetimeFigureOut">
              <a:rPr lang="en-US" smtClean="0"/>
              <a:t>7/23/2023</a:t>
            </a:fld>
            <a:endParaRPr lang="en-US"/>
          </a:p>
        </p:txBody>
      </p:sp>
      <p:sp>
        <p:nvSpPr>
          <p:cNvPr id="5" name="Footer Placeholder 4">
            <a:extLst>
              <a:ext uri="{FF2B5EF4-FFF2-40B4-BE49-F238E27FC236}">
                <a16:creationId xmlns:a16="http://schemas.microsoft.com/office/drawing/2014/main" id="{82FE1DE8-74BC-75B8-9D30-843F88DD3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F95B3-B541-5098-AEFD-C918AF1833B9}"/>
              </a:ext>
            </a:extLst>
          </p:cNvPr>
          <p:cNvSpPr>
            <a:spLocks noGrp="1"/>
          </p:cNvSpPr>
          <p:nvPr>
            <p:ph type="sldNum" sz="quarter" idx="12"/>
          </p:nvPr>
        </p:nvSpPr>
        <p:spPr/>
        <p:txBody>
          <a:bodyPr/>
          <a:lstStyle/>
          <a:p>
            <a:fld id="{648386FE-5C66-4A8B-89B9-16427F70FFAC}" type="slidenum">
              <a:rPr lang="en-US" smtClean="0"/>
              <a:t>‹#›</a:t>
            </a:fld>
            <a:endParaRPr lang="en-US"/>
          </a:p>
        </p:txBody>
      </p:sp>
    </p:spTree>
    <p:extLst>
      <p:ext uri="{BB962C8B-B14F-4D97-AF65-F5344CB8AC3E}">
        <p14:creationId xmlns:p14="http://schemas.microsoft.com/office/powerpoint/2010/main" val="405918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720F86-7AAE-9733-34FA-206EBB9534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D3356-271A-9331-A394-B4EBC5E5C4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7E166-D72A-FC9E-5872-821952113EB5}"/>
              </a:ext>
            </a:extLst>
          </p:cNvPr>
          <p:cNvSpPr>
            <a:spLocks noGrp="1"/>
          </p:cNvSpPr>
          <p:nvPr>
            <p:ph type="dt" sz="half" idx="10"/>
          </p:nvPr>
        </p:nvSpPr>
        <p:spPr/>
        <p:txBody>
          <a:bodyPr/>
          <a:lstStyle/>
          <a:p>
            <a:fld id="{AEA92BA1-12A9-46A4-8FA6-02EA44982B8A}" type="datetimeFigureOut">
              <a:rPr lang="en-US" smtClean="0"/>
              <a:t>7/23/2023</a:t>
            </a:fld>
            <a:endParaRPr lang="en-US"/>
          </a:p>
        </p:txBody>
      </p:sp>
      <p:sp>
        <p:nvSpPr>
          <p:cNvPr id="5" name="Footer Placeholder 4">
            <a:extLst>
              <a:ext uri="{FF2B5EF4-FFF2-40B4-BE49-F238E27FC236}">
                <a16:creationId xmlns:a16="http://schemas.microsoft.com/office/drawing/2014/main" id="{2D1B9193-A80F-53FA-C65F-9FC7D96A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3A01B-7BAA-E8A5-9E07-1476585B3657}"/>
              </a:ext>
            </a:extLst>
          </p:cNvPr>
          <p:cNvSpPr>
            <a:spLocks noGrp="1"/>
          </p:cNvSpPr>
          <p:nvPr>
            <p:ph type="sldNum" sz="quarter" idx="12"/>
          </p:nvPr>
        </p:nvSpPr>
        <p:spPr/>
        <p:txBody>
          <a:bodyPr/>
          <a:lstStyle/>
          <a:p>
            <a:fld id="{648386FE-5C66-4A8B-89B9-16427F70FFAC}" type="slidenum">
              <a:rPr lang="en-US" smtClean="0"/>
              <a:t>‹#›</a:t>
            </a:fld>
            <a:endParaRPr lang="en-US"/>
          </a:p>
        </p:txBody>
      </p:sp>
    </p:spTree>
    <p:extLst>
      <p:ext uri="{BB962C8B-B14F-4D97-AF65-F5344CB8AC3E}">
        <p14:creationId xmlns:p14="http://schemas.microsoft.com/office/powerpoint/2010/main" val="427984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enutzerdefiniertes Layout">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66890A18-0D7D-874E-AC5B-8BA6C68167B9}"/>
              </a:ext>
            </a:extLst>
          </p:cNvPr>
          <p:cNvSpPr/>
          <p:nvPr userDrawn="1"/>
        </p:nvSpPr>
        <p:spPr>
          <a:xfrm>
            <a:off x="-1" y="0"/>
            <a:ext cx="12192001" cy="1298448"/>
          </a:xfrm>
          <a:prstGeom prst="rect">
            <a:avLst/>
          </a:prstGeom>
          <a:solidFill>
            <a:srgbClr val="013D7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x-none" sz="1800"/>
          </a:p>
        </p:txBody>
      </p:sp>
      <p:sp>
        <p:nvSpPr>
          <p:cNvPr id="2" name="Titel 1">
            <a:extLst>
              <a:ext uri="{FF2B5EF4-FFF2-40B4-BE49-F238E27FC236}">
                <a16:creationId xmlns:a16="http://schemas.microsoft.com/office/drawing/2014/main" id="{5B5E3BF0-397D-7347-8389-54A617860C4D}"/>
              </a:ext>
            </a:extLst>
          </p:cNvPr>
          <p:cNvSpPr>
            <a:spLocks noGrp="1"/>
          </p:cNvSpPr>
          <p:nvPr>
            <p:ph type="title"/>
          </p:nvPr>
        </p:nvSpPr>
        <p:spPr>
          <a:xfrm>
            <a:off x="273132" y="365126"/>
            <a:ext cx="11580614" cy="705392"/>
          </a:xfrm>
          <a:prstGeom prst="rect">
            <a:avLst/>
          </a:prstGeom>
        </p:spPr>
        <p:txBody>
          <a:bodyPr/>
          <a:lstStyle>
            <a:lvl1pPr>
              <a:defRPr sz="3200">
                <a:solidFill>
                  <a:schemeClr val="bg1"/>
                </a:solidFill>
                <a:latin typeface="Georgia" panose="02040502050405020303" pitchFamily="18" charset="0"/>
              </a:defRPr>
            </a:lvl1pPr>
          </a:lstStyle>
          <a:p>
            <a:r>
              <a:rPr lang="de-DE"/>
              <a:t>Mastertitelformat bearbeiten</a:t>
            </a:r>
            <a:endParaRPr lang="de-ES"/>
          </a:p>
        </p:txBody>
      </p:sp>
      <p:pic>
        <p:nvPicPr>
          <p:cNvPr id="4" name="Picture 23">
            <a:extLst>
              <a:ext uri="{FF2B5EF4-FFF2-40B4-BE49-F238E27FC236}">
                <a16:creationId xmlns:a16="http://schemas.microsoft.com/office/drawing/2014/main" id="{48EE51CE-1483-744A-9C67-A5EE537231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9091" y="6297490"/>
            <a:ext cx="1456795" cy="3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7">
            <a:extLst>
              <a:ext uri="{FF2B5EF4-FFF2-40B4-BE49-F238E27FC236}">
                <a16:creationId xmlns:a16="http://schemas.microsoft.com/office/drawing/2014/main" id="{05E36229-8E4F-5040-BAF8-0AEF1B360FB1}"/>
              </a:ext>
            </a:extLst>
          </p:cNvPr>
          <p:cNvSpPr txBox="1">
            <a:spLocks/>
          </p:cNvSpPr>
          <p:nvPr userDrawn="1"/>
        </p:nvSpPr>
        <p:spPr bwMode="auto">
          <a:xfrm>
            <a:off x="1694978" y="6385048"/>
            <a:ext cx="2362853"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9pPr>
          </a:lstStyle>
          <a:p>
            <a:pPr eaLnBrk="1" hangingPunct="1">
              <a:lnSpc>
                <a:spcPct val="100000"/>
              </a:lnSpc>
              <a:spcBef>
                <a:spcPct val="0"/>
              </a:spcBef>
              <a:buFontTx/>
              <a:buNone/>
            </a:pPr>
            <a:r>
              <a:rPr lang="en-GB" altLang="en-US" sz="900">
                <a:solidFill>
                  <a:schemeClr val="bg1"/>
                </a:solidFill>
                <a:latin typeface="Georgia" panose="02040502050405020303" pitchFamily="18" charset="0"/>
              </a:rPr>
              <a:t>Copyright © 2021 Schuman Associates</a:t>
            </a:r>
            <a:endParaRPr lang="en-US" altLang="en-US" sz="900">
              <a:solidFill>
                <a:schemeClr val="bg1"/>
              </a:solidFill>
              <a:latin typeface="Georgia" panose="02040502050405020303" pitchFamily="18" charset="0"/>
            </a:endParaRPr>
          </a:p>
        </p:txBody>
      </p:sp>
      <p:pic>
        <p:nvPicPr>
          <p:cNvPr id="6" name="Picture 23">
            <a:extLst>
              <a:ext uri="{FF2B5EF4-FFF2-40B4-BE49-F238E27FC236}">
                <a16:creationId xmlns:a16="http://schemas.microsoft.com/office/drawing/2014/main" id="{0779AB5E-E922-3747-8959-19F23E66E29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9090" y="5994278"/>
            <a:ext cx="1456795" cy="3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7">
            <a:extLst>
              <a:ext uri="{FF2B5EF4-FFF2-40B4-BE49-F238E27FC236}">
                <a16:creationId xmlns:a16="http://schemas.microsoft.com/office/drawing/2014/main" id="{1AF09A75-680B-B344-98ED-1FECFE1DD22B}"/>
              </a:ext>
            </a:extLst>
          </p:cNvPr>
          <p:cNvSpPr txBox="1">
            <a:spLocks/>
          </p:cNvSpPr>
          <p:nvPr userDrawn="1"/>
        </p:nvSpPr>
        <p:spPr bwMode="auto">
          <a:xfrm>
            <a:off x="55748" y="6385048"/>
            <a:ext cx="2362853"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9pPr>
          </a:lstStyle>
          <a:p>
            <a:pPr eaLnBrk="1" hangingPunct="1">
              <a:lnSpc>
                <a:spcPct val="100000"/>
              </a:lnSpc>
              <a:spcBef>
                <a:spcPct val="0"/>
              </a:spcBef>
              <a:buFontTx/>
              <a:buNone/>
            </a:pPr>
            <a:r>
              <a:rPr lang="en-GB" altLang="en-US" sz="900">
                <a:solidFill>
                  <a:schemeClr val="bg1"/>
                </a:solidFill>
                <a:latin typeface="Georgia" panose="02040502050405020303" pitchFamily="18" charset="0"/>
              </a:rPr>
              <a:t>Copyright © 2021 Schuman Associates</a:t>
            </a:r>
            <a:endParaRPr lang="en-US" altLang="en-US" sz="900">
              <a:solidFill>
                <a:schemeClr val="bg1"/>
              </a:solidFill>
              <a:latin typeface="Georgia" panose="02040502050405020303" pitchFamily="18" charset="0"/>
            </a:endParaRPr>
          </a:p>
        </p:txBody>
      </p:sp>
      <p:sp>
        <p:nvSpPr>
          <p:cNvPr id="8" name="Foliennummernplatzhalter 2">
            <a:extLst>
              <a:ext uri="{FF2B5EF4-FFF2-40B4-BE49-F238E27FC236}">
                <a16:creationId xmlns:a16="http://schemas.microsoft.com/office/drawing/2014/main" id="{EE7A29C0-774E-1744-995A-77C18CEBE004}"/>
              </a:ext>
            </a:extLst>
          </p:cNvPr>
          <p:cNvSpPr>
            <a:spLocks noGrp="1"/>
          </p:cNvSpPr>
          <p:nvPr>
            <p:ph type="sldNum" sz="quarter" idx="4"/>
          </p:nvPr>
        </p:nvSpPr>
        <p:spPr>
          <a:xfrm>
            <a:off x="11308702" y="6356349"/>
            <a:ext cx="614266" cy="365125"/>
          </a:xfrm>
          <a:prstGeom prst="rect">
            <a:avLst/>
          </a:prstGeom>
        </p:spPr>
        <p:txBody>
          <a:bodyPr vert="horz" lIns="91440" tIns="45720" rIns="91440" bIns="45720" rtlCol="0" anchor="ctr"/>
          <a:lstStyle>
            <a:lvl1pPr algn="r">
              <a:defRPr sz="1000">
                <a:solidFill>
                  <a:schemeClr val="tx1">
                    <a:lumMod val="85000"/>
                    <a:lumOff val="15000"/>
                  </a:schemeClr>
                </a:solidFill>
                <a:latin typeface="Georgia" panose="02040502050405020303" pitchFamily="18" charset="0"/>
              </a:defRPr>
            </a:lvl1pPr>
          </a:lstStyle>
          <a:p>
            <a:fld id="{F789BC63-6A01-4848-85F3-BFFDCDBB13E1}" type="slidenum">
              <a:rPr lang="de-ES" smtClean="0"/>
              <a:pPr/>
              <a:t>‹#›</a:t>
            </a:fld>
            <a:endParaRPr lang="de-ES"/>
          </a:p>
        </p:txBody>
      </p:sp>
      <p:sp>
        <p:nvSpPr>
          <p:cNvPr id="9" name="Datumsplatzhalter 4">
            <a:extLst>
              <a:ext uri="{FF2B5EF4-FFF2-40B4-BE49-F238E27FC236}">
                <a16:creationId xmlns:a16="http://schemas.microsoft.com/office/drawing/2014/main" id="{87F849EE-B1C1-D646-8139-C12F7FCF64ED}"/>
              </a:ext>
            </a:extLst>
          </p:cNvPr>
          <p:cNvSpPr>
            <a:spLocks noGrp="1"/>
          </p:cNvSpPr>
          <p:nvPr>
            <p:ph type="dt" sz="half" idx="2"/>
          </p:nvPr>
        </p:nvSpPr>
        <p:spPr>
          <a:xfrm>
            <a:off x="10300995" y="6356348"/>
            <a:ext cx="903515" cy="365125"/>
          </a:xfrm>
          <a:prstGeom prst="rect">
            <a:avLst/>
          </a:prstGeom>
        </p:spPr>
        <p:txBody>
          <a:bodyPr vert="horz" lIns="91440" tIns="45720" rIns="91440" bIns="45720" rtlCol="0" anchor="ctr"/>
          <a:lstStyle>
            <a:lvl1pPr algn="l">
              <a:defRPr sz="1000">
                <a:solidFill>
                  <a:schemeClr val="tx1">
                    <a:lumMod val="85000"/>
                    <a:lumOff val="15000"/>
                  </a:schemeClr>
                </a:solidFill>
                <a:latin typeface="Georgia" panose="02040502050405020303" pitchFamily="18" charset="0"/>
              </a:defRPr>
            </a:lvl1pPr>
          </a:lstStyle>
          <a:p>
            <a:fld id="{DBC60662-1E3F-C740-A0F5-C78F4447FD04}" type="datetime1">
              <a:rPr lang="de-DE" smtClean="0"/>
              <a:t>23.07.2023</a:t>
            </a:fld>
            <a:endParaRPr lang="de-ES"/>
          </a:p>
        </p:txBody>
      </p:sp>
      <p:sp>
        <p:nvSpPr>
          <p:cNvPr id="10" name="Fußzeilenplatzhalter 5">
            <a:extLst>
              <a:ext uri="{FF2B5EF4-FFF2-40B4-BE49-F238E27FC236}">
                <a16:creationId xmlns:a16="http://schemas.microsoft.com/office/drawing/2014/main" id="{2BDE96D9-0BD1-BB45-9E84-57C2BB365079}"/>
              </a:ext>
            </a:extLst>
          </p:cNvPr>
          <p:cNvSpPr>
            <a:spLocks noGrp="1"/>
          </p:cNvSpPr>
          <p:nvPr>
            <p:ph type="ftr" sz="quarter" idx="3"/>
          </p:nvPr>
        </p:nvSpPr>
        <p:spPr>
          <a:xfrm>
            <a:off x="6082003" y="6356347"/>
            <a:ext cx="4114800" cy="365125"/>
          </a:xfrm>
          <a:prstGeom prst="rect">
            <a:avLst/>
          </a:prstGeom>
        </p:spPr>
        <p:txBody>
          <a:bodyPr vert="horz" lIns="91440" tIns="45720" rIns="91440" bIns="45720" rtlCol="0" anchor="ctr"/>
          <a:lstStyle>
            <a:lvl1pPr marL="0" marR="0" indent="0" algn="ctr" defTabSz="914400" rtl="0" eaLnBrk="0" fontAlgn="base" latinLnBrk="0" hangingPunct="0">
              <a:lnSpc>
                <a:spcPct val="100000"/>
              </a:lnSpc>
              <a:spcBef>
                <a:spcPct val="0"/>
              </a:spcBef>
              <a:spcAft>
                <a:spcPct val="0"/>
              </a:spcAft>
              <a:buClrTx/>
              <a:buSzTx/>
              <a:buFontTx/>
              <a:buNone/>
              <a:tabLst/>
              <a:defRPr sz="1000">
                <a:solidFill>
                  <a:schemeClr val="tx1">
                    <a:lumMod val="85000"/>
                    <a:lumOff val="15000"/>
                  </a:schemeClr>
                </a:solidFill>
                <a:latin typeface="Georgia" panose="02040502050405020303" pitchFamily="18" charset="0"/>
              </a:defRPr>
            </a:lvl1pPr>
          </a:lstStyle>
          <a:p>
            <a:r>
              <a:rPr lang="en-GB" altLang="en-US"/>
              <a:t>Copyright © 2023 Schuman Associates</a:t>
            </a:r>
            <a:endParaRPr lang="en-US" altLang="en-US"/>
          </a:p>
        </p:txBody>
      </p:sp>
      <p:pic>
        <p:nvPicPr>
          <p:cNvPr id="11" name="Picture 7" descr="Schuman logo.jpg">
            <a:extLst>
              <a:ext uri="{FF2B5EF4-FFF2-40B4-BE49-F238E27FC236}">
                <a16:creationId xmlns:a16="http://schemas.microsoft.com/office/drawing/2014/main" id="{7AEE51AB-5656-404C-8652-616F0945F7F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605" t="11574" r="6054" b="29791"/>
          <a:stretch/>
        </p:blipFill>
        <p:spPr>
          <a:xfrm>
            <a:off x="120935" y="6299670"/>
            <a:ext cx="1413544" cy="392400"/>
          </a:xfrm>
          <a:prstGeom prst="rect">
            <a:avLst/>
          </a:prstGeom>
        </p:spPr>
      </p:pic>
    </p:spTree>
    <p:extLst>
      <p:ext uri="{BB962C8B-B14F-4D97-AF65-F5344CB8AC3E}">
        <p14:creationId xmlns:p14="http://schemas.microsoft.com/office/powerpoint/2010/main" val="43147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F42E-BD5C-4C97-1510-84C2E2455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6E5F6-5115-63E7-220D-250BA6285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9152F-D9CF-CEE0-0CE9-C4C8693824FF}"/>
              </a:ext>
            </a:extLst>
          </p:cNvPr>
          <p:cNvSpPr>
            <a:spLocks noGrp="1"/>
          </p:cNvSpPr>
          <p:nvPr>
            <p:ph type="dt" sz="half" idx="10"/>
          </p:nvPr>
        </p:nvSpPr>
        <p:spPr/>
        <p:txBody>
          <a:bodyPr/>
          <a:lstStyle/>
          <a:p>
            <a:fld id="{AEA92BA1-12A9-46A4-8FA6-02EA44982B8A}" type="datetimeFigureOut">
              <a:rPr lang="en-US" smtClean="0"/>
              <a:t>7/23/2023</a:t>
            </a:fld>
            <a:endParaRPr lang="en-US"/>
          </a:p>
        </p:txBody>
      </p:sp>
      <p:sp>
        <p:nvSpPr>
          <p:cNvPr id="5" name="Footer Placeholder 4">
            <a:extLst>
              <a:ext uri="{FF2B5EF4-FFF2-40B4-BE49-F238E27FC236}">
                <a16:creationId xmlns:a16="http://schemas.microsoft.com/office/drawing/2014/main" id="{778B0DBE-8007-69E9-67F6-818538578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B56B6-FEB2-4E0A-EED0-9EA2C2DED8D9}"/>
              </a:ext>
            </a:extLst>
          </p:cNvPr>
          <p:cNvSpPr>
            <a:spLocks noGrp="1"/>
          </p:cNvSpPr>
          <p:nvPr>
            <p:ph type="sldNum" sz="quarter" idx="12"/>
          </p:nvPr>
        </p:nvSpPr>
        <p:spPr/>
        <p:txBody>
          <a:bodyPr/>
          <a:lstStyle/>
          <a:p>
            <a:fld id="{648386FE-5C66-4A8B-89B9-16427F70FFAC}" type="slidenum">
              <a:rPr lang="en-US" smtClean="0"/>
              <a:t>‹#›</a:t>
            </a:fld>
            <a:endParaRPr lang="en-US"/>
          </a:p>
        </p:txBody>
      </p:sp>
    </p:spTree>
    <p:extLst>
      <p:ext uri="{BB962C8B-B14F-4D97-AF65-F5344CB8AC3E}">
        <p14:creationId xmlns:p14="http://schemas.microsoft.com/office/powerpoint/2010/main" val="25372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6F14-1F11-6497-B72F-11D9F061D8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397D4B-8F96-37AB-652E-778EAAE73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4543A7-73CC-7449-B6AE-C56F9C7401A9}"/>
              </a:ext>
            </a:extLst>
          </p:cNvPr>
          <p:cNvSpPr>
            <a:spLocks noGrp="1"/>
          </p:cNvSpPr>
          <p:nvPr>
            <p:ph type="dt" sz="half" idx="10"/>
          </p:nvPr>
        </p:nvSpPr>
        <p:spPr/>
        <p:txBody>
          <a:bodyPr/>
          <a:lstStyle/>
          <a:p>
            <a:fld id="{AEA92BA1-12A9-46A4-8FA6-02EA44982B8A}" type="datetimeFigureOut">
              <a:rPr lang="en-US" smtClean="0"/>
              <a:t>7/23/2023</a:t>
            </a:fld>
            <a:endParaRPr lang="en-US"/>
          </a:p>
        </p:txBody>
      </p:sp>
      <p:sp>
        <p:nvSpPr>
          <p:cNvPr id="5" name="Footer Placeholder 4">
            <a:extLst>
              <a:ext uri="{FF2B5EF4-FFF2-40B4-BE49-F238E27FC236}">
                <a16:creationId xmlns:a16="http://schemas.microsoft.com/office/drawing/2014/main" id="{834497E1-3B1B-DB11-AD63-9FBE7B8CE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AFD32-8DFB-1178-15E9-33A8F4162690}"/>
              </a:ext>
            </a:extLst>
          </p:cNvPr>
          <p:cNvSpPr>
            <a:spLocks noGrp="1"/>
          </p:cNvSpPr>
          <p:nvPr>
            <p:ph type="sldNum" sz="quarter" idx="12"/>
          </p:nvPr>
        </p:nvSpPr>
        <p:spPr/>
        <p:txBody>
          <a:bodyPr/>
          <a:lstStyle/>
          <a:p>
            <a:fld id="{648386FE-5C66-4A8B-89B9-16427F70FFAC}" type="slidenum">
              <a:rPr lang="en-US" smtClean="0"/>
              <a:t>‹#›</a:t>
            </a:fld>
            <a:endParaRPr lang="en-US"/>
          </a:p>
        </p:txBody>
      </p:sp>
    </p:spTree>
    <p:extLst>
      <p:ext uri="{BB962C8B-B14F-4D97-AF65-F5344CB8AC3E}">
        <p14:creationId xmlns:p14="http://schemas.microsoft.com/office/powerpoint/2010/main" val="105360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D8BC-C320-C679-9202-A7F3EB1F15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92F20C-CAEE-F675-B59C-FC4D64F466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5A646F-9A25-D3F7-F4FE-5D1811C1AA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2D2D4C-ABD1-AD06-03AB-F491F394A380}"/>
              </a:ext>
            </a:extLst>
          </p:cNvPr>
          <p:cNvSpPr>
            <a:spLocks noGrp="1"/>
          </p:cNvSpPr>
          <p:nvPr>
            <p:ph type="dt" sz="half" idx="10"/>
          </p:nvPr>
        </p:nvSpPr>
        <p:spPr/>
        <p:txBody>
          <a:bodyPr/>
          <a:lstStyle/>
          <a:p>
            <a:fld id="{AEA92BA1-12A9-46A4-8FA6-02EA44982B8A}" type="datetimeFigureOut">
              <a:rPr lang="en-US" smtClean="0"/>
              <a:t>7/23/2023</a:t>
            </a:fld>
            <a:endParaRPr lang="en-US"/>
          </a:p>
        </p:txBody>
      </p:sp>
      <p:sp>
        <p:nvSpPr>
          <p:cNvPr id="6" name="Footer Placeholder 5">
            <a:extLst>
              <a:ext uri="{FF2B5EF4-FFF2-40B4-BE49-F238E27FC236}">
                <a16:creationId xmlns:a16="http://schemas.microsoft.com/office/drawing/2014/main" id="{5C078AED-72E5-9426-8BF0-4B50DD430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EF778E-365B-B83F-450A-C460542336AE}"/>
              </a:ext>
            </a:extLst>
          </p:cNvPr>
          <p:cNvSpPr>
            <a:spLocks noGrp="1"/>
          </p:cNvSpPr>
          <p:nvPr>
            <p:ph type="sldNum" sz="quarter" idx="12"/>
          </p:nvPr>
        </p:nvSpPr>
        <p:spPr/>
        <p:txBody>
          <a:bodyPr/>
          <a:lstStyle/>
          <a:p>
            <a:fld id="{648386FE-5C66-4A8B-89B9-16427F70FFAC}" type="slidenum">
              <a:rPr lang="en-US" smtClean="0"/>
              <a:t>‹#›</a:t>
            </a:fld>
            <a:endParaRPr lang="en-US"/>
          </a:p>
        </p:txBody>
      </p:sp>
    </p:spTree>
    <p:extLst>
      <p:ext uri="{BB962C8B-B14F-4D97-AF65-F5344CB8AC3E}">
        <p14:creationId xmlns:p14="http://schemas.microsoft.com/office/powerpoint/2010/main" val="71581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6907-3484-D88D-A138-AF47FA028F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9A3088-499C-3CED-F475-13BBB9FD3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D81AC-E441-B2A7-95B9-2645C4EB22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02BC4-916A-A2E2-307B-DD6E2FD36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877ACF-78F3-E2DE-00A8-2AB90ACD8E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3F1D44-EEC7-989B-8E69-B9E3DD7EB9F4}"/>
              </a:ext>
            </a:extLst>
          </p:cNvPr>
          <p:cNvSpPr>
            <a:spLocks noGrp="1"/>
          </p:cNvSpPr>
          <p:nvPr>
            <p:ph type="dt" sz="half" idx="10"/>
          </p:nvPr>
        </p:nvSpPr>
        <p:spPr/>
        <p:txBody>
          <a:bodyPr/>
          <a:lstStyle/>
          <a:p>
            <a:fld id="{AEA92BA1-12A9-46A4-8FA6-02EA44982B8A}" type="datetimeFigureOut">
              <a:rPr lang="en-US" smtClean="0"/>
              <a:t>7/23/2023</a:t>
            </a:fld>
            <a:endParaRPr lang="en-US"/>
          </a:p>
        </p:txBody>
      </p:sp>
      <p:sp>
        <p:nvSpPr>
          <p:cNvPr id="8" name="Footer Placeholder 7">
            <a:extLst>
              <a:ext uri="{FF2B5EF4-FFF2-40B4-BE49-F238E27FC236}">
                <a16:creationId xmlns:a16="http://schemas.microsoft.com/office/drawing/2014/main" id="{7D21CB68-A0EF-CC88-48BD-BDEC2C8068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E74E45-D523-4BB5-5309-FADB76F5BA37}"/>
              </a:ext>
            </a:extLst>
          </p:cNvPr>
          <p:cNvSpPr>
            <a:spLocks noGrp="1"/>
          </p:cNvSpPr>
          <p:nvPr>
            <p:ph type="sldNum" sz="quarter" idx="12"/>
          </p:nvPr>
        </p:nvSpPr>
        <p:spPr/>
        <p:txBody>
          <a:bodyPr/>
          <a:lstStyle/>
          <a:p>
            <a:fld id="{648386FE-5C66-4A8B-89B9-16427F70FFAC}" type="slidenum">
              <a:rPr lang="en-US" smtClean="0"/>
              <a:t>‹#›</a:t>
            </a:fld>
            <a:endParaRPr lang="en-US"/>
          </a:p>
        </p:txBody>
      </p:sp>
    </p:spTree>
    <p:extLst>
      <p:ext uri="{BB962C8B-B14F-4D97-AF65-F5344CB8AC3E}">
        <p14:creationId xmlns:p14="http://schemas.microsoft.com/office/powerpoint/2010/main" val="46396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E756-7A1A-1F6A-83FC-E218428BB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2C0082-38BC-045B-E207-20C4FCB0989D}"/>
              </a:ext>
            </a:extLst>
          </p:cNvPr>
          <p:cNvSpPr>
            <a:spLocks noGrp="1"/>
          </p:cNvSpPr>
          <p:nvPr>
            <p:ph type="dt" sz="half" idx="10"/>
          </p:nvPr>
        </p:nvSpPr>
        <p:spPr/>
        <p:txBody>
          <a:bodyPr/>
          <a:lstStyle/>
          <a:p>
            <a:fld id="{AEA92BA1-12A9-46A4-8FA6-02EA44982B8A}" type="datetimeFigureOut">
              <a:rPr lang="en-US" smtClean="0"/>
              <a:t>7/23/2023</a:t>
            </a:fld>
            <a:endParaRPr lang="en-US"/>
          </a:p>
        </p:txBody>
      </p:sp>
      <p:sp>
        <p:nvSpPr>
          <p:cNvPr id="4" name="Footer Placeholder 3">
            <a:extLst>
              <a:ext uri="{FF2B5EF4-FFF2-40B4-BE49-F238E27FC236}">
                <a16:creationId xmlns:a16="http://schemas.microsoft.com/office/drawing/2014/main" id="{793C1F49-C3ED-6C62-93D2-DFEA80BE40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F2E87B-C5B1-878A-1ACF-DD776835AA55}"/>
              </a:ext>
            </a:extLst>
          </p:cNvPr>
          <p:cNvSpPr>
            <a:spLocks noGrp="1"/>
          </p:cNvSpPr>
          <p:nvPr>
            <p:ph type="sldNum" sz="quarter" idx="12"/>
          </p:nvPr>
        </p:nvSpPr>
        <p:spPr/>
        <p:txBody>
          <a:bodyPr/>
          <a:lstStyle/>
          <a:p>
            <a:fld id="{648386FE-5C66-4A8B-89B9-16427F70FFAC}" type="slidenum">
              <a:rPr lang="en-US" smtClean="0"/>
              <a:t>‹#›</a:t>
            </a:fld>
            <a:endParaRPr lang="en-US"/>
          </a:p>
        </p:txBody>
      </p:sp>
    </p:spTree>
    <p:extLst>
      <p:ext uri="{BB962C8B-B14F-4D97-AF65-F5344CB8AC3E}">
        <p14:creationId xmlns:p14="http://schemas.microsoft.com/office/powerpoint/2010/main" val="88628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43D6F-86F5-BD25-9D1A-6CF53E900D44}"/>
              </a:ext>
            </a:extLst>
          </p:cNvPr>
          <p:cNvSpPr>
            <a:spLocks noGrp="1"/>
          </p:cNvSpPr>
          <p:nvPr>
            <p:ph type="dt" sz="half" idx="10"/>
          </p:nvPr>
        </p:nvSpPr>
        <p:spPr/>
        <p:txBody>
          <a:bodyPr/>
          <a:lstStyle/>
          <a:p>
            <a:fld id="{AEA92BA1-12A9-46A4-8FA6-02EA44982B8A}" type="datetimeFigureOut">
              <a:rPr lang="en-US" smtClean="0"/>
              <a:t>7/23/2023</a:t>
            </a:fld>
            <a:endParaRPr lang="en-US"/>
          </a:p>
        </p:txBody>
      </p:sp>
      <p:sp>
        <p:nvSpPr>
          <p:cNvPr id="3" name="Footer Placeholder 2">
            <a:extLst>
              <a:ext uri="{FF2B5EF4-FFF2-40B4-BE49-F238E27FC236}">
                <a16:creationId xmlns:a16="http://schemas.microsoft.com/office/drawing/2014/main" id="{AA9AB948-D309-E01C-1B7E-428D6D8814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E740CC-AF79-BF0A-736B-3A33DD7989DC}"/>
              </a:ext>
            </a:extLst>
          </p:cNvPr>
          <p:cNvSpPr>
            <a:spLocks noGrp="1"/>
          </p:cNvSpPr>
          <p:nvPr>
            <p:ph type="sldNum" sz="quarter" idx="12"/>
          </p:nvPr>
        </p:nvSpPr>
        <p:spPr/>
        <p:txBody>
          <a:bodyPr/>
          <a:lstStyle/>
          <a:p>
            <a:fld id="{648386FE-5C66-4A8B-89B9-16427F70FFAC}" type="slidenum">
              <a:rPr lang="en-US" smtClean="0"/>
              <a:t>‹#›</a:t>
            </a:fld>
            <a:endParaRPr lang="en-US"/>
          </a:p>
        </p:txBody>
      </p:sp>
    </p:spTree>
    <p:extLst>
      <p:ext uri="{BB962C8B-B14F-4D97-AF65-F5344CB8AC3E}">
        <p14:creationId xmlns:p14="http://schemas.microsoft.com/office/powerpoint/2010/main" val="359649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3EA2-C873-C5A9-1F7D-0F3ED682B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85670-2F61-A739-31D5-32C9631AA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65F416-ABCF-02AB-45CC-7B9BC1C51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BF270-66E3-24AE-6A32-96257FBC7BC5}"/>
              </a:ext>
            </a:extLst>
          </p:cNvPr>
          <p:cNvSpPr>
            <a:spLocks noGrp="1"/>
          </p:cNvSpPr>
          <p:nvPr>
            <p:ph type="dt" sz="half" idx="10"/>
          </p:nvPr>
        </p:nvSpPr>
        <p:spPr/>
        <p:txBody>
          <a:bodyPr/>
          <a:lstStyle/>
          <a:p>
            <a:fld id="{AEA92BA1-12A9-46A4-8FA6-02EA44982B8A}" type="datetimeFigureOut">
              <a:rPr lang="en-US" smtClean="0"/>
              <a:t>7/23/2023</a:t>
            </a:fld>
            <a:endParaRPr lang="en-US"/>
          </a:p>
        </p:txBody>
      </p:sp>
      <p:sp>
        <p:nvSpPr>
          <p:cNvPr id="6" name="Footer Placeholder 5">
            <a:extLst>
              <a:ext uri="{FF2B5EF4-FFF2-40B4-BE49-F238E27FC236}">
                <a16:creationId xmlns:a16="http://schemas.microsoft.com/office/drawing/2014/main" id="{C9B2F873-24F9-A6F0-008B-E70D2E25B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F3A003-49AA-7B57-267A-DC5C955C8E66}"/>
              </a:ext>
            </a:extLst>
          </p:cNvPr>
          <p:cNvSpPr>
            <a:spLocks noGrp="1"/>
          </p:cNvSpPr>
          <p:nvPr>
            <p:ph type="sldNum" sz="quarter" idx="12"/>
          </p:nvPr>
        </p:nvSpPr>
        <p:spPr/>
        <p:txBody>
          <a:bodyPr/>
          <a:lstStyle/>
          <a:p>
            <a:fld id="{648386FE-5C66-4A8B-89B9-16427F70FFAC}" type="slidenum">
              <a:rPr lang="en-US" smtClean="0"/>
              <a:t>‹#›</a:t>
            </a:fld>
            <a:endParaRPr lang="en-US"/>
          </a:p>
        </p:txBody>
      </p:sp>
    </p:spTree>
    <p:extLst>
      <p:ext uri="{BB962C8B-B14F-4D97-AF65-F5344CB8AC3E}">
        <p14:creationId xmlns:p14="http://schemas.microsoft.com/office/powerpoint/2010/main" val="19606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5087-064E-FDA7-67E1-69BF4F614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8CA38-C01F-4B8A-6833-F123367FCC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FC39AE-F753-83EF-2A51-2CB05EDE3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B0E9D-C351-4502-8E49-F24927DDEA23}"/>
              </a:ext>
            </a:extLst>
          </p:cNvPr>
          <p:cNvSpPr>
            <a:spLocks noGrp="1"/>
          </p:cNvSpPr>
          <p:nvPr>
            <p:ph type="dt" sz="half" idx="10"/>
          </p:nvPr>
        </p:nvSpPr>
        <p:spPr/>
        <p:txBody>
          <a:bodyPr/>
          <a:lstStyle/>
          <a:p>
            <a:fld id="{AEA92BA1-12A9-46A4-8FA6-02EA44982B8A}" type="datetimeFigureOut">
              <a:rPr lang="en-US" smtClean="0"/>
              <a:t>7/23/2023</a:t>
            </a:fld>
            <a:endParaRPr lang="en-US"/>
          </a:p>
        </p:txBody>
      </p:sp>
      <p:sp>
        <p:nvSpPr>
          <p:cNvPr id="6" name="Footer Placeholder 5">
            <a:extLst>
              <a:ext uri="{FF2B5EF4-FFF2-40B4-BE49-F238E27FC236}">
                <a16:creationId xmlns:a16="http://schemas.microsoft.com/office/drawing/2014/main" id="{19CDD680-6B45-8B93-F95E-BA2014FD1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B6DA4-42F2-6389-DB12-89495D4E0DA7}"/>
              </a:ext>
            </a:extLst>
          </p:cNvPr>
          <p:cNvSpPr>
            <a:spLocks noGrp="1"/>
          </p:cNvSpPr>
          <p:nvPr>
            <p:ph type="sldNum" sz="quarter" idx="12"/>
          </p:nvPr>
        </p:nvSpPr>
        <p:spPr/>
        <p:txBody>
          <a:bodyPr/>
          <a:lstStyle/>
          <a:p>
            <a:fld id="{648386FE-5C66-4A8B-89B9-16427F70FFAC}" type="slidenum">
              <a:rPr lang="en-US" smtClean="0"/>
              <a:t>‹#›</a:t>
            </a:fld>
            <a:endParaRPr lang="en-US"/>
          </a:p>
        </p:txBody>
      </p:sp>
    </p:spTree>
    <p:extLst>
      <p:ext uri="{BB962C8B-B14F-4D97-AF65-F5344CB8AC3E}">
        <p14:creationId xmlns:p14="http://schemas.microsoft.com/office/powerpoint/2010/main" val="79616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D250D3-CEA3-822D-83A1-13B2CE156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C1CD94-685C-B015-FDD7-5489397B2F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773DF-325C-C327-7695-241234C15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92BA1-12A9-46A4-8FA6-02EA44982B8A}" type="datetimeFigureOut">
              <a:rPr lang="en-US" smtClean="0"/>
              <a:t>7/23/2023</a:t>
            </a:fld>
            <a:endParaRPr lang="en-US"/>
          </a:p>
        </p:txBody>
      </p:sp>
      <p:sp>
        <p:nvSpPr>
          <p:cNvPr id="5" name="Footer Placeholder 4">
            <a:extLst>
              <a:ext uri="{FF2B5EF4-FFF2-40B4-BE49-F238E27FC236}">
                <a16:creationId xmlns:a16="http://schemas.microsoft.com/office/drawing/2014/main" id="{885590F6-AAEA-3933-5138-C8B44E08B7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4EA7D9-8AFF-D07E-6CCF-19EA5050F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386FE-5C66-4A8B-89B9-16427F70FFAC}" type="slidenum">
              <a:rPr lang="en-US" smtClean="0"/>
              <a:t>‹#›</a:t>
            </a:fld>
            <a:endParaRPr lang="en-US"/>
          </a:p>
        </p:txBody>
      </p:sp>
    </p:spTree>
    <p:extLst>
      <p:ext uri="{BB962C8B-B14F-4D97-AF65-F5344CB8AC3E}">
        <p14:creationId xmlns:p14="http://schemas.microsoft.com/office/powerpoint/2010/main" val="263746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1BDD-A947-995F-D1C4-8982433E300C}"/>
              </a:ext>
            </a:extLst>
          </p:cNvPr>
          <p:cNvSpPr>
            <a:spLocks noGrp="1"/>
          </p:cNvSpPr>
          <p:nvPr>
            <p:ph type="title"/>
          </p:nvPr>
        </p:nvSpPr>
        <p:spPr/>
        <p:txBody>
          <a:bodyPr/>
          <a:lstStyle/>
          <a:p>
            <a:r>
              <a:rPr lang="de-DE" dirty="0"/>
              <a:t>Advantage of debt </a:t>
            </a:r>
            <a:r>
              <a:rPr lang="de-DE"/>
              <a:t>and NPV</a:t>
            </a:r>
            <a:endParaRPr lang="de-DE" dirty="0"/>
          </a:p>
        </p:txBody>
      </p:sp>
      <p:sp>
        <p:nvSpPr>
          <p:cNvPr id="3" name="Slide Number Placeholder 2">
            <a:extLst>
              <a:ext uri="{FF2B5EF4-FFF2-40B4-BE49-F238E27FC236}">
                <a16:creationId xmlns:a16="http://schemas.microsoft.com/office/drawing/2014/main" id="{C4BA5CB4-1404-81B0-0195-5475BD03C27C}"/>
              </a:ext>
            </a:extLst>
          </p:cNvPr>
          <p:cNvSpPr>
            <a:spLocks noGrp="1"/>
          </p:cNvSpPr>
          <p:nvPr>
            <p:ph type="sldNum" sz="quarter" idx="4"/>
          </p:nvPr>
        </p:nvSpPr>
        <p:spPr/>
        <p:txBody>
          <a:bodyPr/>
          <a:lstStyle/>
          <a:p>
            <a:fld id="{F789BC63-6A01-4848-85F3-BFFDCDBB13E1}" type="slidenum">
              <a:rPr lang="de-ES" smtClean="0"/>
              <a:pPr/>
              <a:t>1</a:t>
            </a:fld>
            <a:endParaRPr lang="de-ES"/>
          </a:p>
        </p:txBody>
      </p:sp>
      <p:graphicFrame>
        <p:nvGraphicFramePr>
          <p:cNvPr id="4" name="Diagram 3">
            <a:extLst>
              <a:ext uri="{FF2B5EF4-FFF2-40B4-BE49-F238E27FC236}">
                <a16:creationId xmlns:a16="http://schemas.microsoft.com/office/drawing/2014/main" id="{2D8CD3E9-7A4D-FBE5-0EE5-88E3FBB0E609}"/>
              </a:ext>
            </a:extLst>
          </p:cNvPr>
          <p:cNvGraphicFramePr/>
          <p:nvPr>
            <p:extLst>
              <p:ext uri="{D42A27DB-BD31-4B8C-83A1-F6EECF244321}">
                <p14:modId xmlns:p14="http://schemas.microsoft.com/office/powerpoint/2010/main" val="3154113764"/>
              </p:ext>
            </p:extLst>
          </p:nvPr>
        </p:nvGraphicFramePr>
        <p:xfrm>
          <a:off x="550718" y="1433945"/>
          <a:ext cx="11024755" cy="4405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045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176</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Georgia</vt:lpstr>
      <vt:lpstr>Office Theme</vt:lpstr>
      <vt:lpstr>Advantage of debt and NPV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Diomides Mavroyiannis</dc:creator>
  <cp:lastModifiedBy>Diomides Mavroyiannis</cp:lastModifiedBy>
  <cp:revision>4</cp:revision>
  <dcterms:created xsi:type="dcterms:W3CDTF">2023-07-19T15:49:35Z</dcterms:created>
  <dcterms:modified xsi:type="dcterms:W3CDTF">2023-07-23T15:59:35Z</dcterms:modified>
</cp:coreProperties>
</file>