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70" r:id="rId5"/>
    <p:sldId id="266" r:id="rId6"/>
    <p:sldId id="267" r:id="rId7"/>
    <p:sldId id="265" r:id="rId8"/>
    <p:sldId id="268" r:id="rId9"/>
    <p:sldId id="269" r:id="rId10"/>
    <p:sldId id="271" r:id="rId11"/>
    <p:sldId id="258" r:id="rId12"/>
    <p:sldId id="259" r:id="rId13"/>
    <p:sldId id="260"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479A64-B7B5-43C8-90BF-820E28B52C6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211430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79A64-B7B5-43C8-90BF-820E28B52C61}"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162332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3479A64-B7B5-43C8-90BF-820E28B52C6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3462788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3479A64-B7B5-43C8-90BF-820E28B52C6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9C94-5B58-48D7-BD17-A2AB074D176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3038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79A64-B7B5-43C8-90BF-820E28B52C6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1986343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479A64-B7B5-43C8-90BF-820E28B52C61}" type="datetimeFigureOut">
              <a:rPr lang="en-US" smtClean="0"/>
              <a:t>3/4/2023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646950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479A64-B7B5-43C8-90BF-820E28B52C61}" type="datetimeFigureOut">
              <a:rPr lang="en-US" smtClean="0"/>
              <a:t>3/4/2023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1187085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79A64-B7B5-43C8-90BF-820E28B52C6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3772877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79A64-B7B5-43C8-90BF-820E28B52C6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50425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3479A64-B7B5-43C8-90BF-820E28B52C6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3768121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79A64-B7B5-43C8-90BF-820E28B52C6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300392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79A64-B7B5-43C8-90BF-820E28B52C61}"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311779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479A64-B7B5-43C8-90BF-820E28B52C61}"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295401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3479A64-B7B5-43C8-90BF-820E28B52C61}" type="datetimeFigureOut">
              <a:rPr lang="en-US" smtClean="0"/>
              <a:t>3/4/2023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186112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3479A64-B7B5-43C8-90BF-820E28B52C61}" type="datetimeFigureOut">
              <a:rPr lang="en-US" smtClean="0"/>
              <a:t>3/4/2023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274985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3479A64-B7B5-43C8-90BF-820E28B52C61}" type="datetimeFigureOut">
              <a:rPr lang="en-US" smtClean="0"/>
              <a:t>3/4/2023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8178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79A64-B7B5-43C8-90BF-820E28B52C61}"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9C94-5B58-48D7-BD17-A2AB074D176D}" type="slidenum">
              <a:rPr lang="en-US" smtClean="0"/>
              <a:t>‹#›</a:t>
            </a:fld>
            <a:endParaRPr lang="en-US"/>
          </a:p>
        </p:txBody>
      </p:sp>
    </p:spTree>
    <p:extLst>
      <p:ext uri="{BB962C8B-B14F-4D97-AF65-F5344CB8AC3E}">
        <p14:creationId xmlns:p14="http://schemas.microsoft.com/office/powerpoint/2010/main" val="55808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3479A64-B7B5-43C8-90BF-820E28B52C61}" type="datetimeFigureOut">
              <a:rPr lang="en-US" smtClean="0"/>
              <a:t>3/4/2023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43B9C94-5B58-48D7-BD17-A2AB074D176D}" type="slidenum">
              <a:rPr lang="en-US" smtClean="0"/>
              <a:t>‹#›</a:t>
            </a:fld>
            <a:endParaRPr lang="en-US"/>
          </a:p>
        </p:txBody>
      </p:sp>
    </p:spTree>
    <p:extLst>
      <p:ext uri="{BB962C8B-B14F-4D97-AF65-F5344CB8AC3E}">
        <p14:creationId xmlns:p14="http://schemas.microsoft.com/office/powerpoint/2010/main" val="38560042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193-234D-4188-A2E7-D08C6C7386C9}"/>
              </a:ext>
            </a:extLst>
          </p:cNvPr>
          <p:cNvSpPr>
            <a:spLocks noGrp="1"/>
          </p:cNvSpPr>
          <p:nvPr>
            <p:ph type="ctrTitle"/>
          </p:nvPr>
        </p:nvSpPr>
        <p:spPr/>
        <p:txBody>
          <a:bodyPr/>
          <a:lstStyle/>
          <a:p>
            <a:r>
              <a:rPr lang="en-US" dirty="0"/>
              <a:t>Cave and the light</a:t>
            </a:r>
          </a:p>
        </p:txBody>
      </p:sp>
      <p:sp>
        <p:nvSpPr>
          <p:cNvPr id="3" name="Subtitle 2">
            <a:extLst>
              <a:ext uri="{FF2B5EF4-FFF2-40B4-BE49-F238E27FC236}">
                <a16:creationId xmlns:a16="http://schemas.microsoft.com/office/drawing/2014/main" id="{B8C7E006-93EB-B6AC-22E6-04D2B0CC83EA}"/>
              </a:ext>
            </a:extLst>
          </p:cNvPr>
          <p:cNvSpPr>
            <a:spLocks noGrp="1"/>
          </p:cNvSpPr>
          <p:nvPr>
            <p:ph type="subTitle" idx="1"/>
          </p:nvPr>
        </p:nvSpPr>
        <p:spPr/>
        <p:txBody>
          <a:bodyPr/>
          <a:lstStyle/>
          <a:p>
            <a:r>
              <a:rPr lang="en-US" dirty="0"/>
              <a:t>Chapter 9: Dancing in the light: The birth of Neoplatonism</a:t>
            </a:r>
          </a:p>
        </p:txBody>
      </p:sp>
    </p:spTree>
    <p:extLst>
      <p:ext uri="{BB962C8B-B14F-4D97-AF65-F5344CB8AC3E}">
        <p14:creationId xmlns:p14="http://schemas.microsoft.com/office/powerpoint/2010/main" val="69494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0289-00F2-3BEC-EC54-693170038192}"/>
              </a:ext>
            </a:extLst>
          </p:cNvPr>
          <p:cNvSpPr>
            <a:spLocks noGrp="1"/>
          </p:cNvSpPr>
          <p:nvPr>
            <p:ph type="title"/>
          </p:nvPr>
        </p:nvSpPr>
        <p:spPr>
          <a:xfrm>
            <a:off x="646111" y="452718"/>
            <a:ext cx="9404723" cy="956632"/>
          </a:xfrm>
        </p:spPr>
        <p:txBody>
          <a:bodyPr/>
          <a:lstStyle/>
          <a:p>
            <a:r>
              <a:rPr lang="en-US" dirty="0"/>
              <a:t>Against the Stoics: Ethics</a:t>
            </a:r>
          </a:p>
        </p:txBody>
      </p:sp>
      <p:sp>
        <p:nvSpPr>
          <p:cNvPr id="3" name="Content Placeholder 2">
            <a:extLst>
              <a:ext uri="{FF2B5EF4-FFF2-40B4-BE49-F238E27FC236}">
                <a16:creationId xmlns:a16="http://schemas.microsoft.com/office/drawing/2014/main" id="{F4D381B4-FDB1-3D89-C95E-C69D9459F657}"/>
              </a:ext>
            </a:extLst>
          </p:cNvPr>
          <p:cNvSpPr>
            <a:spLocks noGrp="1"/>
          </p:cNvSpPr>
          <p:nvPr>
            <p:ph idx="1"/>
          </p:nvPr>
        </p:nvSpPr>
        <p:spPr>
          <a:xfrm>
            <a:off x="1103312" y="1669410"/>
            <a:ext cx="8946541" cy="4578990"/>
          </a:xfrm>
        </p:spPr>
        <p:txBody>
          <a:bodyPr/>
          <a:lstStyle/>
          <a:p>
            <a:pPr marL="457200" indent="-457200">
              <a:buFont typeface="+mj-lt"/>
              <a:buAutoNum type="arabicPeriod"/>
            </a:pPr>
            <a:r>
              <a:rPr lang="en-US" dirty="0"/>
              <a:t>S: If there is causal closure, what is up to us will be just words. </a:t>
            </a:r>
          </a:p>
          <a:p>
            <a:pPr marL="457200" indent="-457200">
              <a:buFont typeface="+mj-lt"/>
              <a:buAutoNum type="arabicPeriod"/>
            </a:pPr>
            <a:r>
              <a:rPr lang="en-US" dirty="0"/>
              <a:t>S: Impulses are causally caused</a:t>
            </a:r>
          </a:p>
          <a:p>
            <a:pPr marL="457200" indent="-457200">
              <a:buFont typeface="+mj-lt"/>
              <a:buAutoNum type="arabicPeriod"/>
            </a:pPr>
            <a:endParaRPr lang="en-US" dirty="0"/>
          </a:p>
          <a:p>
            <a:pPr marL="457200" indent="-457200">
              <a:buFont typeface="+mj-lt"/>
              <a:buAutoNum type="arabicPeriod"/>
            </a:pPr>
            <a:r>
              <a:rPr lang="en-US" dirty="0"/>
              <a:t>S: We have a rational capacity that gives meaning to our claims, this ‘assent’(</a:t>
            </a:r>
            <a:r>
              <a:rPr lang="en-US" dirty="0" err="1"/>
              <a:t>sunkatathesis</a:t>
            </a:r>
            <a:r>
              <a:rPr lang="en-US" dirty="0"/>
              <a:t>) precedes our rational impulses to act. </a:t>
            </a:r>
          </a:p>
          <a:p>
            <a:pPr marL="457200" indent="-457200">
              <a:buFont typeface="+mj-lt"/>
              <a:buAutoNum type="arabicPeriod"/>
            </a:pPr>
            <a:r>
              <a:rPr lang="en-US" dirty="0"/>
              <a:t>P: Desires are one reason but they are not the only reason. Rationality in choosing to fulfill your satisfaction. </a:t>
            </a:r>
          </a:p>
          <a:p>
            <a:pPr marL="457200" indent="-457200">
              <a:buFont typeface="+mj-lt"/>
              <a:buAutoNum type="arabicPeriod"/>
            </a:pPr>
            <a:r>
              <a:rPr lang="en-US" b="0" i="0" dirty="0">
                <a:solidFill>
                  <a:srgbClr val="000000"/>
                </a:solidFill>
                <a:effectLst/>
                <a:latin typeface="ff4"/>
              </a:rPr>
              <a:t>“I will that my appetite not be satisfied”.</a:t>
            </a:r>
            <a:endParaRPr lang="en-US" dirty="0"/>
          </a:p>
        </p:txBody>
      </p:sp>
    </p:spTree>
    <p:extLst>
      <p:ext uri="{BB962C8B-B14F-4D97-AF65-F5344CB8AC3E}">
        <p14:creationId xmlns:p14="http://schemas.microsoft.com/office/powerpoint/2010/main" val="18493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25E9-DF22-061F-094C-4B1C1FF241B2}"/>
              </a:ext>
            </a:extLst>
          </p:cNvPr>
          <p:cNvSpPr>
            <a:spLocks noGrp="1"/>
          </p:cNvSpPr>
          <p:nvPr>
            <p:ph type="title"/>
          </p:nvPr>
        </p:nvSpPr>
        <p:spPr>
          <a:xfrm>
            <a:off x="646111" y="452718"/>
            <a:ext cx="9404723" cy="1039198"/>
          </a:xfrm>
        </p:spPr>
        <p:txBody>
          <a:bodyPr/>
          <a:lstStyle/>
          <a:p>
            <a:r>
              <a:rPr lang="en-US" dirty="0"/>
              <a:t>Plotinus argument for the One</a:t>
            </a:r>
          </a:p>
        </p:txBody>
      </p:sp>
      <p:sp>
        <p:nvSpPr>
          <p:cNvPr id="3" name="Content Placeholder 2">
            <a:extLst>
              <a:ext uri="{FF2B5EF4-FFF2-40B4-BE49-F238E27FC236}">
                <a16:creationId xmlns:a16="http://schemas.microsoft.com/office/drawing/2014/main" id="{5E9044ED-8793-A410-AF06-51AEE4E1C65E}"/>
              </a:ext>
            </a:extLst>
          </p:cNvPr>
          <p:cNvSpPr>
            <a:spLocks noGrp="1"/>
          </p:cNvSpPr>
          <p:nvPr>
            <p:ph idx="1"/>
          </p:nvPr>
        </p:nvSpPr>
        <p:spPr>
          <a:xfrm>
            <a:off x="1103312" y="1716506"/>
            <a:ext cx="8946541" cy="4531894"/>
          </a:xfrm>
        </p:spPr>
        <p:txBody>
          <a:bodyPr>
            <a:normAutofit fontScale="85000" lnSpcReduction="10000"/>
          </a:bodyPr>
          <a:lstStyle/>
          <a:p>
            <a:pPr marL="514350" indent="-514350">
              <a:buFont typeface="+mj-lt"/>
              <a:buAutoNum type="arabicPeriod"/>
            </a:pPr>
            <a:r>
              <a:rPr lang="en-US" dirty="0"/>
              <a:t>The things of our experience are composite</a:t>
            </a:r>
          </a:p>
          <a:p>
            <a:pPr marL="514350" indent="-514350">
              <a:buFont typeface="+mj-lt"/>
              <a:buAutoNum type="arabicPeriod"/>
            </a:pPr>
            <a:r>
              <a:rPr lang="en-US" dirty="0"/>
              <a:t>A composite exists at any moment only insofar as its parts are combined at that moment.</a:t>
            </a:r>
          </a:p>
          <a:p>
            <a:pPr marL="514350" indent="-514350">
              <a:buFont typeface="+mj-lt"/>
              <a:buAutoNum type="arabicPeriod"/>
            </a:pPr>
            <a:r>
              <a:rPr lang="en-US" dirty="0"/>
              <a:t>This composition of parts requires a concurrent cause</a:t>
            </a:r>
          </a:p>
          <a:p>
            <a:pPr marL="514350" indent="-514350">
              <a:buFont typeface="+mj-lt"/>
              <a:buAutoNum type="arabicPeriod"/>
            </a:pPr>
            <a:r>
              <a:rPr lang="en-US" dirty="0"/>
              <a:t>=&gt; Any composite has a cause at any moment at which it exists</a:t>
            </a:r>
          </a:p>
          <a:p>
            <a:pPr marL="514350" indent="-514350">
              <a:buFont typeface="+mj-lt"/>
              <a:buAutoNum type="arabicPeriod"/>
            </a:pPr>
            <a:r>
              <a:rPr lang="en-US" dirty="0"/>
              <a:t>=&gt; Each of the things of our experience has a at any moment at which it exists</a:t>
            </a:r>
          </a:p>
          <a:p>
            <a:pPr marL="514350" indent="-514350">
              <a:buFont typeface="+mj-lt"/>
              <a:buAutoNum type="arabicPeriod"/>
            </a:pPr>
            <a:r>
              <a:rPr lang="en-US" dirty="0"/>
              <a:t>If the cause of a cause of a composite’s things existence at any moment is itself composite, then it will in turn require a cause of it’s own existence at that moment</a:t>
            </a:r>
          </a:p>
          <a:p>
            <a:pPr marL="514350" indent="-514350">
              <a:buFont typeface="+mj-lt"/>
              <a:buAutoNum type="arabicPeriod"/>
            </a:pPr>
            <a:r>
              <a:rPr lang="en-US" dirty="0"/>
              <a:t>The regress of causes this entails is hierarchical in nature, and such a regress a regress must have a first member.</a:t>
            </a:r>
          </a:p>
          <a:p>
            <a:pPr marL="514350" indent="-514350">
              <a:buFont typeface="+mj-lt"/>
              <a:buAutoNum type="arabicPeriod"/>
            </a:pPr>
            <a:r>
              <a:rPr lang="en-US" dirty="0"/>
              <a:t>Only something absolute simple and no composite could be the first member of this series.</a:t>
            </a:r>
          </a:p>
          <a:p>
            <a:pPr marL="514350" indent="-514350">
              <a:buFont typeface="+mj-lt"/>
              <a:buAutoNum type="arabicPeriod"/>
            </a:pPr>
            <a:r>
              <a:rPr lang="en-US" dirty="0"/>
              <a:t>=&gt; Our experience pre-supposes an absolutely simple or non-composite cause</a:t>
            </a:r>
          </a:p>
        </p:txBody>
      </p:sp>
    </p:spTree>
    <p:extLst>
      <p:ext uri="{BB962C8B-B14F-4D97-AF65-F5344CB8AC3E}">
        <p14:creationId xmlns:p14="http://schemas.microsoft.com/office/powerpoint/2010/main" val="307492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A63C-72B0-CAA9-2A18-02DB21BA1EF3}"/>
              </a:ext>
            </a:extLst>
          </p:cNvPr>
          <p:cNvSpPr>
            <a:spLocks noGrp="1"/>
          </p:cNvSpPr>
          <p:nvPr>
            <p:ph type="title"/>
          </p:nvPr>
        </p:nvSpPr>
        <p:spPr/>
        <p:txBody>
          <a:bodyPr/>
          <a:lstStyle/>
          <a:p>
            <a:r>
              <a:rPr lang="en-US" dirty="0"/>
              <a:t>Uniqueness of the one</a:t>
            </a:r>
          </a:p>
        </p:txBody>
      </p:sp>
      <p:sp>
        <p:nvSpPr>
          <p:cNvPr id="3" name="Content Placeholder 2">
            <a:extLst>
              <a:ext uri="{FF2B5EF4-FFF2-40B4-BE49-F238E27FC236}">
                <a16:creationId xmlns:a16="http://schemas.microsoft.com/office/drawing/2014/main" id="{4325B3C6-E479-DE3E-E3D5-441422094D17}"/>
              </a:ext>
            </a:extLst>
          </p:cNvPr>
          <p:cNvSpPr>
            <a:spLocks noGrp="1"/>
          </p:cNvSpPr>
          <p:nvPr>
            <p:ph idx="1"/>
          </p:nvPr>
        </p:nvSpPr>
        <p:spPr/>
        <p:txBody>
          <a:bodyPr/>
          <a:lstStyle/>
          <a:p>
            <a:r>
              <a:rPr lang="en-US" dirty="0"/>
              <a:t>Proof by contradiction: </a:t>
            </a:r>
          </a:p>
          <a:p>
            <a:pPr marL="514350" indent="-514350">
              <a:buFont typeface="+mj-lt"/>
              <a:buAutoNum type="arabicPeriod"/>
            </a:pPr>
            <a:r>
              <a:rPr lang="en-US" dirty="0"/>
              <a:t>If there were more than one simple non-composite cause, they would need to have different features, </a:t>
            </a:r>
          </a:p>
          <a:p>
            <a:pPr marL="514350" indent="-514350">
              <a:buFont typeface="+mj-lt"/>
              <a:buAutoNum type="arabicPeriod"/>
            </a:pPr>
            <a:r>
              <a:rPr lang="en-US" dirty="0"/>
              <a:t>If they have different features, they have parts. If they have parts they are not simple.</a:t>
            </a:r>
          </a:p>
          <a:p>
            <a:pPr marL="514350" indent="-514350">
              <a:buFont typeface="+mj-lt"/>
              <a:buAutoNum type="arabicPeriod"/>
            </a:pPr>
            <a:r>
              <a:rPr lang="en-US" dirty="0"/>
              <a:t>=&gt; There is only one simple and non-composite</a:t>
            </a:r>
          </a:p>
          <a:p>
            <a:pPr marL="514350" indent="-514350">
              <a:buFont typeface="+mj-lt"/>
              <a:buAutoNum type="arabicPeriod"/>
            </a:pPr>
            <a:r>
              <a:rPr lang="en-US" dirty="0"/>
              <a:t>=&gt;Everything other than the one is composite</a:t>
            </a:r>
          </a:p>
          <a:p>
            <a:endParaRPr lang="en-US" dirty="0"/>
          </a:p>
        </p:txBody>
      </p:sp>
    </p:spTree>
    <p:extLst>
      <p:ext uri="{BB962C8B-B14F-4D97-AF65-F5344CB8AC3E}">
        <p14:creationId xmlns:p14="http://schemas.microsoft.com/office/powerpoint/2010/main" val="3987402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0DF1-D441-F0D3-72F2-05F198E1BA96}"/>
              </a:ext>
            </a:extLst>
          </p:cNvPr>
          <p:cNvSpPr>
            <a:spLocks noGrp="1"/>
          </p:cNvSpPr>
          <p:nvPr>
            <p:ph type="title"/>
          </p:nvPr>
        </p:nvSpPr>
        <p:spPr/>
        <p:txBody>
          <a:bodyPr/>
          <a:lstStyle/>
          <a:p>
            <a:r>
              <a:rPr lang="en-US" dirty="0"/>
              <a:t>Timelessness of the one</a:t>
            </a:r>
          </a:p>
        </p:txBody>
      </p:sp>
      <p:sp>
        <p:nvSpPr>
          <p:cNvPr id="3" name="Content Placeholder 2">
            <a:extLst>
              <a:ext uri="{FF2B5EF4-FFF2-40B4-BE49-F238E27FC236}">
                <a16:creationId xmlns:a16="http://schemas.microsoft.com/office/drawing/2014/main" id="{B88BD8F6-626D-4A7D-EA80-55748ACBA46B}"/>
              </a:ext>
            </a:extLst>
          </p:cNvPr>
          <p:cNvSpPr>
            <a:spLocks noGrp="1"/>
          </p:cNvSpPr>
          <p:nvPr>
            <p:ph idx="1"/>
          </p:nvPr>
        </p:nvSpPr>
        <p:spPr/>
        <p:txBody>
          <a:bodyPr>
            <a:normAutofit/>
          </a:bodyPr>
          <a:lstStyle/>
          <a:p>
            <a:pPr marL="514350" indent="-514350">
              <a:buFont typeface="+mj-lt"/>
              <a:buAutoNum type="arabicPeriod"/>
            </a:pPr>
            <a:r>
              <a:rPr lang="en-US" dirty="0"/>
              <a:t>If the simple or non-composite cause were changeable, then it would have parts which it gains or loses</a:t>
            </a:r>
          </a:p>
          <a:p>
            <a:pPr marL="514350" indent="-514350">
              <a:buFont typeface="+mj-lt"/>
              <a:buAutoNum type="arabicPeriod"/>
            </a:pPr>
            <a:r>
              <a:rPr lang="en-US" dirty="0"/>
              <a:t>If it had parts it would be non-composite</a:t>
            </a:r>
          </a:p>
          <a:p>
            <a:pPr marL="514350" indent="-514350">
              <a:buFont typeface="+mj-lt"/>
              <a:buAutoNum type="arabicPeriod"/>
            </a:pPr>
            <a:r>
              <a:rPr lang="en-US" dirty="0"/>
              <a:t>=&gt; Simple or non-composite cause it changeless or immutable</a:t>
            </a:r>
          </a:p>
          <a:p>
            <a:pPr marL="514350" indent="-514350">
              <a:buFont typeface="+mj-lt"/>
              <a:buAutoNum type="arabicPeriod"/>
            </a:pPr>
            <a:r>
              <a:rPr lang="en-US" dirty="0"/>
              <a:t>If the simple or non-composite cause had a beginning or end, it would have parts which can be combined/broken.</a:t>
            </a:r>
          </a:p>
          <a:p>
            <a:pPr marL="514350" indent="-514350">
              <a:buFont typeface="+mj-lt"/>
              <a:buAutoNum type="arabicPeriod"/>
            </a:pPr>
            <a:r>
              <a:rPr lang="en-US" dirty="0"/>
              <a:t>But since it has no such parts, it is immutable, beginningless and endless. </a:t>
            </a:r>
          </a:p>
          <a:p>
            <a:pPr marL="514350" indent="-514350">
              <a:buFont typeface="+mj-lt"/>
              <a:buAutoNum type="arabicPeriod"/>
            </a:pPr>
            <a:r>
              <a:rPr lang="en-US" dirty="0"/>
              <a:t>Immutable/beginningless and endless things are eternal</a:t>
            </a:r>
          </a:p>
          <a:p>
            <a:pPr marL="514350" indent="-514350">
              <a:buFont typeface="+mj-lt"/>
              <a:buAutoNum type="arabicPeriod"/>
            </a:pPr>
            <a:r>
              <a:rPr lang="en-US" dirty="0"/>
              <a:t>=&gt; The one is eternal</a:t>
            </a:r>
          </a:p>
        </p:txBody>
      </p:sp>
    </p:spTree>
    <p:extLst>
      <p:ext uri="{BB962C8B-B14F-4D97-AF65-F5344CB8AC3E}">
        <p14:creationId xmlns:p14="http://schemas.microsoft.com/office/powerpoint/2010/main" val="533199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FAA1-0641-CA4D-D11D-17ED918D662A}"/>
              </a:ext>
            </a:extLst>
          </p:cNvPr>
          <p:cNvSpPr>
            <a:spLocks noGrp="1"/>
          </p:cNvSpPr>
          <p:nvPr>
            <p:ph type="title"/>
          </p:nvPr>
        </p:nvSpPr>
        <p:spPr/>
        <p:txBody>
          <a:bodyPr/>
          <a:lstStyle/>
          <a:p>
            <a:r>
              <a:rPr lang="en-US" dirty="0"/>
              <a:t>Composition</a:t>
            </a:r>
          </a:p>
        </p:txBody>
      </p:sp>
      <p:sp>
        <p:nvSpPr>
          <p:cNvPr id="3" name="Content Placeholder 2">
            <a:extLst>
              <a:ext uri="{FF2B5EF4-FFF2-40B4-BE49-F238E27FC236}">
                <a16:creationId xmlns:a16="http://schemas.microsoft.com/office/drawing/2014/main" id="{2863CEB9-0FDE-CB88-AE60-262F84CAD293}"/>
              </a:ext>
            </a:extLst>
          </p:cNvPr>
          <p:cNvSpPr>
            <a:spLocks noGrp="1"/>
          </p:cNvSpPr>
          <p:nvPr>
            <p:ph idx="1"/>
          </p:nvPr>
        </p:nvSpPr>
        <p:spPr/>
        <p:txBody>
          <a:bodyPr/>
          <a:lstStyle/>
          <a:p>
            <a:pPr marL="514350" indent="-514350">
              <a:buFont typeface="+mj-lt"/>
              <a:buAutoNum type="arabicPeriod"/>
            </a:pPr>
            <a:r>
              <a:rPr lang="en-US" dirty="0"/>
              <a:t>Everything is either a mind, mental content, material entity or abstract entity.</a:t>
            </a:r>
          </a:p>
          <a:p>
            <a:pPr marL="514350" indent="-514350">
              <a:buFont typeface="+mj-lt"/>
              <a:buAutoNum type="arabicPeriod"/>
            </a:pPr>
            <a:r>
              <a:rPr lang="en-US" dirty="0"/>
              <a:t>Abstract entities cannot cause things</a:t>
            </a:r>
          </a:p>
          <a:p>
            <a:pPr marL="514350" indent="-514350">
              <a:buFont typeface="+mj-lt"/>
              <a:buAutoNum type="arabicPeriod"/>
            </a:pPr>
            <a:r>
              <a:rPr lang="en-US" dirty="0"/>
              <a:t>Material entities have parts and are changeable</a:t>
            </a:r>
          </a:p>
          <a:p>
            <a:pPr marL="514350" indent="-514350">
              <a:buFont typeface="+mj-lt"/>
              <a:buAutoNum type="arabicPeriod"/>
            </a:pPr>
            <a:r>
              <a:rPr lang="en-US" dirty="0"/>
              <a:t>Mental content presupposes the existence of a mind</a:t>
            </a:r>
          </a:p>
          <a:p>
            <a:pPr marL="514350" indent="-514350">
              <a:buFont typeface="+mj-lt"/>
              <a:buAutoNum type="arabicPeriod"/>
            </a:pPr>
            <a:r>
              <a:rPr lang="en-US" dirty="0"/>
              <a:t>=&gt; The one must be a mind</a:t>
            </a:r>
          </a:p>
        </p:txBody>
      </p:sp>
    </p:spTree>
    <p:extLst>
      <p:ext uri="{BB962C8B-B14F-4D97-AF65-F5344CB8AC3E}">
        <p14:creationId xmlns:p14="http://schemas.microsoft.com/office/powerpoint/2010/main" val="2250961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8D841-2FE2-ED42-021A-2C7447A91CEF}"/>
              </a:ext>
            </a:extLst>
          </p:cNvPr>
          <p:cNvSpPr>
            <a:spLocks noGrp="1"/>
          </p:cNvSpPr>
          <p:nvPr>
            <p:ph type="title"/>
          </p:nvPr>
        </p:nvSpPr>
        <p:spPr/>
        <p:txBody>
          <a:bodyPr/>
          <a:lstStyle/>
          <a:p>
            <a:r>
              <a:rPr lang="en-US" dirty="0"/>
              <a:t>Lack of potential(Aristotle mixture)</a:t>
            </a:r>
          </a:p>
        </p:txBody>
      </p:sp>
      <p:sp>
        <p:nvSpPr>
          <p:cNvPr id="3" name="Content Placeholder 2">
            <a:extLst>
              <a:ext uri="{FF2B5EF4-FFF2-40B4-BE49-F238E27FC236}">
                <a16:creationId xmlns:a16="http://schemas.microsoft.com/office/drawing/2014/main" id="{986F8128-5E94-F690-C01F-09AE9AA6E4AF}"/>
              </a:ext>
            </a:extLst>
          </p:cNvPr>
          <p:cNvSpPr>
            <a:spLocks noGrp="1"/>
          </p:cNvSpPr>
          <p:nvPr>
            <p:ph idx="1"/>
          </p:nvPr>
        </p:nvSpPr>
        <p:spPr/>
        <p:txBody>
          <a:bodyPr/>
          <a:lstStyle/>
          <a:p>
            <a:pPr marL="514350" indent="-514350">
              <a:buFont typeface="+mj-lt"/>
              <a:buAutoNum type="arabicPeriod"/>
            </a:pPr>
            <a:r>
              <a:rPr lang="en-US" dirty="0"/>
              <a:t>If the simple and non-composite had potentialities as well as actualities, it would have parts. </a:t>
            </a:r>
          </a:p>
          <a:p>
            <a:pPr marL="514350" indent="-514350">
              <a:buFont typeface="+mj-lt"/>
              <a:buAutoNum type="arabicPeriod"/>
            </a:pPr>
            <a:r>
              <a:rPr lang="en-US" dirty="0"/>
              <a:t>But since it has no parts it must be purely actual</a:t>
            </a:r>
          </a:p>
        </p:txBody>
      </p:sp>
    </p:spTree>
    <p:extLst>
      <p:ext uri="{BB962C8B-B14F-4D97-AF65-F5344CB8AC3E}">
        <p14:creationId xmlns:p14="http://schemas.microsoft.com/office/powerpoint/2010/main" val="178300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246B-E57B-D179-519F-F72BA2B4DB37}"/>
              </a:ext>
            </a:extLst>
          </p:cNvPr>
          <p:cNvSpPr>
            <a:spLocks noGrp="1"/>
          </p:cNvSpPr>
          <p:nvPr>
            <p:ph type="title"/>
          </p:nvPr>
        </p:nvSpPr>
        <p:spPr/>
        <p:txBody>
          <a:bodyPr/>
          <a:lstStyle/>
          <a:p>
            <a:r>
              <a:rPr lang="en-US" dirty="0"/>
              <a:t>Cicero</a:t>
            </a:r>
          </a:p>
        </p:txBody>
      </p:sp>
      <p:sp>
        <p:nvSpPr>
          <p:cNvPr id="3" name="Content Placeholder 2">
            <a:extLst>
              <a:ext uri="{FF2B5EF4-FFF2-40B4-BE49-F238E27FC236}">
                <a16:creationId xmlns:a16="http://schemas.microsoft.com/office/drawing/2014/main" id="{F3340965-DB5F-7364-58C3-5D16AAC7EB8F}"/>
              </a:ext>
            </a:extLst>
          </p:cNvPr>
          <p:cNvSpPr>
            <a:spLocks noGrp="1"/>
          </p:cNvSpPr>
          <p:nvPr>
            <p:ph idx="1"/>
          </p:nvPr>
        </p:nvSpPr>
        <p:spPr/>
        <p:txBody>
          <a:bodyPr/>
          <a:lstStyle/>
          <a:p>
            <a:r>
              <a:rPr lang="en-US" dirty="0"/>
              <a:t>Life: 106BC-43BC</a:t>
            </a:r>
          </a:p>
          <a:p>
            <a:r>
              <a:rPr lang="en-US" dirty="0"/>
              <a:t>Known for: 1) As Quaestor for Sicily successfully prosecuted Gaius Verres, the governor. 2) Elected Consul in 63BC 3) Opposition to Caesar and Mark Antony(which lead to death)</a:t>
            </a:r>
          </a:p>
          <a:p>
            <a:endParaRPr lang="en-US" dirty="0"/>
          </a:p>
        </p:txBody>
      </p:sp>
    </p:spTree>
    <p:extLst>
      <p:ext uri="{BB962C8B-B14F-4D97-AF65-F5344CB8AC3E}">
        <p14:creationId xmlns:p14="http://schemas.microsoft.com/office/powerpoint/2010/main" val="1976237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D8D0B-E1E3-143C-FDAA-85EBF71C63AF}"/>
              </a:ext>
            </a:extLst>
          </p:cNvPr>
          <p:cNvSpPr>
            <a:spLocks noGrp="1"/>
          </p:cNvSpPr>
          <p:nvPr>
            <p:ph type="title"/>
          </p:nvPr>
        </p:nvSpPr>
        <p:spPr/>
        <p:txBody>
          <a:bodyPr/>
          <a:lstStyle/>
          <a:p>
            <a:r>
              <a:rPr lang="en-US" dirty="0"/>
              <a:t>Plotinus Background</a:t>
            </a:r>
          </a:p>
        </p:txBody>
      </p:sp>
      <p:sp>
        <p:nvSpPr>
          <p:cNvPr id="3" name="Content Placeholder 2">
            <a:extLst>
              <a:ext uri="{FF2B5EF4-FFF2-40B4-BE49-F238E27FC236}">
                <a16:creationId xmlns:a16="http://schemas.microsoft.com/office/drawing/2014/main" id="{82F56A87-E8B7-3173-4D65-EC66EDB4CEC5}"/>
              </a:ext>
            </a:extLst>
          </p:cNvPr>
          <p:cNvSpPr>
            <a:spLocks noGrp="1"/>
          </p:cNvSpPr>
          <p:nvPr>
            <p:ph idx="1"/>
          </p:nvPr>
        </p:nvSpPr>
        <p:spPr/>
        <p:txBody>
          <a:bodyPr/>
          <a:lstStyle/>
          <a:p>
            <a:r>
              <a:rPr lang="en-US" dirty="0"/>
              <a:t>Born(204/5 AD): Egypt</a:t>
            </a:r>
          </a:p>
          <a:p>
            <a:endParaRPr lang="en-US" dirty="0"/>
          </a:p>
          <a:p>
            <a:r>
              <a:rPr lang="en-US" dirty="0"/>
              <a:t>At 28(232 AD): at 28 Scientific member in Expedition against Persia tasked to contact East Philosopher in Persia and India</a:t>
            </a:r>
          </a:p>
          <a:p>
            <a:endParaRPr lang="en-US" dirty="0"/>
          </a:p>
          <a:p>
            <a:r>
              <a:rPr lang="en-US" dirty="0"/>
              <a:t>At 39: began to write and teach against the Gnostics</a:t>
            </a:r>
          </a:p>
          <a:p>
            <a:endParaRPr lang="en-US" dirty="0"/>
          </a:p>
          <a:p>
            <a:r>
              <a:rPr lang="en-US" dirty="0"/>
              <a:t>Death(270AD)</a:t>
            </a:r>
          </a:p>
        </p:txBody>
      </p:sp>
    </p:spTree>
    <p:extLst>
      <p:ext uri="{BB962C8B-B14F-4D97-AF65-F5344CB8AC3E}">
        <p14:creationId xmlns:p14="http://schemas.microsoft.com/office/powerpoint/2010/main" val="3428907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D8D0B-E1E3-143C-FDAA-85EBF71C63AF}"/>
              </a:ext>
            </a:extLst>
          </p:cNvPr>
          <p:cNvSpPr>
            <a:spLocks noGrp="1"/>
          </p:cNvSpPr>
          <p:nvPr>
            <p:ph type="title"/>
          </p:nvPr>
        </p:nvSpPr>
        <p:spPr>
          <a:xfrm>
            <a:off x="310393" y="276837"/>
            <a:ext cx="9740441" cy="1576411"/>
          </a:xfrm>
        </p:spPr>
        <p:txBody>
          <a:bodyPr/>
          <a:lstStyle/>
          <a:p>
            <a:r>
              <a:rPr lang="en-US" dirty="0"/>
              <a:t>TLDR: Stuck between extreme materialism and extreme spiritualism</a:t>
            </a:r>
          </a:p>
        </p:txBody>
      </p:sp>
      <p:sp>
        <p:nvSpPr>
          <p:cNvPr id="3" name="Content Placeholder 2">
            <a:extLst>
              <a:ext uri="{FF2B5EF4-FFF2-40B4-BE49-F238E27FC236}">
                <a16:creationId xmlns:a16="http://schemas.microsoft.com/office/drawing/2014/main" id="{82F56A87-E8B7-3173-4D65-EC66EDB4CEC5}"/>
              </a:ext>
            </a:extLst>
          </p:cNvPr>
          <p:cNvSpPr>
            <a:spLocks noGrp="1"/>
          </p:cNvSpPr>
          <p:nvPr>
            <p:ph idx="1"/>
          </p:nvPr>
        </p:nvSpPr>
        <p:spPr/>
        <p:txBody>
          <a:bodyPr>
            <a:normAutofit fontScale="92500" lnSpcReduction="10000"/>
          </a:bodyPr>
          <a:lstStyle/>
          <a:p>
            <a:r>
              <a:rPr lang="en-US" dirty="0"/>
              <a:t>Works: The Enneads(Hypostasis)</a:t>
            </a:r>
          </a:p>
          <a:p>
            <a:r>
              <a:rPr lang="en-US" dirty="0"/>
              <a:t>Fun facts: </a:t>
            </a:r>
          </a:p>
          <a:p>
            <a:pPr lvl="1"/>
            <a:r>
              <a:rPr lang="en-US" dirty="0"/>
              <a:t>Against causal astrology, </a:t>
            </a:r>
          </a:p>
          <a:p>
            <a:pPr lvl="1"/>
            <a:r>
              <a:rPr lang="en-US" dirty="0"/>
              <a:t>vegetarian, </a:t>
            </a:r>
          </a:p>
          <a:p>
            <a:pPr lvl="1"/>
            <a:r>
              <a:rPr lang="en-US" dirty="0"/>
              <a:t>anti-homosexual, </a:t>
            </a:r>
          </a:p>
          <a:p>
            <a:pPr lvl="1"/>
            <a:r>
              <a:rPr lang="en-US" dirty="0"/>
              <a:t>no beans(they have souls)</a:t>
            </a:r>
          </a:p>
          <a:p>
            <a:r>
              <a:rPr lang="en-US" dirty="0"/>
              <a:t>Descendants: Porphyry 232-305, </a:t>
            </a:r>
            <a:r>
              <a:rPr lang="en-US" dirty="0" err="1"/>
              <a:t>Iamblicus</a:t>
            </a:r>
            <a:r>
              <a:rPr lang="en-US" dirty="0"/>
              <a:t> (d. 326) (more emphasis on theurgy)  5th and 6th century Plotinians are found in </a:t>
            </a:r>
            <a:r>
              <a:rPr lang="en-US" dirty="0" err="1"/>
              <a:t>Athen</a:t>
            </a:r>
            <a:r>
              <a:rPr lang="en-US" dirty="0"/>
              <a:t> and Alexandria</a:t>
            </a:r>
          </a:p>
          <a:p>
            <a:r>
              <a:rPr lang="en-US" dirty="0"/>
              <a:t>Gnostics: Plotinus rejected Gnostic view of material world as fundamental, their anti-Platonism, denial of divinity of the world soul. </a:t>
            </a:r>
          </a:p>
          <a:p>
            <a:r>
              <a:rPr lang="en-US" dirty="0"/>
              <a:t>BUT he believes we can become divine(against the Stoics)</a:t>
            </a:r>
          </a:p>
        </p:txBody>
      </p:sp>
    </p:spTree>
    <p:extLst>
      <p:ext uri="{BB962C8B-B14F-4D97-AF65-F5344CB8AC3E}">
        <p14:creationId xmlns:p14="http://schemas.microsoft.com/office/powerpoint/2010/main" val="29601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C8E6-B1A4-B216-94F7-63DF68089F06}"/>
              </a:ext>
            </a:extLst>
          </p:cNvPr>
          <p:cNvSpPr>
            <a:spLocks noGrp="1"/>
          </p:cNvSpPr>
          <p:nvPr>
            <p:ph type="title"/>
          </p:nvPr>
        </p:nvSpPr>
        <p:spPr/>
        <p:txBody>
          <a:bodyPr/>
          <a:lstStyle/>
          <a:p>
            <a:r>
              <a:rPr lang="en-US" dirty="0"/>
              <a:t>Against the Gnostics (Plotinus): </a:t>
            </a:r>
          </a:p>
        </p:txBody>
      </p:sp>
      <p:sp>
        <p:nvSpPr>
          <p:cNvPr id="3" name="Content Placeholder 2">
            <a:extLst>
              <a:ext uri="{FF2B5EF4-FFF2-40B4-BE49-F238E27FC236}">
                <a16:creationId xmlns:a16="http://schemas.microsoft.com/office/drawing/2014/main" id="{619C72E0-0395-391F-998F-BD61760A733E}"/>
              </a:ext>
            </a:extLst>
          </p:cNvPr>
          <p:cNvSpPr>
            <a:spLocks noGrp="1"/>
          </p:cNvSpPr>
          <p:nvPr>
            <p:ph idx="1"/>
          </p:nvPr>
        </p:nvSpPr>
        <p:spPr/>
        <p:txBody>
          <a:bodyPr>
            <a:normAutofit fontScale="85000" lnSpcReduction="10000"/>
          </a:bodyPr>
          <a:lstStyle/>
          <a:p>
            <a:r>
              <a:rPr lang="en-US" dirty="0"/>
              <a:t>Gnostics are mostly Egyptians and Palestinians (but also Armenians) but we mostly know about them from Greeks arguing they are wrong.</a:t>
            </a:r>
          </a:p>
          <a:p>
            <a:r>
              <a:rPr lang="en-US" dirty="0"/>
              <a:t>G: The world was created in(outside) time</a:t>
            </a:r>
          </a:p>
          <a:p>
            <a:r>
              <a:rPr lang="en-US" dirty="0"/>
              <a:t>G: Souls come Celestial(Cosmos) plane</a:t>
            </a:r>
          </a:p>
          <a:p>
            <a:r>
              <a:rPr lang="en-US" dirty="0"/>
              <a:t>G: Cosmos is a distraction(necessity) for ascension</a:t>
            </a:r>
          </a:p>
          <a:p>
            <a:r>
              <a:rPr lang="en-US" dirty="0"/>
              <a:t>G: Demiurge, the material creator, is (not)evil</a:t>
            </a:r>
          </a:p>
          <a:p>
            <a:r>
              <a:rPr lang="en-US" dirty="0"/>
              <a:t>G (wrong): Kill yourself to be free of materialism</a:t>
            </a:r>
          </a:p>
          <a:p>
            <a:r>
              <a:rPr lang="en-US" dirty="0"/>
              <a:t>G (wrong): Evil is a deficiency in wisdom</a:t>
            </a:r>
          </a:p>
          <a:p>
            <a:r>
              <a:rPr lang="en-US" dirty="0"/>
              <a:t>G: Virtue is intuited(must be defined)</a:t>
            </a:r>
          </a:p>
          <a:p>
            <a:r>
              <a:rPr lang="en-US" dirty="0"/>
              <a:t>G: Not(very) rude to communicate with gods directly</a:t>
            </a:r>
          </a:p>
          <a:p>
            <a:r>
              <a:rPr lang="en-US" dirty="0"/>
              <a:t>G: Every human has(NOT!) divine spark, but must go closer to source</a:t>
            </a:r>
          </a:p>
          <a:p>
            <a:r>
              <a:rPr lang="en-US" dirty="0"/>
              <a:t>G: Existence of Goodness=&gt; Even Matter can’t stop it. (Must be good in Matter)</a:t>
            </a:r>
          </a:p>
        </p:txBody>
      </p:sp>
    </p:spTree>
    <p:extLst>
      <p:ext uri="{BB962C8B-B14F-4D97-AF65-F5344CB8AC3E}">
        <p14:creationId xmlns:p14="http://schemas.microsoft.com/office/powerpoint/2010/main" val="366358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97C4-059E-9B14-0A82-01DC50187E1A}"/>
              </a:ext>
            </a:extLst>
          </p:cNvPr>
          <p:cNvSpPr>
            <a:spLocks noGrp="1"/>
          </p:cNvSpPr>
          <p:nvPr>
            <p:ph type="title"/>
          </p:nvPr>
        </p:nvSpPr>
        <p:spPr/>
        <p:txBody>
          <a:bodyPr/>
          <a:lstStyle/>
          <a:p>
            <a:r>
              <a:rPr lang="en-US" dirty="0"/>
              <a:t>Against the Gnostics Gotcha</a:t>
            </a:r>
          </a:p>
        </p:txBody>
      </p:sp>
      <p:sp>
        <p:nvSpPr>
          <p:cNvPr id="3" name="Content Placeholder 2">
            <a:extLst>
              <a:ext uri="{FF2B5EF4-FFF2-40B4-BE49-F238E27FC236}">
                <a16:creationId xmlns:a16="http://schemas.microsoft.com/office/drawing/2014/main" id="{1CB4CD52-0E0F-CDCB-FBF4-A06DC3317FF6}"/>
              </a:ext>
            </a:extLst>
          </p:cNvPr>
          <p:cNvSpPr>
            <a:spLocks noGrp="1"/>
          </p:cNvSpPr>
          <p:nvPr>
            <p:ph idx="1"/>
          </p:nvPr>
        </p:nvSpPr>
        <p:spPr/>
        <p:txBody>
          <a:bodyPr>
            <a:normAutofit/>
          </a:bodyPr>
          <a:lstStyle/>
          <a:p>
            <a:r>
              <a:rPr lang="en-US" dirty="0"/>
              <a:t>Straw man by Plotinus:</a:t>
            </a:r>
          </a:p>
          <a:p>
            <a:pPr marL="514350" indent="-514350">
              <a:buFont typeface="+mj-lt"/>
              <a:buAutoNum type="arabicPeriod"/>
            </a:pPr>
            <a:r>
              <a:rPr lang="en-US" dirty="0"/>
              <a:t>Matter is evil</a:t>
            </a:r>
          </a:p>
          <a:p>
            <a:pPr marL="514350" indent="-514350">
              <a:buFont typeface="+mj-lt"/>
              <a:buAutoNum type="arabicPeriod"/>
            </a:pPr>
            <a:r>
              <a:rPr lang="en-US" dirty="0"/>
              <a:t>Divine is good and is everywhere(including matter)</a:t>
            </a:r>
          </a:p>
          <a:p>
            <a:pPr marL="0" indent="0">
              <a:buNone/>
            </a:pPr>
            <a:r>
              <a:rPr lang="en-US" dirty="0"/>
              <a:t>=&gt; Matter cannot be evil(contradiction)</a:t>
            </a:r>
          </a:p>
          <a:p>
            <a:pPr marL="0" indent="0">
              <a:buNone/>
            </a:pPr>
            <a:endParaRPr lang="en-US" dirty="0"/>
          </a:p>
          <a:p>
            <a:r>
              <a:rPr lang="en-US" dirty="0"/>
              <a:t>Actual position: </a:t>
            </a:r>
          </a:p>
          <a:p>
            <a:pPr marL="514350" indent="-514350">
              <a:buFont typeface="+mj-lt"/>
              <a:buAutoNum type="arabicPeriod"/>
            </a:pPr>
            <a:r>
              <a:rPr lang="en-US" dirty="0"/>
              <a:t>Less divine in matter than in soul</a:t>
            </a:r>
          </a:p>
        </p:txBody>
      </p:sp>
    </p:spTree>
    <p:extLst>
      <p:ext uri="{BB962C8B-B14F-4D97-AF65-F5344CB8AC3E}">
        <p14:creationId xmlns:p14="http://schemas.microsoft.com/office/powerpoint/2010/main" val="4247499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14AF-9F6A-36A1-DDF0-D8A7594A67B3}"/>
              </a:ext>
            </a:extLst>
          </p:cNvPr>
          <p:cNvSpPr>
            <a:spLocks noGrp="1"/>
          </p:cNvSpPr>
          <p:nvPr>
            <p:ph type="title"/>
          </p:nvPr>
        </p:nvSpPr>
        <p:spPr>
          <a:xfrm>
            <a:off x="838200" y="365126"/>
            <a:ext cx="10515600" cy="691888"/>
          </a:xfrm>
        </p:spPr>
        <p:txBody>
          <a:bodyPr>
            <a:normAutofit fontScale="90000"/>
          </a:bodyPr>
          <a:lstStyle/>
          <a:p>
            <a:r>
              <a:rPr lang="en-US" dirty="0"/>
              <a:t>Against the Stoics: Metaphysics</a:t>
            </a:r>
          </a:p>
        </p:txBody>
      </p:sp>
      <p:sp>
        <p:nvSpPr>
          <p:cNvPr id="3" name="Content Placeholder 2">
            <a:extLst>
              <a:ext uri="{FF2B5EF4-FFF2-40B4-BE49-F238E27FC236}">
                <a16:creationId xmlns:a16="http://schemas.microsoft.com/office/drawing/2014/main" id="{AB8F0892-2F5F-E10F-3038-EFFB4108763C}"/>
              </a:ext>
            </a:extLst>
          </p:cNvPr>
          <p:cNvSpPr>
            <a:spLocks noGrp="1"/>
          </p:cNvSpPr>
          <p:nvPr>
            <p:ph idx="1"/>
          </p:nvPr>
        </p:nvSpPr>
        <p:spPr>
          <a:xfrm>
            <a:off x="838200" y="1208015"/>
            <a:ext cx="10515600" cy="4968948"/>
          </a:xfrm>
        </p:spPr>
        <p:txBody>
          <a:bodyPr/>
          <a:lstStyle/>
          <a:p>
            <a:pPr marL="342900" indent="-342900">
              <a:buFont typeface="+mj-lt"/>
              <a:buAutoNum type="arabicPeriod"/>
            </a:pPr>
            <a:r>
              <a:rPr lang="en-US" sz="1800" dirty="0">
                <a:effectLst/>
                <a:latin typeface="Times New Roman" panose="02020603050405020304" pitchFamily="18" charset="0"/>
                <a:ea typeface="Times New Roman" panose="02020603050405020304" pitchFamily="18" charset="0"/>
              </a:rPr>
              <a:t>Materialis</a:t>
            </a:r>
            <a:r>
              <a:rPr lang="en-US" sz="1800" dirty="0">
                <a:latin typeface="Times New Roman" panose="02020603050405020304" pitchFamily="18" charset="0"/>
                <a:ea typeface="Times New Roman" panose="02020603050405020304" pitchFamily="18" charset="0"/>
              </a:rPr>
              <a:t>m: Only bodies exist(3d solids) (S)</a:t>
            </a:r>
          </a:p>
          <a:p>
            <a:pPr marL="800100" lvl="1" indent="-342900">
              <a:buFont typeface="+mj-lt"/>
              <a:buAutoNum type="arabicPeriod"/>
            </a:pPr>
            <a:r>
              <a:rPr lang="en-US" sz="1400" dirty="0">
                <a:effectLst/>
                <a:latin typeface="Times New Roman" panose="02020603050405020304" pitchFamily="18" charset="0"/>
                <a:ea typeface="Times New Roman" panose="02020603050405020304" pitchFamily="18" charset="0"/>
              </a:rPr>
              <a:t>Tim</a:t>
            </a:r>
            <a:r>
              <a:rPr lang="en-US" sz="1400" dirty="0">
                <a:latin typeface="Times New Roman" panose="02020603050405020304" pitchFamily="18" charset="0"/>
                <a:ea typeface="Times New Roman" panose="02020603050405020304" pitchFamily="18" charset="0"/>
              </a:rPr>
              <a:t>e/place/void/ ”</a:t>
            </a:r>
            <a:r>
              <a:rPr lang="en-US" sz="1400" dirty="0" err="1">
                <a:latin typeface="Times New Roman" panose="02020603050405020304" pitchFamily="18" charset="0"/>
                <a:ea typeface="Times New Roman" panose="02020603050405020304" pitchFamily="18" charset="0"/>
              </a:rPr>
              <a:t>sayables</a:t>
            </a:r>
            <a:r>
              <a:rPr lang="en-US" sz="1400" dirty="0">
                <a:latin typeface="Times New Roman" panose="02020603050405020304" pitchFamily="18" charset="0"/>
                <a:ea typeface="Times New Roman" panose="02020603050405020304" pitchFamily="18" charset="0"/>
              </a:rPr>
              <a:t>”(</a:t>
            </a:r>
            <a:r>
              <a:rPr lang="en-US" sz="1400" dirty="0" err="1">
                <a:latin typeface="Times New Roman" panose="02020603050405020304" pitchFamily="18" charset="0"/>
                <a:ea typeface="Times New Roman" panose="02020603050405020304" pitchFamily="18" charset="0"/>
              </a:rPr>
              <a:t>lekta</a:t>
            </a:r>
            <a:r>
              <a:rPr lang="en-US" sz="1400" dirty="0">
                <a:latin typeface="Times New Roman" panose="02020603050405020304" pitchFamily="18" charset="0"/>
                <a:ea typeface="Times New Roman" panose="02020603050405020304" pitchFamily="18" charset="0"/>
              </a:rPr>
              <a:t>) don’t exist independently of bodies.</a:t>
            </a:r>
          </a:p>
          <a:p>
            <a:pPr marL="342900" indent="-342900">
              <a:buFont typeface="+mj-lt"/>
              <a:buAutoNum type="arabicPeriod"/>
            </a:pPr>
            <a:r>
              <a:rPr lang="en-US" sz="1800" dirty="0">
                <a:effectLst/>
                <a:latin typeface="Times New Roman" panose="02020603050405020304" pitchFamily="18" charset="0"/>
                <a:ea typeface="Times New Roman" panose="02020603050405020304" pitchFamily="18" charset="0"/>
              </a:rPr>
              <a:t>Causal closure: efficiency causes are necessary and sufficient for their effects (S)</a:t>
            </a:r>
          </a:p>
          <a:p>
            <a:pPr marL="800100" lvl="1" indent="-342900">
              <a:buFont typeface="+mj-lt"/>
              <a:buAutoNum type="arabicPeriod"/>
            </a:pPr>
            <a:r>
              <a:rPr lang="en-US" sz="1400" dirty="0">
                <a:latin typeface="Times New Roman" panose="02020603050405020304" pitchFamily="18" charset="0"/>
                <a:ea typeface="Times New Roman" panose="02020603050405020304" pitchFamily="18" charset="0"/>
              </a:rPr>
              <a:t>Only bodies are efficient causes, and no necessary causes exist</a:t>
            </a:r>
          </a:p>
          <a:p>
            <a:pPr marL="342900" indent="-342900">
              <a:buFont typeface="+mj-lt"/>
              <a:buAutoNum type="arabicPeriod"/>
            </a:pPr>
            <a:r>
              <a:rPr lang="en-US" sz="1800" dirty="0">
                <a:effectLst/>
                <a:latin typeface="Times New Roman" panose="02020603050405020304" pitchFamily="18" charset="0"/>
                <a:ea typeface="Times New Roman" panose="02020603050405020304" pitchFamily="18" charset="0"/>
              </a:rPr>
              <a:t>Materialism &lt;=&gt; Causal closure (P&amp;S)</a:t>
            </a:r>
          </a:p>
          <a:p>
            <a:pPr marL="800100" lvl="1" indent="-342900">
              <a:buFont typeface="+mj-lt"/>
              <a:buAutoNum type="arabicPeriod"/>
            </a:pPr>
            <a:r>
              <a:rPr lang="en-US" sz="1400" dirty="0">
                <a:effectLst/>
                <a:latin typeface="Times New Roman" panose="02020603050405020304" pitchFamily="18" charset="0"/>
                <a:ea typeface="Times New Roman" panose="02020603050405020304" pitchFamily="18" charset="0"/>
              </a:rPr>
              <a:t>(but mistake, can have non causal non-physicals)</a:t>
            </a:r>
          </a:p>
          <a:p>
            <a:r>
              <a:rPr lang="en-US" sz="1800" dirty="0">
                <a:latin typeface="Times New Roman" panose="02020603050405020304" pitchFamily="18" charset="0"/>
                <a:ea typeface="Times New Roman" panose="02020603050405020304" pitchFamily="18" charset="0"/>
              </a:rPr>
              <a:t>P: only immaterial entities can provide sufficient explanation for things</a:t>
            </a:r>
          </a:p>
          <a:p>
            <a:pPr lvl="1"/>
            <a:r>
              <a:rPr lang="en-US" sz="1400" dirty="0">
                <a:latin typeface="Times New Roman" panose="02020603050405020304" pitchFamily="18" charset="0"/>
                <a:ea typeface="Times New Roman" panose="02020603050405020304" pitchFamily="18" charset="0"/>
              </a:rPr>
              <a:t>If property X exists in two things, this cannot be explained unless Platonic forms</a:t>
            </a:r>
          </a:p>
          <a:p>
            <a:pPr lvl="1"/>
            <a:r>
              <a:rPr lang="en-US" sz="1400" dirty="0">
                <a:latin typeface="Times New Roman" panose="02020603050405020304" pitchFamily="18" charset="0"/>
                <a:ea typeface="Times New Roman" panose="02020603050405020304" pitchFamily="18" charset="0"/>
              </a:rPr>
              <a:t>Knowledge/Higher cognition</a:t>
            </a:r>
          </a:p>
          <a:p>
            <a:pPr lvl="1"/>
            <a:r>
              <a:rPr lang="en-US" sz="1400" dirty="0">
                <a:latin typeface="Times New Roman" panose="02020603050405020304" pitchFamily="18" charset="0"/>
                <a:ea typeface="Times New Roman" panose="02020603050405020304" pitchFamily="18" charset="0"/>
              </a:rPr>
              <a:t>Composite forms(more below)</a:t>
            </a:r>
          </a:p>
          <a:p>
            <a:r>
              <a:rPr lang="en-US" sz="1800" dirty="0">
                <a:latin typeface="Times New Roman" panose="02020603050405020304" pitchFamily="18" charset="0"/>
                <a:ea typeface="Times New Roman" panose="02020603050405020304" pitchFamily="18" charset="0"/>
              </a:rPr>
              <a:t>S: Incorporeal don’t exist(only genus), they subsist(species status).</a:t>
            </a:r>
          </a:p>
          <a:p>
            <a:r>
              <a:rPr lang="en-US" sz="1800" dirty="0">
                <a:effectLst/>
                <a:latin typeface="Times New Roman" panose="02020603050405020304" pitchFamily="18" charset="0"/>
                <a:ea typeface="Times New Roman" panose="02020603050405020304" pitchFamily="18" charset="0"/>
              </a:rPr>
              <a:t>s is a very “</a:t>
            </a:r>
            <a:r>
              <a:rPr lang="en-US" sz="1800" dirty="0" err="1">
                <a:effectLst/>
                <a:latin typeface="Times New Roman" panose="02020603050405020304" pitchFamily="18" charset="0"/>
                <a:ea typeface="Times New Roman" panose="02020603050405020304" pitchFamily="18" charset="0"/>
              </a:rPr>
              <a:t>vertica</a:t>
            </a:r>
            <a:r>
              <a:rPr lang="en-US" sz="1800" dirty="0">
                <a:effectLst/>
                <a:latin typeface="Times New Roman" panose="02020603050405020304" pitchFamily="18" charset="0"/>
                <a:ea typeface="Times New Roman" panose="02020603050405020304" pitchFamily="18" charset="0"/>
              </a:rPr>
              <a:t>” metaphysics, contrast with Stoics – Plotinus takes over ideas of Stoics, world as living organism, </a:t>
            </a:r>
            <a:r>
              <a:rPr lang="en-US" sz="1800" dirty="0" err="1">
                <a:effectLst/>
                <a:latin typeface="Times New Roman" panose="02020603050405020304" pitchFamily="18" charset="0"/>
                <a:ea typeface="Times New Roman" panose="02020603050405020304" pitchFamily="18" charset="0"/>
              </a:rPr>
              <a:t>developm</a:t>
            </a:r>
            <a:r>
              <a:rPr lang="en-US" sz="1800" dirty="0">
                <a:effectLst/>
                <a:latin typeface="Times New Roman" panose="02020603050405020304" pitchFamily="18" charset="0"/>
                <a:ea typeface="Times New Roman" panose="02020603050405020304" pitchFamily="18" charset="0"/>
              </a:rPr>
              <a:t> from </a:t>
            </a:r>
            <a:r>
              <a:rPr lang="en-US" sz="1800" dirty="0" err="1">
                <a:effectLst/>
                <a:latin typeface="Times New Roman" panose="02020603050405020304" pitchFamily="18" charset="0"/>
                <a:ea typeface="Times New Roman" panose="02020603050405020304" pitchFamily="18" charset="0"/>
              </a:rPr>
              <a:t>Spermatikoi</a:t>
            </a:r>
            <a:r>
              <a:rPr lang="en-US" sz="1800" dirty="0">
                <a:effectLst/>
                <a:latin typeface="Times New Roman" panose="02020603050405020304" pitchFamily="18" charset="0"/>
                <a:ea typeface="Times New Roman" panose="02020603050405020304" pitchFamily="18" charset="0"/>
              </a:rPr>
              <a:t> Logoi within World Soul, organic harmony or cosmic sympathy.  Problem with Stoics is that they think of soul and God as modes of matter. </a:t>
            </a:r>
            <a:endParaRPr lang="en-US" dirty="0"/>
          </a:p>
        </p:txBody>
      </p:sp>
    </p:spTree>
    <p:extLst>
      <p:ext uri="{BB962C8B-B14F-4D97-AF65-F5344CB8AC3E}">
        <p14:creationId xmlns:p14="http://schemas.microsoft.com/office/powerpoint/2010/main" val="3035102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3AF6-961D-B5B9-A95E-1BFF8C24AD27}"/>
              </a:ext>
            </a:extLst>
          </p:cNvPr>
          <p:cNvSpPr>
            <a:spLocks noGrp="1"/>
          </p:cNvSpPr>
          <p:nvPr>
            <p:ph type="title"/>
          </p:nvPr>
        </p:nvSpPr>
        <p:spPr/>
        <p:txBody>
          <a:bodyPr/>
          <a:lstStyle/>
          <a:p>
            <a:r>
              <a:rPr lang="en-US" dirty="0"/>
              <a:t>Against the Stoics Plotinus’s Aristotelian argument</a:t>
            </a:r>
          </a:p>
        </p:txBody>
      </p:sp>
      <p:sp>
        <p:nvSpPr>
          <p:cNvPr id="3" name="Content Placeholder 2">
            <a:extLst>
              <a:ext uri="{FF2B5EF4-FFF2-40B4-BE49-F238E27FC236}">
                <a16:creationId xmlns:a16="http://schemas.microsoft.com/office/drawing/2014/main" id="{33A000AF-DB52-9281-EB4D-748E85B48969}"/>
              </a:ext>
            </a:extLst>
          </p:cNvPr>
          <p:cNvSpPr>
            <a:spLocks noGrp="1"/>
          </p:cNvSpPr>
          <p:nvPr>
            <p:ph idx="1"/>
          </p:nvPr>
        </p:nvSpPr>
        <p:spPr>
          <a:xfrm>
            <a:off x="838200" y="2053389"/>
            <a:ext cx="10515600" cy="4123574"/>
          </a:xfrm>
        </p:spPr>
        <p:txBody>
          <a:bodyPr>
            <a:normAutofit fontScale="85000" lnSpcReduction="10000"/>
          </a:bodyPr>
          <a:lstStyle/>
          <a:p>
            <a:r>
              <a:rPr lang="en-US" dirty="0">
                <a:latin typeface="Times New Roman" panose="02020603050405020304" pitchFamily="18" charset="0"/>
                <a:ea typeface="Times New Roman" panose="02020603050405020304" pitchFamily="18" charset="0"/>
              </a:rPr>
              <a:t>Genus: </a:t>
            </a:r>
            <a:r>
              <a:rPr lang="en-US" dirty="0">
                <a:latin typeface="Times New Roman" panose="02020603050405020304" pitchFamily="18" charset="0"/>
              </a:rPr>
              <a:t>a class of things that have common characteristics and that can be divided into subordinate kinds.</a:t>
            </a:r>
          </a:p>
          <a:p>
            <a:r>
              <a:rPr lang="en-US" sz="2800" dirty="0">
                <a:latin typeface="Times New Roman" panose="02020603050405020304" pitchFamily="18" charset="0"/>
                <a:ea typeface="Times New Roman" panose="02020603050405020304" pitchFamily="18" charset="0"/>
              </a:rPr>
              <a:t>If existent and subsistent are species of a single genus, then there must be a differentia for each. (p=&gt;q)</a:t>
            </a:r>
          </a:p>
          <a:p>
            <a:r>
              <a:rPr lang="en-US" sz="2800" dirty="0">
                <a:latin typeface="Times New Roman" panose="02020603050405020304" pitchFamily="18" charset="0"/>
                <a:ea typeface="Times New Roman" panose="02020603050405020304" pitchFamily="18" charset="0"/>
              </a:rPr>
              <a:t>But differentia either exist or subsist (q =&gt; z)</a:t>
            </a:r>
          </a:p>
          <a:p>
            <a:r>
              <a:rPr lang="en-US" dirty="0">
                <a:latin typeface="Times New Roman" panose="02020603050405020304" pitchFamily="18" charset="0"/>
                <a:ea typeface="Times New Roman" panose="02020603050405020304" pitchFamily="18" charset="0"/>
              </a:rPr>
              <a:t>If being is not a genus =&gt; no science of being or ontology =&gt; things that are have no unity to be differentiated =&gt; no science is possible</a:t>
            </a:r>
          </a:p>
          <a:p>
            <a:endParaRPr lang="en-US" dirty="0">
              <a:latin typeface="Times New Roman" panose="02020603050405020304" pitchFamily="18" charset="0"/>
              <a:ea typeface="Times New Roman" panose="02020603050405020304" pitchFamily="18" charset="0"/>
            </a:endParaRPr>
          </a:p>
          <a:p>
            <a:r>
              <a:rPr lang="en-US" b="0" i="0" dirty="0">
                <a:solidFill>
                  <a:srgbClr val="000000"/>
                </a:solidFill>
                <a:effectLst/>
                <a:latin typeface="ff4"/>
              </a:rPr>
              <a:t>The argument is that </a:t>
            </a:r>
            <a:r>
              <a:rPr lang="en-US" b="0" i="0" dirty="0" err="1">
                <a:solidFill>
                  <a:srgbClr val="000000"/>
                </a:solidFill>
                <a:effectLst/>
                <a:latin typeface="ff4"/>
              </a:rPr>
              <a:t>if“existents</a:t>
            </a:r>
            <a:r>
              <a:rPr lang="en-US" b="0" i="0" dirty="0">
                <a:solidFill>
                  <a:srgbClr val="000000"/>
                </a:solidFill>
                <a:effectLst/>
                <a:latin typeface="ff4"/>
              </a:rPr>
              <a:t>” and “</a:t>
            </a:r>
            <a:r>
              <a:rPr lang="en-US" b="0" i="0" dirty="0" err="1">
                <a:solidFill>
                  <a:srgbClr val="000000"/>
                </a:solidFill>
                <a:effectLst/>
                <a:latin typeface="ff4"/>
              </a:rPr>
              <a:t>subsistents</a:t>
            </a:r>
            <a:r>
              <a:rPr lang="en-US" b="0" i="0" dirty="0">
                <a:solidFill>
                  <a:srgbClr val="000000"/>
                </a:solidFill>
                <a:effectLst/>
                <a:latin typeface="ff4"/>
              </a:rPr>
              <a:t>” are species of a single genus, then there must be differentia foreach. But these differentia either exist or they merely subsist. In either case, they </a:t>
            </a:r>
            <a:r>
              <a:rPr lang="en-US" b="0" i="0" dirty="0" err="1">
                <a:solidFill>
                  <a:srgbClr val="000000"/>
                </a:solidFill>
                <a:effectLst/>
                <a:latin typeface="ff4"/>
              </a:rPr>
              <a:t>willthemselves</a:t>
            </a:r>
            <a:r>
              <a:rPr lang="en-US" b="0" i="0" dirty="0">
                <a:solidFill>
                  <a:srgbClr val="000000"/>
                </a:solidFill>
                <a:effectLst/>
                <a:latin typeface="ff4"/>
              </a:rPr>
              <a:t> then belong to the two primary species as sub-species. But then again, differentiating properties will be needed, ad infinitum. But if there are no differentia, then there are no species, and then there is no genus like the putative primary genus “something.” paper(https://www.academia.edu/7531536/Plotinus_and_the_Platonic_Response_to_Stoicism)</a:t>
            </a:r>
            <a:endParaRPr lang="en-US" sz="2800"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1813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AC28-8BB1-A720-61DD-9846E2245ACC}"/>
              </a:ext>
            </a:extLst>
          </p:cNvPr>
          <p:cNvSpPr>
            <a:spLocks noGrp="1"/>
          </p:cNvSpPr>
          <p:nvPr>
            <p:ph type="title"/>
          </p:nvPr>
        </p:nvSpPr>
        <p:spPr/>
        <p:txBody>
          <a:bodyPr/>
          <a:lstStyle/>
          <a:p>
            <a:r>
              <a:rPr lang="en-US" dirty="0"/>
              <a:t>Aristotle's argument against materialism</a:t>
            </a:r>
          </a:p>
        </p:txBody>
      </p:sp>
      <p:sp>
        <p:nvSpPr>
          <p:cNvPr id="3" name="Content Placeholder 2">
            <a:extLst>
              <a:ext uri="{FF2B5EF4-FFF2-40B4-BE49-F238E27FC236}">
                <a16:creationId xmlns:a16="http://schemas.microsoft.com/office/drawing/2014/main" id="{62172FD5-02DE-65D8-C6A8-A159A2EB2123}"/>
              </a:ext>
            </a:extLst>
          </p:cNvPr>
          <p:cNvSpPr>
            <a:spLocks noGrp="1"/>
          </p:cNvSpPr>
          <p:nvPr>
            <p:ph idx="1"/>
          </p:nvPr>
        </p:nvSpPr>
        <p:spPr/>
        <p:txBody>
          <a:bodyPr>
            <a:normAutofit lnSpcReduction="10000"/>
          </a:bodyPr>
          <a:lstStyle/>
          <a:p>
            <a:r>
              <a:rPr lang="en-US" sz="2800" dirty="0">
                <a:latin typeface="Times New Roman" panose="02020603050405020304" pitchFamily="18" charset="0"/>
                <a:ea typeface="Times New Roman" panose="02020603050405020304" pitchFamily="18" charset="0"/>
              </a:rPr>
              <a:t>D: Natural kinds, humans, ships, etc</a:t>
            </a:r>
            <a:r>
              <a:rPr lang="en-US" dirty="0">
                <a:latin typeface="Times New Roman" panose="02020603050405020304" pitchFamily="18" charset="0"/>
                <a:ea typeface="Times New Roman" panose="02020603050405020304" pitchFamily="18" charset="0"/>
              </a:rPr>
              <a:t>. Are natural kinds material? Or structure? </a:t>
            </a:r>
          </a:p>
          <a:p>
            <a:r>
              <a:rPr lang="en-US" dirty="0">
                <a:latin typeface="Times New Roman" panose="02020603050405020304" pitchFamily="18" charset="0"/>
                <a:ea typeface="Times New Roman" panose="02020603050405020304" pitchFamily="18" charset="0"/>
              </a:rPr>
              <a:t>A: Structure! The way you are organized to function. Continuity of functional structure defines natural kinds. </a:t>
            </a:r>
          </a:p>
          <a:p>
            <a:endParaRPr lang="en-US" dirty="0">
              <a:latin typeface="Times New Roman" panose="02020603050405020304" pitchFamily="18" charset="0"/>
              <a:ea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ea typeface="Times New Roman" panose="02020603050405020304" pitchFamily="18" charset="0"/>
              </a:rPr>
              <a:t>Natural kinds cannot be material: Matter is always changing(decay cells). Yet identity remains constant. If a ships plank is replaced, it remains a ship</a:t>
            </a:r>
          </a:p>
          <a:p>
            <a:pPr marL="514350" indent="-514350">
              <a:buFont typeface="+mj-lt"/>
              <a:buAutoNum type="arabicPeriod"/>
            </a:pPr>
            <a:r>
              <a:rPr lang="en-US" dirty="0">
                <a:latin typeface="Times New Roman" panose="02020603050405020304" pitchFamily="18" charset="0"/>
                <a:ea typeface="Times New Roman" panose="02020603050405020304" pitchFamily="18" charset="0"/>
              </a:rPr>
              <a:t>A dog cannot be a dog due to the matter of which it consists because different dogs are different, that is, they are not made of the same matter</a:t>
            </a:r>
          </a:p>
          <a:p>
            <a:pPr marL="514350" indent="-514350">
              <a:buFont typeface="+mj-lt"/>
              <a:buAutoNum type="arabicPeriod"/>
            </a:pPr>
            <a:r>
              <a:rPr lang="en-US" dirty="0">
                <a:latin typeface="Times New Roman" panose="02020603050405020304" pitchFamily="18" charset="0"/>
                <a:ea typeface="Times New Roman" panose="02020603050405020304" pitchFamily="18" charset="0"/>
              </a:rPr>
              <a:t>Matter is not enough to define a thing, not definite enough, only once we identify structure that we can identify </a:t>
            </a:r>
          </a:p>
          <a:p>
            <a:endParaRPr lang="en-US"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66570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2376</TotalTime>
  <Words>1377</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ff4</vt:lpstr>
      <vt:lpstr>Times New Roman</vt:lpstr>
      <vt:lpstr>Wingdings 3</vt:lpstr>
      <vt:lpstr>Ion</vt:lpstr>
      <vt:lpstr>Cave and the light</vt:lpstr>
      <vt:lpstr>Cicero</vt:lpstr>
      <vt:lpstr>Plotinus Background</vt:lpstr>
      <vt:lpstr>TLDR: Stuck between extreme materialism and extreme spiritualism</vt:lpstr>
      <vt:lpstr>Against the Gnostics (Plotinus): </vt:lpstr>
      <vt:lpstr>Against the Gnostics Gotcha</vt:lpstr>
      <vt:lpstr>Against the Stoics: Metaphysics</vt:lpstr>
      <vt:lpstr>Against the Stoics Plotinus’s Aristotelian argument</vt:lpstr>
      <vt:lpstr>Aristotle's argument against materialism</vt:lpstr>
      <vt:lpstr>Against the Stoics: Ethics</vt:lpstr>
      <vt:lpstr>Plotinus argument for the One</vt:lpstr>
      <vt:lpstr>Uniqueness of the one</vt:lpstr>
      <vt:lpstr>Timelessness of the one</vt:lpstr>
      <vt:lpstr>Composition</vt:lpstr>
      <vt:lpstr>Lack of potential(Aristotle mixture)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Cave and the light</dc:title>
  <dc:creator>Diomides Mavroyiannis</dc:creator>
  <cp:lastModifiedBy>Diomides Mavroyiannis</cp:lastModifiedBy>
  <cp:revision>4</cp:revision>
  <dcterms:created xsi:type="dcterms:W3CDTF">2023-03-06T19:02:02Z</dcterms:created>
  <dcterms:modified xsi:type="dcterms:W3CDTF">2023-03-08T10:38:17Z</dcterms:modified>
</cp:coreProperties>
</file>