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handoutMasterIdLst>
    <p:handoutMasterId r:id="rId17"/>
  </p:handoutMasterIdLst>
  <p:sldIdLst>
    <p:sldId id="256" r:id="rId2"/>
    <p:sldId id="267" r:id="rId3"/>
    <p:sldId id="274" r:id="rId4"/>
    <p:sldId id="257" r:id="rId5"/>
    <p:sldId id="275" r:id="rId6"/>
    <p:sldId id="268" r:id="rId7"/>
    <p:sldId id="272" r:id="rId8"/>
    <p:sldId id="270" r:id="rId9"/>
    <p:sldId id="271" r:id="rId10"/>
    <p:sldId id="269" r:id="rId11"/>
    <p:sldId id="273" r:id="rId12"/>
    <p:sldId id="276" r:id="rId13"/>
    <p:sldId id="27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CA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98" d="100"/>
          <a:sy n="98" d="100"/>
        </p:scale>
        <p:origin x="102" y="450"/>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A8BBFF1-48F2-4A7C-B0F6-0EFF4A3024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BFA32A2-5483-4673-8761-487E1D5AFA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A64BC9-88B6-4E9D-957B-57B6DAA50DF6}" type="datetimeFigureOut">
              <a:rPr lang="en-US" smtClean="0"/>
              <a:t>5/30/2022</a:t>
            </a:fld>
            <a:endParaRPr lang="en-US"/>
          </a:p>
        </p:txBody>
      </p:sp>
      <p:sp>
        <p:nvSpPr>
          <p:cNvPr id="4" name="Footer Placeholder 3">
            <a:extLst>
              <a:ext uri="{FF2B5EF4-FFF2-40B4-BE49-F238E27FC236}">
                <a16:creationId xmlns:a16="http://schemas.microsoft.com/office/drawing/2014/main" id="{0F38543D-6818-4B05-8E4B-306DBC7241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D3D75E1-1E55-4230-8701-552AFFA6DE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BAD411-3DFC-40A4-888A-C55331C277A3}" type="slidenum">
              <a:rPr lang="en-US" smtClean="0"/>
              <a:t>‹#›</a:t>
            </a:fld>
            <a:endParaRPr lang="en-US"/>
          </a:p>
        </p:txBody>
      </p:sp>
    </p:spTree>
    <p:extLst>
      <p:ext uri="{BB962C8B-B14F-4D97-AF65-F5344CB8AC3E}">
        <p14:creationId xmlns:p14="http://schemas.microsoft.com/office/powerpoint/2010/main" val="2252272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67297-2F6B-4108-B2A1-415649D6C358}"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4FFFC-43A0-4949-AC5A-2AB1E0E5E611}" type="slidenum">
              <a:rPr lang="en-US" smtClean="0"/>
              <a:t>‹#›</a:t>
            </a:fld>
            <a:endParaRPr lang="en-US"/>
          </a:p>
        </p:txBody>
      </p:sp>
    </p:spTree>
    <p:extLst>
      <p:ext uri="{BB962C8B-B14F-4D97-AF65-F5344CB8AC3E}">
        <p14:creationId xmlns:p14="http://schemas.microsoft.com/office/powerpoint/2010/main" val="1038049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DD83DF-7B52-4331-BEAE-BA1724C75811}"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8909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DD83DF-7B52-4331-BEAE-BA1724C75811}"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3449832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BDD83DF-7B52-4331-BEAE-BA1724C75811}"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2328837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BDD83DF-7B52-4331-BEAE-BA1724C75811}" type="datetimeFigureOut">
              <a:rPr lang="en-US" smtClean="0"/>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1314243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D83DF-7B52-4331-BEAE-BA1724C75811}"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1559508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D83DF-7B52-4331-BEAE-BA1724C75811}"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2109401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4176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552014"/>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543113"/>
            <a:ext cx="10554574" cy="43156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BDD83DF-7B52-4331-BEAE-BA1724C75811}"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94722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1338348"/>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020370"/>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D83DF-7B52-4331-BEAE-BA1724C75811}"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94825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DD83DF-7B52-4331-BEAE-BA1724C75811}"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D00B9-EA2C-4659-B1D6-FFC326F909EF}" type="slidenum">
              <a:rPr lang="en-US" smtClean="0"/>
              <a:t>‹#›</a:t>
            </a:fld>
            <a:endParaRPr lang="en-US"/>
          </a:p>
        </p:txBody>
      </p:sp>
      <p:sp>
        <p:nvSpPr>
          <p:cNvPr id="9" name="Freeform 6">
            <a:extLst>
              <a:ext uri="{FF2B5EF4-FFF2-40B4-BE49-F238E27FC236}">
                <a16:creationId xmlns:a16="http://schemas.microsoft.com/office/drawing/2014/main" id="{F4696F19-5A84-4A39-94FC-C773DCDED9ED}"/>
              </a:ext>
            </a:extLst>
          </p:cNvPr>
          <p:cNvSpPr/>
          <p:nvPr userDrawn="1"/>
        </p:nvSpPr>
        <p:spPr bwMode="auto">
          <a:xfrm>
            <a:off x="0" y="0"/>
            <a:ext cx="12192000" cy="14176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FAF94C84-C7FC-4689-B21A-AA72149E2369}"/>
              </a:ext>
            </a:extLst>
          </p:cNvPr>
          <p:cNvSpPr>
            <a:spLocks noGrp="1"/>
          </p:cNvSpPr>
          <p:nvPr>
            <p:ph type="title"/>
          </p:nvPr>
        </p:nvSpPr>
        <p:spPr>
          <a:xfrm>
            <a:off x="810000" y="447188"/>
            <a:ext cx="10571998" cy="552014"/>
          </a:xfrm>
        </p:spPr>
        <p:txBody>
          <a:bodyPr/>
          <a:lstStyle/>
          <a:p>
            <a:r>
              <a:rPr lang="en-US"/>
              <a:t>Click to edit Master title style</a:t>
            </a:r>
            <a:endParaRPr lang="en-US" dirty="0"/>
          </a:p>
        </p:txBody>
      </p:sp>
    </p:spTree>
    <p:extLst>
      <p:ext uri="{BB962C8B-B14F-4D97-AF65-F5344CB8AC3E}">
        <p14:creationId xmlns:p14="http://schemas.microsoft.com/office/powerpoint/2010/main" val="75431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DD83DF-7B52-4331-BEAE-BA1724C75811}"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273947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DD83DF-7B52-4331-BEAE-BA1724C75811}"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135855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D83DF-7B52-4331-BEAE-BA1724C75811}" type="datetimeFigureOut">
              <a:rPr lang="en-US" smtClean="0"/>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410129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DD83DF-7B52-4331-BEAE-BA1724C75811}"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94712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BDD83DF-7B52-4331-BEAE-BA1724C75811}" type="datetimeFigureOut">
              <a:rPr lang="en-US" smtClean="0"/>
              <a:t>5/30/2022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7C3D00B9-EA2C-4659-B1D6-FFC326F909EF}" type="slidenum">
              <a:rPr lang="en-US" smtClean="0"/>
              <a:t>‹#›</a:t>
            </a:fld>
            <a:endParaRPr lang="en-US"/>
          </a:p>
        </p:txBody>
      </p:sp>
    </p:spTree>
    <p:extLst>
      <p:ext uri="{BB962C8B-B14F-4D97-AF65-F5344CB8AC3E}">
        <p14:creationId xmlns:p14="http://schemas.microsoft.com/office/powerpoint/2010/main" val="109117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BDD83DF-7B52-4331-BEAE-BA1724C75811}" type="datetimeFigureOut">
              <a:rPr lang="en-US" smtClean="0"/>
              <a:t>5/30/2022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C3D00B9-EA2C-4659-B1D6-FFC326F909EF}" type="slidenum">
              <a:rPr lang="en-US" smtClean="0"/>
              <a:t>‹#›</a:t>
            </a:fld>
            <a:endParaRPr lang="en-US"/>
          </a:p>
        </p:txBody>
      </p:sp>
    </p:spTree>
    <p:extLst>
      <p:ext uri="{BB962C8B-B14F-4D97-AF65-F5344CB8AC3E}">
        <p14:creationId xmlns:p14="http://schemas.microsoft.com/office/powerpoint/2010/main" val="12355324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FAD84-6D47-4F2E-8897-F6536BBA1D88}"/>
              </a:ext>
            </a:extLst>
          </p:cNvPr>
          <p:cNvSpPr>
            <a:spLocks noGrp="1"/>
          </p:cNvSpPr>
          <p:nvPr>
            <p:ph type="ctrTitle"/>
          </p:nvPr>
        </p:nvSpPr>
        <p:spPr/>
        <p:txBody>
          <a:bodyPr/>
          <a:lstStyle/>
          <a:p>
            <a:r>
              <a:rPr lang="en-US" dirty="0"/>
              <a:t>Uncertainty</a:t>
            </a:r>
            <a:br>
              <a:rPr lang="en-US" dirty="0"/>
            </a:br>
            <a:r>
              <a:rPr lang="en-US"/>
              <a:t>Lecture 2: </a:t>
            </a:r>
            <a:r>
              <a:rPr lang="en-US" dirty="0"/>
              <a:t>Non probabilistic decision theory and the rise of classical probability</a:t>
            </a:r>
          </a:p>
        </p:txBody>
      </p:sp>
      <p:sp>
        <p:nvSpPr>
          <p:cNvPr id="3" name="Subtitle 2">
            <a:extLst>
              <a:ext uri="{FF2B5EF4-FFF2-40B4-BE49-F238E27FC236}">
                <a16:creationId xmlns:a16="http://schemas.microsoft.com/office/drawing/2014/main" id="{4B0FDAC4-911A-4A95-BA4A-DAB6E709B818}"/>
              </a:ext>
            </a:extLst>
          </p:cNvPr>
          <p:cNvSpPr>
            <a:spLocks noGrp="1"/>
          </p:cNvSpPr>
          <p:nvPr>
            <p:ph type="subTitle" idx="1"/>
          </p:nvPr>
        </p:nvSpPr>
        <p:spPr/>
        <p:txBody>
          <a:bodyPr/>
          <a:lstStyle/>
          <a:p>
            <a:r>
              <a:rPr lang="en-US" dirty="0"/>
              <a:t>Diomides Mavroyiannis, 2022</a:t>
            </a:r>
          </a:p>
        </p:txBody>
      </p:sp>
    </p:spTree>
    <p:extLst>
      <p:ext uri="{BB962C8B-B14F-4D97-AF65-F5344CB8AC3E}">
        <p14:creationId xmlns:p14="http://schemas.microsoft.com/office/powerpoint/2010/main" val="2856299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9A69-E788-4ADC-3AFF-86128F9D070D}"/>
              </a:ext>
            </a:extLst>
          </p:cNvPr>
          <p:cNvSpPr>
            <a:spLocks noGrp="1"/>
          </p:cNvSpPr>
          <p:nvPr>
            <p:ph type="title"/>
          </p:nvPr>
        </p:nvSpPr>
        <p:spPr/>
        <p:txBody>
          <a:bodyPr/>
          <a:lstStyle/>
          <a:p>
            <a:r>
              <a:rPr lang="en-US" dirty="0"/>
              <a:t>Von Mises Counter-example</a:t>
            </a:r>
          </a:p>
        </p:txBody>
      </p:sp>
      <p:sp>
        <p:nvSpPr>
          <p:cNvPr id="3" name="Content Placeholder 2">
            <a:extLst>
              <a:ext uri="{FF2B5EF4-FFF2-40B4-BE49-F238E27FC236}">
                <a16:creationId xmlns:a16="http://schemas.microsoft.com/office/drawing/2014/main" id="{22FEAF3A-5D41-C6B2-F616-6CE4641ABEFA}"/>
              </a:ext>
            </a:extLst>
          </p:cNvPr>
          <p:cNvSpPr>
            <a:spLocks noGrp="1"/>
          </p:cNvSpPr>
          <p:nvPr>
            <p:ph idx="1"/>
          </p:nvPr>
        </p:nvSpPr>
        <p:spPr>
          <a:xfrm>
            <a:off x="7003914" y="1543113"/>
            <a:ext cx="4369371" cy="4315686"/>
          </a:xfrm>
        </p:spPr>
        <p:txBody>
          <a:bodyPr/>
          <a:lstStyle/>
          <a:p>
            <a:r>
              <a:rPr lang="en-US" dirty="0"/>
              <a:t>Classical theory can’t deal with a biased die</a:t>
            </a:r>
          </a:p>
          <a:p>
            <a:r>
              <a:rPr lang="en-US" dirty="0"/>
              <a:t>Even though Laplace does deal with biased die in his mathematical theory, his philosophical theory fails to take it into account</a:t>
            </a:r>
          </a:p>
        </p:txBody>
      </p:sp>
      <p:sp>
        <p:nvSpPr>
          <p:cNvPr id="4" name="Freeform: Shape 3">
            <a:extLst>
              <a:ext uri="{FF2B5EF4-FFF2-40B4-BE49-F238E27FC236}">
                <a16:creationId xmlns:a16="http://schemas.microsoft.com/office/drawing/2014/main" id="{ECECD942-2250-707A-3A41-B175B1D21703}"/>
              </a:ext>
            </a:extLst>
          </p:cNvPr>
          <p:cNvSpPr/>
          <p:nvPr/>
        </p:nvSpPr>
        <p:spPr>
          <a:xfrm>
            <a:off x="444394" y="1709904"/>
            <a:ext cx="5867637" cy="2210343"/>
          </a:xfrm>
          <a:custGeom>
            <a:avLst/>
            <a:gdLst>
              <a:gd name="connsiteX0" fmla="*/ 0 w 8004412"/>
              <a:gd name="connsiteY0" fmla="*/ 565966 h 3268525"/>
              <a:gd name="connsiteX1" fmla="*/ 123389 w 8004412"/>
              <a:gd name="connsiteY1" fmla="*/ 565966 h 3268525"/>
              <a:gd name="connsiteX2" fmla="*/ 120769 w 8004412"/>
              <a:gd name="connsiteY2" fmla="*/ 591950 h 3268525"/>
              <a:gd name="connsiteX3" fmla="*/ 120769 w 8004412"/>
              <a:gd name="connsiteY3" fmla="*/ 2676576 h 3268525"/>
              <a:gd name="connsiteX4" fmla="*/ 591950 w 8004412"/>
              <a:gd name="connsiteY4" fmla="*/ 3147757 h 3268525"/>
              <a:gd name="connsiteX5" fmla="*/ 6707306 w 8004412"/>
              <a:gd name="connsiteY5" fmla="*/ 3147757 h 3268525"/>
              <a:gd name="connsiteX6" fmla="*/ 6707306 w 8004412"/>
              <a:gd name="connsiteY6" fmla="*/ 3268525 h 3268525"/>
              <a:gd name="connsiteX7" fmla="*/ 544765 w 8004412"/>
              <a:gd name="connsiteY7" fmla="*/ 3268525 h 3268525"/>
              <a:gd name="connsiteX8" fmla="*/ 0 w 8004412"/>
              <a:gd name="connsiteY8" fmla="*/ 2723760 h 3268525"/>
              <a:gd name="connsiteX9" fmla="*/ 1297106 w 8004412"/>
              <a:gd name="connsiteY9" fmla="*/ 0 h 3268525"/>
              <a:gd name="connsiteX10" fmla="*/ 7459647 w 8004412"/>
              <a:gd name="connsiteY10" fmla="*/ 0 h 3268525"/>
              <a:gd name="connsiteX11" fmla="*/ 8004412 w 8004412"/>
              <a:gd name="connsiteY11" fmla="*/ 544765 h 3268525"/>
              <a:gd name="connsiteX12" fmla="*/ 8004412 w 8004412"/>
              <a:gd name="connsiteY12" fmla="*/ 2702559 h 3268525"/>
              <a:gd name="connsiteX13" fmla="*/ 7881024 w 8004412"/>
              <a:gd name="connsiteY13" fmla="*/ 2702559 h 3268525"/>
              <a:gd name="connsiteX14" fmla="*/ 7883643 w 8004412"/>
              <a:gd name="connsiteY14" fmla="*/ 2676576 h 3268525"/>
              <a:gd name="connsiteX15" fmla="*/ 7883643 w 8004412"/>
              <a:gd name="connsiteY15" fmla="*/ 591950 h 3268525"/>
              <a:gd name="connsiteX16" fmla="*/ 7412462 w 8004412"/>
              <a:gd name="connsiteY16" fmla="*/ 120769 h 3268525"/>
              <a:gd name="connsiteX17" fmla="*/ 1297106 w 8004412"/>
              <a:gd name="connsiteY17" fmla="*/ 120769 h 326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4412" h="3268525">
                <a:moveTo>
                  <a:pt x="0" y="565966"/>
                </a:moveTo>
                <a:lnTo>
                  <a:pt x="123389" y="565966"/>
                </a:lnTo>
                <a:lnTo>
                  <a:pt x="120769" y="591950"/>
                </a:lnTo>
                <a:lnTo>
                  <a:pt x="120769" y="2676576"/>
                </a:lnTo>
                <a:cubicBezTo>
                  <a:pt x="120769" y="2936802"/>
                  <a:pt x="331724" y="3147757"/>
                  <a:pt x="591950" y="3147757"/>
                </a:cubicBezTo>
                <a:lnTo>
                  <a:pt x="6707306" y="3147757"/>
                </a:lnTo>
                <a:lnTo>
                  <a:pt x="6707306" y="3268525"/>
                </a:lnTo>
                <a:lnTo>
                  <a:pt x="544765" y="3268525"/>
                </a:lnTo>
                <a:cubicBezTo>
                  <a:pt x="243900" y="3268525"/>
                  <a:pt x="0" y="3024625"/>
                  <a:pt x="0" y="2723760"/>
                </a:cubicBezTo>
                <a:close/>
                <a:moveTo>
                  <a:pt x="1297106" y="0"/>
                </a:moveTo>
                <a:lnTo>
                  <a:pt x="7459647" y="0"/>
                </a:lnTo>
                <a:cubicBezTo>
                  <a:pt x="7760512" y="0"/>
                  <a:pt x="8004412" y="243900"/>
                  <a:pt x="8004412" y="544765"/>
                </a:cubicBezTo>
                <a:lnTo>
                  <a:pt x="8004412" y="2702559"/>
                </a:lnTo>
                <a:lnTo>
                  <a:pt x="7881024" y="2702559"/>
                </a:lnTo>
                <a:lnTo>
                  <a:pt x="7883643" y="2676576"/>
                </a:lnTo>
                <a:lnTo>
                  <a:pt x="7883643" y="591950"/>
                </a:lnTo>
                <a:cubicBezTo>
                  <a:pt x="7883643" y="331724"/>
                  <a:pt x="7672688" y="120769"/>
                  <a:pt x="7412462" y="120769"/>
                </a:cubicBezTo>
                <a:lnTo>
                  <a:pt x="1297106" y="1207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0" tIns="457200" rIns="480060" bIns="34290" numCol="1" spcCol="0" rtlCol="0" fromWordArt="0" anchor="t" anchorCtr="0" forceAA="0" compatLnSpc="1">
            <a:prstTxWarp prst="textNoShape">
              <a:avLst/>
            </a:prstTxWarp>
            <a:noAutofit/>
          </a:bodyPr>
          <a:lstStyle/>
          <a:p>
            <a:pPr marL="0" marR="0">
              <a:spcBef>
                <a:spcPts val="0"/>
              </a:spcBef>
              <a:spcAft>
                <a:spcPts val="0"/>
              </a:spcAft>
            </a:pPr>
            <a:r>
              <a:rPr lang="en-US" dirty="0">
                <a:solidFill>
                  <a:schemeClr val="bg2"/>
                </a:solidFill>
                <a:latin typeface="Calibri" panose="020F0502020204030204" pitchFamily="34" charset="0"/>
              </a:rPr>
              <a:t>But how are we to deal with the problem of a biased die by means of a theory which knows only probability based on a number of equally likely results?; ... </a:t>
            </a:r>
          </a:p>
          <a:p>
            <a:pPr lvl="0" algn="just"/>
            <a:endParaRPr lang="en-US" sz="1100" noProof="1">
              <a:solidFill>
                <a:schemeClr val="bg2"/>
              </a:solidFill>
              <a:latin typeface="Calibri" panose="020F0502020204030204"/>
            </a:endParaRPr>
          </a:p>
          <a:p>
            <a:pPr lvl="0" algn="r"/>
            <a:r>
              <a:rPr lang="en-US" noProof="1">
                <a:solidFill>
                  <a:schemeClr val="bg2"/>
                </a:solidFill>
                <a:latin typeface="Calibri" panose="020F0502020204030204" pitchFamily="34" charset="0"/>
              </a:rPr>
              <a:t>-- </a:t>
            </a:r>
            <a:r>
              <a:rPr lang="en-US" dirty="0">
                <a:solidFill>
                  <a:schemeClr val="bg2"/>
                </a:solidFill>
                <a:latin typeface="Calibri" panose="020F0502020204030204" pitchFamily="34" charset="0"/>
              </a:rPr>
              <a:t>(1928:69) Von Mises</a:t>
            </a:r>
            <a:endParaRPr lang="en-US" noProof="1">
              <a:solidFill>
                <a:schemeClr val="bg2"/>
              </a:solidFill>
              <a:latin typeface="Calibri" panose="020F0502020204030204" pitchFamily="34" charset="0"/>
            </a:endParaRPr>
          </a:p>
        </p:txBody>
      </p:sp>
      <p:sp>
        <p:nvSpPr>
          <p:cNvPr id="5" name="Freeform: Shape 4">
            <a:extLst>
              <a:ext uri="{FF2B5EF4-FFF2-40B4-BE49-F238E27FC236}">
                <a16:creationId xmlns:a16="http://schemas.microsoft.com/office/drawing/2014/main" id="{056D18AA-6F28-E8B0-7A82-8B6264E4170F}"/>
              </a:ext>
            </a:extLst>
          </p:cNvPr>
          <p:cNvSpPr/>
          <p:nvPr/>
        </p:nvSpPr>
        <p:spPr>
          <a:xfrm>
            <a:off x="444394" y="1372257"/>
            <a:ext cx="891895" cy="675294"/>
          </a:xfrm>
          <a:custGeom>
            <a:avLst/>
            <a:gdLst>
              <a:gd name="connsiteX0" fmla="*/ 933203 w 1005227"/>
              <a:gd name="connsiteY0" fmla="*/ 0 h 761102"/>
              <a:gd name="connsiteX1" fmla="*/ 973261 w 1005227"/>
              <a:gd name="connsiteY1" fmla="*/ 2225 h 761102"/>
              <a:gd name="connsiteX2" fmla="*/ 997000 w 1005227"/>
              <a:gd name="connsiteY2" fmla="*/ 9643 h 761102"/>
              <a:gd name="connsiteX3" fmla="*/ 1005160 w 1005227"/>
              <a:gd name="connsiteY3" fmla="*/ 23738 h 761102"/>
              <a:gd name="connsiteX4" fmla="*/ 998483 w 1005227"/>
              <a:gd name="connsiteY4" fmla="*/ 44509 h 761102"/>
              <a:gd name="connsiteX5" fmla="*/ 804128 w 1005227"/>
              <a:gd name="connsiteY5" fmla="*/ 452507 h 761102"/>
              <a:gd name="connsiteX6" fmla="*/ 804128 w 1005227"/>
              <a:gd name="connsiteY6" fmla="*/ 639445 h 761102"/>
              <a:gd name="connsiteX7" fmla="*/ 795968 w 1005227"/>
              <a:gd name="connsiteY7" fmla="*/ 701757 h 761102"/>
              <a:gd name="connsiteX8" fmla="*/ 770746 w 1005227"/>
              <a:gd name="connsiteY8" fmla="*/ 738848 h 761102"/>
              <a:gd name="connsiteX9" fmla="*/ 727721 w 1005227"/>
              <a:gd name="connsiteY9" fmla="*/ 756651 h 761102"/>
              <a:gd name="connsiteX10" fmla="*/ 666150 w 1005227"/>
              <a:gd name="connsiteY10" fmla="*/ 761102 h 761102"/>
              <a:gd name="connsiteX11" fmla="*/ 605321 w 1005227"/>
              <a:gd name="connsiteY11" fmla="*/ 756651 h 761102"/>
              <a:gd name="connsiteX12" fmla="*/ 563779 w 1005227"/>
              <a:gd name="connsiteY12" fmla="*/ 738848 h 761102"/>
              <a:gd name="connsiteX13" fmla="*/ 539300 w 1005227"/>
              <a:gd name="connsiteY13" fmla="*/ 701757 h 761102"/>
              <a:gd name="connsiteX14" fmla="*/ 531140 w 1005227"/>
              <a:gd name="connsiteY14" fmla="*/ 639445 h 761102"/>
              <a:gd name="connsiteX15" fmla="*/ 535590 w 1005227"/>
              <a:gd name="connsiteY15" fmla="*/ 557103 h 761102"/>
              <a:gd name="connsiteX16" fmla="*/ 549685 w 1005227"/>
              <a:gd name="connsiteY16" fmla="*/ 485147 h 761102"/>
              <a:gd name="connsiteX17" fmla="*/ 576390 w 1005227"/>
              <a:gd name="connsiteY17" fmla="*/ 417642 h 761102"/>
              <a:gd name="connsiteX18" fmla="*/ 617190 w 1005227"/>
              <a:gd name="connsiteY18" fmla="*/ 347169 h 761102"/>
              <a:gd name="connsiteX19" fmla="*/ 817480 w 1005227"/>
              <a:gd name="connsiteY19" fmla="*/ 43025 h 761102"/>
              <a:gd name="connsiteX20" fmla="*/ 833800 w 1005227"/>
              <a:gd name="connsiteY20" fmla="*/ 23738 h 761102"/>
              <a:gd name="connsiteX21" fmla="*/ 856055 w 1005227"/>
              <a:gd name="connsiteY21" fmla="*/ 11127 h 761102"/>
              <a:gd name="connsiteX22" fmla="*/ 887953 w 1005227"/>
              <a:gd name="connsiteY22" fmla="*/ 2967 h 761102"/>
              <a:gd name="connsiteX23" fmla="*/ 933203 w 1005227"/>
              <a:gd name="connsiteY23" fmla="*/ 0 h 761102"/>
              <a:gd name="connsiteX24" fmla="*/ 402064 w 1005227"/>
              <a:gd name="connsiteY24" fmla="*/ 0 h 761102"/>
              <a:gd name="connsiteX25" fmla="*/ 441380 w 1005227"/>
              <a:gd name="connsiteY25" fmla="*/ 2225 h 761102"/>
              <a:gd name="connsiteX26" fmla="*/ 465118 w 1005227"/>
              <a:gd name="connsiteY26" fmla="*/ 9643 h 761102"/>
              <a:gd name="connsiteX27" fmla="*/ 473278 w 1005227"/>
              <a:gd name="connsiteY27" fmla="*/ 23738 h 761102"/>
              <a:gd name="connsiteX28" fmla="*/ 467343 w 1005227"/>
              <a:gd name="connsiteY28" fmla="*/ 44509 h 761102"/>
              <a:gd name="connsiteX29" fmla="*/ 272988 w 1005227"/>
              <a:gd name="connsiteY29" fmla="*/ 452507 h 761102"/>
              <a:gd name="connsiteX30" fmla="*/ 272988 w 1005227"/>
              <a:gd name="connsiteY30" fmla="*/ 639445 h 761102"/>
              <a:gd name="connsiteX31" fmla="*/ 264828 w 1005227"/>
              <a:gd name="connsiteY31" fmla="*/ 701757 h 761102"/>
              <a:gd name="connsiteX32" fmla="*/ 239606 w 1005227"/>
              <a:gd name="connsiteY32" fmla="*/ 738848 h 761102"/>
              <a:gd name="connsiteX33" fmla="*/ 196581 w 1005227"/>
              <a:gd name="connsiteY33" fmla="*/ 756651 h 761102"/>
              <a:gd name="connsiteX34" fmla="*/ 135010 w 1005227"/>
              <a:gd name="connsiteY34" fmla="*/ 761102 h 761102"/>
              <a:gd name="connsiteX35" fmla="*/ 74181 w 1005227"/>
              <a:gd name="connsiteY35" fmla="*/ 756651 h 761102"/>
              <a:gd name="connsiteX36" fmla="*/ 32640 w 1005227"/>
              <a:gd name="connsiteY36" fmla="*/ 738848 h 761102"/>
              <a:gd name="connsiteX37" fmla="*/ 8160 w 1005227"/>
              <a:gd name="connsiteY37" fmla="*/ 701757 h 761102"/>
              <a:gd name="connsiteX38" fmla="*/ 0 w 1005227"/>
              <a:gd name="connsiteY38" fmla="*/ 639445 h 761102"/>
              <a:gd name="connsiteX39" fmla="*/ 4451 w 1005227"/>
              <a:gd name="connsiteY39" fmla="*/ 557103 h 761102"/>
              <a:gd name="connsiteX40" fmla="*/ 18545 w 1005227"/>
              <a:gd name="connsiteY40" fmla="*/ 485147 h 761102"/>
              <a:gd name="connsiteX41" fmla="*/ 45251 w 1005227"/>
              <a:gd name="connsiteY41" fmla="*/ 417642 h 761102"/>
              <a:gd name="connsiteX42" fmla="*/ 86050 w 1005227"/>
              <a:gd name="connsiteY42" fmla="*/ 347169 h 761102"/>
              <a:gd name="connsiteX43" fmla="*/ 286341 w 1005227"/>
              <a:gd name="connsiteY43" fmla="*/ 43025 h 761102"/>
              <a:gd name="connsiteX44" fmla="*/ 302661 w 1005227"/>
              <a:gd name="connsiteY44" fmla="*/ 23738 h 761102"/>
              <a:gd name="connsiteX45" fmla="*/ 324915 w 1005227"/>
              <a:gd name="connsiteY45" fmla="*/ 11127 h 761102"/>
              <a:gd name="connsiteX46" fmla="*/ 356813 w 1005227"/>
              <a:gd name="connsiteY46" fmla="*/ 2967 h 761102"/>
              <a:gd name="connsiteX47" fmla="*/ 402064 w 1005227"/>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27" h="761102">
                <a:moveTo>
                  <a:pt x="933203" y="0"/>
                </a:moveTo>
                <a:cubicBezTo>
                  <a:pt x="949029" y="0"/>
                  <a:pt x="962381" y="741"/>
                  <a:pt x="973261" y="2225"/>
                </a:cubicBezTo>
                <a:cubicBezTo>
                  <a:pt x="984141" y="3709"/>
                  <a:pt x="992054" y="6181"/>
                  <a:pt x="997000" y="9643"/>
                </a:cubicBezTo>
                <a:cubicBezTo>
                  <a:pt x="1001945" y="13105"/>
                  <a:pt x="1004665" y="17803"/>
                  <a:pt x="1005160" y="23738"/>
                </a:cubicBezTo>
                <a:cubicBezTo>
                  <a:pt x="1005654" y="29672"/>
                  <a:pt x="1003429" y="36596"/>
                  <a:pt x="998483" y="44509"/>
                </a:cubicBezTo>
                <a:lnTo>
                  <a:pt x="804128" y="452507"/>
                </a:lnTo>
                <a:lnTo>
                  <a:pt x="804128" y="639445"/>
                </a:lnTo>
                <a:cubicBezTo>
                  <a:pt x="804128" y="665161"/>
                  <a:pt x="801408" y="685932"/>
                  <a:pt x="795968" y="701757"/>
                </a:cubicBezTo>
                <a:cubicBezTo>
                  <a:pt x="790528" y="717582"/>
                  <a:pt x="782120" y="729946"/>
                  <a:pt x="770746" y="738848"/>
                </a:cubicBezTo>
                <a:cubicBezTo>
                  <a:pt x="759371" y="747749"/>
                  <a:pt x="745030" y="753684"/>
                  <a:pt x="727721" y="756651"/>
                </a:cubicBezTo>
                <a:cubicBezTo>
                  <a:pt x="710412" y="759618"/>
                  <a:pt x="689888" y="761102"/>
                  <a:pt x="666150" y="761102"/>
                </a:cubicBezTo>
                <a:cubicBezTo>
                  <a:pt x="642412" y="761102"/>
                  <a:pt x="622136" y="759618"/>
                  <a:pt x="605321" y="756651"/>
                </a:cubicBezTo>
                <a:cubicBezTo>
                  <a:pt x="588507" y="753684"/>
                  <a:pt x="574659" y="747749"/>
                  <a:pt x="563779" y="738848"/>
                </a:cubicBezTo>
                <a:cubicBezTo>
                  <a:pt x="552899" y="729946"/>
                  <a:pt x="544739" y="717582"/>
                  <a:pt x="539300" y="701757"/>
                </a:cubicBezTo>
                <a:cubicBezTo>
                  <a:pt x="533860" y="685932"/>
                  <a:pt x="531140" y="665161"/>
                  <a:pt x="531140" y="639445"/>
                </a:cubicBezTo>
                <a:cubicBezTo>
                  <a:pt x="531140" y="609772"/>
                  <a:pt x="532623" y="582325"/>
                  <a:pt x="535590" y="557103"/>
                </a:cubicBezTo>
                <a:cubicBezTo>
                  <a:pt x="538558" y="531881"/>
                  <a:pt x="543256" y="507896"/>
                  <a:pt x="549685" y="485147"/>
                </a:cubicBezTo>
                <a:cubicBezTo>
                  <a:pt x="556114" y="462398"/>
                  <a:pt x="565016" y="439896"/>
                  <a:pt x="576390" y="417642"/>
                </a:cubicBezTo>
                <a:cubicBezTo>
                  <a:pt x="587765" y="395387"/>
                  <a:pt x="601365" y="371896"/>
                  <a:pt x="617190" y="347169"/>
                </a:cubicBezTo>
                <a:lnTo>
                  <a:pt x="817480" y="43025"/>
                </a:lnTo>
                <a:cubicBezTo>
                  <a:pt x="822426" y="35112"/>
                  <a:pt x="827866" y="28683"/>
                  <a:pt x="833800" y="23738"/>
                </a:cubicBezTo>
                <a:cubicBezTo>
                  <a:pt x="839735" y="18792"/>
                  <a:pt x="847153" y="14589"/>
                  <a:pt x="856055" y="11127"/>
                </a:cubicBezTo>
                <a:cubicBezTo>
                  <a:pt x="864956" y="7665"/>
                  <a:pt x="875589" y="4945"/>
                  <a:pt x="887953" y="2967"/>
                </a:cubicBezTo>
                <a:cubicBezTo>
                  <a:pt x="900316" y="989"/>
                  <a:pt x="915400" y="0"/>
                  <a:pt x="933203" y="0"/>
                </a:cubicBezTo>
                <a:close/>
                <a:moveTo>
                  <a:pt x="402064" y="0"/>
                </a:moveTo>
                <a:cubicBezTo>
                  <a:pt x="417889" y="0"/>
                  <a:pt x="430995" y="741"/>
                  <a:pt x="441380" y="2225"/>
                </a:cubicBezTo>
                <a:cubicBezTo>
                  <a:pt x="451765" y="3709"/>
                  <a:pt x="459678" y="6181"/>
                  <a:pt x="465118" y="9643"/>
                </a:cubicBezTo>
                <a:cubicBezTo>
                  <a:pt x="470558" y="13105"/>
                  <a:pt x="473278" y="17803"/>
                  <a:pt x="473278" y="23738"/>
                </a:cubicBezTo>
                <a:cubicBezTo>
                  <a:pt x="473278" y="29672"/>
                  <a:pt x="471300" y="36596"/>
                  <a:pt x="467343" y="44509"/>
                </a:cubicBezTo>
                <a:lnTo>
                  <a:pt x="272988" y="452507"/>
                </a:lnTo>
                <a:lnTo>
                  <a:pt x="272988" y="639445"/>
                </a:lnTo>
                <a:cubicBezTo>
                  <a:pt x="272988" y="665161"/>
                  <a:pt x="270268" y="685932"/>
                  <a:pt x="264828" y="701757"/>
                </a:cubicBezTo>
                <a:cubicBezTo>
                  <a:pt x="259388" y="717582"/>
                  <a:pt x="250981" y="729946"/>
                  <a:pt x="239606" y="738848"/>
                </a:cubicBezTo>
                <a:cubicBezTo>
                  <a:pt x="228232" y="747749"/>
                  <a:pt x="213890" y="753684"/>
                  <a:pt x="196581" y="756651"/>
                </a:cubicBezTo>
                <a:cubicBezTo>
                  <a:pt x="179272" y="759618"/>
                  <a:pt x="158748" y="761102"/>
                  <a:pt x="135010" y="761102"/>
                </a:cubicBezTo>
                <a:cubicBezTo>
                  <a:pt x="111272" y="761102"/>
                  <a:pt x="90996" y="759618"/>
                  <a:pt x="74181" y="756651"/>
                </a:cubicBezTo>
                <a:cubicBezTo>
                  <a:pt x="57367" y="753684"/>
                  <a:pt x="43520" y="747749"/>
                  <a:pt x="32640" y="738848"/>
                </a:cubicBezTo>
                <a:cubicBezTo>
                  <a:pt x="21760" y="729946"/>
                  <a:pt x="13600" y="717582"/>
                  <a:pt x="8160" y="701757"/>
                </a:cubicBezTo>
                <a:cubicBezTo>
                  <a:pt x="2720" y="685932"/>
                  <a:pt x="0" y="665161"/>
                  <a:pt x="0" y="639445"/>
                </a:cubicBezTo>
                <a:cubicBezTo>
                  <a:pt x="0" y="609772"/>
                  <a:pt x="1483" y="582325"/>
                  <a:pt x="4451" y="557103"/>
                </a:cubicBezTo>
                <a:cubicBezTo>
                  <a:pt x="7418" y="531881"/>
                  <a:pt x="12116" y="507896"/>
                  <a:pt x="18545" y="485147"/>
                </a:cubicBezTo>
                <a:cubicBezTo>
                  <a:pt x="24974" y="462398"/>
                  <a:pt x="33876" y="439896"/>
                  <a:pt x="45251" y="417642"/>
                </a:cubicBezTo>
                <a:cubicBezTo>
                  <a:pt x="56625" y="395387"/>
                  <a:pt x="70225" y="371896"/>
                  <a:pt x="86050" y="347169"/>
                </a:cubicBezTo>
                <a:lnTo>
                  <a:pt x="286341" y="43025"/>
                </a:lnTo>
                <a:cubicBezTo>
                  <a:pt x="291286" y="35112"/>
                  <a:pt x="296726" y="28683"/>
                  <a:pt x="302661" y="23738"/>
                </a:cubicBezTo>
                <a:cubicBezTo>
                  <a:pt x="308595" y="18792"/>
                  <a:pt x="316013" y="14589"/>
                  <a:pt x="324915" y="11127"/>
                </a:cubicBezTo>
                <a:cubicBezTo>
                  <a:pt x="333817" y="7665"/>
                  <a:pt x="344449" y="4945"/>
                  <a:pt x="356813" y="2967"/>
                </a:cubicBezTo>
                <a:cubicBezTo>
                  <a:pt x="369177" y="989"/>
                  <a:pt x="384260" y="0"/>
                  <a:pt x="402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
        <p:nvSpPr>
          <p:cNvPr id="6" name="Freeform: Shape 5">
            <a:extLst>
              <a:ext uri="{FF2B5EF4-FFF2-40B4-BE49-F238E27FC236}">
                <a16:creationId xmlns:a16="http://schemas.microsoft.com/office/drawing/2014/main" id="{254C920A-66D1-755E-AAF1-8F60B4F94DC5}"/>
              </a:ext>
            </a:extLst>
          </p:cNvPr>
          <p:cNvSpPr/>
          <p:nvPr/>
        </p:nvSpPr>
        <p:spPr>
          <a:xfrm>
            <a:off x="5420122" y="3690478"/>
            <a:ext cx="891909" cy="675294"/>
          </a:xfrm>
          <a:custGeom>
            <a:avLst/>
            <a:gdLst>
              <a:gd name="connsiteX0" fmla="*/ 870232 w 1005242"/>
              <a:gd name="connsiteY0" fmla="*/ 0 h 761102"/>
              <a:gd name="connsiteX1" fmla="*/ 930319 w 1005242"/>
              <a:gd name="connsiteY1" fmla="*/ 4451 h 761102"/>
              <a:gd name="connsiteX2" fmla="*/ 972602 w 1005242"/>
              <a:gd name="connsiteY2" fmla="*/ 21512 h 761102"/>
              <a:gd name="connsiteX3" fmla="*/ 997082 w 1005242"/>
              <a:gd name="connsiteY3" fmla="*/ 57861 h 761102"/>
              <a:gd name="connsiteX4" fmla="*/ 1005242 w 1005242"/>
              <a:gd name="connsiteY4" fmla="*/ 120174 h 761102"/>
              <a:gd name="connsiteX5" fmla="*/ 1000792 w 1005242"/>
              <a:gd name="connsiteY5" fmla="*/ 203999 h 761102"/>
              <a:gd name="connsiteX6" fmla="*/ 986697 w 1005242"/>
              <a:gd name="connsiteY6" fmla="*/ 275955 h 761102"/>
              <a:gd name="connsiteX7" fmla="*/ 959992 w 1005242"/>
              <a:gd name="connsiteY7" fmla="*/ 343460 h 761102"/>
              <a:gd name="connsiteX8" fmla="*/ 919192 w 1005242"/>
              <a:gd name="connsiteY8" fmla="*/ 412449 h 761102"/>
              <a:gd name="connsiteX9" fmla="*/ 717418 w 1005242"/>
              <a:gd name="connsiteY9" fmla="*/ 716593 h 761102"/>
              <a:gd name="connsiteX10" fmla="*/ 701840 w 1005242"/>
              <a:gd name="connsiteY10" fmla="*/ 736622 h 761102"/>
              <a:gd name="connsiteX11" fmla="*/ 678844 w 1005242"/>
              <a:gd name="connsiteY11" fmla="*/ 749975 h 761102"/>
              <a:gd name="connsiteX12" fmla="*/ 647688 w 1005242"/>
              <a:gd name="connsiteY12" fmla="*/ 758135 h 761102"/>
              <a:gd name="connsiteX13" fmla="*/ 603179 w 1005242"/>
              <a:gd name="connsiteY13" fmla="*/ 761102 h 761102"/>
              <a:gd name="connsiteX14" fmla="*/ 563863 w 1005242"/>
              <a:gd name="connsiteY14" fmla="*/ 758877 h 761102"/>
              <a:gd name="connsiteX15" fmla="*/ 540124 w 1005242"/>
              <a:gd name="connsiteY15" fmla="*/ 750717 h 761102"/>
              <a:gd name="connsiteX16" fmla="*/ 531965 w 1005242"/>
              <a:gd name="connsiteY16" fmla="*/ 735880 h 761102"/>
              <a:gd name="connsiteX17" fmla="*/ 536415 w 1005242"/>
              <a:gd name="connsiteY17" fmla="*/ 713626 h 761102"/>
              <a:gd name="connsiteX18" fmla="*/ 732255 w 1005242"/>
              <a:gd name="connsiteY18" fmla="*/ 308595 h 761102"/>
              <a:gd name="connsiteX19" fmla="*/ 732255 w 1005242"/>
              <a:gd name="connsiteY19" fmla="*/ 120174 h 761102"/>
              <a:gd name="connsiteX20" fmla="*/ 739673 w 1005242"/>
              <a:gd name="connsiteY20" fmla="*/ 57861 h 761102"/>
              <a:gd name="connsiteX21" fmla="*/ 764153 w 1005242"/>
              <a:gd name="connsiteY21" fmla="*/ 21512 h 761102"/>
              <a:gd name="connsiteX22" fmla="*/ 807178 w 1005242"/>
              <a:gd name="connsiteY22" fmla="*/ 4451 h 761102"/>
              <a:gd name="connsiteX23" fmla="*/ 870232 w 1005242"/>
              <a:gd name="connsiteY23" fmla="*/ 0 h 761102"/>
              <a:gd name="connsiteX24" fmla="*/ 339093 w 1005242"/>
              <a:gd name="connsiteY24" fmla="*/ 0 h 761102"/>
              <a:gd name="connsiteX25" fmla="*/ 399921 w 1005242"/>
              <a:gd name="connsiteY25" fmla="*/ 4451 h 761102"/>
              <a:gd name="connsiteX26" fmla="*/ 441463 w 1005242"/>
              <a:gd name="connsiteY26" fmla="*/ 21512 h 761102"/>
              <a:gd name="connsiteX27" fmla="*/ 465943 w 1005242"/>
              <a:gd name="connsiteY27" fmla="*/ 57861 h 761102"/>
              <a:gd name="connsiteX28" fmla="*/ 474103 w 1005242"/>
              <a:gd name="connsiteY28" fmla="*/ 120174 h 761102"/>
              <a:gd name="connsiteX29" fmla="*/ 469652 w 1005242"/>
              <a:gd name="connsiteY29" fmla="*/ 203999 h 761102"/>
              <a:gd name="connsiteX30" fmla="*/ 455558 w 1005242"/>
              <a:gd name="connsiteY30" fmla="*/ 275955 h 761102"/>
              <a:gd name="connsiteX31" fmla="*/ 428852 w 1005242"/>
              <a:gd name="connsiteY31" fmla="*/ 343460 h 761102"/>
              <a:gd name="connsiteX32" fmla="*/ 388052 w 1005242"/>
              <a:gd name="connsiteY32" fmla="*/ 412449 h 761102"/>
              <a:gd name="connsiteX33" fmla="*/ 186279 w 1005242"/>
              <a:gd name="connsiteY33" fmla="*/ 716593 h 761102"/>
              <a:gd name="connsiteX34" fmla="*/ 170701 w 1005242"/>
              <a:gd name="connsiteY34" fmla="*/ 736622 h 761102"/>
              <a:gd name="connsiteX35" fmla="*/ 147704 w 1005242"/>
              <a:gd name="connsiteY35" fmla="*/ 749975 h 761102"/>
              <a:gd name="connsiteX36" fmla="*/ 116548 w 1005242"/>
              <a:gd name="connsiteY36" fmla="*/ 758135 h 761102"/>
              <a:gd name="connsiteX37" fmla="*/ 72039 w 1005242"/>
              <a:gd name="connsiteY37" fmla="*/ 761102 h 761102"/>
              <a:gd name="connsiteX38" fmla="*/ 31981 w 1005242"/>
              <a:gd name="connsiteY38" fmla="*/ 758877 h 761102"/>
              <a:gd name="connsiteX39" fmla="*/ 8243 w 1005242"/>
              <a:gd name="connsiteY39" fmla="*/ 750717 h 761102"/>
              <a:gd name="connsiteX40" fmla="*/ 83 w 1005242"/>
              <a:gd name="connsiteY40" fmla="*/ 735880 h 761102"/>
              <a:gd name="connsiteX41" fmla="*/ 5276 w 1005242"/>
              <a:gd name="connsiteY41" fmla="*/ 713626 h 761102"/>
              <a:gd name="connsiteX42" fmla="*/ 201115 w 1005242"/>
              <a:gd name="connsiteY42" fmla="*/ 308595 h 761102"/>
              <a:gd name="connsiteX43" fmla="*/ 201115 w 1005242"/>
              <a:gd name="connsiteY43" fmla="*/ 120174 h 761102"/>
              <a:gd name="connsiteX44" fmla="*/ 208533 w 1005242"/>
              <a:gd name="connsiteY44" fmla="*/ 57861 h 761102"/>
              <a:gd name="connsiteX45" fmla="*/ 233013 w 1005242"/>
              <a:gd name="connsiteY45" fmla="*/ 21512 h 761102"/>
              <a:gd name="connsiteX46" fmla="*/ 276038 w 1005242"/>
              <a:gd name="connsiteY46" fmla="*/ 4451 h 761102"/>
              <a:gd name="connsiteX47" fmla="*/ 339093 w 1005242"/>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42" h="761102">
                <a:moveTo>
                  <a:pt x="870232" y="0"/>
                </a:moveTo>
                <a:cubicBezTo>
                  <a:pt x="892981" y="0"/>
                  <a:pt x="913010" y="1483"/>
                  <a:pt x="930319" y="4451"/>
                </a:cubicBezTo>
                <a:cubicBezTo>
                  <a:pt x="947628" y="7418"/>
                  <a:pt x="961723" y="13105"/>
                  <a:pt x="972602" y="21512"/>
                </a:cubicBezTo>
                <a:cubicBezTo>
                  <a:pt x="983483" y="29919"/>
                  <a:pt x="991643" y="42036"/>
                  <a:pt x="997082" y="57861"/>
                </a:cubicBezTo>
                <a:cubicBezTo>
                  <a:pt x="1002523" y="73687"/>
                  <a:pt x="1005242" y="94458"/>
                  <a:pt x="1005242" y="120174"/>
                </a:cubicBezTo>
                <a:cubicBezTo>
                  <a:pt x="1005242" y="150835"/>
                  <a:pt x="1003759" y="178777"/>
                  <a:pt x="1000792" y="203999"/>
                </a:cubicBezTo>
                <a:cubicBezTo>
                  <a:pt x="997824" y="229221"/>
                  <a:pt x="993126" y="253206"/>
                  <a:pt x="986697" y="275955"/>
                </a:cubicBezTo>
                <a:cubicBezTo>
                  <a:pt x="980268" y="298704"/>
                  <a:pt x="971366" y="321206"/>
                  <a:pt x="959992" y="343460"/>
                </a:cubicBezTo>
                <a:cubicBezTo>
                  <a:pt x="948618" y="365715"/>
                  <a:pt x="935018" y="388711"/>
                  <a:pt x="919192" y="412449"/>
                </a:cubicBezTo>
                <a:lnTo>
                  <a:pt x="717418" y="716593"/>
                </a:lnTo>
                <a:cubicBezTo>
                  <a:pt x="713462" y="724506"/>
                  <a:pt x="708269" y="731182"/>
                  <a:pt x="701840" y="736622"/>
                </a:cubicBezTo>
                <a:cubicBezTo>
                  <a:pt x="695411" y="742062"/>
                  <a:pt x="687746" y="746513"/>
                  <a:pt x="678844" y="749975"/>
                </a:cubicBezTo>
                <a:cubicBezTo>
                  <a:pt x="669942" y="753437"/>
                  <a:pt x="659557" y="756157"/>
                  <a:pt x="647688" y="758135"/>
                </a:cubicBezTo>
                <a:cubicBezTo>
                  <a:pt x="635819" y="760113"/>
                  <a:pt x="620982" y="761102"/>
                  <a:pt x="603179" y="761102"/>
                </a:cubicBezTo>
                <a:cubicBezTo>
                  <a:pt x="587354" y="761102"/>
                  <a:pt x="574248" y="760360"/>
                  <a:pt x="563863" y="758877"/>
                </a:cubicBezTo>
                <a:cubicBezTo>
                  <a:pt x="553477" y="757393"/>
                  <a:pt x="545565" y="754673"/>
                  <a:pt x="540124" y="750717"/>
                </a:cubicBezTo>
                <a:cubicBezTo>
                  <a:pt x="534685" y="746760"/>
                  <a:pt x="531965" y="741815"/>
                  <a:pt x="531965" y="735880"/>
                </a:cubicBezTo>
                <a:cubicBezTo>
                  <a:pt x="531965" y="729946"/>
                  <a:pt x="533448" y="722528"/>
                  <a:pt x="536415" y="713626"/>
                </a:cubicBezTo>
                <a:lnTo>
                  <a:pt x="732255" y="308595"/>
                </a:lnTo>
                <a:lnTo>
                  <a:pt x="732255" y="120174"/>
                </a:lnTo>
                <a:cubicBezTo>
                  <a:pt x="732255" y="94458"/>
                  <a:pt x="734728" y="73687"/>
                  <a:pt x="739673" y="57861"/>
                </a:cubicBezTo>
                <a:cubicBezTo>
                  <a:pt x="744618" y="42036"/>
                  <a:pt x="752778" y="29919"/>
                  <a:pt x="764153" y="21512"/>
                </a:cubicBezTo>
                <a:cubicBezTo>
                  <a:pt x="775527" y="13105"/>
                  <a:pt x="789869" y="7418"/>
                  <a:pt x="807178" y="4451"/>
                </a:cubicBezTo>
                <a:cubicBezTo>
                  <a:pt x="824487" y="1483"/>
                  <a:pt x="845505" y="0"/>
                  <a:pt x="870232" y="0"/>
                </a:cubicBezTo>
                <a:close/>
                <a:moveTo>
                  <a:pt x="339093" y="0"/>
                </a:moveTo>
                <a:cubicBezTo>
                  <a:pt x="362831" y="0"/>
                  <a:pt x="383107" y="1483"/>
                  <a:pt x="399921" y="4451"/>
                </a:cubicBezTo>
                <a:cubicBezTo>
                  <a:pt x="416736" y="7418"/>
                  <a:pt x="430583" y="13105"/>
                  <a:pt x="441463" y="21512"/>
                </a:cubicBezTo>
                <a:cubicBezTo>
                  <a:pt x="452343" y="29919"/>
                  <a:pt x="460503" y="42036"/>
                  <a:pt x="465943" y="57861"/>
                </a:cubicBezTo>
                <a:cubicBezTo>
                  <a:pt x="471383" y="73687"/>
                  <a:pt x="474103" y="94458"/>
                  <a:pt x="474103" y="120174"/>
                </a:cubicBezTo>
                <a:cubicBezTo>
                  <a:pt x="474103" y="150835"/>
                  <a:pt x="472619" y="178777"/>
                  <a:pt x="469652" y="203999"/>
                </a:cubicBezTo>
                <a:cubicBezTo>
                  <a:pt x="466685" y="229221"/>
                  <a:pt x="461987" y="253206"/>
                  <a:pt x="455558" y="275955"/>
                </a:cubicBezTo>
                <a:cubicBezTo>
                  <a:pt x="449129" y="298704"/>
                  <a:pt x="440227" y="321206"/>
                  <a:pt x="428852" y="343460"/>
                </a:cubicBezTo>
                <a:cubicBezTo>
                  <a:pt x="417478" y="365715"/>
                  <a:pt x="403878" y="388711"/>
                  <a:pt x="388052" y="412449"/>
                </a:cubicBezTo>
                <a:lnTo>
                  <a:pt x="186279" y="716593"/>
                </a:lnTo>
                <a:cubicBezTo>
                  <a:pt x="182322" y="724506"/>
                  <a:pt x="177130" y="731182"/>
                  <a:pt x="170701" y="736622"/>
                </a:cubicBezTo>
                <a:cubicBezTo>
                  <a:pt x="164272" y="742062"/>
                  <a:pt x="156606" y="746513"/>
                  <a:pt x="147704" y="749975"/>
                </a:cubicBezTo>
                <a:cubicBezTo>
                  <a:pt x="138803" y="753437"/>
                  <a:pt x="128417" y="756157"/>
                  <a:pt x="116548" y="758135"/>
                </a:cubicBezTo>
                <a:cubicBezTo>
                  <a:pt x="104679" y="760113"/>
                  <a:pt x="89843" y="761102"/>
                  <a:pt x="72039" y="761102"/>
                </a:cubicBezTo>
                <a:cubicBezTo>
                  <a:pt x="56214" y="761102"/>
                  <a:pt x="42861" y="760360"/>
                  <a:pt x="31981" y="758877"/>
                </a:cubicBezTo>
                <a:cubicBezTo>
                  <a:pt x="21101" y="757393"/>
                  <a:pt x="13189" y="754673"/>
                  <a:pt x="8243" y="750717"/>
                </a:cubicBezTo>
                <a:cubicBezTo>
                  <a:pt x="3298" y="746760"/>
                  <a:pt x="578" y="741815"/>
                  <a:pt x="83" y="735880"/>
                </a:cubicBezTo>
                <a:cubicBezTo>
                  <a:pt x="-411" y="729946"/>
                  <a:pt x="1320" y="722528"/>
                  <a:pt x="5276" y="713626"/>
                </a:cubicBezTo>
                <a:lnTo>
                  <a:pt x="201115" y="308595"/>
                </a:lnTo>
                <a:lnTo>
                  <a:pt x="201115" y="120174"/>
                </a:lnTo>
                <a:cubicBezTo>
                  <a:pt x="201115" y="94458"/>
                  <a:pt x="203588" y="73687"/>
                  <a:pt x="208533" y="57861"/>
                </a:cubicBezTo>
                <a:cubicBezTo>
                  <a:pt x="213479" y="42036"/>
                  <a:pt x="221639" y="29919"/>
                  <a:pt x="233013" y="21512"/>
                </a:cubicBezTo>
                <a:cubicBezTo>
                  <a:pt x="244388" y="13105"/>
                  <a:pt x="258729" y="7418"/>
                  <a:pt x="276038" y="4451"/>
                </a:cubicBezTo>
                <a:cubicBezTo>
                  <a:pt x="293348" y="1483"/>
                  <a:pt x="314366" y="0"/>
                  <a:pt x="33909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Tree>
    <p:extLst>
      <p:ext uri="{BB962C8B-B14F-4D97-AF65-F5344CB8AC3E}">
        <p14:creationId xmlns:p14="http://schemas.microsoft.com/office/powerpoint/2010/main" val="3027939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F248-D42F-6E3D-4330-DD595B5A44F3}"/>
              </a:ext>
            </a:extLst>
          </p:cNvPr>
          <p:cNvSpPr>
            <a:spLocks noGrp="1"/>
          </p:cNvSpPr>
          <p:nvPr>
            <p:ph type="title"/>
          </p:nvPr>
        </p:nvSpPr>
        <p:spPr/>
        <p:txBody>
          <a:bodyPr/>
          <a:lstStyle/>
          <a:p>
            <a:r>
              <a:rPr lang="en-US" dirty="0"/>
              <a:t>Permutation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513060-2310-F422-33DD-B38A2CCFC08F}"/>
                  </a:ext>
                </a:extLst>
              </p:cNvPr>
              <p:cNvSpPr>
                <a:spLocks noGrp="1"/>
              </p:cNvSpPr>
              <p:nvPr>
                <p:ph idx="1"/>
              </p:nvPr>
            </p:nvSpPr>
            <p:spPr/>
            <p:txBody>
              <a:bodyPr/>
              <a:lstStyle/>
              <a:p>
                <a:r>
                  <a:rPr lang="en-US" dirty="0"/>
                  <a:t>Suppose you have n unique objects that can be arranged in an order. How many arrangements are there?</a:t>
                </a:r>
              </a:p>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oMath>
                </a14:m>
                <a:r>
                  <a:rPr lang="en-US" b="0" dirty="0"/>
                  <a:t>…*2*1</a:t>
                </a:r>
              </a:p>
              <a:p>
                <a:r>
                  <a:rPr lang="en-US" dirty="0"/>
                  <a:t>Example: </a:t>
                </a:r>
                <a14:m>
                  <m:oMath xmlns:m="http://schemas.openxmlformats.org/officeDocument/2006/math">
                    <m:r>
                      <a:rPr lang="en-US" b="0" i="1" smtClean="0">
                        <a:latin typeface="Cambria Math" panose="02040503050406030204" pitchFamily="18" charset="0"/>
                      </a:rPr>
                      <m:t>5!=5∗4∗3∗2∗1=120</m:t>
                    </m:r>
                  </m:oMath>
                </a14:m>
                <a:endParaRPr lang="en-US" dirty="0"/>
              </a:p>
              <a:p>
                <a:r>
                  <a:rPr lang="en-US" dirty="0"/>
                  <a:t>What if there are n types of objects but there are infinite of each type?(it is possible to just make the arrangement with any mix of the types).</a:t>
                </a:r>
              </a:p>
              <a:p>
                <a:r>
                  <a:rPr lang="en-US" b="0" dirty="0"/>
                  <a:t>If the series has x objects then there are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𝑥</m:t>
                        </m:r>
                      </m:sup>
                    </m:sSup>
                  </m:oMath>
                </a14:m>
                <a:r>
                  <a:rPr lang="en-US" dirty="0"/>
                  <a:t> possible arrangements.</a:t>
                </a:r>
              </a:p>
              <a:p>
                <a:r>
                  <a:rPr lang="en-US" dirty="0"/>
                  <a:t>Examples: 2 types, 3 slots =&gt;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=8</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DD513060-2310-F422-33DD-B38A2CCFC08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6826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E507-4A63-E59C-C46D-67A9140C5FFE}"/>
              </a:ext>
            </a:extLst>
          </p:cNvPr>
          <p:cNvSpPr>
            <a:spLocks noGrp="1"/>
          </p:cNvSpPr>
          <p:nvPr>
            <p:ph type="title"/>
          </p:nvPr>
        </p:nvSpPr>
        <p:spPr/>
        <p:txBody>
          <a:bodyPr/>
          <a:lstStyle/>
          <a:p>
            <a:r>
              <a:rPr lang="en-US" dirty="0"/>
              <a:t>Combination without repetition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BCCA5F-14C4-E5A7-C98D-B0FA4FA2360A}"/>
                  </a:ext>
                </a:extLst>
              </p:cNvPr>
              <p:cNvSpPr>
                <a:spLocks noGrp="1"/>
              </p:cNvSpPr>
              <p:nvPr>
                <p:ph idx="1"/>
              </p:nvPr>
            </p:nvSpPr>
            <p:spPr>
              <a:xfrm>
                <a:off x="361950" y="1543112"/>
                <a:ext cx="11410950" cy="4867699"/>
              </a:xfrm>
            </p:spPr>
            <p:txBody>
              <a:bodyPr>
                <a:noAutofit/>
              </a:bodyPr>
              <a:lstStyle/>
              <a:p>
                <a14:m>
                  <m:oMath xmlns:m="http://schemas.openxmlformats.org/officeDocument/2006/math">
                    <m:d>
                      <m:dPr>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𝑛</m:t>
                              </m:r>
                            </m:e>
                          </m:mr>
                          <m:mr>
                            <m:e>
                              <m:r>
                                <a:rPr lang="en-US" sz="2400" b="0" i="1" smtClean="0">
                                  <a:latin typeface="Cambria Math" panose="02040503050406030204" pitchFamily="18" charset="0"/>
                                </a:rPr>
                                <m:t>𝑘</m:t>
                              </m:r>
                            </m:e>
                          </m:mr>
                        </m:m>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r>
                          <a:rPr lang="en-US" sz="2400" b="0" i="1" smtClean="0">
                            <a:latin typeface="Cambria Math" panose="02040503050406030204" pitchFamily="18" charset="0"/>
                          </a:rPr>
                          <m:t>!</m:t>
                        </m:r>
                      </m:num>
                      <m:den>
                        <m:r>
                          <a:rPr lang="en-US" sz="2400" b="0" i="1" smtClean="0">
                            <a:latin typeface="Cambria Math" panose="02040503050406030204" pitchFamily="18" charset="0"/>
                          </a:rPr>
                          <m:t>𝑘</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den>
                    </m:f>
                  </m:oMath>
                </a14:m>
                <a:endParaRPr lang="en-US" sz="2400" dirty="0"/>
              </a:p>
              <a:p>
                <a:r>
                  <a:rPr lang="en-US" sz="2400" dirty="0"/>
                  <a:t>Useful property 1: </a:t>
                </a:r>
                <a14:m>
                  <m:oMath xmlns:m="http://schemas.openxmlformats.org/officeDocument/2006/math">
                    <m:d>
                      <m:dPr>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𝑛</m:t>
                              </m:r>
                            </m:e>
                          </m:mr>
                          <m:mr>
                            <m:e>
                              <m:r>
                                <a:rPr lang="en-US" sz="2400" b="0" i="1" smtClean="0">
                                  <a:latin typeface="Cambria Math" panose="02040503050406030204" pitchFamily="18" charset="0"/>
                                </a:rPr>
                                <m:t>𝑘</m:t>
                              </m:r>
                            </m:e>
                          </m:mr>
                        </m:m>
                      </m:e>
                    </m:d>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𝑛</m:t>
                              </m:r>
                            </m:e>
                          </m:mr>
                          <m:m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i="1">
                                  <a:latin typeface="Cambria Math" panose="02040503050406030204" pitchFamily="18" charset="0"/>
                                </a:rPr>
                                <m:t>𝑘</m:t>
                              </m:r>
                            </m:e>
                          </m:mr>
                        </m:m>
                      </m:e>
                    </m:d>
                  </m:oMath>
                </a14:m>
                <a:r>
                  <a:rPr lang="en-US" sz="2400" dirty="0"/>
                  <a:t>  </a:t>
                </a:r>
              </a:p>
              <a:p>
                <a:pPr lvl="1"/>
                <a:r>
                  <a:rPr lang="en-US" sz="2400" dirty="0"/>
                  <a:t>Example 1: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𝑛</m:t>
                              </m:r>
                            </m:e>
                          </m:mr>
                          <m:mr>
                            <m:e>
                              <m:r>
                                <a:rPr lang="en-US" sz="2400" b="0" i="1" smtClean="0">
                                  <a:latin typeface="Cambria Math" panose="02040503050406030204" pitchFamily="18" charset="0"/>
                                </a:rPr>
                                <m:t>0</m:t>
                              </m:r>
                            </m:e>
                          </m:mr>
                        </m:m>
                      </m:e>
                    </m:d>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𝑛</m:t>
                              </m:r>
                            </m:e>
                          </m:mr>
                          <m:mr>
                            <m:e>
                              <m:r>
                                <a:rPr lang="en-US" sz="2400" b="0" i="1" smtClean="0">
                                  <a:latin typeface="Cambria Math" panose="02040503050406030204" pitchFamily="18" charset="0"/>
                                </a:rPr>
                                <m:t>𝑛</m:t>
                              </m:r>
                            </m:e>
                          </m:mr>
                        </m:m>
                      </m:e>
                    </m:d>
                    <m:r>
                      <a:rPr lang="en-US" sz="2400" b="0" i="1" smtClean="0">
                        <a:latin typeface="Cambria Math" panose="02040503050406030204" pitchFamily="18" charset="0"/>
                      </a:rPr>
                      <m:t>=1</m:t>
                    </m:r>
                  </m:oMath>
                </a14:m>
                <a:endParaRPr lang="en-US" sz="2400" dirty="0"/>
              </a:p>
              <a:p>
                <a:pPr lvl="1"/>
                <a:r>
                  <a:rPr lang="en-US" sz="2400" dirty="0"/>
                  <a:t>Example 2: </a:t>
                </a:r>
                <a14:m>
                  <m:oMath xmlns:m="http://schemas.openxmlformats.org/officeDocument/2006/math">
                    <m:d>
                      <m:dPr>
                        <m:ctrlPr>
                          <a:rPr lang="en-US" sz="2400" i="1" smtClean="0">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5</m:t>
                              </m:r>
                            </m:e>
                          </m:mr>
                          <m:mr>
                            <m:e>
                              <m:r>
                                <a:rPr lang="en-US" sz="2400" b="0" i="1" smtClean="0">
                                  <a:latin typeface="Cambria Math" panose="02040503050406030204" pitchFamily="18" charset="0"/>
                                </a:rPr>
                                <m:t>1</m:t>
                              </m:r>
                            </m:e>
                          </m:mr>
                        </m:m>
                      </m:e>
                    </m:d>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5</m:t>
                              </m:r>
                            </m:e>
                          </m:mr>
                          <m:mr>
                            <m:e>
                              <m:r>
                                <a:rPr lang="en-US" sz="2400" b="0" i="1" smtClean="0">
                                  <a:latin typeface="Cambria Math" panose="02040503050406030204" pitchFamily="18" charset="0"/>
                                </a:rPr>
                                <m:t>4</m:t>
                              </m:r>
                            </m:e>
                          </m:mr>
                        </m:m>
                      </m:e>
                    </m:d>
                    <m:r>
                      <a:rPr lang="en-US" sz="2400" b="0" i="1" smtClean="0">
                        <a:latin typeface="Cambria Math" panose="02040503050406030204" pitchFamily="18" charset="0"/>
                      </a:rPr>
                      <m:t>=1</m:t>
                    </m:r>
                  </m:oMath>
                </a14:m>
                <a:endParaRPr lang="en-US" sz="2400" dirty="0"/>
              </a:p>
              <a:p>
                <a:r>
                  <a:rPr lang="en-US" sz="2400" dirty="0"/>
                  <a:t>Useful property 2: </a:t>
                </a:r>
                <a14:m>
                  <m:oMath xmlns:m="http://schemas.openxmlformats.org/officeDocument/2006/math">
                    <m:d>
                      <m:dPr>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𝑛</m:t>
                              </m:r>
                            </m:e>
                          </m:mr>
                          <m:mr>
                            <m:e>
                              <m:r>
                                <a:rPr lang="en-US" sz="2400" b="0" i="1" smtClean="0">
                                  <a:latin typeface="Cambria Math" panose="02040503050406030204" pitchFamily="18" charset="0"/>
                                </a:rPr>
                                <m:t>𝑘</m:t>
                              </m:r>
                            </m:e>
                          </m:mr>
                        </m:m>
                      </m:e>
                    </m:d>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𝑛</m:t>
                              </m:r>
                              <m:r>
                                <a:rPr lang="en-US" sz="2400" b="0" i="1" smtClean="0">
                                  <a:latin typeface="Cambria Math" panose="02040503050406030204" pitchFamily="18" charset="0"/>
                                </a:rPr>
                                <m:t>−1</m:t>
                              </m:r>
                            </m:e>
                          </m:mr>
                          <m:mr>
                            <m:e>
                              <m:r>
                                <a:rPr lang="en-US" sz="2400" i="1">
                                  <a:latin typeface="Cambria Math" panose="02040503050406030204" pitchFamily="18" charset="0"/>
                                </a:rPr>
                                <m:t>𝑘</m:t>
                              </m:r>
                              <m:r>
                                <a:rPr lang="en-US" sz="2400" b="0" i="1" smtClean="0">
                                  <a:latin typeface="Cambria Math" panose="02040503050406030204" pitchFamily="18" charset="0"/>
                                </a:rPr>
                                <m:t>−1</m:t>
                              </m:r>
                            </m:e>
                          </m:mr>
                        </m:m>
                      </m:e>
                    </m:d>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𝑛</m:t>
                              </m:r>
                              <m:r>
                                <a:rPr lang="en-US" sz="2400" b="0" i="1" smtClean="0">
                                  <a:latin typeface="Cambria Math" panose="02040503050406030204" pitchFamily="18" charset="0"/>
                                </a:rPr>
                                <m:t>−1</m:t>
                              </m:r>
                            </m:e>
                          </m:mr>
                          <m:mr>
                            <m:e>
                              <m:r>
                                <a:rPr lang="en-US" sz="2400" i="1">
                                  <a:latin typeface="Cambria Math" panose="02040503050406030204" pitchFamily="18" charset="0"/>
                                </a:rPr>
                                <m:t>𝑘</m:t>
                              </m:r>
                            </m:e>
                          </m:mr>
                        </m:m>
                      </m:e>
                    </m:d>
                  </m:oMath>
                </a14:m>
                <a:endParaRPr lang="en-US" sz="2400" dirty="0"/>
              </a:p>
              <a:p>
                <a:pPr lvl="1"/>
                <a:r>
                  <a:rPr lang="en-US" sz="2400" dirty="0"/>
                  <a:t>Example: </a:t>
                </a:r>
                <a14:m>
                  <m:oMath xmlns:m="http://schemas.openxmlformats.org/officeDocument/2006/math">
                    <m:d>
                      <m:dPr>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a:rPr lang="en-US" sz="2400" b="0" i="1" smtClean="0">
                                  <a:latin typeface="Cambria Math" panose="02040503050406030204" pitchFamily="18" charset="0"/>
                                </a:rPr>
                                <m:t>5</m:t>
                              </m:r>
                            </m:e>
                          </m:mr>
                          <m:mr>
                            <m:e>
                              <m:r>
                                <a:rPr lang="en-US" sz="2400" b="0" i="1" smtClean="0">
                                  <a:latin typeface="Cambria Math" panose="02040503050406030204" pitchFamily="18" charset="0"/>
                                </a:rPr>
                                <m:t>2</m:t>
                              </m:r>
                            </m:e>
                          </m:mr>
                        </m:m>
                      </m:e>
                    </m:d>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4</m:t>
                              </m:r>
                            </m:e>
                          </m:mr>
                          <m:mr>
                            <m:e>
                              <m:r>
                                <a:rPr lang="en-US" sz="2400" b="0" i="1" smtClean="0">
                                  <a:latin typeface="Cambria Math" panose="02040503050406030204" pitchFamily="18" charset="0"/>
                                </a:rPr>
                                <m:t>1</m:t>
                              </m:r>
                            </m:e>
                          </m:mr>
                        </m:m>
                      </m:e>
                    </m:d>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4</m:t>
                              </m:r>
                            </m:e>
                          </m:mr>
                          <m:mr>
                            <m:e>
                              <m:r>
                                <a:rPr lang="en-US" sz="2400" b="0" i="1" smtClean="0">
                                  <a:latin typeface="Cambria Math" panose="02040503050406030204" pitchFamily="18" charset="0"/>
                                </a:rPr>
                                <m:t>2</m:t>
                              </m:r>
                            </m:e>
                          </m:mr>
                        </m:m>
                      </m:e>
                    </m:d>
                  </m:oMath>
                </a14:m>
                <a:endParaRPr lang="en-US" sz="2400" dirty="0"/>
              </a:p>
            </p:txBody>
          </p:sp>
        </mc:Choice>
        <mc:Fallback>
          <p:sp>
            <p:nvSpPr>
              <p:cNvPr id="3" name="Content Placeholder 2">
                <a:extLst>
                  <a:ext uri="{FF2B5EF4-FFF2-40B4-BE49-F238E27FC236}">
                    <a16:creationId xmlns:a16="http://schemas.microsoft.com/office/drawing/2014/main" id="{CDBCCA5F-14C4-E5A7-C98D-B0FA4FA2360A}"/>
                  </a:ext>
                </a:extLst>
              </p:cNvPr>
              <p:cNvSpPr>
                <a:spLocks noGrp="1" noRot="1" noChangeAspect="1" noMove="1" noResize="1" noEditPoints="1" noAdjustHandles="1" noChangeArrowheads="1" noChangeShapeType="1" noTextEdit="1"/>
              </p:cNvSpPr>
              <p:nvPr>
                <p:ph idx="1"/>
              </p:nvPr>
            </p:nvSpPr>
            <p:spPr>
              <a:xfrm>
                <a:off x="361950" y="1543112"/>
                <a:ext cx="11410950" cy="4867699"/>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0575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2615-A313-1A0C-7EB0-F605A74AD7D6}"/>
              </a:ext>
            </a:extLst>
          </p:cNvPr>
          <p:cNvSpPr>
            <a:spLocks noGrp="1"/>
          </p:cNvSpPr>
          <p:nvPr>
            <p:ph type="title"/>
          </p:nvPr>
        </p:nvSpPr>
        <p:spPr/>
        <p:txBody>
          <a:bodyPr/>
          <a:lstStyle/>
          <a:p>
            <a:r>
              <a:rPr lang="en-US" dirty="0"/>
              <a:t>Combination with repetition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CE5256-F969-FBDB-5ADB-47BB03FC9DB8}"/>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Formula changes if we can pull numerous instances of the same object</a:t>
                </a:r>
              </a:p>
              <a:p>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e>
                          </m:mr>
                          <m:mr>
                            <m:e>
                              <m:r>
                                <a:rPr lang="en-US" sz="2400" b="0" i="1" smtClean="0">
                                  <a:latin typeface="Cambria Math" panose="02040503050406030204" pitchFamily="18" charset="0"/>
                                </a:rPr>
                                <m:t>𝑘</m:t>
                              </m:r>
                            </m:e>
                          </m:mr>
                        </m:m>
                      </m:e>
                    </m:d>
                  </m:oMath>
                </a14:m>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Example:</a:t>
                </a:r>
              </a:p>
              <a:p>
                <a:pPr lvl="1"/>
                <a:r>
                  <a:rPr lang="en-US" sz="2200" dirty="0">
                    <a:latin typeface="Arial" panose="020B0604020202020204" pitchFamily="34" charset="0"/>
                    <a:cs typeface="Arial" panose="020B0604020202020204" pitchFamily="34" charset="0"/>
                  </a:rPr>
                  <a:t>5 types of donuts, and you will eat 3, then </a:t>
                </a:r>
                <a14:m>
                  <m:oMath xmlns:m="http://schemas.openxmlformats.org/officeDocument/2006/math">
                    <m:d>
                      <m:dPr>
                        <m:ctrlPr>
                          <a:rPr lang="en-US" sz="200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5</m:t>
                              </m:r>
                              <m:r>
                                <a:rPr lang="en-US" sz="2000" b="0" i="1" smtClean="0">
                                  <a:latin typeface="Cambria Math" panose="02040503050406030204" pitchFamily="18" charset="0"/>
                                </a:rPr>
                                <m:t>+3−1</m:t>
                              </m:r>
                            </m:e>
                          </m:mr>
                          <m:mr>
                            <m:e>
                              <m:r>
                                <a:rPr lang="en-US" sz="2000" b="0" i="1" smtClean="0">
                                  <a:latin typeface="Cambria Math" panose="02040503050406030204" pitchFamily="18" charset="0"/>
                                </a:rPr>
                                <m:t>3</m:t>
                              </m:r>
                            </m:e>
                          </m:mr>
                        </m:m>
                      </m:e>
                    </m:d>
                    <m:r>
                      <a:rPr lang="en-US" sz="2000" b="0" i="1" smtClean="0">
                        <a:latin typeface="Cambria Math" panose="02040503050406030204" pitchFamily="18" charset="0"/>
                      </a:rPr>
                      <m:t>=</m:t>
                    </m:r>
                    <m:d>
                      <m:dPr>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7</m:t>
                              </m:r>
                            </m:e>
                          </m:mr>
                          <m:mr>
                            <m:e>
                              <m:r>
                                <a:rPr lang="en-US" sz="2000" b="0" i="1" smtClean="0">
                                  <a:latin typeface="Cambria Math" panose="02040503050406030204" pitchFamily="18" charset="0"/>
                                </a:rPr>
                                <m:t>3</m:t>
                              </m:r>
                            </m:e>
                          </m:mr>
                        </m:m>
                      </m:e>
                    </m:d>
                    <m:r>
                      <a:rPr lang="en-US" sz="2000" b="0" i="1" smtClean="0">
                        <a:latin typeface="Cambria Math" panose="02040503050406030204" pitchFamily="18" charset="0"/>
                      </a:rPr>
                      <m:t>=35</m:t>
                    </m:r>
                  </m:oMath>
                </a14:m>
                <a:endParaRPr lang="en-US" sz="22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17CE5256-F969-FBDB-5ADB-47BB03FC9DB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99379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44C2-DA9D-8234-2D40-2576CDF43378}"/>
              </a:ext>
            </a:extLst>
          </p:cNvPr>
          <p:cNvSpPr>
            <a:spLocks noGrp="1"/>
          </p:cNvSpPr>
          <p:nvPr>
            <p:ph type="title"/>
          </p:nvPr>
        </p:nvSpPr>
        <p:spPr/>
        <p:txBody>
          <a:bodyPr/>
          <a:lstStyle/>
          <a:p>
            <a:r>
              <a:rPr lang="en-US" dirty="0"/>
              <a:t>Play around with the following link</a:t>
            </a:r>
          </a:p>
        </p:txBody>
      </p:sp>
      <p:sp>
        <p:nvSpPr>
          <p:cNvPr id="3" name="Content Placeholder 2">
            <a:extLst>
              <a:ext uri="{FF2B5EF4-FFF2-40B4-BE49-F238E27FC236}">
                <a16:creationId xmlns:a16="http://schemas.microsoft.com/office/drawing/2014/main" id="{1493A1FB-C6D9-D094-52B2-FA734A837DD3}"/>
              </a:ext>
            </a:extLst>
          </p:cNvPr>
          <p:cNvSpPr>
            <a:spLocks noGrp="1"/>
          </p:cNvSpPr>
          <p:nvPr>
            <p:ph idx="1"/>
          </p:nvPr>
        </p:nvSpPr>
        <p:spPr/>
        <p:txBody>
          <a:bodyPr/>
          <a:lstStyle/>
          <a:p>
            <a:r>
              <a:rPr lang="en-US" dirty="0"/>
              <a:t>https://www.hackmath.net/en/calculator/combinations-and-permutations?n=7&amp;k=3&amp;order=0&amp;repeat=0</a:t>
            </a:r>
          </a:p>
        </p:txBody>
      </p:sp>
    </p:spTree>
    <p:extLst>
      <p:ext uri="{BB962C8B-B14F-4D97-AF65-F5344CB8AC3E}">
        <p14:creationId xmlns:p14="http://schemas.microsoft.com/office/powerpoint/2010/main" val="141051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F1DE-A9B4-4DF3-B7B8-3CD6C13B5D71}"/>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2FFDE6A1-DD1F-4BC3-B37F-17D56CC67E73}"/>
              </a:ext>
            </a:extLst>
          </p:cNvPr>
          <p:cNvSpPr>
            <a:spLocks noGrp="1"/>
          </p:cNvSpPr>
          <p:nvPr>
            <p:ph idx="1"/>
          </p:nvPr>
        </p:nvSpPr>
        <p:spPr/>
        <p:txBody>
          <a:bodyPr>
            <a:normAutofit/>
          </a:bodyPr>
          <a:lstStyle/>
          <a:p>
            <a:r>
              <a:rPr lang="en-US" dirty="0"/>
              <a:t>Probability is the building block of statistics</a:t>
            </a:r>
          </a:p>
          <a:p>
            <a:pPr lvl="1"/>
            <a:r>
              <a:rPr lang="en-US" dirty="0"/>
              <a:t>Non probabilistic decision making.</a:t>
            </a:r>
          </a:p>
          <a:p>
            <a:pPr lvl="1"/>
            <a:r>
              <a:rPr lang="en-US" dirty="0"/>
              <a:t>Principle of indifference</a:t>
            </a:r>
          </a:p>
          <a:p>
            <a:pPr lvl="1"/>
            <a:r>
              <a:rPr lang="en-US" dirty="0"/>
              <a:t>Combinations and permutations</a:t>
            </a:r>
          </a:p>
          <a:p>
            <a:pPr marL="457200" lvl="1" indent="0">
              <a:buNone/>
            </a:pPr>
            <a:endParaRPr lang="en-US" dirty="0"/>
          </a:p>
        </p:txBody>
      </p:sp>
    </p:spTree>
    <p:extLst>
      <p:ext uri="{BB962C8B-B14F-4D97-AF65-F5344CB8AC3E}">
        <p14:creationId xmlns:p14="http://schemas.microsoft.com/office/powerpoint/2010/main" val="88806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5837-B619-49E1-54AE-DE44895007FE}"/>
              </a:ext>
            </a:extLst>
          </p:cNvPr>
          <p:cNvSpPr>
            <a:spLocks noGrp="1"/>
          </p:cNvSpPr>
          <p:nvPr>
            <p:ph type="title"/>
          </p:nvPr>
        </p:nvSpPr>
        <p:spPr/>
        <p:txBody>
          <a:bodyPr/>
          <a:lstStyle/>
          <a:p>
            <a:r>
              <a:rPr lang="en-US" dirty="0"/>
              <a:t>Calculating without probabilities</a:t>
            </a:r>
          </a:p>
        </p:txBody>
      </p:sp>
      <p:sp>
        <p:nvSpPr>
          <p:cNvPr id="3" name="Content Placeholder 2">
            <a:extLst>
              <a:ext uri="{FF2B5EF4-FFF2-40B4-BE49-F238E27FC236}">
                <a16:creationId xmlns:a16="http://schemas.microsoft.com/office/drawing/2014/main" id="{C4C52494-090F-2AD3-C576-51620C064122}"/>
              </a:ext>
            </a:extLst>
          </p:cNvPr>
          <p:cNvSpPr>
            <a:spLocks noGrp="1"/>
          </p:cNvSpPr>
          <p:nvPr>
            <p:ph idx="1"/>
          </p:nvPr>
        </p:nvSpPr>
        <p:spPr/>
        <p:txBody>
          <a:bodyPr/>
          <a:lstStyle/>
          <a:p>
            <a:endParaRPr lang="en-US" dirty="0"/>
          </a:p>
          <a:p>
            <a:r>
              <a:rPr lang="en-US" dirty="0"/>
              <a:t>Max/ Min</a:t>
            </a:r>
          </a:p>
          <a:p>
            <a:pPr lvl="1"/>
            <a:r>
              <a:rPr lang="en-US" dirty="0"/>
              <a:t>The biggest/smaller</a:t>
            </a:r>
          </a:p>
          <a:p>
            <a:r>
              <a:rPr lang="en-US" dirty="0"/>
              <a:t>Order</a:t>
            </a:r>
          </a:p>
          <a:p>
            <a:pPr lvl="1"/>
            <a:r>
              <a:rPr lang="en-US" dirty="0"/>
              <a:t>Pick the second one</a:t>
            </a:r>
          </a:p>
          <a:p>
            <a:r>
              <a:rPr lang="en-US" dirty="0" err="1"/>
              <a:t>Maxmin</a:t>
            </a:r>
            <a:endParaRPr lang="en-US" dirty="0"/>
          </a:p>
          <a:p>
            <a:pPr lvl="1"/>
            <a:r>
              <a:rPr lang="en-US" dirty="0"/>
              <a:t>Pick the action that has the highest minimum</a:t>
            </a:r>
          </a:p>
          <a:p>
            <a:r>
              <a:rPr lang="en-US" dirty="0"/>
              <a:t>Lexicographic </a:t>
            </a:r>
            <a:r>
              <a:rPr lang="en-US" dirty="0" err="1"/>
              <a:t>Maxmin</a:t>
            </a:r>
            <a:endParaRPr lang="en-US" dirty="0"/>
          </a:p>
          <a:p>
            <a:pPr lvl="1"/>
            <a:r>
              <a:rPr lang="en-US" dirty="0"/>
              <a:t>Like </a:t>
            </a:r>
            <a:r>
              <a:rPr lang="en-US" dirty="0" err="1"/>
              <a:t>maxmin</a:t>
            </a:r>
            <a:r>
              <a:rPr lang="en-US" dirty="0"/>
              <a:t> but if two are equal the check the next smallest in those two</a:t>
            </a:r>
          </a:p>
          <a:p>
            <a:r>
              <a:rPr lang="en-US" dirty="0"/>
              <a:t>Regret Minimization</a:t>
            </a:r>
          </a:p>
          <a:p>
            <a:pPr lvl="1"/>
            <a:r>
              <a:rPr lang="en-US" dirty="0"/>
              <a:t>Do a minmax but construct a regret table first</a:t>
            </a:r>
          </a:p>
        </p:txBody>
      </p:sp>
    </p:spTree>
    <p:extLst>
      <p:ext uri="{BB962C8B-B14F-4D97-AF65-F5344CB8AC3E}">
        <p14:creationId xmlns:p14="http://schemas.microsoft.com/office/powerpoint/2010/main" val="254727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8E87-CAB3-4A93-B415-06735302E33D}"/>
              </a:ext>
            </a:extLst>
          </p:cNvPr>
          <p:cNvSpPr>
            <a:spLocks noGrp="1"/>
          </p:cNvSpPr>
          <p:nvPr>
            <p:ph type="title"/>
          </p:nvPr>
        </p:nvSpPr>
        <p:spPr/>
        <p:txBody>
          <a:bodyPr/>
          <a:lstStyle/>
          <a:p>
            <a:r>
              <a:rPr lang="en-US" dirty="0"/>
              <a:t>What is a probability?</a:t>
            </a:r>
          </a:p>
        </p:txBody>
      </p:sp>
      <p:sp>
        <p:nvSpPr>
          <p:cNvPr id="3" name="Content Placeholder 2">
            <a:extLst>
              <a:ext uri="{FF2B5EF4-FFF2-40B4-BE49-F238E27FC236}">
                <a16:creationId xmlns:a16="http://schemas.microsoft.com/office/drawing/2014/main" id="{C4014B28-D858-40E2-AAB0-E84C02CE1105}"/>
              </a:ext>
            </a:extLst>
          </p:cNvPr>
          <p:cNvSpPr>
            <a:spLocks noGrp="1"/>
          </p:cNvSpPr>
          <p:nvPr>
            <p:ph idx="1"/>
          </p:nvPr>
        </p:nvSpPr>
        <p:spPr/>
        <p:txBody>
          <a:bodyPr/>
          <a:lstStyle/>
          <a:p>
            <a:r>
              <a:rPr lang="en-US" dirty="0"/>
              <a:t>It is a measure, such as length or weight</a:t>
            </a:r>
          </a:p>
          <a:p>
            <a:r>
              <a:rPr lang="en-US" dirty="0"/>
              <a:t>It is a number ranging from 0 to 1</a:t>
            </a:r>
          </a:p>
          <a:p>
            <a:r>
              <a:rPr lang="en-US" dirty="0"/>
              <a:t>Two kinds</a:t>
            </a:r>
          </a:p>
          <a:p>
            <a:pPr lvl="1"/>
            <a:r>
              <a:rPr lang="en-US" dirty="0"/>
              <a:t>Discreet</a:t>
            </a:r>
          </a:p>
          <a:p>
            <a:pPr lvl="2"/>
            <a:r>
              <a:rPr lang="en-US" dirty="0"/>
              <a:t>Can be listed</a:t>
            </a:r>
          </a:p>
          <a:p>
            <a:pPr lvl="2"/>
            <a:r>
              <a:rPr lang="en-US" dirty="0"/>
              <a:t>Easier to map to real world</a:t>
            </a:r>
          </a:p>
          <a:p>
            <a:pPr lvl="1"/>
            <a:r>
              <a:rPr lang="en-US" dirty="0"/>
              <a:t>Continuous</a:t>
            </a:r>
          </a:p>
          <a:p>
            <a:pPr lvl="2"/>
            <a:r>
              <a:rPr lang="en-US" dirty="0"/>
              <a:t>Infinite possibilities</a:t>
            </a:r>
          </a:p>
          <a:p>
            <a:pPr lvl="2"/>
            <a:r>
              <a:rPr lang="en-US" dirty="0"/>
              <a:t>Better for proving theorems</a:t>
            </a:r>
          </a:p>
        </p:txBody>
      </p:sp>
    </p:spTree>
    <p:extLst>
      <p:ext uri="{BB962C8B-B14F-4D97-AF65-F5344CB8AC3E}">
        <p14:creationId xmlns:p14="http://schemas.microsoft.com/office/powerpoint/2010/main" val="33904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4A47-527A-4ACE-4563-78B449D0F94B}"/>
              </a:ext>
            </a:extLst>
          </p:cNvPr>
          <p:cNvSpPr>
            <a:spLocks noGrp="1"/>
          </p:cNvSpPr>
          <p:nvPr>
            <p:ph type="title"/>
          </p:nvPr>
        </p:nvSpPr>
        <p:spPr/>
        <p:txBody>
          <a:bodyPr/>
          <a:lstStyle/>
          <a:p>
            <a:r>
              <a:rPr lang="en-US" dirty="0"/>
              <a:t>Regret table	</a:t>
            </a:r>
          </a:p>
        </p:txBody>
      </p:sp>
      <p:graphicFrame>
        <p:nvGraphicFramePr>
          <p:cNvPr id="4" name="Table 4">
            <a:extLst>
              <a:ext uri="{FF2B5EF4-FFF2-40B4-BE49-F238E27FC236}">
                <a16:creationId xmlns:a16="http://schemas.microsoft.com/office/drawing/2014/main" id="{6787C0BA-E5E5-AC8A-8E68-25874315788A}"/>
              </a:ext>
            </a:extLst>
          </p:cNvPr>
          <p:cNvGraphicFramePr>
            <a:graphicFrameLocks noGrp="1"/>
          </p:cNvGraphicFramePr>
          <p:nvPr>
            <p:ph idx="1"/>
            <p:extLst>
              <p:ext uri="{D42A27DB-BD31-4B8C-83A1-F6EECF244321}">
                <p14:modId xmlns:p14="http://schemas.microsoft.com/office/powerpoint/2010/main" val="2845064395"/>
              </p:ext>
            </p:extLst>
          </p:nvPr>
        </p:nvGraphicFramePr>
        <p:xfrm>
          <a:off x="819150" y="1543050"/>
          <a:ext cx="10553700" cy="1854200"/>
        </p:xfrm>
        <a:graphic>
          <a:graphicData uri="http://schemas.openxmlformats.org/drawingml/2006/table">
            <a:tbl>
              <a:tblPr firstRow="1" bandRow="1">
                <a:tableStyleId>{5C22544A-7EE6-4342-B048-85BDC9FD1C3A}</a:tableStyleId>
              </a:tblPr>
              <a:tblGrid>
                <a:gridCol w="2110740">
                  <a:extLst>
                    <a:ext uri="{9D8B030D-6E8A-4147-A177-3AD203B41FA5}">
                      <a16:colId xmlns:a16="http://schemas.microsoft.com/office/drawing/2014/main" val="3916801693"/>
                    </a:ext>
                  </a:extLst>
                </a:gridCol>
                <a:gridCol w="2110740">
                  <a:extLst>
                    <a:ext uri="{9D8B030D-6E8A-4147-A177-3AD203B41FA5}">
                      <a16:colId xmlns:a16="http://schemas.microsoft.com/office/drawing/2014/main" val="1679371451"/>
                    </a:ext>
                  </a:extLst>
                </a:gridCol>
                <a:gridCol w="2110740">
                  <a:extLst>
                    <a:ext uri="{9D8B030D-6E8A-4147-A177-3AD203B41FA5}">
                      <a16:colId xmlns:a16="http://schemas.microsoft.com/office/drawing/2014/main" val="1413143698"/>
                    </a:ext>
                  </a:extLst>
                </a:gridCol>
                <a:gridCol w="2110740">
                  <a:extLst>
                    <a:ext uri="{9D8B030D-6E8A-4147-A177-3AD203B41FA5}">
                      <a16:colId xmlns:a16="http://schemas.microsoft.com/office/drawing/2014/main" val="1944922510"/>
                    </a:ext>
                  </a:extLst>
                </a:gridCol>
                <a:gridCol w="2110740">
                  <a:extLst>
                    <a:ext uri="{9D8B030D-6E8A-4147-A177-3AD203B41FA5}">
                      <a16:colId xmlns:a16="http://schemas.microsoft.com/office/drawing/2014/main" val="3010130343"/>
                    </a:ext>
                  </a:extLst>
                </a:gridCol>
              </a:tblGrid>
              <a:tr h="370840">
                <a:tc>
                  <a:txBody>
                    <a:bodyPr/>
                    <a:lstStyle/>
                    <a:p>
                      <a:r>
                        <a:rPr lang="en-US" dirty="0"/>
                        <a:t>Return</a:t>
                      </a:r>
                    </a:p>
                  </a:txBody>
                  <a:tcPr/>
                </a:tc>
                <a:tc>
                  <a:txBody>
                    <a:bodyPr/>
                    <a:lstStyle/>
                    <a:p>
                      <a:r>
                        <a:rPr lang="en-US" dirty="0"/>
                        <a:t>Interest Rates rise</a:t>
                      </a:r>
                    </a:p>
                  </a:txBody>
                  <a:tcPr/>
                </a:tc>
                <a:tc>
                  <a:txBody>
                    <a:bodyPr/>
                    <a:lstStyle/>
                    <a:p>
                      <a:r>
                        <a:rPr lang="en-US" dirty="0"/>
                        <a:t>Static rates</a:t>
                      </a:r>
                    </a:p>
                  </a:txBody>
                  <a:tcPr/>
                </a:tc>
                <a:tc>
                  <a:txBody>
                    <a:bodyPr/>
                    <a:lstStyle/>
                    <a:p>
                      <a:r>
                        <a:rPr lang="en-US" dirty="0"/>
                        <a:t>Interest rates fall</a:t>
                      </a:r>
                    </a:p>
                  </a:txBody>
                  <a:tcPr/>
                </a:tc>
                <a:tc>
                  <a:txBody>
                    <a:bodyPr/>
                    <a:lstStyle/>
                    <a:p>
                      <a:r>
                        <a:rPr lang="en-US" dirty="0"/>
                        <a:t>Worst return</a:t>
                      </a:r>
                    </a:p>
                  </a:txBody>
                  <a:tcPr/>
                </a:tc>
                <a:extLst>
                  <a:ext uri="{0D108BD9-81ED-4DB2-BD59-A6C34878D82A}">
                    <a16:rowId xmlns:a16="http://schemas.microsoft.com/office/drawing/2014/main" val="868347963"/>
                  </a:ext>
                </a:extLst>
              </a:tr>
              <a:tr h="370840">
                <a:tc>
                  <a:txBody>
                    <a:bodyPr/>
                    <a:lstStyle/>
                    <a:p>
                      <a:r>
                        <a:rPr lang="en-US" dirty="0"/>
                        <a:t>Stocks</a:t>
                      </a:r>
                    </a:p>
                  </a:txBody>
                  <a:tcPr/>
                </a:tc>
                <a:tc>
                  <a:txBody>
                    <a:bodyPr/>
                    <a:lstStyle/>
                    <a:p>
                      <a:r>
                        <a:rPr lang="en-US" dirty="0"/>
                        <a:t>-4</a:t>
                      </a:r>
                    </a:p>
                  </a:txBody>
                  <a:tcPr/>
                </a:tc>
                <a:tc>
                  <a:txBody>
                    <a:bodyPr/>
                    <a:lstStyle/>
                    <a:p>
                      <a:r>
                        <a:rPr lang="en-US" dirty="0"/>
                        <a:t>4</a:t>
                      </a:r>
                    </a:p>
                  </a:txBody>
                  <a:tcPr/>
                </a:tc>
                <a:tc>
                  <a:txBody>
                    <a:bodyPr/>
                    <a:lstStyle/>
                    <a:p>
                      <a:r>
                        <a:rPr lang="en-US" dirty="0"/>
                        <a:t>12</a:t>
                      </a:r>
                    </a:p>
                  </a:txBody>
                  <a:tcPr/>
                </a:tc>
                <a:tc>
                  <a:txBody>
                    <a:bodyPr/>
                    <a:lstStyle/>
                    <a:p>
                      <a:r>
                        <a:rPr lang="en-US" dirty="0"/>
                        <a:t>-4</a:t>
                      </a:r>
                    </a:p>
                  </a:txBody>
                  <a:tcPr>
                    <a:solidFill>
                      <a:schemeClr val="accent2"/>
                    </a:solidFill>
                  </a:tcPr>
                </a:tc>
                <a:extLst>
                  <a:ext uri="{0D108BD9-81ED-4DB2-BD59-A6C34878D82A}">
                    <a16:rowId xmlns:a16="http://schemas.microsoft.com/office/drawing/2014/main" val="1720544494"/>
                  </a:ext>
                </a:extLst>
              </a:tr>
              <a:tr h="370840">
                <a:tc>
                  <a:txBody>
                    <a:bodyPr/>
                    <a:lstStyle/>
                    <a:p>
                      <a:r>
                        <a:rPr lang="en-US" dirty="0"/>
                        <a:t>Bonds</a:t>
                      </a:r>
                    </a:p>
                  </a:txBody>
                  <a:tcPr/>
                </a:tc>
                <a:tc>
                  <a:txBody>
                    <a:bodyPr/>
                    <a:lstStyle/>
                    <a:p>
                      <a:r>
                        <a:rPr lang="en-US" dirty="0"/>
                        <a:t>-2</a:t>
                      </a:r>
                    </a:p>
                  </a:txBody>
                  <a:tcPr/>
                </a:tc>
                <a:tc>
                  <a:txBody>
                    <a:bodyPr/>
                    <a:lstStyle/>
                    <a:p>
                      <a:r>
                        <a:rPr lang="en-US" dirty="0"/>
                        <a:t>3</a:t>
                      </a:r>
                    </a:p>
                  </a:txBody>
                  <a:tcPr/>
                </a:tc>
                <a:tc>
                  <a:txBody>
                    <a:bodyPr/>
                    <a:lstStyle/>
                    <a:p>
                      <a:r>
                        <a:rPr lang="en-US" dirty="0"/>
                        <a:t>8</a:t>
                      </a:r>
                    </a:p>
                  </a:txBody>
                  <a:tcPr/>
                </a:tc>
                <a:tc>
                  <a:txBody>
                    <a:bodyPr/>
                    <a:lstStyle/>
                    <a:p>
                      <a:r>
                        <a:rPr lang="en-US" dirty="0"/>
                        <a:t>-2</a:t>
                      </a:r>
                    </a:p>
                  </a:txBody>
                  <a:tcPr>
                    <a:solidFill>
                      <a:schemeClr val="accent2"/>
                    </a:solidFill>
                  </a:tcPr>
                </a:tc>
                <a:extLst>
                  <a:ext uri="{0D108BD9-81ED-4DB2-BD59-A6C34878D82A}">
                    <a16:rowId xmlns:a16="http://schemas.microsoft.com/office/drawing/2014/main" val="3419547994"/>
                  </a:ext>
                </a:extLst>
              </a:tr>
              <a:tr h="370840">
                <a:tc>
                  <a:txBody>
                    <a:bodyPr/>
                    <a:lstStyle/>
                    <a:p>
                      <a:r>
                        <a:rPr lang="en-US" dirty="0"/>
                        <a:t>Money Market</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solidFill>
                      <a:schemeClr val="accent2"/>
                    </a:solidFill>
                  </a:tcPr>
                </a:tc>
                <a:extLst>
                  <a:ext uri="{0D108BD9-81ED-4DB2-BD59-A6C34878D82A}">
                    <a16:rowId xmlns:a16="http://schemas.microsoft.com/office/drawing/2014/main" val="1044303447"/>
                  </a:ext>
                </a:extLst>
              </a:tr>
              <a:tr h="370840">
                <a:tc>
                  <a:txBody>
                    <a:bodyPr/>
                    <a:lstStyle/>
                    <a:p>
                      <a:r>
                        <a:rPr lang="en-US" dirty="0"/>
                        <a:t>Best Return</a:t>
                      </a:r>
                    </a:p>
                  </a:txBody>
                  <a:tcPr>
                    <a:solidFill>
                      <a:schemeClr val="accent2"/>
                    </a:solidFill>
                  </a:tcPr>
                </a:tc>
                <a:tc>
                  <a:txBody>
                    <a:bodyPr/>
                    <a:lstStyle/>
                    <a:p>
                      <a:r>
                        <a:rPr lang="en-US" dirty="0"/>
                        <a:t>3</a:t>
                      </a:r>
                    </a:p>
                  </a:txBody>
                  <a:tcPr>
                    <a:solidFill>
                      <a:schemeClr val="accent2"/>
                    </a:solidFill>
                  </a:tcPr>
                </a:tc>
                <a:tc>
                  <a:txBody>
                    <a:bodyPr/>
                    <a:lstStyle/>
                    <a:p>
                      <a:r>
                        <a:rPr lang="en-US" dirty="0"/>
                        <a:t>4</a:t>
                      </a:r>
                    </a:p>
                  </a:txBody>
                  <a:tcPr>
                    <a:solidFill>
                      <a:schemeClr val="accent2"/>
                    </a:solidFill>
                  </a:tcPr>
                </a:tc>
                <a:tc>
                  <a:txBody>
                    <a:bodyPr/>
                    <a:lstStyle/>
                    <a:p>
                      <a:r>
                        <a:rPr lang="en-US" dirty="0"/>
                        <a:t>12</a:t>
                      </a:r>
                    </a:p>
                  </a:txBody>
                  <a:tcPr>
                    <a:solidFill>
                      <a:schemeClr val="accent2"/>
                    </a:solidFill>
                  </a:tcPr>
                </a:tc>
                <a:tc>
                  <a:txBody>
                    <a:bodyPr/>
                    <a:lstStyle/>
                    <a:p>
                      <a:endParaRPr lang="en-US" dirty="0"/>
                    </a:p>
                  </a:txBody>
                  <a:tcPr/>
                </a:tc>
                <a:extLst>
                  <a:ext uri="{0D108BD9-81ED-4DB2-BD59-A6C34878D82A}">
                    <a16:rowId xmlns:a16="http://schemas.microsoft.com/office/drawing/2014/main" val="4196247526"/>
                  </a:ext>
                </a:extLst>
              </a:tr>
            </a:tbl>
          </a:graphicData>
        </a:graphic>
      </p:graphicFrame>
      <p:graphicFrame>
        <p:nvGraphicFramePr>
          <p:cNvPr id="5" name="Table 4">
            <a:extLst>
              <a:ext uri="{FF2B5EF4-FFF2-40B4-BE49-F238E27FC236}">
                <a16:creationId xmlns:a16="http://schemas.microsoft.com/office/drawing/2014/main" id="{BEF31C3F-54F4-A830-3035-506DF2D166BF}"/>
              </a:ext>
            </a:extLst>
          </p:cNvPr>
          <p:cNvGraphicFramePr>
            <a:graphicFrameLocks/>
          </p:cNvGraphicFramePr>
          <p:nvPr>
            <p:extLst>
              <p:ext uri="{D42A27DB-BD31-4B8C-83A1-F6EECF244321}">
                <p14:modId xmlns:p14="http://schemas.microsoft.com/office/powerpoint/2010/main" val="2656078255"/>
              </p:ext>
            </p:extLst>
          </p:nvPr>
        </p:nvGraphicFramePr>
        <p:xfrm>
          <a:off x="810000" y="4718510"/>
          <a:ext cx="10553700" cy="1463040"/>
        </p:xfrm>
        <a:graphic>
          <a:graphicData uri="http://schemas.openxmlformats.org/drawingml/2006/table">
            <a:tbl>
              <a:tblPr firstRow="1" bandRow="1">
                <a:tableStyleId>{5C22544A-7EE6-4342-B048-85BDC9FD1C3A}</a:tableStyleId>
              </a:tblPr>
              <a:tblGrid>
                <a:gridCol w="2110740">
                  <a:extLst>
                    <a:ext uri="{9D8B030D-6E8A-4147-A177-3AD203B41FA5}">
                      <a16:colId xmlns:a16="http://schemas.microsoft.com/office/drawing/2014/main" val="3916801693"/>
                    </a:ext>
                  </a:extLst>
                </a:gridCol>
                <a:gridCol w="2110740">
                  <a:extLst>
                    <a:ext uri="{9D8B030D-6E8A-4147-A177-3AD203B41FA5}">
                      <a16:colId xmlns:a16="http://schemas.microsoft.com/office/drawing/2014/main" val="1679371451"/>
                    </a:ext>
                  </a:extLst>
                </a:gridCol>
                <a:gridCol w="2110740">
                  <a:extLst>
                    <a:ext uri="{9D8B030D-6E8A-4147-A177-3AD203B41FA5}">
                      <a16:colId xmlns:a16="http://schemas.microsoft.com/office/drawing/2014/main" val="1413143698"/>
                    </a:ext>
                  </a:extLst>
                </a:gridCol>
                <a:gridCol w="2110740">
                  <a:extLst>
                    <a:ext uri="{9D8B030D-6E8A-4147-A177-3AD203B41FA5}">
                      <a16:colId xmlns:a16="http://schemas.microsoft.com/office/drawing/2014/main" val="1944922510"/>
                    </a:ext>
                  </a:extLst>
                </a:gridCol>
                <a:gridCol w="2110740">
                  <a:extLst>
                    <a:ext uri="{9D8B030D-6E8A-4147-A177-3AD203B41FA5}">
                      <a16:colId xmlns:a16="http://schemas.microsoft.com/office/drawing/2014/main" val="3010130343"/>
                    </a:ext>
                  </a:extLst>
                </a:gridCol>
              </a:tblGrid>
              <a:tr h="245340">
                <a:tc>
                  <a:txBody>
                    <a:bodyPr/>
                    <a:lstStyle/>
                    <a:p>
                      <a:r>
                        <a:rPr lang="en-US" dirty="0"/>
                        <a:t>Regret</a:t>
                      </a:r>
                    </a:p>
                  </a:txBody>
                  <a:tcPr/>
                </a:tc>
                <a:tc>
                  <a:txBody>
                    <a:bodyPr/>
                    <a:lstStyle/>
                    <a:p>
                      <a:r>
                        <a:rPr lang="en-US" dirty="0"/>
                        <a:t>Interest rates rise</a:t>
                      </a:r>
                    </a:p>
                  </a:txBody>
                  <a:tcPr/>
                </a:tc>
                <a:tc>
                  <a:txBody>
                    <a:bodyPr/>
                    <a:lstStyle/>
                    <a:p>
                      <a:r>
                        <a:rPr lang="en-US" dirty="0"/>
                        <a:t>Static rates</a:t>
                      </a:r>
                    </a:p>
                  </a:txBody>
                  <a:tcPr/>
                </a:tc>
                <a:tc>
                  <a:txBody>
                    <a:bodyPr/>
                    <a:lstStyle/>
                    <a:p>
                      <a:r>
                        <a:rPr lang="en-US" dirty="0"/>
                        <a:t>Interest rates fall</a:t>
                      </a:r>
                    </a:p>
                  </a:txBody>
                  <a:tcPr/>
                </a:tc>
                <a:tc>
                  <a:txBody>
                    <a:bodyPr/>
                    <a:lstStyle/>
                    <a:p>
                      <a:r>
                        <a:rPr lang="en-US" dirty="0"/>
                        <a:t>Worst regret</a:t>
                      </a:r>
                    </a:p>
                  </a:txBody>
                  <a:tcPr/>
                </a:tc>
                <a:extLst>
                  <a:ext uri="{0D108BD9-81ED-4DB2-BD59-A6C34878D82A}">
                    <a16:rowId xmlns:a16="http://schemas.microsoft.com/office/drawing/2014/main" val="868347963"/>
                  </a:ext>
                </a:extLst>
              </a:tr>
              <a:tr h="245340">
                <a:tc>
                  <a:txBody>
                    <a:bodyPr/>
                    <a:lstStyle/>
                    <a:p>
                      <a:r>
                        <a:rPr lang="en-US" dirty="0"/>
                        <a:t>Stock</a:t>
                      </a:r>
                    </a:p>
                  </a:txBody>
                  <a:tcPr/>
                </a:tc>
                <a:tc>
                  <a:txBody>
                    <a:bodyPr/>
                    <a:lstStyle/>
                    <a:p>
                      <a:r>
                        <a:rPr lang="en-US" dirty="0"/>
                        <a:t>7</a:t>
                      </a:r>
                    </a:p>
                  </a:txBody>
                  <a:tcPr/>
                </a:tc>
                <a:tc>
                  <a:txBody>
                    <a:bodyPr/>
                    <a:lstStyle/>
                    <a:p>
                      <a:r>
                        <a:rPr lang="en-US" dirty="0"/>
                        <a:t>0</a:t>
                      </a:r>
                    </a:p>
                  </a:txBody>
                  <a:tcPr/>
                </a:tc>
                <a:tc>
                  <a:txBody>
                    <a:bodyPr/>
                    <a:lstStyle/>
                    <a:p>
                      <a:r>
                        <a:rPr lang="en-US" dirty="0"/>
                        <a:t>0</a:t>
                      </a:r>
                    </a:p>
                  </a:txBody>
                  <a:tcPr/>
                </a:tc>
                <a:tc>
                  <a:txBody>
                    <a:bodyPr/>
                    <a:lstStyle/>
                    <a:p>
                      <a:r>
                        <a:rPr lang="en-US" dirty="0"/>
                        <a:t>7</a:t>
                      </a:r>
                    </a:p>
                  </a:txBody>
                  <a:tcPr>
                    <a:solidFill>
                      <a:schemeClr val="accent2"/>
                    </a:solidFill>
                  </a:tcPr>
                </a:tc>
                <a:extLst>
                  <a:ext uri="{0D108BD9-81ED-4DB2-BD59-A6C34878D82A}">
                    <a16:rowId xmlns:a16="http://schemas.microsoft.com/office/drawing/2014/main" val="1720544494"/>
                  </a:ext>
                </a:extLst>
              </a:tr>
              <a:tr h="360220">
                <a:tc>
                  <a:txBody>
                    <a:bodyPr/>
                    <a:lstStyle/>
                    <a:p>
                      <a:r>
                        <a:rPr lang="en-US" dirty="0"/>
                        <a:t>Bonds</a:t>
                      </a:r>
                    </a:p>
                  </a:txBody>
                  <a:tcPr/>
                </a:tc>
                <a:tc>
                  <a:txBody>
                    <a:bodyPr/>
                    <a:lstStyle/>
                    <a:p>
                      <a:r>
                        <a:rPr lang="en-US" dirty="0"/>
                        <a:t>5</a:t>
                      </a:r>
                    </a:p>
                  </a:txBody>
                  <a:tcPr/>
                </a:tc>
                <a:tc>
                  <a:txBody>
                    <a:bodyPr/>
                    <a:lstStyle/>
                    <a:p>
                      <a:r>
                        <a:rPr lang="en-US" dirty="0"/>
                        <a:t>1</a:t>
                      </a:r>
                    </a:p>
                  </a:txBody>
                  <a:tcPr/>
                </a:tc>
                <a:tc>
                  <a:txBody>
                    <a:bodyPr/>
                    <a:lstStyle/>
                    <a:p>
                      <a:r>
                        <a:rPr lang="en-US" dirty="0"/>
                        <a:t>4</a:t>
                      </a:r>
                    </a:p>
                  </a:txBody>
                  <a:tcPr/>
                </a:tc>
                <a:tc>
                  <a:txBody>
                    <a:bodyPr/>
                    <a:lstStyle/>
                    <a:p>
                      <a:r>
                        <a:rPr lang="en-US" dirty="0"/>
                        <a:t>5</a:t>
                      </a:r>
                    </a:p>
                  </a:txBody>
                  <a:tcPr>
                    <a:solidFill>
                      <a:schemeClr val="accent2"/>
                    </a:solidFill>
                  </a:tcPr>
                </a:tc>
                <a:extLst>
                  <a:ext uri="{0D108BD9-81ED-4DB2-BD59-A6C34878D82A}">
                    <a16:rowId xmlns:a16="http://schemas.microsoft.com/office/drawing/2014/main" val="3419547994"/>
                  </a:ext>
                </a:extLst>
              </a:tr>
              <a:tr h="245340">
                <a:tc>
                  <a:txBody>
                    <a:bodyPr/>
                    <a:lstStyle/>
                    <a:p>
                      <a:r>
                        <a:rPr lang="en-US" dirty="0"/>
                        <a:t>Money Market</a:t>
                      </a:r>
                    </a:p>
                  </a:txBody>
                  <a:tcPr/>
                </a:tc>
                <a:tc>
                  <a:txBody>
                    <a:bodyPr/>
                    <a:lstStyle/>
                    <a:p>
                      <a:r>
                        <a:rPr lang="en-US" dirty="0"/>
                        <a:t>0</a:t>
                      </a:r>
                    </a:p>
                  </a:txBody>
                  <a:tcPr/>
                </a:tc>
                <a:tc>
                  <a:txBody>
                    <a:bodyPr/>
                    <a:lstStyle/>
                    <a:p>
                      <a:r>
                        <a:rPr lang="en-US" dirty="0"/>
                        <a:t>2</a:t>
                      </a:r>
                    </a:p>
                  </a:txBody>
                  <a:tcPr/>
                </a:tc>
                <a:tc>
                  <a:txBody>
                    <a:bodyPr/>
                    <a:lstStyle/>
                    <a:p>
                      <a:r>
                        <a:rPr lang="en-US" dirty="0"/>
                        <a:t>11</a:t>
                      </a:r>
                    </a:p>
                  </a:txBody>
                  <a:tcPr/>
                </a:tc>
                <a:tc>
                  <a:txBody>
                    <a:bodyPr/>
                    <a:lstStyle/>
                    <a:p>
                      <a:r>
                        <a:rPr lang="en-US" dirty="0"/>
                        <a:t>11</a:t>
                      </a:r>
                    </a:p>
                  </a:txBody>
                  <a:tcPr>
                    <a:solidFill>
                      <a:schemeClr val="accent2"/>
                    </a:solidFill>
                  </a:tcPr>
                </a:tc>
                <a:extLst>
                  <a:ext uri="{0D108BD9-81ED-4DB2-BD59-A6C34878D82A}">
                    <a16:rowId xmlns:a16="http://schemas.microsoft.com/office/drawing/2014/main" val="1044303447"/>
                  </a:ext>
                </a:extLst>
              </a:tr>
            </a:tbl>
          </a:graphicData>
        </a:graphic>
      </p:graphicFrame>
      <p:sp>
        <p:nvSpPr>
          <p:cNvPr id="6" name="TextBox 5">
            <a:extLst>
              <a:ext uri="{FF2B5EF4-FFF2-40B4-BE49-F238E27FC236}">
                <a16:creationId xmlns:a16="http://schemas.microsoft.com/office/drawing/2014/main" id="{F752D014-C841-ED2C-D778-CD8F0995D038}"/>
              </a:ext>
            </a:extLst>
          </p:cNvPr>
          <p:cNvSpPr txBox="1"/>
          <p:nvPr/>
        </p:nvSpPr>
        <p:spPr>
          <a:xfrm>
            <a:off x="819150" y="3867150"/>
            <a:ext cx="10544550" cy="369332"/>
          </a:xfrm>
          <a:prstGeom prst="rect">
            <a:avLst/>
          </a:prstGeom>
          <a:noFill/>
        </p:spPr>
        <p:txBody>
          <a:bodyPr wrap="square" rtlCol="0">
            <a:spAutoFit/>
          </a:bodyPr>
          <a:lstStyle/>
          <a:p>
            <a:r>
              <a:rPr lang="en-US" dirty="0"/>
              <a:t>Subtract the best return from each column to construct the regret table</a:t>
            </a:r>
          </a:p>
        </p:txBody>
      </p:sp>
    </p:spTree>
    <p:extLst>
      <p:ext uri="{BB962C8B-B14F-4D97-AF65-F5344CB8AC3E}">
        <p14:creationId xmlns:p14="http://schemas.microsoft.com/office/powerpoint/2010/main" val="422493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75F9-229F-B914-A619-A12AD03C193E}"/>
              </a:ext>
            </a:extLst>
          </p:cNvPr>
          <p:cNvSpPr>
            <a:spLocks noGrp="1"/>
          </p:cNvSpPr>
          <p:nvPr>
            <p:ph type="title"/>
          </p:nvPr>
        </p:nvSpPr>
        <p:spPr/>
        <p:txBody>
          <a:bodyPr/>
          <a:lstStyle/>
          <a:p>
            <a:r>
              <a:rPr lang="en-US" dirty="0"/>
              <a:t>Laplace</a:t>
            </a:r>
          </a:p>
        </p:txBody>
      </p:sp>
      <p:sp>
        <p:nvSpPr>
          <p:cNvPr id="4" name="Freeform: Shape 3">
            <a:extLst>
              <a:ext uri="{FF2B5EF4-FFF2-40B4-BE49-F238E27FC236}">
                <a16:creationId xmlns:a16="http://schemas.microsoft.com/office/drawing/2014/main" id="{ADD162D8-F018-114A-9B1A-63F4FA1B9030}"/>
              </a:ext>
            </a:extLst>
          </p:cNvPr>
          <p:cNvSpPr/>
          <p:nvPr/>
        </p:nvSpPr>
        <p:spPr>
          <a:xfrm>
            <a:off x="152564" y="1661266"/>
            <a:ext cx="5867637" cy="4622802"/>
          </a:xfrm>
          <a:custGeom>
            <a:avLst/>
            <a:gdLst>
              <a:gd name="connsiteX0" fmla="*/ 0 w 8004412"/>
              <a:gd name="connsiteY0" fmla="*/ 565966 h 3268525"/>
              <a:gd name="connsiteX1" fmla="*/ 123389 w 8004412"/>
              <a:gd name="connsiteY1" fmla="*/ 565966 h 3268525"/>
              <a:gd name="connsiteX2" fmla="*/ 120769 w 8004412"/>
              <a:gd name="connsiteY2" fmla="*/ 591950 h 3268525"/>
              <a:gd name="connsiteX3" fmla="*/ 120769 w 8004412"/>
              <a:gd name="connsiteY3" fmla="*/ 2676576 h 3268525"/>
              <a:gd name="connsiteX4" fmla="*/ 591950 w 8004412"/>
              <a:gd name="connsiteY4" fmla="*/ 3147757 h 3268525"/>
              <a:gd name="connsiteX5" fmla="*/ 6707306 w 8004412"/>
              <a:gd name="connsiteY5" fmla="*/ 3147757 h 3268525"/>
              <a:gd name="connsiteX6" fmla="*/ 6707306 w 8004412"/>
              <a:gd name="connsiteY6" fmla="*/ 3268525 h 3268525"/>
              <a:gd name="connsiteX7" fmla="*/ 544765 w 8004412"/>
              <a:gd name="connsiteY7" fmla="*/ 3268525 h 3268525"/>
              <a:gd name="connsiteX8" fmla="*/ 0 w 8004412"/>
              <a:gd name="connsiteY8" fmla="*/ 2723760 h 3268525"/>
              <a:gd name="connsiteX9" fmla="*/ 1297106 w 8004412"/>
              <a:gd name="connsiteY9" fmla="*/ 0 h 3268525"/>
              <a:gd name="connsiteX10" fmla="*/ 7459647 w 8004412"/>
              <a:gd name="connsiteY10" fmla="*/ 0 h 3268525"/>
              <a:gd name="connsiteX11" fmla="*/ 8004412 w 8004412"/>
              <a:gd name="connsiteY11" fmla="*/ 544765 h 3268525"/>
              <a:gd name="connsiteX12" fmla="*/ 8004412 w 8004412"/>
              <a:gd name="connsiteY12" fmla="*/ 2702559 h 3268525"/>
              <a:gd name="connsiteX13" fmla="*/ 7881024 w 8004412"/>
              <a:gd name="connsiteY13" fmla="*/ 2702559 h 3268525"/>
              <a:gd name="connsiteX14" fmla="*/ 7883643 w 8004412"/>
              <a:gd name="connsiteY14" fmla="*/ 2676576 h 3268525"/>
              <a:gd name="connsiteX15" fmla="*/ 7883643 w 8004412"/>
              <a:gd name="connsiteY15" fmla="*/ 591950 h 3268525"/>
              <a:gd name="connsiteX16" fmla="*/ 7412462 w 8004412"/>
              <a:gd name="connsiteY16" fmla="*/ 120769 h 3268525"/>
              <a:gd name="connsiteX17" fmla="*/ 1297106 w 8004412"/>
              <a:gd name="connsiteY17" fmla="*/ 120769 h 326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4412" h="3268525">
                <a:moveTo>
                  <a:pt x="0" y="565966"/>
                </a:moveTo>
                <a:lnTo>
                  <a:pt x="123389" y="565966"/>
                </a:lnTo>
                <a:lnTo>
                  <a:pt x="120769" y="591950"/>
                </a:lnTo>
                <a:lnTo>
                  <a:pt x="120769" y="2676576"/>
                </a:lnTo>
                <a:cubicBezTo>
                  <a:pt x="120769" y="2936802"/>
                  <a:pt x="331724" y="3147757"/>
                  <a:pt x="591950" y="3147757"/>
                </a:cubicBezTo>
                <a:lnTo>
                  <a:pt x="6707306" y="3147757"/>
                </a:lnTo>
                <a:lnTo>
                  <a:pt x="6707306" y="3268525"/>
                </a:lnTo>
                <a:lnTo>
                  <a:pt x="544765" y="3268525"/>
                </a:lnTo>
                <a:cubicBezTo>
                  <a:pt x="243900" y="3268525"/>
                  <a:pt x="0" y="3024625"/>
                  <a:pt x="0" y="2723760"/>
                </a:cubicBezTo>
                <a:close/>
                <a:moveTo>
                  <a:pt x="1297106" y="0"/>
                </a:moveTo>
                <a:lnTo>
                  <a:pt x="7459647" y="0"/>
                </a:lnTo>
                <a:cubicBezTo>
                  <a:pt x="7760512" y="0"/>
                  <a:pt x="8004412" y="243900"/>
                  <a:pt x="8004412" y="544765"/>
                </a:cubicBezTo>
                <a:lnTo>
                  <a:pt x="8004412" y="2702559"/>
                </a:lnTo>
                <a:lnTo>
                  <a:pt x="7881024" y="2702559"/>
                </a:lnTo>
                <a:lnTo>
                  <a:pt x="7883643" y="2676576"/>
                </a:lnTo>
                <a:lnTo>
                  <a:pt x="7883643" y="591950"/>
                </a:lnTo>
                <a:cubicBezTo>
                  <a:pt x="7883643" y="331724"/>
                  <a:pt x="7672688" y="120769"/>
                  <a:pt x="7412462" y="120769"/>
                </a:cubicBezTo>
                <a:lnTo>
                  <a:pt x="1297106" y="1207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0" tIns="457200" rIns="480060" bIns="34290" numCol="1" spcCol="0" rtlCol="0" fromWordArt="0" anchor="t" anchorCtr="0" forceAA="0" compatLnSpc="1">
            <a:prstTxWarp prst="textNoShape">
              <a:avLst/>
            </a:prstTxWarp>
            <a:noAutofit/>
          </a:bodyPr>
          <a:lstStyle/>
          <a:p>
            <a:pPr marL="0" marR="0">
              <a:spcBef>
                <a:spcPts val="0"/>
              </a:spcBef>
              <a:spcAft>
                <a:spcPts val="0"/>
              </a:spcAft>
            </a:pPr>
            <a:r>
              <a:rPr lang="en-US" dirty="0">
                <a:solidFill>
                  <a:schemeClr val="bg2"/>
                </a:solidFill>
                <a:latin typeface="Calibri" panose="020F0502020204030204" pitchFamily="34" charset="0"/>
              </a:rPr>
              <a:t>We ought then to regard the present state of the universe as the effect of its anterior state and as the cause of the one which is to follow. Given for one instant an intelligence which could comprehend all the forces by which nature is animated and the respective situation of the beings who compose it – an intelligence sufficiently vast to submit these data to analysis – it would embrace in the same formula the movements of the greatest bodies of the universe and those of the lightest atom; for it, nothing would be uncertain and the future, as the past would be present to its eyes. </a:t>
            </a:r>
          </a:p>
          <a:p>
            <a:pPr lvl="0" algn="r"/>
            <a:r>
              <a:rPr lang="en-US" noProof="1">
                <a:solidFill>
                  <a:schemeClr val="bg2"/>
                </a:solidFill>
                <a:latin typeface="Calibri" panose="020F0502020204030204" pitchFamily="34" charset="0"/>
              </a:rPr>
              <a:t>-- </a:t>
            </a:r>
            <a:r>
              <a:rPr lang="en-US" dirty="0">
                <a:solidFill>
                  <a:schemeClr val="bg2"/>
                </a:solidFill>
                <a:latin typeface="Calibri" panose="020F0502020204030204" pitchFamily="34" charset="0"/>
              </a:rPr>
              <a:t>(1814:4) Laplace </a:t>
            </a:r>
            <a:endParaRPr lang="en-US" noProof="1">
              <a:solidFill>
                <a:schemeClr val="bg2"/>
              </a:solidFill>
              <a:latin typeface="Calibri" panose="020F0502020204030204" pitchFamily="34" charset="0"/>
            </a:endParaRPr>
          </a:p>
        </p:txBody>
      </p:sp>
      <p:sp>
        <p:nvSpPr>
          <p:cNvPr id="5" name="Freeform: Shape 4">
            <a:extLst>
              <a:ext uri="{FF2B5EF4-FFF2-40B4-BE49-F238E27FC236}">
                <a16:creationId xmlns:a16="http://schemas.microsoft.com/office/drawing/2014/main" id="{2C4655AA-9FA4-DCAF-9760-CBCCACB203FC}"/>
              </a:ext>
            </a:extLst>
          </p:cNvPr>
          <p:cNvSpPr/>
          <p:nvPr/>
        </p:nvSpPr>
        <p:spPr>
          <a:xfrm>
            <a:off x="152564" y="1323619"/>
            <a:ext cx="891895" cy="675294"/>
          </a:xfrm>
          <a:custGeom>
            <a:avLst/>
            <a:gdLst>
              <a:gd name="connsiteX0" fmla="*/ 933203 w 1005227"/>
              <a:gd name="connsiteY0" fmla="*/ 0 h 761102"/>
              <a:gd name="connsiteX1" fmla="*/ 973261 w 1005227"/>
              <a:gd name="connsiteY1" fmla="*/ 2225 h 761102"/>
              <a:gd name="connsiteX2" fmla="*/ 997000 w 1005227"/>
              <a:gd name="connsiteY2" fmla="*/ 9643 h 761102"/>
              <a:gd name="connsiteX3" fmla="*/ 1005160 w 1005227"/>
              <a:gd name="connsiteY3" fmla="*/ 23738 h 761102"/>
              <a:gd name="connsiteX4" fmla="*/ 998483 w 1005227"/>
              <a:gd name="connsiteY4" fmla="*/ 44509 h 761102"/>
              <a:gd name="connsiteX5" fmla="*/ 804128 w 1005227"/>
              <a:gd name="connsiteY5" fmla="*/ 452507 h 761102"/>
              <a:gd name="connsiteX6" fmla="*/ 804128 w 1005227"/>
              <a:gd name="connsiteY6" fmla="*/ 639445 h 761102"/>
              <a:gd name="connsiteX7" fmla="*/ 795968 w 1005227"/>
              <a:gd name="connsiteY7" fmla="*/ 701757 h 761102"/>
              <a:gd name="connsiteX8" fmla="*/ 770746 w 1005227"/>
              <a:gd name="connsiteY8" fmla="*/ 738848 h 761102"/>
              <a:gd name="connsiteX9" fmla="*/ 727721 w 1005227"/>
              <a:gd name="connsiteY9" fmla="*/ 756651 h 761102"/>
              <a:gd name="connsiteX10" fmla="*/ 666150 w 1005227"/>
              <a:gd name="connsiteY10" fmla="*/ 761102 h 761102"/>
              <a:gd name="connsiteX11" fmla="*/ 605321 w 1005227"/>
              <a:gd name="connsiteY11" fmla="*/ 756651 h 761102"/>
              <a:gd name="connsiteX12" fmla="*/ 563779 w 1005227"/>
              <a:gd name="connsiteY12" fmla="*/ 738848 h 761102"/>
              <a:gd name="connsiteX13" fmla="*/ 539300 w 1005227"/>
              <a:gd name="connsiteY13" fmla="*/ 701757 h 761102"/>
              <a:gd name="connsiteX14" fmla="*/ 531140 w 1005227"/>
              <a:gd name="connsiteY14" fmla="*/ 639445 h 761102"/>
              <a:gd name="connsiteX15" fmla="*/ 535590 w 1005227"/>
              <a:gd name="connsiteY15" fmla="*/ 557103 h 761102"/>
              <a:gd name="connsiteX16" fmla="*/ 549685 w 1005227"/>
              <a:gd name="connsiteY16" fmla="*/ 485147 h 761102"/>
              <a:gd name="connsiteX17" fmla="*/ 576390 w 1005227"/>
              <a:gd name="connsiteY17" fmla="*/ 417642 h 761102"/>
              <a:gd name="connsiteX18" fmla="*/ 617190 w 1005227"/>
              <a:gd name="connsiteY18" fmla="*/ 347169 h 761102"/>
              <a:gd name="connsiteX19" fmla="*/ 817480 w 1005227"/>
              <a:gd name="connsiteY19" fmla="*/ 43025 h 761102"/>
              <a:gd name="connsiteX20" fmla="*/ 833800 w 1005227"/>
              <a:gd name="connsiteY20" fmla="*/ 23738 h 761102"/>
              <a:gd name="connsiteX21" fmla="*/ 856055 w 1005227"/>
              <a:gd name="connsiteY21" fmla="*/ 11127 h 761102"/>
              <a:gd name="connsiteX22" fmla="*/ 887953 w 1005227"/>
              <a:gd name="connsiteY22" fmla="*/ 2967 h 761102"/>
              <a:gd name="connsiteX23" fmla="*/ 933203 w 1005227"/>
              <a:gd name="connsiteY23" fmla="*/ 0 h 761102"/>
              <a:gd name="connsiteX24" fmla="*/ 402064 w 1005227"/>
              <a:gd name="connsiteY24" fmla="*/ 0 h 761102"/>
              <a:gd name="connsiteX25" fmla="*/ 441380 w 1005227"/>
              <a:gd name="connsiteY25" fmla="*/ 2225 h 761102"/>
              <a:gd name="connsiteX26" fmla="*/ 465118 w 1005227"/>
              <a:gd name="connsiteY26" fmla="*/ 9643 h 761102"/>
              <a:gd name="connsiteX27" fmla="*/ 473278 w 1005227"/>
              <a:gd name="connsiteY27" fmla="*/ 23738 h 761102"/>
              <a:gd name="connsiteX28" fmla="*/ 467343 w 1005227"/>
              <a:gd name="connsiteY28" fmla="*/ 44509 h 761102"/>
              <a:gd name="connsiteX29" fmla="*/ 272988 w 1005227"/>
              <a:gd name="connsiteY29" fmla="*/ 452507 h 761102"/>
              <a:gd name="connsiteX30" fmla="*/ 272988 w 1005227"/>
              <a:gd name="connsiteY30" fmla="*/ 639445 h 761102"/>
              <a:gd name="connsiteX31" fmla="*/ 264828 w 1005227"/>
              <a:gd name="connsiteY31" fmla="*/ 701757 h 761102"/>
              <a:gd name="connsiteX32" fmla="*/ 239606 w 1005227"/>
              <a:gd name="connsiteY32" fmla="*/ 738848 h 761102"/>
              <a:gd name="connsiteX33" fmla="*/ 196581 w 1005227"/>
              <a:gd name="connsiteY33" fmla="*/ 756651 h 761102"/>
              <a:gd name="connsiteX34" fmla="*/ 135010 w 1005227"/>
              <a:gd name="connsiteY34" fmla="*/ 761102 h 761102"/>
              <a:gd name="connsiteX35" fmla="*/ 74181 w 1005227"/>
              <a:gd name="connsiteY35" fmla="*/ 756651 h 761102"/>
              <a:gd name="connsiteX36" fmla="*/ 32640 w 1005227"/>
              <a:gd name="connsiteY36" fmla="*/ 738848 h 761102"/>
              <a:gd name="connsiteX37" fmla="*/ 8160 w 1005227"/>
              <a:gd name="connsiteY37" fmla="*/ 701757 h 761102"/>
              <a:gd name="connsiteX38" fmla="*/ 0 w 1005227"/>
              <a:gd name="connsiteY38" fmla="*/ 639445 h 761102"/>
              <a:gd name="connsiteX39" fmla="*/ 4451 w 1005227"/>
              <a:gd name="connsiteY39" fmla="*/ 557103 h 761102"/>
              <a:gd name="connsiteX40" fmla="*/ 18545 w 1005227"/>
              <a:gd name="connsiteY40" fmla="*/ 485147 h 761102"/>
              <a:gd name="connsiteX41" fmla="*/ 45251 w 1005227"/>
              <a:gd name="connsiteY41" fmla="*/ 417642 h 761102"/>
              <a:gd name="connsiteX42" fmla="*/ 86050 w 1005227"/>
              <a:gd name="connsiteY42" fmla="*/ 347169 h 761102"/>
              <a:gd name="connsiteX43" fmla="*/ 286341 w 1005227"/>
              <a:gd name="connsiteY43" fmla="*/ 43025 h 761102"/>
              <a:gd name="connsiteX44" fmla="*/ 302661 w 1005227"/>
              <a:gd name="connsiteY44" fmla="*/ 23738 h 761102"/>
              <a:gd name="connsiteX45" fmla="*/ 324915 w 1005227"/>
              <a:gd name="connsiteY45" fmla="*/ 11127 h 761102"/>
              <a:gd name="connsiteX46" fmla="*/ 356813 w 1005227"/>
              <a:gd name="connsiteY46" fmla="*/ 2967 h 761102"/>
              <a:gd name="connsiteX47" fmla="*/ 402064 w 1005227"/>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27" h="761102">
                <a:moveTo>
                  <a:pt x="933203" y="0"/>
                </a:moveTo>
                <a:cubicBezTo>
                  <a:pt x="949029" y="0"/>
                  <a:pt x="962381" y="741"/>
                  <a:pt x="973261" y="2225"/>
                </a:cubicBezTo>
                <a:cubicBezTo>
                  <a:pt x="984141" y="3709"/>
                  <a:pt x="992054" y="6181"/>
                  <a:pt x="997000" y="9643"/>
                </a:cubicBezTo>
                <a:cubicBezTo>
                  <a:pt x="1001945" y="13105"/>
                  <a:pt x="1004665" y="17803"/>
                  <a:pt x="1005160" y="23738"/>
                </a:cubicBezTo>
                <a:cubicBezTo>
                  <a:pt x="1005654" y="29672"/>
                  <a:pt x="1003429" y="36596"/>
                  <a:pt x="998483" y="44509"/>
                </a:cubicBezTo>
                <a:lnTo>
                  <a:pt x="804128" y="452507"/>
                </a:lnTo>
                <a:lnTo>
                  <a:pt x="804128" y="639445"/>
                </a:lnTo>
                <a:cubicBezTo>
                  <a:pt x="804128" y="665161"/>
                  <a:pt x="801408" y="685932"/>
                  <a:pt x="795968" y="701757"/>
                </a:cubicBezTo>
                <a:cubicBezTo>
                  <a:pt x="790528" y="717582"/>
                  <a:pt x="782120" y="729946"/>
                  <a:pt x="770746" y="738848"/>
                </a:cubicBezTo>
                <a:cubicBezTo>
                  <a:pt x="759371" y="747749"/>
                  <a:pt x="745030" y="753684"/>
                  <a:pt x="727721" y="756651"/>
                </a:cubicBezTo>
                <a:cubicBezTo>
                  <a:pt x="710412" y="759618"/>
                  <a:pt x="689888" y="761102"/>
                  <a:pt x="666150" y="761102"/>
                </a:cubicBezTo>
                <a:cubicBezTo>
                  <a:pt x="642412" y="761102"/>
                  <a:pt x="622136" y="759618"/>
                  <a:pt x="605321" y="756651"/>
                </a:cubicBezTo>
                <a:cubicBezTo>
                  <a:pt x="588507" y="753684"/>
                  <a:pt x="574659" y="747749"/>
                  <a:pt x="563779" y="738848"/>
                </a:cubicBezTo>
                <a:cubicBezTo>
                  <a:pt x="552899" y="729946"/>
                  <a:pt x="544739" y="717582"/>
                  <a:pt x="539300" y="701757"/>
                </a:cubicBezTo>
                <a:cubicBezTo>
                  <a:pt x="533860" y="685932"/>
                  <a:pt x="531140" y="665161"/>
                  <a:pt x="531140" y="639445"/>
                </a:cubicBezTo>
                <a:cubicBezTo>
                  <a:pt x="531140" y="609772"/>
                  <a:pt x="532623" y="582325"/>
                  <a:pt x="535590" y="557103"/>
                </a:cubicBezTo>
                <a:cubicBezTo>
                  <a:pt x="538558" y="531881"/>
                  <a:pt x="543256" y="507896"/>
                  <a:pt x="549685" y="485147"/>
                </a:cubicBezTo>
                <a:cubicBezTo>
                  <a:pt x="556114" y="462398"/>
                  <a:pt x="565016" y="439896"/>
                  <a:pt x="576390" y="417642"/>
                </a:cubicBezTo>
                <a:cubicBezTo>
                  <a:pt x="587765" y="395387"/>
                  <a:pt x="601365" y="371896"/>
                  <a:pt x="617190" y="347169"/>
                </a:cubicBezTo>
                <a:lnTo>
                  <a:pt x="817480" y="43025"/>
                </a:lnTo>
                <a:cubicBezTo>
                  <a:pt x="822426" y="35112"/>
                  <a:pt x="827866" y="28683"/>
                  <a:pt x="833800" y="23738"/>
                </a:cubicBezTo>
                <a:cubicBezTo>
                  <a:pt x="839735" y="18792"/>
                  <a:pt x="847153" y="14589"/>
                  <a:pt x="856055" y="11127"/>
                </a:cubicBezTo>
                <a:cubicBezTo>
                  <a:pt x="864956" y="7665"/>
                  <a:pt x="875589" y="4945"/>
                  <a:pt x="887953" y="2967"/>
                </a:cubicBezTo>
                <a:cubicBezTo>
                  <a:pt x="900316" y="989"/>
                  <a:pt x="915400" y="0"/>
                  <a:pt x="933203" y="0"/>
                </a:cubicBezTo>
                <a:close/>
                <a:moveTo>
                  <a:pt x="402064" y="0"/>
                </a:moveTo>
                <a:cubicBezTo>
                  <a:pt x="417889" y="0"/>
                  <a:pt x="430995" y="741"/>
                  <a:pt x="441380" y="2225"/>
                </a:cubicBezTo>
                <a:cubicBezTo>
                  <a:pt x="451765" y="3709"/>
                  <a:pt x="459678" y="6181"/>
                  <a:pt x="465118" y="9643"/>
                </a:cubicBezTo>
                <a:cubicBezTo>
                  <a:pt x="470558" y="13105"/>
                  <a:pt x="473278" y="17803"/>
                  <a:pt x="473278" y="23738"/>
                </a:cubicBezTo>
                <a:cubicBezTo>
                  <a:pt x="473278" y="29672"/>
                  <a:pt x="471300" y="36596"/>
                  <a:pt x="467343" y="44509"/>
                </a:cubicBezTo>
                <a:lnTo>
                  <a:pt x="272988" y="452507"/>
                </a:lnTo>
                <a:lnTo>
                  <a:pt x="272988" y="639445"/>
                </a:lnTo>
                <a:cubicBezTo>
                  <a:pt x="272988" y="665161"/>
                  <a:pt x="270268" y="685932"/>
                  <a:pt x="264828" y="701757"/>
                </a:cubicBezTo>
                <a:cubicBezTo>
                  <a:pt x="259388" y="717582"/>
                  <a:pt x="250981" y="729946"/>
                  <a:pt x="239606" y="738848"/>
                </a:cubicBezTo>
                <a:cubicBezTo>
                  <a:pt x="228232" y="747749"/>
                  <a:pt x="213890" y="753684"/>
                  <a:pt x="196581" y="756651"/>
                </a:cubicBezTo>
                <a:cubicBezTo>
                  <a:pt x="179272" y="759618"/>
                  <a:pt x="158748" y="761102"/>
                  <a:pt x="135010" y="761102"/>
                </a:cubicBezTo>
                <a:cubicBezTo>
                  <a:pt x="111272" y="761102"/>
                  <a:pt x="90996" y="759618"/>
                  <a:pt x="74181" y="756651"/>
                </a:cubicBezTo>
                <a:cubicBezTo>
                  <a:pt x="57367" y="753684"/>
                  <a:pt x="43520" y="747749"/>
                  <a:pt x="32640" y="738848"/>
                </a:cubicBezTo>
                <a:cubicBezTo>
                  <a:pt x="21760" y="729946"/>
                  <a:pt x="13600" y="717582"/>
                  <a:pt x="8160" y="701757"/>
                </a:cubicBezTo>
                <a:cubicBezTo>
                  <a:pt x="2720" y="685932"/>
                  <a:pt x="0" y="665161"/>
                  <a:pt x="0" y="639445"/>
                </a:cubicBezTo>
                <a:cubicBezTo>
                  <a:pt x="0" y="609772"/>
                  <a:pt x="1483" y="582325"/>
                  <a:pt x="4451" y="557103"/>
                </a:cubicBezTo>
                <a:cubicBezTo>
                  <a:pt x="7418" y="531881"/>
                  <a:pt x="12116" y="507896"/>
                  <a:pt x="18545" y="485147"/>
                </a:cubicBezTo>
                <a:cubicBezTo>
                  <a:pt x="24974" y="462398"/>
                  <a:pt x="33876" y="439896"/>
                  <a:pt x="45251" y="417642"/>
                </a:cubicBezTo>
                <a:cubicBezTo>
                  <a:pt x="56625" y="395387"/>
                  <a:pt x="70225" y="371896"/>
                  <a:pt x="86050" y="347169"/>
                </a:cubicBezTo>
                <a:lnTo>
                  <a:pt x="286341" y="43025"/>
                </a:lnTo>
                <a:cubicBezTo>
                  <a:pt x="291286" y="35112"/>
                  <a:pt x="296726" y="28683"/>
                  <a:pt x="302661" y="23738"/>
                </a:cubicBezTo>
                <a:cubicBezTo>
                  <a:pt x="308595" y="18792"/>
                  <a:pt x="316013" y="14589"/>
                  <a:pt x="324915" y="11127"/>
                </a:cubicBezTo>
                <a:cubicBezTo>
                  <a:pt x="333817" y="7665"/>
                  <a:pt x="344449" y="4945"/>
                  <a:pt x="356813" y="2967"/>
                </a:cubicBezTo>
                <a:cubicBezTo>
                  <a:pt x="369177" y="989"/>
                  <a:pt x="384260" y="0"/>
                  <a:pt x="402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
        <p:nvSpPr>
          <p:cNvPr id="6" name="Freeform: Shape 5">
            <a:extLst>
              <a:ext uri="{FF2B5EF4-FFF2-40B4-BE49-F238E27FC236}">
                <a16:creationId xmlns:a16="http://schemas.microsoft.com/office/drawing/2014/main" id="{C5DAC3AA-61F3-2C7A-E72B-03BFC8F9CC23}"/>
              </a:ext>
            </a:extLst>
          </p:cNvPr>
          <p:cNvSpPr/>
          <p:nvPr/>
        </p:nvSpPr>
        <p:spPr>
          <a:xfrm>
            <a:off x="5021791" y="5879201"/>
            <a:ext cx="891909" cy="675294"/>
          </a:xfrm>
          <a:custGeom>
            <a:avLst/>
            <a:gdLst>
              <a:gd name="connsiteX0" fmla="*/ 870232 w 1005242"/>
              <a:gd name="connsiteY0" fmla="*/ 0 h 761102"/>
              <a:gd name="connsiteX1" fmla="*/ 930319 w 1005242"/>
              <a:gd name="connsiteY1" fmla="*/ 4451 h 761102"/>
              <a:gd name="connsiteX2" fmla="*/ 972602 w 1005242"/>
              <a:gd name="connsiteY2" fmla="*/ 21512 h 761102"/>
              <a:gd name="connsiteX3" fmla="*/ 997082 w 1005242"/>
              <a:gd name="connsiteY3" fmla="*/ 57861 h 761102"/>
              <a:gd name="connsiteX4" fmla="*/ 1005242 w 1005242"/>
              <a:gd name="connsiteY4" fmla="*/ 120174 h 761102"/>
              <a:gd name="connsiteX5" fmla="*/ 1000792 w 1005242"/>
              <a:gd name="connsiteY5" fmla="*/ 203999 h 761102"/>
              <a:gd name="connsiteX6" fmla="*/ 986697 w 1005242"/>
              <a:gd name="connsiteY6" fmla="*/ 275955 h 761102"/>
              <a:gd name="connsiteX7" fmla="*/ 959992 w 1005242"/>
              <a:gd name="connsiteY7" fmla="*/ 343460 h 761102"/>
              <a:gd name="connsiteX8" fmla="*/ 919192 w 1005242"/>
              <a:gd name="connsiteY8" fmla="*/ 412449 h 761102"/>
              <a:gd name="connsiteX9" fmla="*/ 717418 w 1005242"/>
              <a:gd name="connsiteY9" fmla="*/ 716593 h 761102"/>
              <a:gd name="connsiteX10" fmla="*/ 701840 w 1005242"/>
              <a:gd name="connsiteY10" fmla="*/ 736622 h 761102"/>
              <a:gd name="connsiteX11" fmla="*/ 678844 w 1005242"/>
              <a:gd name="connsiteY11" fmla="*/ 749975 h 761102"/>
              <a:gd name="connsiteX12" fmla="*/ 647688 w 1005242"/>
              <a:gd name="connsiteY12" fmla="*/ 758135 h 761102"/>
              <a:gd name="connsiteX13" fmla="*/ 603179 w 1005242"/>
              <a:gd name="connsiteY13" fmla="*/ 761102 h 761102"/>
              <a:gd name="connsiteX14" fmla="*/ 563863 w 1005242"/>
              <a:gd name="connsiteY14" fmla="*/ 758877 h 761102"/>
              <a:gd name="connsiteX15" fmla="*/ 540124 w 1005242"/>
              <a:gd name="connsiteY15" fmla="*/ 750717 h 761102"/>
              <a:gd name="connsiteX16" fmla="*/ 531965 w 1005242"/>
              <a:gd name="connsiteY16" fmla="*/ 735880 h 761102"/>
              <a:gd name="connsiteX17" fmla="*/ 536415 w 1005242"/>
              <a:gd name="connsiteY17" fmla="*/ 713626 h 761102"/>
              <a:gd name="connsiteX18" fmla="*/ 732255 w 1005242"/>
              <a:gd name="connsiteY18" fmla="*/ 308595 h 761102"/>
              <a:gd name="connsiteX19" fmla="*/ 732255 w 1005242"/>
              <a:gd name="connsiteY19" fmla="*/ 120174 h 761102"/>
              <a:gd name="connsiteX20" fmla="*/ 739673 w 1005242"/>
              <a:gd name="connsiteY20" fmla="*/ 57861 h 761102"/>
              <a:gd name="connsiteX21" fmla="*/ 764153 w 1005242"/>
              <a:gd name="connsiteY21" fmla="*/ 21512 h 761102"/>
              <a:gd name="connsiteX22" fmla="*/ 807178 w 1005242"/>
              <a:gd name="connsiteY22" fmla="*/ 4451 h 761102"/>
              <a:gd name="connsiteX23" fmla="*/ 870232 w 1005242"/>
              <a:gd name="connsiteY23" fmla="*/ 0 h 761102"/>
              <a:gd name="connsiteX24" fmla="*/ 339093 w 1005242"/>
              <a:gd name="connsiteY24" fmla="*/ 0 h 761102"/>
              <a:gd name="connsiteX25" fmla="*/ 399921 w 1005242"/>
              <a:gd name="connsiteY25" fmla="*/ 4451 h 761102"/>
              <a:gd name="connsiteX26" fmla="*/ 441463 w 1005242"/>
              <a:gd name="connsiteY26" fmla="*/ 21512 h 761102"/>
              <a:gd name="connsiteX27" fmla="*/ 465943 w 1005242"/>
              <a:gd name="connsiteY27" fmla="*/ 57861 h 761102"/>
              <a:gd name="connsiteX28" fmla="*/ 474103 w 1005242"/>
              <a:gd name="connsiteY28" fmla="*/ 120174 h 761102"/>
              <a:gd name="connsiteX29" fmla="*/ 469652 w 1005242"/>
              <a:gd name="connsiteY29" fmla="*/ 203999 h 761102"/>
              <a:gd name="connsiteX30" fmla="*/ 455558 w 1005242"/>
              <a:gd name="connsiteY30" fmla="*/ 275955 h 761102"/>
              <a:gd name="connsiteX31" fmla="*/ 428852 w 1005242"/>
              <a:gd name="connsiteY31" fmla="*/ 343460 h 761102"/>
              <a:gd name="connsiteX32" fmla="*/ 388052 w 1005242"/>
              <a:gd name="connsiteY32" fmla="*/ 412449 h 761102"/>
              <a:gd name="connsiteX33" fmla="*/ 186279 w 1005242"/>
              <a:gd name="connsiteY33" fmla="*/ 716593 h 761102"/>
              <a:gd name="connsiteX34" fmla="*/ 170701 w 1005242"/>
              <a:gd name="connsiteY34" fmla="*/ 736622 h 761102"/>
              <a:gd name="connsiteX35" fmla="*/ 147704 w 1005242"/>
              <a:gd name="connsiteY35" fmla="*/ 749975 h 761102"/>
              <a:gd name="connsiteX36" fmla="*/ 116548 w 1005242"/>
              <a:gd name="connsiteY36" fmla="*/ 758135 h 761102"/>
              <a:gd name="connsiteX37" fmla="*/ 72039 w 1005242"/>
              <a:gd name="connsiteY37" fmla="*/ 761102 h 761102"/>
              <a:gd name="connsiteX38" fmla="*/ 31981 w 1005242"/>
              <a:gd name="connsiteY38" fmla="*/ 758877 h 761102"/>
              <a:gd name="connsiteX39" fmla="*/ 8243 w 1005242"/>
              <a:gd name="connsiteY39" fmla="*/ 750717 h 761102"/>
              <a:gd name="connsiteX40" fmla="*/ 83 w 1005242"/>
              <a:gd name="connsiteY40" fmla="*/ 735880 h 761102"/>
              <a:gd name="connsiteX41" fmla="*/ 5276 w 1005242"/>
              <a:gd name="connsiteY41" fmla="*/ 713626 h 761102"/>
              <a:gd name="connsiteX42" fmla="*/ 201115 w 1005242"/>
              <a:gd name="connsiteY42" fmla="*/ 308595 h 761102"/>
              <a:gd name="connsiteX43" fmla="*/ 201115 w 1005242"/>
              <a:gd name="connsiteY43" fmla="*/ 120174 h 761102"/>
              <a:gd name="connsiteX44" fmla="*/ 208533 w 1005242"/>
              <a:gd name="connsiteY44" fmla="*/ 57861 h 761102"/>
              <a:gd name="connsiteX45" fmla="*/ 233013 w 1005242"/>
              <a:gd name="connsiteY45" fmla="*/ 21512 h 761102"/>
              <a:gd name="connsiteX46" fmla="*/ 276038 w 1005242"/>
              <a:gd name="connsiteY46" fmla="*/ 4451 h 761102"/>
              <a:gd name="connsiteX47" fmla="*/ 339093 w 1005242"/>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42" h="761102">
                <a:moveTo>
                  <a:pt x="870232" y="0"/>
                </a:moveTo>
                <a:cubicBezTo>
                  <a:pt x="892981" y="0"/>
                  <a:pt x="913010" y="1483"/>
                  <a:pt x="930319" y="4451"/>
                </a:cubicBezTo>
                <a:cubicBezTo>
                  <a:pt x="947628" y="7418"/>
                  <a:pt x="961723" y="13105"/>
                  <a:pt x="972602" y="21512"/>
                </a:cubicBezTo>
                <a:cubicBezTo>
                  <a:pt x="983483" y="29919"/>
                  <a:pt x="991643" y="42036"/>
                  <a:pt x="997082" y="57861"/>
                </a:cubicBezTo>
                <a:cubicBezTo>
                  <a:pt x="1002523" y="73687"/>
                  <a:pt x="1005242" y="94458"/>
                  <a:pt x="1005242" y="120174"/>
                </a:cubicBezTo>
                <a:cubicBezTo>
                  <a:pt x="1005242" y="150835"/>
                  <a:pt x="1003759" y="178777"/>
                  <a:pt x="1000792" y="203999"/>
                </a:cubicBezTo>
                <a:cubicBezTo>
                  <a:pt x="997824" y="229221"/>
                  <a:pt x="993126" y="253206"/>
                  <a:pt x="986697" y="275955"/>
                </a:cubicBezTo>
                <a:cubicBezTo>
                  <a:pt x="980268" y="298704"/>
                  <a:pt x="971366" y="321206"/>
                  <a:pt x="959992" y="343460"/>
                </a:cubicBezTo>
                <a:cubicBezTo>
                  <a:pt x="948618" y="365715"/>
                  <a:pt x="935018" y="388711"/>
                  <a:pt x="919192" y="412449"/>
                </a:cubicBezTo>
                <a:lnTo>
                  <a:pt x="717418" y="716593"/>
                </a:lnTo>
                <a:cubicBezTo>
                  <a:pt x="713462" y="724506"/>
                  <a:pt x="708269" y="731182"/>
                  <a:pt x="701840" y="736622"/>
                </a:cubicBezTo>
                <a:cubicBezTo>
                  <a:pt x="695411" y="742062"/>
                  <a:pt x="687746" y="746513"/>
                  <a:pt x="678844" y="749975"/>
                </a:cubicBezTo>
                <a:cubicBezTo>
                  <a:pt x="669942" y="753437"/>
                  <a:pt x="659557" y="756157"/>
                  <a:pt x="647688" y="758135"/>
                </a:cubicBezTo>
                <a:cubicBezTo>
                  <a:pt x="635819" y="760113"/>
                  <a:pt x="620982" y="761102"/>
                  <a:pt x="603179" y="761102"/>
                </a:cubicBezTo>
                <a:cubicBezTo>
                  <a:pt x="587354" y="761102"/>
                  <a:pt x="574248" y="760360"/>
                  <a:pt x="563863" y="758877"/>
                </a:cubicBezTo>
                <a:cubicBezTo>
                  <a:pt x="553477" y="757393"/>
                  <a:pt x="545565" y="754673"/>
                  <a:pt x="540124" y="750717"/>
                </a:cubicBezTo>
                <a:cubicBezTo>
                  <a:pt x="534685" y="746760"/>
                  <a:pt x="531965" y="741815"/>
                  <a:pt x="531965" y="735880"/>
                </a:cubicBezTo>
                <a:cubicBezTo>
                  <a:pt x="531965" y="729946"/>
                  <a:pt x="533448" y="722528"/>
                  <a:pt x="536415" y="713626"/>
                </a:cubicBezTo>
                <a:lnTo>
                  <a:pt x="732255" y="308595"/>
                </a:lnTo>
                <a:lnTo>
                  <a:pt x="732255" y="120174"/>
                </a:lnTo>
                <a:cubicBezTo>
                  <a:pt x="732255" y="94458"/>
                  <a:pt x="734728" y="73687"/>
                  <a:pt x="739673" y="57861"/>
                </a:cubicBezTo>
                <a:cubicBezTo>
                  <a:pt x="744618" y="42036"/>
                  <a:pt x="752778" y="29919"/>
                  <a:pt x="764153" y="21512"/>
                </a:cubicBezTo>
                <a:cubicBezTo>
                  <a:pt x="775527" y="13105"/>
                  <a:pt x="789869" y="7418"/>
                  <a:pt x="807178" y="4451"/>
                </a:cubicBezTo>
                <a:cubicBezTo>
                  <a:pt x="824487" y="1483"/>
                  <a:pt x="845505" y="0"/>
                  <a:pt x="870232" y="0"/>
                </a:cubicBezTo>
                <a:close/>
                <a:moveTo>
                  <a:pt x="339093" y="0"/>
                </a:moveTo>
                <a:cubicBezTo>
                  <a:pt x="362831" y="0"/>
                  <a:pt x="383107" y="1483"/>
                  <a:pt x="399921" y="4451"/>
                </a:cubicBezTo>
                <a:cubicBezTo>
                  <a:pt x="416736" y="7418"/>
                  <a:pt x="430583" y="13105"/>
                  <a:pt x="441463" y="21512"/>
                </a:cubicBezTo>
                <a:cubicBezTo>
                  <a:pt x="452343" y="29919"/>
                  <a:pt x="460503" y="42036"/>
                  <a:pt x="465943" y="57861"/>
                </a:cubicBezTo>
                <a:cubicBezTo>
                  <a:pt x="471383" y="73687"/>
                  <a:pt x="474103" y="94458"/>
                  <a:pt x="474103" y="120174"/>
                </a:cubicBezTo>
                <a:cubicBezTo>
                  <a:pt x="474103" y="150835"/>
                  <a:pt x="472619" y="178777"/>
                  <a:pt x="469652" y="203999"/>
                </a:cubicBezTo>
                <a:cubicBezTo>
                  <a:pt x="466685" y="229221"/>
                  <a:pt x="461987" y="253206"/>
                  <a:pt x="455558" y="275955"/>
                </a:cubicBezTo>
                <a:cubicBezTo>
                  <a:pt x="449129" y="298704"/>
                  <a:pt x="440227" y="321206"/>
                  <a:pt x="428852" y="343460"/>
                </a:cubicBezTo>
                <a:cubicBezTo>
                  <a:pt x="417478" y="365715"/>
                  <a:pt x="403878" y="388711"/>
                  <a:pt x="388052" y="412449"/>
                </a:cubicBezTo>
                <a:lnTo>
                  <a:pt x="186279" y="716593"/>
                </a:lnTo>
                <a:cubicBezTo>
                  <a:pt x="182322" y="724506"/>
                  <a:pt x="177130" y="731182"/>
                  <a:pt x="170701" y="736622"/>
                </a:cubicBezTo>
                <a:cubicBezTo>
                  <a:pt x="164272" y="742062"/>
                  <a:pt x="156606" y="746513"/>
                  <a:pt x="147704" y="749975"/>
                </a:cubicBezTo>
                <a:cubicBezTo>
                  <a:pt x="138803" y="753437"/>
                  <a:pt x="128417" y="756157"/>
                  <a:pt x="116548" y="758135"/>
                </a:cubicBezTo>
                <a:cubicBezTo>
                  <a:pt x="104679" y="760113"/>
                  <a:pt x="89843" y="761102"/>
                  <a:pt x="72039" y="761102"/>
                </a:cubicBezTo>
                <a:cubicBezTo>
                  <a:pt x="56214" y="761102"/>
                  <a:pt x="42861" y="760360"/>
                  <a:pt x="31981" y="758877"/>
                </a:cubicBezTo>
                <a:cubicBezTo>
                  <a:pt x="21101" y="757393"/>
                  <a:pt x="13189" y="754673"/>
                  <a:pt x="8243" y="750717"/>
                </a:cubicBezTo>
                <a:cubicBezTo>
                  <a:pt x="3298" y="746760"/>
                  <a:pt x="578" y="741815"/>
                  <a:pt x="83" y="735880"/>
                </a:cubicBezTo>
                <a:cubicBezTo>
                  <a:pt x="-411" y="729946"/>
                  <a:pt x="1320" y="722528"/>
                  <a:pt x="5276" y="713626"/>
                </a:cubicBezTo>
                <a:lnTo>
                  <a:pt x="201115" y="308595"/>
                </a:lnTo>
                <a:lnTo>
                  <a:pt x="201115" y="120174"/>
                </a:lnTo>
                <a:cubicBezTo>
                  <a:pt x="201115" y="94458"/>
                  <a:pt x="203588" y="73687"/>
                  <a:pt x="208533" y="57861"/>
                </a:cubicBezTo>
                <a:cubicBezTo>
                  <a:pt x="213479" y="42036"/>
                  <a:pt x="221639" y="29919"/>
                  <a:pt x="233013" y="21512"/>
                </a:cubicBezTo>
                <a:cubicBezTo>
                  <a:pt x="244388" y="13105"/>
                  <a:pt x="258729" y="7418"/>
                  <a:pt x="276038" y="4451"/>
                </a:cubicBezTo>
                <a:cubicBezTo>
                  <a:pt x="293348" y="1483"/>
                  <a:pt x="314366" y="0"/>
                  <a:pt x="33909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
        <p:nvSpPr>
          <p:cNvPr id="7" name="Freeform: Shape 6">
            <a:extLst>
              <a:ext uri="{FF2B5EF4-FFF2-40B4-BE49-F238E27FC236}">
                <a16:creationId xmlns:a16="http://schemas.microsoft.com/office/drawing/2014/main" id="{B4173000-B985-4C18-236E-F51035B106E8}"/>
              </a:ext>
            </a:extLst>
          </p:cNvPr>
          <p:cNvSpPr/>
          <p:nvPr/>
        </p:nvSpPr>
        <p:spPr>
          <a:xfrm>
            <a:off x="6171801" y="2078527"/>
            <a:ext cx="5867637" cy="4304456"/>
          </a:xfrm>
          <a:custGeom>
            <a:avLst/>
            <a:gdLst>
              <a:gd name="connsiteX0" fmla="*/ 0 w 8004412"/>
              <a:gd name="connsiteY0" fmla="*/ 565966 h 3268525"/>
              <a:gd name="connsiteX1" fmla="*/ 123389 w 8004412"/>
              <a:gd name="connsiteY1" fmla="*/ 565966 h 3268525"/>
              <a:gd name="connsiteX2" fmla="*/ 120769 w 8004412"/>
              <a:gd name="connsiteY2" fmla="*/ 591950 h 3268525"/>
              <a:gd name="connsiteX3" fmla="*/ 120769 w 8004412"/>
              <a:gd name="connsiteY3" fmla="*/ 2676576 h 3268525"/>
              <a:gd name="connsiteX4" fmla="*/ 591950 w 8004412"/>
              <a:gd name="connsiteY4" fmla="*/ 3147757 h 3268525"/>
              <a:gd name="connsiteX5" fmla="*/ 6707306 w 8004412"/>
              <a:gd name="connsiteY5" fmla="*/ 3147757 h 3268525"/>
              <a:gd name="connsiteX6" fmla="*/ 6707306 w 8004412"/>
              <a:gd name="connsiteY6" fmla="*/ 3268525 h 3268525"/>
              <a:gd name="connsiteX7" fmla="*/ 544765 w 8004412"/>
              <a:gd name="connsiteY7" fmla="*/ 3268525 h 3268525"/>
              <a:gd name="connsiteX8" fmla="*/ 0 w 8004412"/>
              <a:gd name="connsiteY8" fmla="*/ 2723760 h 3268525"/>
              <a:gd name="connsiteX9" fmla="*/ 1297106 w 8004412"/>
              <a:gd name="connsiteY9" fmla="*/ 0 h 3268525"/>
              <a:gd name="connsiteX10" fmla="*/ 7459647 w 8004412"/>
              <a:gd name="connsiteY10" fmla="*/ 0 h 3268525"/>
              <a:gd name="connsiteX11" fmla="*/ 8004412 w 8004412"/>
              <a:gd name="connsiteY11" fmla="*/ 544765 h 3268525"/>
              <a:gd name="connsiteX12" fmla="*/ 8004412 w 8004412"/>
              <a:gd name="connsiteY12" fmla="*/ 2702559 h 3268525"/>
              <a:gd name="connsiteX13" fmla="*/ 7881024 w 8004412"/>
              <a:gd name="connsiteY13" fmla="*/ 2702559 h 3268525"/>
              <a:gd name="connsiteX14" fmla="*/ 7883643 w 8004412"/>
              <a:gd name="connsiteY14" fmla="*/ 2676576 h 3268525"/>
              <a:gd name="connsiteX15" fmla="*/ 7883643 w 8004412"/>
              <a:gd name="connsiteY15" fmla="*/ 591950 h 3268525"/>
              <a:gd name="connsiteX16" fmla="*/ 7412462 w 8004412"/>
              <a:gd name="connsiteY16" fmla="*/ 120769 h 3268525"/>
              <a:gd name="connsiteX17" fmla="*/ 1297106 w 8004412"/>
              <a:gd name="connsiteY17" fmla="*/ 120769 h 326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4412" h="3268525">
                <a:moveTo>
                  <a:pt x="0" y="565966"/>
                </a:moveTo>
                <a:lnTo>
                  <a:pt x="123389" y="565966"/>
                </a:lnTo>
                <a:lnTo>
                  <a:pt x="120769" y="591950"/>
                </a:lnTo>
                <a:lnTo>
                  <a:pt x="120769" y="2676576"/>
                </a:lnTo>
                <a:cubicBezTo>
                  <a:pt x="120769" y="2936802"/>
                  <a:pt x="331724" y="3147757"/>
                  <a:pt x="591950" y="3147757"/>
                </a:cubicBezTo>
                <a:lnTo>
                  <a:pt x="6707306" y="3147757"/>
                </a:lnTo>
                <a:lnTo>
                  <a:pt x="6707306" y="3268525"/>
                </a:lnTo>
                <a:lnTo>
                  <a:pt x="544765" y="3268525"/>
                </a:lnTo>
                <a:cubicBezTo>
                  <a:pt x="243900" y="3268525"/>
                  <a:pt x="0" y="3024625"/>
                  <a:pt x="0" y="2723760"/>
                </a:cubicBezTo>
                <a:close/>
                <a:moveTo>
                  <a:pt x="1297106" y="0"/>
                </a:moveTo>
                <a:lnTo>
                  <a:pt x="7459647" y="0"/>
                </a:lnTo>
                <a:cubicBezTo>
                  <a:pt x="7760512" y="0"/>
                  <a:pt x="8004412" y="243900"/>
                  <a:pt x="8004412" y="544765"/>
                </a:cubicBezTo>
                <a:lnTo>
                  <a:pt x="8004412" y="2702559"/>
                </a:lnTo>
                <a:lnTo>
                  <a:pt x="7881024" y="2702559"/>
                </a:lnTo>
                <a:lnTo>
                  <a:pt x="7883643" y="2676576"/>
                </a:lnTo>
                <a:lnTo>
                  <a:pt x="7883643" y="591950"/>
                </a:lnTo>
                <a:cubicBezTo>
                  <a:pt x="7883643" y="331724"/>
                  <a:pt x="7672688" y="120769"/>
                  <a:pt x="7412462" y="120769"/>
                </a:cubicBezTo>
                <a:lnTo>
                  <a:pt x="1297106" y="1207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0" tIns="457200" rIns="480060" bIns="34290" numCol="1" spcCol="0" rtlCol="0" fromWordArt="0" anchor="t" anchorCtr="0" forceAA="0" compatLnSpc="1">
            <a:prstTxWarp prst="textNoShape">
              <a:avLst/>
            </a:prstTxWarp>
            <a:noAutofit/>
          </a:bodyPr>
          <a:lstStyle/>
          <a:p>
            <a:pPr marL="0" marR="0">
              <a:spcBef>
                <a:spcPts val="0"/>
              </a:spcBef>
              <a:spcAft>
                <a:spcPts val="0"/>
              </a:spcAft>
            </a:pPr>
            <a:r>
              <a:rPr lang="en-US" dirty="0">
                <a:solidFill>
                  <a:schemeClr val="bg2"/>
                </a:solidFill>
                <a:latin typeface="Calibri" panose="020F0502020204030204" pitchFamily="34" charset="0"/>
              </a:rPr>
              <a:t>Extrapolating from this success, it was natural to suppose that a sufficiently vast intelligence could calculate the entire future course of the universe. Laplace himself relates his vast intelligence to human successes in astronomy. As he says: The human mind offers, in the perfection which it has been able to give to astronomy, a feeble idea of this intelligence. Its discoveries in mechanics and geometry, added to that of universal gravity, have enabled it to comprehend in the same analytical expressions the past and future states of the system of the world. </a:t>
            </a:r>
            <a:endParaRPr lang="en-US" noProof="1">
              <a:solidFill>
                <a:schemeClr val="bg2"/>
              </a:solidFill>
              <a:latin typeface="Calibri" panose="020F0502020204030204" pitchFamily="34" charset="0"/>
            </a:endParaRPr>
          </a:p>
          <a:p>
            <a:pPr lvl="0" algn="r"/>
            <a:r>
              <a:rPr lang="en-US" noProof="1">
                <a:solidFill>
                  <a:schemeClr val="bg2"/>
                </a:solidFill>
                <a:latin typeface="Calibri" panose="020F0502020204030204" pitchFamily="34" charset="0"/>
              </a:rPr>
              <a:t>-- </a:t>
            </a:r>
            <a:r>
              <a:rPr lang="en-US" dirty="0">
                <a:solidFill>
                  <a:schemeClr val="bg2"/>
                </a:solidFill>
                <a:latin typeface="Calibri" panose="020F0502020204030204" pitchFamily="34" charset="0"/>
              </a:rPr>
              <a:t>(1814:4) Laplace </a:t>
            </a:r>
            <a:endParaRPr lang="en-US" noProof="1">
              <a:solidFill>
                <a:schemeClr val="bg2"/>
              </a:solidFill>
              <a:latin typeface="Calibri" panose="020F0502020204030204" pitchFamily="34" charset="0"/>
            </a:endParaRPr>
          </a:p>
        </p:txBody>
      </p:sp>
      <p:sp>
        <p:nvSpPr>
          <p:cNvPr id="8" name="Freeform: Shape 7">
            <a:extLst>
              <a:ext uri="{FF2B5EF4-FFF2-40B4-BE49-F238E27FC236}">
                <a16:creationId xmlns:a16="http://schemas.microsoft.com/office/drawing/2014/main" id="{D39384CA-A790-6B6E-B6A0-0F07A30644C5}"/>
              </a:ext>
            </a:extLst>
          </p:cNvPr>
          <p:cNvSpPr/>
          <p:nvPr/>
        </p:nvSpPr>
        <p:spPr>
          <a:xfrm>
            <a:off x="6171801" y="1740880"/>
            <a:ext cx="891895" cy="675294"/>
          </a:xfrm>
          <a:custGeom>
            <a:avLst/>
            <a:gdLst>
              <a:gd name="connsiteX0" fmla="*/ 933203 w 1005227"/>
              <a:gd name="connsiteY0" fmla="*/ 0 h 761102"/>
              <a:gd name="connsiteX1" fmla="*/ 973261 w 1005227"/>
              <a:gd name="connsiteY1" fmla="*/ 2225 h 761102"/>
              <a:gd name="connsiteX2" fmla="*/ 997000 w 1005227"/>
              <a:gd name="connsiteY2" fmla="*/ 9643 h 761102"/>
              <a:gd name="connsiteX3" fmla="*/ 1005160 w 1005227"/>
              <a:gd name="connsiteY3" fmla="*/ 23738 h 761102"/>
              <a:gd name="connsiteX4" fmla="*/ 998483 w 1005227"/>
              <a:gd name="connsiteY4" fmla="*/ 44509 h 761102"/>
              <a:gd name="connsiteX5" fmla="*/ 804128 w 1005227"/>
              <a:gd name="connsiteY5" fmla="*/ 452507 h 761102"/>
              <a:gd name="connsiteX6" fmla="*/ 804128 w 1005227"/>
              <a:gd name="connsiteY6" fmla="*/ 639445 h 761102"/>
              <a:gd name="connsiteX7" fmla="*/ 795968 w 1005227"/>
              <a:gd name="connsiteY7" fmla="*/ 701757 h 761102"/>
              <a:gd name="connsiteX8" fmla="*/ 770746 w 1005227"/>
              <a:gd name="connsiteY8" fmla="*/ 738848 h 761102"/>
              <a:gd name="connsiteX9" fmla="*/ 727721 w 1005227"/>
              <a:gd name="connsiteY9" fmla="*/ 756651 h 761102"/>
              <a:gd name="connsiteX10" fmla="*/ 666150 w 1005227"/>
              <a:gd name="connsiteY10" fmla="*/ 761102 h 761102"/>
              <a:gd name="connsiteX11" fmla="*/ 605321 w 1005227"/>
              <a:gd name="connsiteY11" fmla="*/ 756651 h 761102"/>
              <a:gd name="connsiteX12" fmla="*/ 563779 w 1005227"/>
              <a:gd name="connsiteY12" fmla="*/ 738848 h 761102"/>
              <a:gd name="connsiteX13" fmla="*/ 539300 w 1005227"/>
              <a:gd name="connsiteY13" fmla="*/ 701757 h 761102"/>
              <a:gd name="connsiteX14" fmla="*/ 531140 w 1005227"/>
              <a:gd name="connsiteY14" fmla="*/ 639445 h 761102"/>
              <a:gd name="connsiteX15" fmla="*/ 535590 w 1005227"/>
              <a:gd name="connsiteY15" fmla="*/ 557103 h 761102"/>
              <a:gd name="connsiteX16" fmla="*/ 549685 w 1005227"/>
              <a:gd name="connsiteY16" fmla="*/ 485147 h 761102"/>
              <a:gd name="connsiteX17" fmla="*/ 576390 w 1005227"/>
              <a:gd name="connsiteY17" fmla="*/ 417642 h 761102"/>
              <a:gd name="connsiteX18" fmla="*/ 617190 w 1005227"/>
              <a:gd name="connsiteY18" fmla="*/ 347169 h 761102"/>
              <a:gd name="connsiteX19" fmla="*/ 817480 w 1005227"/>
              <a:gd name="connsiteY19" fmla="*/ 43025 h 761102"/>
              <a:gd name="connsiteX20" fmla="*/ 833800 w 1005227"/>
              <a:gd name="connsiteY20" fmla="*/ 23738 h 761102"/>
              <a:gd name="connsiteX21" fmla="*/ 856055 w 1005227"/>
              <a:gd name="connsiteY21" fmla="*/ 11127 h 761102"/>
              <a:gd name="connsiteX22" fmla="*/ 887953 w 1005227"/>
              <a:gd name="connsiteY22" fmla="*/ 2967 h 761102"/>
              <a:gd name="connsiteX23" fmla="*/ 933203 w 1005227"/>
              <a:gd name="connsiteY23" fmla="*/ 0 h 761102"/>
              <a:gd name="connsiteX24" fmla="*/ 402064 w 1005227"/>
              <a:gd name="connsiteY24" fmla="*/ 0 h 761102"/>
              <a:gd name="connsiteX25" fmla="*/ 441380 w 1005227"/>
              <a:gd name="connsiteY25" fmla="*/ 2225 h 761102"/>
              <a:gd name="connsiteX26" fmla="*/ 465118 w 1005227"/>
              <a:gd name="connsiteY26" fmla="*/ 9643 h 761102"/>
              <a:gd name="connsiteX27" fmla="*/ 473278 w 1005227"/>
              <a:gd name="connsiteY27" fmla="*/ 23738 h 761102"/>
              <a:gd name="connsiteX28" fmla="*/ 467343 w 1005227"/>
              <a:gd name="connsiteY28" fmla="*/ 44509 h 761102"/>
              <a:gd name="connsiteX29" fmla="*/ 272988 w 1005227"/>
              <a:gd name="connsiteY29" fmla="*/ 452507 h 761102"/>
              <a:gd name="connsiteX30" fmla="*/ 272988 w 1005227"/>
              <a:gd name="connsiteY30" fmla="*/ 639445 h 761102"/>
              <a:gd name="connsiteX31" fmla="*/ 264828 w 1005227"/>
              <a:gd name="connsiteY31" fmla="*/ 701757 h 761102"/>
              <a:gd name="connsiteX32" fmla="*/ 239606 w 1005227"/>
              <a:gd name="connsiteY32" fmla="*/ 738848 h 761102"/>
              <a:gd name="connsiteX33" fmla="*/ 196581 w 1005227"/>
              <a:gd name="connsiteY33" fmla="*/ 756651 h 761102"/>
              <a:gd name="connsiteX34" fmla="*/ 135010 w 1005227"/>
              <a:gd name="connsiteY34" fmla="*/ 761102 h 761102"/>
              <a:gd name="connsiteX35" fmla="*/ 74181 w 1005227"/>
              <a:gd name="connsiteY35" fmla="*/ 756651 h 761102"/>
              <a:gd name="connsiteX36" fmla="*/ 32640 w 1005227"/>
              <a:gd name="connsiteY36" fmla="*/ 738848 h 761102"/>
              <a:gd name="connsiteX37" fmla="*/ 8160 w 1005227"/>
              <a:gd name="connsiteY37" fmla="*/ 701757 h 761102"/>
              <a:gd name="connsiteX38" fmla="*/ 0 w 1005227"/>
              <a:gd name="connsiteY38" fmla="*/ 639445 h 761102"/>
              <a:gd name="connsiteX39" fmla="*/ 4451 w 1005227"/>
              <a:gd name="connsiteY39" fmla="*/ 557103 h 761102"/>
              <a:gd name="connsiteX40" fmla="*/ 18545 w 1005227"/>
              <a:gd name="connsiteY40" fmla="*/ 485147 h 761102"/>
              <a:gd name="connsiteX41" fmla="*/ 45251 w 1005227"/>
              <a:gd name="connsiteY41" fmla="*/ 417642 h 761102"/>
              <a:gd name="connsiteX42" fmla="*/ 86050 w 1005227"/>
              <a:gd name="connsiteY42" fmla="*/ 347169 h 761102"/>
              <a:gd name="connsiteX43" fmla="*/ 286341 w 1005227"/>
              <a:gd name="connsiteY43" fmla="*/ 43025 h 761102"/>
              <a:gd name="connsiteX44" fmla="*/ 302661 w 1005227"/>
              <a:gd name="connsiteY44" fmla="*/ 23738 h 761102"/>
              <a:gd name="connsiteX45" fmla="*/ 324915 w 1005227"/>
              <a:gd name="connsiteY45" fmla="*/ 11127 h 761102"/>
              <a:gd name="connsiteX46" fmla="*/ 356813 w 1005227"/>
              <a:gd name="connsiteY46" fmla="*/ 2967 h 761102"/>
              <a:gd name="connsiteX47" fmla="*/ 402064 w 1005227"/>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27" h="761102">
                <a:moveTo>
                  <a:pt x="933203" y="0"/>
                </a:moveTo>
                <a:cubicBezTo>
                  <a:pt x="949029" y="0"/>
                  <a:pt x="962381" y="741"/>
                  <a:pt x="973261" y="2225"/>
                </a:cubicBezTo>
                <a:cubicBezTo>
                  <a:pt x="984141" y="3709"/>
                  <a:pt x="992054" y="6181"/>
                  <a:pt x="997000" y="9643"/>
                </a:cubicBezTo>
                <a:cubicBezTo>
                  <a:pt x="1001945" y="13105"/>
                  <a:pt x="1004665" y="17803"/>
                  <a:pt x="1005160" y="23738"/>
                </a:cubicBezTo>
                <a:cubicBezTo>
                  <a:pt x="1005654" y="29672"/>
                  <a:pt x="1003429" y="36596"/>
                  <a:pt x="998483" y="44509"/>
                </a:cubicBezTo>
                <a:lnTo>
                  <a:pt x="804128" y="452507"/>
                </a:lnTo>
                <a:lnTo>
                  <a:pt x="804128" y="639445"/>
                </a:lnTo>
                <a:cubicBezTo>
                  <a:pt x="804128" y="665161"/>
                  <a:pt x="801408" y="685932"/>
                  <a:pt x="795968" y="701757"/>
                </a:cubicBezTo>
                <a:cubicBezTo>
                  <a:pt x="790528" y="717582"/>
                  <a:pt x="782120" y="729946"/>
                  <a:pt x="770746" y="738848"/>
                </a:cubicBezTo>
                <a:cubicBezTo>
                  <a:pt x="759371" y="747749"/>
                  <a:pt x="745030" y="753684"/>
                  <a:pt x="727721" y="756651"/>
                </a:cubicBezTo>
                <a:cubicBezTo>
                  <a:pt x="710412" y="759618"/>
                  <a:pt x="689888" y="761102"/>
                  <a:pt x="666150" y="761102"/>
                </a:cubicBezTo>
                <a:cubicBezTo>
                  <a:pt x="642412" y="761102"/>
                  <a:pt x="622136" y="759618"/>
                  <a:pt x="605321" y="756651"/>
                </a:cubicBezTo>
                <a:cubicBezTo>
                  <a:pt x="588507" y="753684"/>
                  <a:pt x="574659" y="747749"/>
                  <a:pt x="563779" y="738848"/>
                </a:cubicBezTo>
                <a:cubicBezTo>
                  <a:pt x="552899" y="729946"/>
                  <a:pt x="544739" y="717582"/>
                  <a:pt x="539300" y="701757"/>
                </a:cubicBezTo>
                <a:cubicBezTo>
                  <a:pt x="533860" y="685932"/>
                  <a:pt x="531140" y="665161"/>
                  <a:pt x="531140" y="639445"/>
                </a:cubicBezTo>
                <a:cubicBezTo>
                  <a:pt x="531140" y="609772"/>
                  <a:pt x="532623" y="582325"/>
                  <a:pt x="535590" y="557103"/>
                </a:cubicBezTo>
                <a:cubicBezTo>
                  <a:pt x="538558" y="531881"/>
                  <a:pt x="543256" y="507896"/>
                  <a:pt x="549685" y="485147"/>
                </a:cubicBezTo>
                <a:cubicBezTo>
                  <a:pt x="556114" y="462398"/>
                  <a:pt x="565016" y="439896"/>
                  <a:pt x="576390" y="417642"/>
                </a:cubicBezTo>
                <a:cubicBezTo>
                  <a:pt x="587765" y="395387"/>
                  <a:pt x="601365" y="371896"/>
                  <a:pt x="617190" y="347169"/>
                </a:cubicBezTo>
                <a:lnTo>
                  <a:pt x="817480" y="43025"/>
                </a:lnTo>
                <a:cubicBezTo>
                  <a:pt x="822426" y="35112"/>
                  <a:pt x="827866" y="28683"/>
                  <a:pt x="833800" y="23738"/>
                </a:cubicBezTo>
                <a:cubicBezTo>
                  <a:pt x="839735" y="18792"/>
                  <a:pt x="847153" y="14589"/>
                  <a:pt x="856055" y="11127"/>
                </a:cubicBezTo>
                <a:cubicBezTo>
                  <a:pt x="864956" y="7665"/>
                  <a:pt x="875589" y="4945"/>
                  <a:pt x="887953" y="2967"/>
                </a:cubicBezTo>
                <a:cubicBezTo>
                  <a:pt x="900316" y="989"/>
                  <a:pt x="915400" y="0"/>
                  <a:pt x="933203" y="0"/>
                </a:cubicBezTo>
                <a:close/>
                <a:moveTo>
                  <a:pt x="402064" y="0"/>
                </a:moveTo>
                <a:cubicBezTo>
                  <a:pt x="417889" y="0"/>
                  <a:pt x="430995" y="741"/>
                  <a:pt x="441380" y="2225"/>
                </a:cubicBezTo>
                <a:cubicBezTo>
                  <a:pt x="451765" y="3709"/>
                  <a:pt x="459678" y="6181"/>
                  <a:pt x="465118" y="9643"/>
                </a:cubicBezTo>
                <a:cubicBezTo>
                  <a:pt x="470558" y="13105"/>
                  <a:pt x="473278" y="17803"/>
                  <a:pt x="473278" y="23738"/>
                </a:cubicBezTo>
                <a:cubicBezTo>
                  <a:pt x="473278" y="29672"/>
                  <a:pt x="471300" y="36596"/>
                  <a:pt x="467343" y="44509"/>
                </a:cubicBezTo>
                <a:lnTo>
                  <a:pt x="272988" y="452507"/>
                </a:lnTo>
                <a:lnTo>
                  <a:pt x="272988" y="639445"/>
                </a:lnTo>
                <a:cubicBezTo>
                  <a:pt x="272988" y="665161"/>
                  <a:pt x="270268" y="685932"/>
                  <a:pt x="264828" y="701757"/>
                </a:cubicBezTo>
                <a:cubicBezTo>
                  <a:pt x="259388" y="717582"/>
                  <a:pt x="250981" y="729946"/>
                  <a:pt x="239606" y="738848"/>
                </a:cubicBezTo>
                <a:cubicBezTo>
                  <a:pt x="228232" y="747749"/>
                  <a:pt x="213890" y="753684"/>
                  <a:pt x="196581" y="756651"/>
                </a:cubicBezTo>
                <a:cubicBezTo>
                  <a:pt x="179272" y="759618"/>
                  <a:pt x="158748" y="761102"/>
                  <a:pt x="135010" y="761102"/>
                </a:cubicBezTo>
                <a:cubicBezTo>
                  <a:pt x="111272" y="761102"/>
                  <a:pt x="90996" y="759618"/>
                  <a:pt x="74181" y="756651"/>
                </a:cubicBezTo>
                <a:cubicBezTo>
                  <a:pt x="57367" y="753684"/>
                  <a:pt x="43520" y="747749"/>
                  <a:pt x="32640" y="738848"/>
                </a:cubicBezTo>
                <a:cubicBezTo>
                  <a:pt x="21760" y="729946"/>
                  <a:pt x="13600" y="717582"/>
                  <a:pt x="8160" y="701757"/>
                </a:cubicBezTo>
                <a:cubicBezTo>
                  <a:pt x="2720" y="685932"/>
                  <a:pt x="0" y="665161"/>
                  <a:pt x="0" y="639445"/>
                </a:cubicBezTo>
                <a:cubicBezTo>
                  <a:pt x="0" y="609772"/>
                  <a:pt x="1483" y="582325"/>
                  <a:pt x="4451" y="557103"/>
                </a:cubicBezTo>
                <a:cubicBezTo>
                  <a:pt x="7418" y="531881"/>
                  <a:pt x="12116" y="507896"/>
                  <a:pt x="18545" y="485147"/>
                </a:cubicBezTo>
                <a:cubicBezTo>
                  <a:pt x="24974" y="462398"/>
                  <a:pt x="33876" y="439896"/>
                  <a:pt x="45251" y="417642"/>
                </a:cubicBezTo>
                <a:cubicBezTo>
                  <a:pt x="56625" y="395387"/>
                  <a:pt x="70225" y="371896"/>
                  <a:pt x="86050" y="347169"/>
                </a:cubicBezTo>
                <a:lnTo>
                  <a:pt x="286341" y="43025"/>
                </a:lnTo>
                <a:cubicBezTo>
                  <a:pt x="291286" y="35112"/>
                  <a:pt x="296726" y="28683"/>
                  <a:pt x="302661" y="23738"/>
                </a:cubicBezTo>
                <a:cubicBezTo>
                  <a:pt x="308595" y="18792"/>
                  <a:pt x="316013" y="14589"/>
                  <a:pt x="324915" y="11127"/>
                </a:cubicBezTo>
                <a:cubicBezTo>
                  <a:pt x="333817" y="7665"/>
                  <a:pt x="344449" y="4945"/>
                  <a:pt x="356813" y="2967"/>
                </a:cubicBezTo>
                <a:cubicBezTo>
                  <a:pt x="369177" y="989"/>
                  <a:pt x="384260" y="0"/>
                  <a:pt x="402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
        <p:nvSpPr>
          <p:cNvPr id="9" name="Freeform: Shape 8">
            <a:extLst>
              <a:ext uri="{FF2B5EF4-FFF2-40B4-BE49-F238E27FC236}">
                <a16:creationId xmlns:a16="http://schemas.microsoft.com/office/drawing/2014/main" id="{71EAB9C4-CE17-99BD-7B71-5155AA589082}"/>
              </a:ext>
            </a:extLst>
          </p:cNvPr>
          <p:cNvSpPr/>
          <p:nvPr/>
        </p:nvSpPr>
        <p:spPr>
          <a:xfrm>
            <a:off x="11299129" y="6073165"/>
            <a:ext cx="891909" cy="675294"/>
          </a:xfrm>
          <a:custGeom>
            <a:avLst/>
            <a:gdLst>
              <a:gd name="connsiteX0" fmla="*/ 870232 w 1005242"/>
              <a:gd name="connsiteY0" fmla="*/ 0 h 761102"/>
              <a:gd name="connsiteX1" fmla="*/ 930319 w 1005242"/>
              <a:gd name="connsiteY1" fmla="*/ 4451 h 761102"/>
              <a:gd name="connsiteX2" fmla="*/ 972602 w 1005242"/>
              <a:gd name="connsiteY2" fmla="*/ 21512 h 761102"/>
              <a:gd name="connsiteX3" fmla="*/ 997082 w 1005242"/>
              <a:gd name="connsiteY3" fmla="*/ 57861 h 761102"/>
              <a:gd name="connsiteX4" fmla="*/ 1005242 w 1005242"/>
              <a:gd name="connsiteY4" fmla="*/ 120174 h 761102"/>
              <a:gd name="connsiteX5" fmla="*/ 1000792 w 1005242"/>
              <a:gd name="connsiteY5" fmla="*/ 203999 h 761102"/>
              <a:gd name="connsiteX6" fmla="*/ 986697 w 1005242"/>
              <a:gd name="connsiteY6" fmla="*/ 275955 h 761102"/>
              <a:gd name="connsiteX7" fmla="*/ 959992 w 1005242"/>
              <a:gd name="connsiteY7" fmla="*/ 343460 h 761102"/>
              <a:gd name="connsiteX8" fmla="*/ 919192 w 1005242"/>
              <a:gd name="connsiteY8" fmla="*/ 412449 h 761102"/>
              <a:gd name="connsiteX9" fmla="*/ 717418 w 1005242"/>
              <a:gd name="connsiteY9" fmla="*/ 716593 h 761102"/>
              <a:gd name="connsiteX10" fmla="*/ 701840 w 1005242"/>
              <a:gd name="connsiteY10" fmla="*/ 736622 h 761102"/>
              <a:gd name="connsiteX11" fmla="*/ 678844 w 1005242"/>
              <a:gd name="connsiteY11" fmla="*/ 749975 h 761102"/>
              <a:gd name="connsiteX12" fmla="*/ 647688 w 1005242"/>
              <a:gd name="connsiteY12" fmla="*/ 758135 h 761102"/>
              <a:gd name="connsiteX13" fmla="*/ 603179 w 1005242"/>
              <a:gd name="connsiteY13" fmla="*/ 761102 h 761102"/>
              <a:gd name="connsiteX14" fmla="*/ 563863 w 1005242"/>
              <a:gd name="connsiteY14" fmla="*/ 758877 h 761102"/>
              <a:gd name="connsiteX15" fmla="*/ 540124 w 1005242"/>
              <a:gd name="connsiteY15" fmla="*/ 750717 h 761102"/>
              <a:gd name="connsiteX16" fmla="*/ 531965 w 1005242"/>
              <a:gd name="connsiteY16" fmla="*/ 735880 h 761102"/>
              <a:gd name="connsiteX17" fmla="*/ 536415 w 1005242"/>
              <a:gd name="connsiteY17" fmla="*/ 713626 h 761102"/>
              <a:gd name="connsiteX18" fmla="*/ 732255 w 1005242"/>
              <a:gd name="connsiteY18" fmla="*/ 308595 h 761102"/>
              <a:gd name="connsiteX19" fmla="*/ 732255 w 1005242"/>
              <a:gd name="connsiteY19" fmla="*/ 120174 h 761102"/>
              <a:gd name="connsiteX20" fmla="*/ 739673 w 1005242"/>
              <a:gd name="connsiteY20" fmla="*/ 57861 h 761102"/>
              <a:gd name="connsiteX21" fmla="*/ 764153 w 1005242"/>
              <a:gd name="connsiteY21" fmla="*/ 21512 h 761102"/>
              <a:gd name="connsiteX22" fmla="*/ 807178 w 1005242"/>
              <a:gd name="connsiteY22" fmla="*/ 4451 h 761102"/>
              <a:gd name="connsiteX23" fmla="*/ 870232 w 1005242"/>
              <a:gd name="connsiteY23" fmla="*/ 0 h 761102"/>
              <a:gd name="connsiteX24" fmla="*/ 339093 w 1005242"/>
              <a:gd name="connsiteY24" fmla="*/ 0 h 761102"/>
              <a:gd name="connsiteX25" fmla="*/ 399921 w 1005242"/>
              <a:gd name="connsiteY25" fmla="*/ 4451 h 761102"/>
              <a:gd name="connsiteX26" fmla="*/ 441463 w 1005242"/>
              <a:gd name="connsiteY26" fmla="*/ 21512 h 761102"/>
              <a:gd name="connsiteX27" fmla="*/ 465943 w 1005242"/>
              <a:gd name="connsiteY27" fmla="*/ 57861 h 761102"/>
              <a:gd name="connsiteX28" fmla="*/ 474103 w 1005242"/>
              <a:gd name="connsiteY28" fmla="*/ 120174 h 761102"/>
              <a:gd name="connsiteX29" fmla="*/ 469652 w 1005242"/>
              <a:gd name="connsiteY29" fmla="*/ 203999 h 761102"/>
              <a:gd name="connsiteX30" fmla="*/ 455558 w 1005242"/>
              <a:gd name="connsiteY30" fmla="*/ 275955 h 761102"/>
              <a:gd name="connsiteX31" fmla="*/ 428852 w 1005242"/>
              <a:gd name="connsiteY31" fmla="*/ 343460 h 761102"/>
              <a:gd name="connsiteX32" fmla="*/ 388052 w 1005242"/>
              <a:gd name="connsiteY32" fmla="*/ 412449 h 761102"/>
              <a:gd name="connsiteX33" fmla="*/ 186279 w 1005242"/>
              <a:gd name="connsiteY33" fmla="*/ 716593 h 761102"/>
              <a:gd name="connsiteX34" fmla="*/ 170701 w 1005242"/>
              <a:gd name="connsiteY34" fmla="*/ 736622 h 761102"/>
              <a:gd name="connsiteX35" fmla="*/ 147704 w 1005242"/>
              <a:gd name="connsiteY35" fmla="*/ 749975 h 761102"/>
              <a:gd name="connsiteX36" fmla="*/ 116548 w 1005242"/>
              <a:gd name="connsiteY36" fmla="*/ 758135 h 761102"/>
              <a:gd name="connsiteX37" fmla="*/ 72039 w 1005242"/>
              <a:gd name="connsiteY37" fmla="*/ 761102 h 761102"/>
              <a:gd name="connsiteX38" fmla="*/ 31981 w 1005242"/>
              <a:gd name="connsiteY38" fmla="*/ 758877 h 761102"/>
              <a:gd name="connsiteX39" fmla="*/ 8243 w 1005242"/>
              <a:gd name="connsiteY39" fmla="*/ 750717 h 761102"/>
              <a:gd name="connsiteX40" fmla="*/ 83 w 1005242"/>
              <a:gd name="connsiteY40" fmla="*/ 735880 h 761102"/>
              <a:gd name="connsiteX41" fmla="*/ 5276 w 1005242"/>
              <a:gd name="connsiteY41" fmla="*/ 713626 h 761102"/>
              <a:gd name="connsiteX42" fmla="*/ 201115 w 1005242"/>
              <a:gd name="connsiteY42" fmla="*/ 308595 h 761102"/>
              <a:gd name="connsiteX43" fmla="*/ 201115 w 1005242"/>
              <a:gd name="connsiteY43" fmla="*/ 120174 h 761102"/>
              <a:gd name="connsiteX44" fmla="*/ 208533 w 1005242"/>
              <a:gd name="connsiteY44" fmla="*/ 57861 h 761102"/>
              <a:gd name="connsiteX45" fmla="*/ 233013 w 1005242"/>
              <a:gd name="connsiteY45" fmla="*/ 21512 h 761102"/>
              <a:gd name="connsiteX46" fmla="*/ 276038 w 1005242"/>
              <a:gd name="connsiteY46" fmla="*/ 4451 h 761102"/>
              <a:gd name="connsiteX47" fmla="*/ 339093 w 1005242"/>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42" h="761102">
                <a:moveTo>
                  <a:pt x="870232" y="0"/>
                </a:moveTo>
                <a:cubicBezTo>
                  <a:pt x="892981" y="0"/>
                  <a:pt x="913010" y="1483"/>
                  <a:pt x="930319" y="4451"/>
                </a:cubicBezTo>
                <a:cubicBezTo>
                  <a:pt x="947628" y="7418"/>
                  <a:pt x="961723" y="13105"/>
                  <a:pt x="972602" y="21512"/>
                </a:cubicBezTo>
                <a:cubicBezTo>
                  <a:pt x="983483" y="29919"/>
                  <a:pt x="991643" y="42036"/>
                  <a:pt x="997082" y="57861"/>
                </a:cubicBezTo>
                <a:cubicBezTo>
                  <a:pt x="1002523" y="73687"/>
                  <a:pt x="1005242" y="94458"/>
                  <a:pt x="1005242" y="120174"/>
                </a:cubicBezTo>
                <a:cubicBezTo>
                  <a:pt x="1005242" y="150835"/>
                  <a:pt x="1003759" y="178777"/>
                  <a:pt x="1000792" y="203999"/>
                </a:cubicBezTo>
                <a:cubicBezTo>
                  <a:pt x="997824" y="229221"/>
                  <a:pt x="993126" y="253206"/>
                  <a:pt x="986697" y="275955"/>
                </a:cubicBezTo>
                <a:cubicBezTo>
                  <a:pt x="980268" y="298704"/>
                  <a:pt x="971366" y="321206"/>
                  <a:pt x="959992" y="343460"/>
                </a:cubicBezTo>
                <a:cubicBezTo>
                  <a:pt x="948618" y="365715"/>
                  <a:pt x="935018" y="388711"/>
                  <a:pt x="919192" y="412449"/>
                </a:cubicBezTo>
                <a:lnTo>
                  <a:pt x="717418" y="716593"/>
                </a:lnTo>
                <a:cubicBezTo>
                  <a:pt x="713462" y="724506"/>
                  <a:pt x="708269" y="731182"/>
                  <a:pt x="701840" y="736622"/>
                </a:cubicBezTo>
                <a:cubicBezTo>
                  <a:pt x="695411" y="742062"/>
                  <a:pt x="687746" y="746513"/>
                  <a:pt x="678844" y="749975"/>
                </a:cubicBezTo>
                <a:cubicBezTo>
                  <a:pt x="669942" y="753437"/>
                  <a:pt x="659557" y="756157"/>
                  <a:pt x="647688" y="758135"/>
                </a:cubicBezTo>
                <a:cubicBezTo>
                  <a:pt x="635819" y="760113"/>
                  <a:pt x="620982" y="761102"/>
                  <a:pt x="603179" y="761102"/>
                </a:cubicBezTo>
                <a:cubicBezTo>
                  <a:pt x="587354" y="761102"/>
                  <a:pt x="574248" y="760360"/>
                  <a:pt x="563863" y="758877"/>
                </a:cubicBezTo>
                <a:cubicBezTo>
                  <a:pt x="553477" y="757393"/>
                  <a:pt x="545565" y="754673"/>
                  <a:pt x="540124" y="750717"/>
                </a:cubicBezTo>
                <a:cubicBezTo>
                  <a:pt x="534685" y="746760"/>
                  <a:pt x="531965" y="741815"/>
                  <a:pt x="531965" y="735880"/>
                </a:cubicBezTo>
                <a:cubicBezTo>
                  <a:pt x="531965" y="729946"/>
                  <a:pt x="533448" y="722528"/>
                  <a:pt x="536415" y="713626"/>
                </a:cubicBezTo>
                <a:lnTo>
                  <a:pt x="732255" y="308595"/>
                </a:lnTo>
                <a:lnTo>
                  <a:pt x="732255" y="120174"/>
                </a:lnTo>
                <a:cubicBezTo>
                  <a:pt x="732255" y="94458"/>
                  <a:pt x="734728" y="73687"/>
                  <a:pt x="739673" y="57861"/>
                </a:cubicBezTo>
                <a:cubicBezTo>
                  <a:pt x="744618" y="42036"/>
                  <a:pt x="752778" y="29919"/>
                  <a:pt x="764153" y="21512"/>
                </a:cubicBezTo>
                <a:cubicBezTo>
                  <a:pt x="775527" y="13105"/>
                  <a:pt x="789869" y="7418"/>
                  <a:pt x="807178" y="4451"/>
                </a:cubicBezTo>
                <a:cubicBezTo>
                  <a:pt x="824487" y="1483"/>
                  <a:pt x="845505" y="0"/>
                  <a:pt x="870232" y="0"/>
                </a:cubicBezTo>
                <a:close/>
                <a:moveTo>
                  <a:pt x="339093" y="0"/>
                </a:moveTo>
                <a:cubicBezTo>
                  <a:pt x="362831" y="0"/>
                  <a:pt x="383107" y="1483"/>
                  <a:pt x="399921" y="4451"/>
                </a:cubicBezTo>
                <a:cubicBezTo>
                  <a:pt x="416736" y="7418"/>
                  <a:pt x="430583" y="13105"/>
                  <a:pt x="441463" y="21512"/>
                </a:cubicBezTo>
                <a:cubicBezTo>
                  <a:pt x="452343" y="29919"/>
                  <a:pt x="460503" y="42036"/>
                  <a:pt x="465943" y="57861"/>
                </a:cubicBezTo>
                <a:cubicBezTo>
                  <a:pt x="471383" y="73687"/>
                  <a:pt x="474103" y="94458"/>
                  <a:pt x="474103" y="120174"/>
                </a:cubicBezTo>
                <a:cubicBezTo>
                  <a:pt x="474103" y="150835"/>
                  <a:pt x="472619" y="178777"/>
                  <a:pt x="469652" y="203999"/>
                </a:cubicBezTo>
                <a:cubicBezTo>
                  <a:pt x="466685" y="229221"/>
                  <a:pt x="461987" y="253206"/>
                  <a:pt x="455558" y="275955"/>
                </a:cubicBezTo>
                <a:cubicBezTo>
                  <a:pt x="449129" y="298704"/>
                  <a:pt x="440227" y="321206"/>
                  <a:pt x="428852" y="343460"/>
                </a:cubicBezTo>
                <a:cubicBezTo>
                  <a:pt x="417478" y="365715"/>
                  <a:pt x="403878" y="388711"/>
                  <a:pt x="388052" y="412449"/>
                </a:cubicBezTo>
                <a:lnTo>
                  <a:pt x="186279" y="716593"/>
                </a:lnTo>
                <a:cubicBezTo>
                  <a:pt x="182322" y="724506"/>
                  <a:pt x="177130" y="731182"/>
                  <a:pt x="170701" y="736622"/>
                </a:cubicBezTo>
                <a:cubicBezTo>
                  <a:pt x="164272" y="742062"/>
                  <a:pt x="156606" y="746513"/>
                  <a:pt x="147704" y="749975"/>
                </a:cubicBezTo>
                <a:cubicBezTo>
                  <a:pt x="138803" y="753437"/>
                  <a:pt x="128417" y="756157"/>
                  <a:pt x="116548" y="758135"/>
                </a:cubicBezTo>
                <a:cubicBezTo>
                  <a:pt x="104679" y="760113"/>
                  <a:pt x="89843" y="761102"/>
                  <a:pt x="72039" y="761102"/>
                </a:cubicBezTo>
                <a:cubicBezTo>
                  <a:pt x="56214" y="761102"/>
                  <a:pt x="42861" y="760360"/>
                  <a:pt x="31981" y="758877"/>
                </a:cubicBezTo>
                <a:cubicBezTo>
                  <a:pt x="21101" y="757393"/>
                  <a:pt x="13189" y="754673"/>
                  <a:pt x="8243" y="750717"/>
                </a:cubicBezTo>
                <a:cubicBezTo>
                  <a:pt x="3298" y="746760"/>
                  <a:pt x="578" y="741815"/>
                  <a:pt x="83" y="735880"/>
                </a:cubicBezTo>
                <a:cubicBezTo>
                  <a:pt x="-411" y="729946"/>
                  <a:pt x="1320" y="722528"/>
                  <a:pt x="5276" y="713626"/>
                </a:cubicBezTo>
                <a:lnTo>
                  <a:pt x="201115" y="308595"/>
                </a:lnTo>
                <a:lnTo>
                  <a:pt x="201115" y="120174"/>
                </a:lnTo>
                <a:cubicBezTo>
                  <a:pt x="201115" y="94458"/>
                  <a:pt x="203588" y="73687"/>
                  <a:pt x="208533" y="57861"/>
                </a:cubicBezTo>
                <a:cubicBezTo>
                  <a:pt x="213479" y="42036"/>
                  <a:pt x="221639" y="29919"/>
                  <a:pt x="233013" y="21512"/>
                </a:cubicBezTo>
                <a:cubicBezTo>
                  <a:pt x="244388" y="13105"/>
                  <a:pt x="258729" y="7418"/>
                  <a:pt x="276038" y="4451"/>
                </a:cubicBezTo>
                <a:cubicBezTo>
                  <a:pt x="293348" y="1483"/>
                  <a:pt x="314366" y="0"/>
                  <a:pt x="33909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Tree>
    <p:extLst>
      <p:ext uri="{BB962C8B-B14F-4D97-AF65-F5344CB8AC3E}">
        <p14:creationId xmlns:p14="http://schemas.microsoft.com/office/powerpoint/2010/main" val="56539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E09F-5E46-2D9D-176E-BE0BFCC8E353}"/>
              </a:ext>
            </a:extLst>
          </p:cNvPr>
          <p:cNvSpPr>
            <a:spLocks noGrp="1"/>
          </p:cNvSpPr>
          <p:nvPr>
            <p:ph type="title"/>
          </p:nvPr>
        </p:nvSpPr>
        <p:spPr/>
        <p:txBody>
          <a:bodyPr/>
          <a:lstStyle/>
          <a:p>
            <a:r>
              <a:rPr lang="en-US" dirty="0"/>
              <a:t>Origin 2</a:t>
            </a:r>
          </a:p>
        </p:txBody>
      </p:sp>
      <p:sp>
        <p:nvSpPr>
          <p:cNvPr id="7" name="Freeform: Shape 6">
            <a:extLst>
              <a:ext uri="{FF2B5EF4-FFF2-40B4-BE49-F238E27FC236}">
                <a16:creationId xmlns:a16="http://schemas.microsoft.com/office/drawing/2014/main" id="{F547AE1F-475D-1D27-CC54-F4210AE8FEAD}"/>
              </a:ext>
            </a:extLst>
          </p:cNvPr>
          <p:cNvSpPr/>
          <p:nvPr/>
        </p:nvSpPr>
        <p:spPr>
          <a:xfrm>
            <a:off x="6095999" y="3920247"/>
            <a:ext cx="5867637" cy="1901792"/>
          </a:xfrm>
          <a:custGeom>
            <a:avLst/>
            <a:gdLst>
              <a:gd name="connsiteX0" fmla="*/ 0 w 8004412"/>
              <a:gd name="connsiteY0" fmla="*/ 565966 h 3268525"/>
              <a:gd name="connsiteX1" fmla="*/ 123389 w 8004412"/>
              <a:gd name="connsiteY1" fmla="*/ 565966 h 3268525"/>
              <a:gd name="connsiteX2" fmla="*/ 120769 w 8004412"/>
              <a:gd name="connsiteY2" fmla="*/ 591950 h 3268525"/>
              <a:gd name="connsiteX3" fmla="*/ 120769 w 8004412"/>
              <a:gd name="connsiteY3" fmla="*/ 2676576 h 3268525"/>
              <a:gd name="connsiteX4" fmla="*/ 591950 w 8004412"/>
              <a:gd name="connsiteY4" fmla="*/ 3147757 h 3268525"/>
              <a:gd name="connsiteX5" fmla="*/ 6707306 w 8004412"/>
              <a:gd name="connsiteY5" fmla="*/ 3147757 h 3268525"/>
              <a:gd name="connsiteX6" fmla="*/ 6707306 w 8004412"/>
              <a:gd name="connsiteY6" fmla="*/ 3268525 h 3268525"/>
              <a:gd name="connsiteX7" fmla="*/ 544765 w 8004412"/>
              <a:gd name="connsiteY7" fmla="*/ 3268525 h 3268525"/>
              <a:gd name="connsiteX8" fmla="*/ 0 w 8004412"/>
              <a:gd name="connsiteY8" fmla="*/ 2723760 h 3268525"/>
              <a:gd name="connsiteX9" fmla="*/ 1297106 w 8004412"/>
              <a:gd name="connsiteY9" fmla="*/ 0 h 3268525"/>
              <a:gd name="connsiteX10" fmla="*/ 7459647 w 8004412"/>
              <a:gd name="connsiteY10" fmla="*/ 0 h 3268525"/>
              <a:gd name="connsiteX11" fmla="*/ 8004412 w 8004412"/>
              <a:gd name="connsiteY11" fmla="*/ 544765 h 3268525"/>
              <a:gd name="connsiteX12" fmla="*/ 8004412 w 8004412"/>
              <a:gd name="connsiteY12" fmla="*/ 2702559 h 3268525"/>
              <a:gd name="connsiteX13" fmla="*/ 7881024 w 8004412"/>
              <a:gd name="connsiteY13" fmla="*/ 2702559 h 3268525"/>
              <a:gd name="connsiteX14" fmla="*/ 7883643 w 8004412"/>
              <a:gd name="connsiteY14" fmla="*/ 2676576 h 3268525"/>
              <a:gd name="connsiteX15" fmla="*/ 7883643 w 8004412"/>
              <a:gd name="connsiteY15" fmla="*/ 591950 h 3268525"/>
              <a:gd name="connsiteX16" fmla="*/ 7412462 w 8004412"/>
              <a:gd name="connsiteY16" fmla="*/ 120769 h 3268525"/>
              <a:gd name="connsiteX17" fmla="*/ 1297106 w 8004412"/>
              <a:gd name="connsiteY17" fmla="*/ 120769 h 326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4412" h="3268525">
                <a:moveTo>
                  <a:pt x="0" y="565966"/>
                </a:moveTo>
                <a:lnTo>
                  <a:pt x="123389" y="565966"/>
                </a:lnTo>
                <a:lnTo>
                  <a:pt x="120769" y="591950"/>
                </a:lnTo>
                <a:lnTo>
                  <a:pt x="120769" y="2676576"/>
                </a:lnTo>
                <a:cubicBezTo>
                  <a:pt x="120769" y="2936802"/>
                  <a:pt x="331724" y="3147757"/>
                  <a:pt x="591950" y="3147757"/>
                </a:cubicBezTo>
                <a:lnTo>
                  <a:pt x="6707306" y="3147757"/>
                </a:lnTo>
                <a:lnTo>
                  <a:pt x="6707306" y="3268525"/>
                </a:lnTo>
                <a:lnTo>
                  <a:pt x="544765" y="3268525"/>
                </a:lnTo>
                <a:cubicBezTo>
                  <a:pt x="243900" y="3268525"/>
                  <a:pt x="0" y="3024625"/>
                  <a:pt x="0" y="2723760"/>
                </a:cubicBezTo>
                <a:close/>
                <a:moveTo>
                  <a:pt x="1297106" y="0"/>
                </a:moveTo>
                <a:lnTo>
                  <a:pt x="7459647" y="0"/>
                </a:lnTo>
                <a:cubicBezTo>
                  <a:pt x="7760512" y="0"/>
                  <a:pt x="8004412" y="243900"/>
                  <a:pt x="8004412" y="544765"/>
                </a:cubicBezTo>
                <a:lnTo>
                  <a:pt x="8004412" y="2702559"/>
                </a:lnTo>
                <a:lnTo>
                  <a:pt x="7881024" y="2702559"/>
                </a:lnTo>
                <a:lnTo>
                  <a:pt x="7883643" y="2676576"/>
                </a:lnTo>
                <a:lnTo>
                  <a:pt x="7883643" y="591950"/>
                </a:lnTo>
                <a:cubicBezTo>
                  <a:pt x="7883643" y="331724"/>
                  <a:pt x="7672688" y="120769"/>
                  <a:pt x="7412462" y="120769"/>
                </a:cubicBezTo>
                <a:lnTo>
                  <a:pt x="1297106" y="1207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0" tIns="457200" rIns="480060" bIns="34290" numCol="1" spcCol="0" rtlCol="0" fromWordArt="0" anchor="t" anchorCtr="0" forceAA="0" compatLnSpc="1">
            <a:prstTxWarp prst="textNoShape">
              <a:avLst/>
            </a:prstTxWarp>
            <a:noAutofit/>
          </a:bodyPr>
          <a:lstStyle/>
          <a:p>
            <a:pPr marL="0" marR="0">
              <a:spcBef>
                <a:spcPts val="0"/>
              </a:spcBef>
              <a:spcAft>
                <a:spcPts val="0"/>
              </a:spcAft>
            </a:pPr>
            <a:r>
              <a:rPr lang="en-US" dirty="0">
                <a:solidFill>
                  <a:schemeClr val="bg2"/>
                </a:solidFill>
                <a:latin typeface="Calibri" panose="020F0502020204030204" pitchFamily="34" charset="0"/>
              </a:rPr>
              <a:t>would embrace in the same formula the movements of the greatest bodies of the universe and those of the lightest atom</a:t>
            </a:r>
            <a:endParaRPr lang="en-US" noProof="1">
              <a:solidFill>
                <a:schemeClr val="bg2"/>
              </a:solidFill>
              <a:latin typeface="Calibri" panose="020F0502020204030204" pitchFamily="34" charset="0"/>
            </a:endParaRPr>
          </a:p>
          <a:p>
            <a:pPr lvl="0"/>
            <a:r>
              <a:rPr lang="en-US" noProof="1">
                <a:solidFill>
                  <a:schemeClr val="bg2"/>
                </a:solidFill>
                <a:latin typeface="Calibri" panose="020F0502020204030204" pitchFamily="34" charset="0"/>
              </a:rPr>
              <a:t>-- </a:t>
            </a:r>
            <a:r>
              <a:rPr lang="en-US" dirty="0">
                <a:solidFill>
                  <a:schemeClr val="bg2"/>
                </a:solidFill>
                <a:latin typeface="Calibri" panose="020F0502020204030204" pitchFamily="34" charset="0"/>
              </a:rPr>
              <a:t>(1814:4) Laplace </a:t>
            </a:r>
            <a:endParaRPr lang="en-US" noProof="1">
              <a:solidFill>
                <a:schemeClr val="bg2"/>
              </a:solidFill>
              <a:latin typeface="Calibri" panose="020F0502020204030204" pitchFamily="34" charset="0"/>
            </a:endParaRPr>
          </a:p>
        </p:txBody>
      </p:sp>
      <p:sp>
        <p:nvSpPr>
          <p:cNvPr id="8" name="Freeform: Shape 7">
            <a:extLst>
              <a:ext uri="{FF2B5EF4-FFF2-40B4-BE49-F238E27FC236}">
                <a16:creationId xmlns:a16="http://schemas.microsoft.com/office/drawing/2014/main" id="{B712FFBA-1F9D-9C16-46CA-CB6349A9BCE6}"/>
              </a:ext>
            </a:extLst>
          </p:cNvPr>
          <p:cNvSpPr/>
          <p:nvPr/>
        </p:nvSpPr>
        <p:spPr>
          <a:xfrm>
            <a:off x="6095999" y="3438728"/>
            <a:ext cx="891895" cy="675294"/>
          </a:xfrm>
          <a:custGeom>
            <a:avLst/>
            <a:gdLst>
              <a:gd name="connsiteX0" fmla="*/ 933203 w 1005227"/>
              <a:gd name="connsiteY0" fmla="*/ 0 h 761102"/>
              <a:gd name="connsiteX1" fmla="*/ 973261 w 1005227"/>
              <a:gd name="connsiteY1" fmla="*/ 2225 h 761102"/>
              <a:gd name="connsiteX2" fmla="*/ 997000 w 1005227"/>
              <a:gd name="connsiteY2" fmla="*/ 9643 h 761102"/>
              <a:gd name="connsiteX3" fmla="*/ 1005160 w 1005227"/>
              <a:gd name="connsiteY3" fmla="*/ 23738 h 761102"/>
              <a:gd name="connsiteX4" fmla="*/ 998483 w 1005227"/>
              <a:gd name="connsiteY4" fmla="*/ 44509 h 761102"/>
              <a:gd name="connsiteX5" fmla="*/ 804128 w 1005227"/>
              <a:gd name="connsiteY5" fmla="*/ 452507 h 761102"/>
              <a:gd name="connsiteX6" fmla="*/ 804128 w 1005227"/>
              <a:gd name="connsiteY6" fmla="*/ 639445 h 761102"/>
              <a:gd name="connsiteX7" fmla="*/ 795968 w 1005227"/>
              <a:gd name="connsiteY7" fmla="*/ 701757 h 761102"/>
              <a:gd name="connsiteX8" fmla="*/ 770746 w 1005227"/>
              <a:gd name="connsiteY8" fmla="*/ 738848 h 761102"/>
              <a:gd name="connsiteX9" fmla="*/ 727721 w 1005227"/>
              <a:gd name="connsiteY9" fmla="*/ 756651 h 761102"/>
              <a:gd name="connsiteX10" fmla="*/ 666150 w 1005227"/>
              <a:gd name="connsiteY10" fmla="*/ 761102 h 761102"/>
              <a:gd name="connsiteX11" fmla="*/ 605321 w 1005227"/>
              <a:gd name="connsiteY11" fmla="*/ 756651 h 761102"/>
              <a:gd name="connsiteX12" fmla="*/ 563779 w 1005227"/>
              <a:gd name="connsiteY12" fmla="*/ 738848 h 761102"/>
              <a:gd name="connsiteX13" fmla="*/ 539300 w 1005227"/>
              <a:gd name="connsiteY13" fmla="*/ 701757 h 761102"/>
              <a:gd name="connsiteX14" fmla="*/ 531140 w 1005227"/>
              <a:gd name="connsiteY14" fmla="*/ 639445 h 761102"/>
              <a:gd name="connsiteX15" fmla="*/ 535590 w 1005227"/>
              <a:gd name="connsiteY15" fmla="*/ 557103 h 761102"/>
              <a:gd name="connsiteX16" fmla="*/ 549685 w 1005227"/>
              <a:gd name="connsiteY16" fmla="*/ 485147 h 761102"/>
              <a:gd name="connsiteX17" fmla="*/ 576390 w 1005227"/>
              <a:gd name="connsiteY17" fmla="*/ 417642 h 761102"/>
              <a:gd name="connsiteX18" fmla="*/ 617190 w 1005227"/>
              <a:gd name="connsiteY18" fmla="*/ 347169 h 761102"/>
              <a:gd name="connsiteX19" fmla="*/ 817480 w 1005227"/>
              <a:gd name="connsiteY19" fmla="*/ 43025 h 761102"/>
              <a:gd name="connsiteX20" fmla="*/ 833800 w 1005227"/>
              <a:gd name="connsiteY20" fmla="*/ 23738 h 761102"/>
              <a:gd name="connsiteX21" fmla="*/ 856055 w 1005227"/>
              <a:gd name="connsiteY21" fmla="*/ 11127 h 761102"/>
              <a:gd name="connsiteX22" fmla="*/ 887953 w 1005227"/>
              <a:gd name="connsiteY22" fmla="*/ 2967 h 761102"/>
              <a:gd name="connsiteX23" fmla="*/ 933203 w 1005227"/>
              <a:gd name="connsiteY23" fmla="*/ 0 h 761102"/>
              <a:gd name="connsiteX24" fmla="*/ 402064 w 1005227"/>
              <a:gd name="connsiteY24" fmla="*/ 0 h 761102"/>
              <a:gd name="connsiteX25" fmla="*/ 441380 w 1005227"/>
              <a:gd name="connsiteY25" fmla="*/ 2225 h 761102"/>
              <a:gd name="connsiteX26" fmla="*/ 465118 w 1005227"/>
              <a:gd name="connsiteY26" fmla="*/ 9643 h 761102"/>
              <a:gd name="connsiteX27" fmla="*/ 473278 w 1005227"/>
              <a:gd name="connsiteY27" fmla="*/ 23738 h 761102"/>
              <a:gd name="connsiteX28" fmla="*/ 467343 w 1005227"/>
              <a:gd name="connsiteY28" fmla="*/ 44509 h 761102"/>
              <a:gd name="connsiteX29" fmla="*/ 272988 w 1005227"/>
              <a:gd name="connsiteY29" fmla="*/ 452507 h 761102"/>
              <a:gd name="connsiteX30" fmla="*/ 272988 w 1005227"/>
              <a:gd name="connsiteY30" fmla="*/ 639445 h 761102"/>
              <a:gd name="connsiteX31" fmla="*/ 264828 w 1005227"/>
              <a:gd name="connsiteY31" fmla="*/ 701757 h 761102"/>
              <a:gd name="connsiteX32" fmla="*/ 239606 w 1005227"/>
              <a:gd name="connsiteY32" fmla="*/ 738848 h 761102"/>
              <a:gd name="connsiteX33" fmla="*/ 196581 w 1005227"/>
              <a:gd name="connsiteY33" fmla="*/ 756651 h 761102"/>
              <a:gd name="connsiteX34" fmla="*/ 135010 w 1005227"/>
              <a:gd name="connsiteY34" fmla="*/ 761102 h 761102"/>
              <a:gd name="connsiteX35" fmla="*/ 74181 w 1005227"/>
              <a:gd name="connsiteY35" fmla="*/ 756651 h 761102"/>
              <a:gd name="connsiteX36" fmla="*/ 32640 w 1005227"/>
              <a:gd name="connsiteY36" fmla="*/ 738848 h 761102"/>
              <a:gd name="connsiteX37" fmla="*/ 8160 w 1005227"/>
              <a:gd name="connsiteY37" fmla="*/ 701757 h 761102"/>
              <a:gd name="connsiteX38" fmla="*/ 0 w 1005227"/>
              <a:gd name="connsiteY38" fmla="*/ 639445 h 761102"/>
              <a:gd name="connsiteX39" fmla="*/ 4451 w 1005227"/>
              <a:gd name="connsiteY39" fmla="*/ 557103 h 761102"/>
              <a:gd name="connsiteX40" fmla="*/ 18545 w 1005227"/>
              <a:gd name="connsiteY40" fmla="*/ 485147 h 761102"/>
              <a:gd name="connsiteX41" fmla="*/ 45251 w 1005227"/>
              <a:gd name="connsiteY41" fmla="*/ 417642 h 761102"/>
              <a:gd name="connsiteX42" fmla="*/ 86050 w 1005227"/>
              <a:gd name="connsiteY42" fmla="*/ 347169 h 761102"/>
              <a:gd name="connsiteX43" fmla="*/ 286341 w 1005227"/>
              <a:gd name="connsiteY43" fmla="*/ 43025 h 761102"/>
              <a:gd name="connsiteX44" fmla="*/ 302661 w 1005227"/>
              <a:gd name="connsiteY44" fmla="*/ 23738 h 761102"/>
              <a:gd name="connsiteX45" fmla="*/ 324915 w 1005227"/>
              <a:gd name="connsiteY45" fmla="*/ 11127 h 761102"/>
              <a:gd name="connsiteX46" fmla="*/ 356813 w 1005227"/>
              <a:gd name="connsiteY46" fmla="*/ 2967 h 761102"/>
              <a:gd name="connsiteX47" fmla="*/ 402064 w 1005227"/>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27" h="761102">
                <a:moveTo>
                  <a:pt x="933203" y="0"/>
                </a:moveTo>
                <a:cubicBezTo>
                  <a:pt x="949029" y="0"/>
                  <a:pt x="962381" y="741"/>
                  <a:pt x="973261" y="2225"/>
                </a:cubicBezTo>
                <a:cubicBezTo>
                  <a:pt x="984141" y="3709"/>
                  <a:pt x="992054" y="6181"/>
                  <a:pt x="997000" y="9643"/>
                </a:cubicBezTo>
                <a:cubicBezTo>
                  <a:pt x="1001945" y="13105"/>
                  <a:pt x="1004665" y="17803"/>
                  <a:pt x="1005160" y="23738"/>
                </a:cubicBezTo>
                <a:cubicBezTo>
                  <a:pt x="1005654" y="29672"/>
                  <a:pt x="1003429" y="36596"/>
                  <a:pt x="998483" y="44509"/>
                </a:cubicBezTo>
                <a:lnTo>
                  <a:pt x="804128" y="452507"/>
                </a:lnTo>
                <a:lnTo>
                  <a:pt x="804128" y="639445"/>
                </a:lnTo>
                <a:cubicBezTo>
                  <a:pt x="804128" y="665161"/>
                  <a:pt x="801408" y="685932"/>
                  <a:pt x="795968" y="701757"/>
                </a:cubicBezTo>
                <a:cubicBezTo>
                  <a:pt x="790528" y="717582"/>
                  <a:pt x="782120" y="729946"/>
                  <a:pt x="770746" y="738848"/>
                </a:cubicBezTo>
                <a:cubicBezTo>
                  <a:pt x="759371" y="747749"/>
                  <a:pt x="745030" y="753684"/>
                  <a:pt x="727721" y="756651"/>
                </a:cubicBezTo>
                <a:cubicBezTo>
                  <a:pt x="710412" y="759618"/>
                  <a:pt x="689888" y="761102"/>
                  <a:pt x="666150" y="761102"/>
                </a:cubicBezTo>
                <a:cubicBezTo>
                  <a:pt x="642412" y="761102"/>
                  <a:pt x="622136" y="759618"/>
                  <a:pt x="605321" y="756651"/>
                </a:cubicBezTo>
                <a:cubicBezTo>
                  <a:pt x="588507" y="753684"/>
                  <a:pt x="574659" y="747749"/>
                  <a:pt x="563779" y="738848"/>
                </a:cubicBezTo>
                <a:cubicBezTo>
                  <a:pt x="552899" y="729946"/>
                  <a:pt x="544739" y="717582"/>
                  <a:pt x="539300" y="701757"/>
                </a:cubicBezTo>
                <a:cubicBezTo>
                  <a:pt x="533860" y="685932"/>
                  <a:pt x="531140" y="665161"/>
                  <a:pt x="531140" y="639445"/>
                </a:cubicBezTo>
                <a:cubicBezTo>
                  <a:pt x="531140" y="609772"/>
                  <a:pt x="532623" y="582325"/>
                  <a:pt x="535590" y="557103"/>
                </a:cubicBezTo>
                <a:cubicBezTo>
                  <a:pt x="538558" y="531881"/>
                  <a:pt x="543256" y="507896"/>
                  <a:pt x="549685" y="485147"/>
                </a:cubicBezTo>
                <a:cubicBezTo>
                  <a:pt x="556114" y="462398"/>
                  <a:pt x="565016" y="439896"/>
                  <a:pt x="576390" y="417642"/>
                </a:cubicBezTo>
                <a:cubicBezTo>
                  <a:pt x="587765" y="395387"/>
                  <a:pt x="601365" y="371896"/>
                  <a:pt x="617190" y="347169"/>
                </a:cubicBezTo>
                <a:lnTo>
                  <a:pt x="817480" y="43025"/>
                </a:lnTo>
                <a:cubicBezTo>
                  <a:pt x="822426" y="35112"/>
                  <a:pt x="827866" y="28683"/>
                  <a:pt x="833800" y="23738"/>
                </a:cubicBezTo>
                <a:cubicBezTo>
                  <a:pt x="839735" y="18792"/>
                  <a:pt x="847153" y="14589"/>
                  <a:pt x="856055" y="11127"/>
                </a:cubicBezTo>
                <a:cubicBezTo>
                  <a:pt x="864956" y="7665"/>
                  <a:pt x="875589" y="4945"/>
                  <a:pt x="887953" y="2967"/>
                </a:cubicBezTo>
                <a:cubicBezTo>
                  <a:pt x="900316" y="989"/>
                  <a:pt x="915400" y="0"/>
                  <a:pt x="933203" y="0"/>
                </a:cubicBezTo>
                <a:close/>
                <a:moveTo>
                  <a:pt x="402064" y="0"/>
                </a:moveTo>
                <a:cubicBezTo>
                  <a:pt x="417889" y="0"/>
                  <a:pt x="430995" y="741"/>
                  <a:pt x="441380" y="2225"/>
                </a:cubicBezTo>
                <a:cubicBezTo>
                  <a:pt x="451765" y="3709"/>
                  <a:pt x="459678" y="6181"/>
                  <a:pt x="465118" y="9643"/>
                </a:cubicBezTo>
                <a:cubicBezTo>
                  <a:pt x="470558" y="13105"/>
                  <a:pt x="473278" y="17803"/>
                  <a:pt x="473278" y="23738"/>
                </a:cubicBezTo>
                <a:cubicBezTo>
                  <a:pt x="473278" y="29672"/>
                  <a:pt x="471300" y="36596"/>
                  <a:pt x="467343" y="44509"/>
                </a:cubicBezTo>
                <a:lnTo>
                  <a:pt x="272988" y="452507"/>
                </a:lnTo>
                <a:lnTo>
                  <a:pt x="272988" y="639445"/>
                </a:lnTo>
                <a:cubicBezTo>
                  <a:pt x="272988" y="665161"/>
                  <a:pt x="270268" y="685932"/>
                  <a:pt x="264828" y="701757"/>
                </a:cubicBezTo>
                <a:cubicBezTo>
                  <a:pt x="259388" y="717582"/>
                  <a:pt x="250981" y="729946"/>
                  <a:pt x="239606" y="738848"/>
                </a:cubicBezTo>
                <a:cubicBezTo>
                  <a:pt x="228232" y="747749"/>
                  <a:pt x="213890" y="753684"/>
                  <a:pt x="196581" y="756651"/>
                </a:cubicBezTo>
                <a:cubicBezTo>
                  <a:pt x="179272" y="759618"/>
                  <a:pt x="158748" y="761102"/>
                  <a:pt x="135010" y="761102"/>
                </a:cubicBezTo>
                <a:cubicBezTo>
                  <a:pt x="111272" y="761102"/>
                  <a:pt x="90996" y="759618"/>
                  <a:pt x="74181" y="756651"/>
                </a:cubicBezTo>
                <a:cubicBezTo>
                  <a:pt x="57367" y="753684"/>
                  <a:pt x="43520" y="747749"/>
                  <a:pt x="32640" y="738848"/>
                </a:cubicBezTo>
                <a:cubicBezTo>
                  <a:pt x="21760" y="729946"/>
                  <a:pt x="13600" y="717582"/>
                  <a:pt x="8160" y="701757"/>
                </a:cubicBezTo>
                <a:cubicBezTo>
                  <a:pt x="2720" y="685932"/>
                  <a:pt x="0" y="665161"/>
                  <a:pt x="0" y="639445"/>
                </a:cubicBezTo>
                <a:cubicBezTo>
                  <a:pt x="0" y="609772"/>
                  <a:pt x="1483" y="582325"/>
                  <a:pt x="4451" y="557103"/>
                </a:cubicBezTo>
                <a:cubicBezTo>
                  <a:pt x="7418" y="531881"/>
                  <a:pt x="12116" y="507896"/>
                  <a:pt x="18545" y="485147"/>
                </a:cubicBezTo>
                <a:cubicBezTo>
                  <a:pt x="24974" y="462398"/>
                  <a:pt x="33876" y="439896"/>
                  <a:pt x="45251" y="417642"/>
                </a:cubicBezTo>
                <a:cubicBezTo>
                  <a:pt x="56625" y="395387"/>
                  <a:pt x="70225" y="371896"/>
                  <a:pt x="86050" y="347169"/>
                </a:cubicBezTo>
                <a:lnTo>
                  <a:pt x="286341" y="43025"/>
                </a:lnTo>
                <a:cubicBezTo>
                  <a:pt x="291286" y="35112"/>
                  <a:pt x="296726" y="28683"/>
                  <a:pt x="302661" y="23738"/>
                </a:cubicBezTo>
                <a:cubicBezTo>
                  <a:pt x="308595" y="18792"/>
                  <a:pt x="316013" y="14589"/>
                  <a:pt x="324915" y="11127"/>
                </a:cubicBezTo>
                <a:cubicBezTo>
                  <a:pt x="333817" y="7665"/>
                  <a:pt x="344449" y="4945"/>
                  <a:pt x="356813" y="2967"/>
                </a:cubicBezTo>
                <a:cubicBezTo>
                  <a:pt x="369177" y="989"/>
                  <a:pt x="384260" y="0"/>
                  <a:pt x="402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
        <p:nvSpPr>
          <p:cNvPr id="9" name="Freeform: Shape 8">
            <a:extLst>
              <a:ext uri="{FF2B5EF4-FFF2-40B4-BE49-F238E27FC236}">
                <a16:creationId xmlns:a16="http://schemas.microsoft.com/office/drawing/2014/main" id="{CEFFB513-5A94-D0F7-18F6-FA71134B0A42}"/>
              </a:ext>
            </a:extLst>
          </p:cNvPr>
          <p:cNvSpPr/>
          <p:nvPr/>
        </p:nvSpPr>
        <p:spPr>
          <a:xfrm>
            <a:off x="10965226" y="5735518"/>
            <a:ext cx="891909" cy="675294"/>
          </a:xfrm>
          <a:custGeom>
            <a:avLst/>
            <a:gdLst>
              <a:gd name="connsiteX0" fmla="*/ 870232 w 1005242"/>
              <a:gd name="connsiteY0" fmla="*/ 0 h 761102"/>
              <a:gd name="connsiteX1" fmla="*/ 930319 w 1005242"/>
              <a:gd name="connsiteY1" fmla="*/ 4451 h 761102"/>
              <a:gd name="connsiteX2" fmla="*/ 972602 w 1005242"/>
              <a:gd name="connsiteY2" fmla="*/ 21512 h 761102"/>
              <a:gd name="connsiteX3" fmla="*/ 997082 w 1005242"/>
              <a:gd name="connsiteY3" fmla="*/ 57861 h 761102"/>
              <a:gd name="connsiteX4" fmla="*/ 1005242 w 1005242"/>
              <a:gd name="connsiteY4" fmla="*/ 120174 h 761102"/>
              <a:gd name="connsiteX5" fmla="*/ 1000792 w 1005242"/>
              <a:gd name="connsiteY5" fmla="*/ 203999 h 761102"/>
              <a:gd name="connsiteX6" fmla="*/ 986697 w 1005242"/>
              <a:gd name="connsiteY6" fmla="*/ 275955 h 761102"/>
              <a:gd name="connsiteX7" fmla="*/ 959992 w 1005242"/>
              <a:gd name="connsiteY7" fmla="*/ 343460 h 761102"/>
              <a:gd name="connsiteX8" fmla="*/ 919192 w 1005242"/>
              <a:gd name="connsiteY8" fmla="*/ 412449 h 761102"/>
              <a:gd name="connsiteX9" fmla="*/ 717418 w 1005242"/>
              <a:gd name="connsiteY9" fmla="*/ 716593 h 761102"/>
              <a:gd name="connsiteX10" fmla="*/ 701840 w 1005242"/>
              <a:gd name="connsiteY10" fmla="*/ 736622 h 761102"/>
              <a:gd name="connsiteX11" fmla="*/ 678844 w 1005242"/>
              <a:gd name="connsiteY11" fmla="*/ 749975 h 761102"/>
              <a:gd name="connsiteX12" fmla="*/ 647688 w 1005242"/>
              <a:gd name="connsiteY12" fmla="*/ 758135 h 761102"/>
              <a:gd name="connsiteX13" fmla="*/ 603179 w 1005242"/>
              <a:gd name="connsiteY13" fmla="*/ 761102 h 761102"/>
              <a:gd name="connsiteX14" fmla="*/ 563863 w 1005242"/>
              <a:gd name="connsiteY14" fmla="*/ 758877 h 761102"/>
              <a:gd name="connsiteX15" fmla="*/ 540124 w 1005242"/>
              <a:gd name="connsiteY15" fmla="*/ 750717 h 761102"/>
              <a:gd name="connsiteX16" fmla="*/ 531965 w 1005242"/>
              <a:gd name="connsiteY16" fmla="*/ 735880 h 761102"/>
              <a:gd name="connsiteX17" fmla="*/ 536415 w 1005242"/>
              <a:gd name="connsiteY17" fmla="*/ 713626 h 761102"/>
              <a:gd name="connsiteX18" fmla="*/ 732255 w 1005242"/>
              <a:gd name="connsiteY18" fmla="*/ 308595 h 761102"/>
              <a:gd name="connsiteX19" fmla="*/ 732255 w 1005242"/>
              <a:gd name="connsiteY19" fmla="*/ 120174 h 761102"/>
              <a:gd name="connsiteX20" fmla="*/ 739673 w 1005242"/>
              <a:gd name="connsiteY20" fmla="*/ 57861 h 761102"/>
              <a:gd name="connsiteX21" fmla="*/ 764153 w 1005242"/>
              <a:gd name="connsiteY21" fmla="*/ 21512 h 761102"/>
              <a:gd name="connsiteX22" fmla="*/ 807178 w 1005242"/>
              <a:gd name="connsiteY22" fmla="*/ 4451 h 761102"/>
              <a:gd name="connsiteX23" fmla="*/ 870232 w 1005242"/>
              <a:gd name="connsiteY23" fmla="*/ 0 h 761102"/>
              <a:gd name="connsiteX24" fmla="*/ 339093 w 1005242"/>
              <a:gd name="connsiteY24" fmla="*/ 0 h 761102"/>
              <a:gd name="connsiteX25" fmla="*/ 399921 w 1005242"/>
              <a:gd name="connsiteY25" fmla="*/ 4451 h 761102"/>
              <a:gd name="connsiteX26" fmla="*/ 441463 w 1005242"/>
              <a:gd name="connsiteY26" fmla="*/ 21512 h 761102"/>
              <a:gd name="connsiteX27" fmla="*/ 465943 w 1005242"/>
              <a:gd name="connsiteY27" fmla="*/ 57861 h 761102"/>
              <a:gd name="connsiteX28" fmla="*/ 474103 w 1005242"/>
              <a:gd name="connsiteY28" fmla="*/ 120174 h 761102"/>
              <a:gd name="connsiteX29" fmla="*/ 469652 w 1005242"/>
              <a:gd name="connsiteY29" fmla="*/ 203999 h 761102"/>
              <a:gd name="connsiteX30" fmla="*/ 455558 w 1005242"/>
              <a:gd name="connsiteY30" fmla="*/ 275955 h 761102"/>
              <a:gd name="connsiteX31" fmla="*/ 428852 w 1005242"/>
              <a:gd name="connsiteY31" fmla="*/ 343460 h 761102"/>
              <a:gd name="connsiteX32" fmla="*/ 388052 w 1005242"/>
              <a:gd name="connsiteY32" fmla="*/ 412449 h 761102"/>
              <a:gd name="connsiteX33" fmla="*/ 186279 w 1005242"/>
              <a:gd name="connsiteY33" fmla="*/ 716593 h 761102"/>
              <a:gd name="connsiteX34" fmla="*/ 170701 w 1005242"/>
              <a:gd name="connsiteY34" fmla="*/ 736622 h 761102"/>
              <a:gd name="connsiteX35" fmla="*/ 147704 w 1005242"/>
              <a:gd name="connsiteY35" fmla="*/ 749975 h 761102"/>
              <a:gd name="connsiteX36" fmla="*/ 116548 w 1005242"/>
              <a:gd name="connsiteY36" fmla="*/ 758135 h 761102"/>
              <a:gd name="connsiteX37" fmla="*/ 72039 w 1005242"/>
              <a:gd name="connsiteY37" fmla="*/ 761102 h 761102"/>
              <a:gd name="connsiteX38" fmla="*/ 31981 w 1005242"/>
              <a:gd name="connsiteY38" fmla="*/ 758877 h 761102"/>
              <a:gd name="connsiteX39" fmla="*/ 8243 w 1005242"/>
              <a:gd name="connsiteY39" fmla="*/ 750717 h 761102"/>
              <a:gd name="connsiteX40" fmla="*/ 83 w 1005242"/>
              <a:gd name="connsiteY40" fmla="*/ 735880 h 761102"/>
              <a:gd name="connsiteX41" fmla="*/ 5276 w 1005242"/>
              <a:gd name="connsiteY41" fmla="*/ 713626 h 761102"/>
              <a:gd name="connsiteX42" fmla="*/ 201115 w 1005242"/>
              <a:gd name="connsiteY42" fmla="*/ 308595 h 761102"/>
              <a:gd name="connsiteX43" fmla="*/ 201115 w 1005242"/>
              <a:gd name="connsiteY43" fmla="*/ 120174 h 761102"/>
              <a:gd name="connsiteX44" fmla="*/ 208533 w 1005242"/>
              <a:gd name="connsiteY44" fmla="*/ 57861 h 761102"/>
              <a:gd name="connsiteX45" fmla="*/ 233013 w 1005242"/>
              <a:gd name="connsiteY45" fmla="*/ 21512 h 761102"/>
              <a:gd name="connsiteX46" fmla="*/ 276038 w 1005242"/>
              <a:gd name="connsiteY46" fmla="*/ 4451 h 761102"/>
              <a:gd name="connsiteX47" fmla="*/ 339093 w 1005242"/>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42" h="761102">
                <a:moveTo>
                  <a:pt x="870232" y="0"/>
                </a:moveTo>
                <a:cubicBezTo>
                  <a:pt x="892981" y="0"/>
                  <a:pt x="913010" y="1483"/>
                  <a:pt x="930319" y="4451"/>
                </a:cubicBezTo>
                <a:cubicBezTo>
                  <a:pt x="947628" y="7418"/>
                  <a:pt x="961723" y="13105"/>
                  <a:pt x="972602" y="21512"/>
                </a:cubicBezTo>
                <a:cubicBezTo>
                  <a:pt x="983483" y="29919"/>
                  <a:pt x="991643" y="42036"/>
                  <a:pt x="997082" y="57861"/>
                </a:cubicBezTo>
                <a:cubicBezTo>
                  <a:pt x="1002523" y="73687"/>
                  <a:pt x="1005242" y="94458"/>
                  <a:pt x="1005242" y="120174"/>
                </a:cubicBezTo>
                <a:cubicBezTo>
                  <a:pt x="1005242" y="150835"/>
                  <a:pt x="1003759" y="178777"/>
                  <a:pt x="1000792" y="203999"/>
                </a:cubicBezTo>
                <a:cubicBezTo>
                  <a:pt x="997824" y="229221"/>
                  <a:pt x="993126" y="253206"/>
                  <a:pt x="986697" y="275955"/>
                </a:cubicBezTo>
                <a:cubicBezTo>
                  <a:pt x="980268" y="298704"/>
                  <a:pt x="971366" y="321206"/>
                  <a:pt x="959992" y="343460"/>
                </a:cubicBezTo>
                <a:cubicBezTo>
                  <a:pt x="948618" y="365715"/>
                  <a:pt x="935018" y="388711"/>
                  <a:pt x="919192" y="412449"/>
                </a:cubicBezTo>
                <a:lnTo>
                  <a:pt x="717418" y="716593"/>
                </a:lnTo>
                <a:cubicBezTo>
                  <a:pt x="713462" y="724506"/>
                  <a:pt x="708269" y="731182"/>
                  <a:pt x="701840" y="736622"/>
                </a:cubicBezTo>
                <a:cubicBezTo>
                  <a:pt x="695411" y="742062"/>
                  <a:pt x="687746" y="746513"/>
                  <a:pt x="678844" y="749975"/>
                </a:cubicBezTo>
                <a:cubicBezTo>
                  <a:pt x="669942" y="753437"/>
                  <a:pt x="659557" y="756157"/>
                  <a:pt x="647688" y="758135"/>
                </a:cubicBezTo>
                <a:cubicBezTo>
                  <a:pt x="635819" y="760113"/>
                  <a:pt x="620982" y="761102"/>
                  <a:pt x="603179" y="761102"/>
                </a:cubicBezTo>
                <a:cubicBezTo>
                  <a:pt x="587354" y="761102"/>
                  <a:pt x="574248" y="760360"/>
                  <a:pt x="563863" y="758877"/>
                </a:cubicBezTo>
                <a:cubicBezTo>
                  <a:pt x="553477" y="757393"/>
                  <a:pt x="545565" y="754673"/>
                  <a:pt x="540124" y="750717"/>
                </a:cubicBezTo>
                <a:cubicBezTo>
                  <a:pt x="534685" y="746760"/>
                  <a:pt x="531965" y="741815"/>
                  <a:pt x="531965" y="735880"/>
                </a:cubicBezTo>
                <a:cubicBezTo>
                  <a:pt x="531965" y="729946"/>
                  <a:pt x="533448" y="722528"/>
                  <a:pt x="536415" y="713626"/>
                </a:cubicBezTo>
                <a:lnTo>
                  <a:pt x="732255" y="308595"/>
                </a:lnTo>
                <a:lnTo>
                  <a:pt x="732255" y="120174"/>
                </a:lnTo>
                <a:cubicBezTo>
                  <a:pt x="732255" y="94458"/>
                  <a:pt x="734728" y="73687"/>
                  <a:pt x="739673" y="57861"/>
                </a:cubicBezTo>
                <a:cubicBezTo>
                  <a:pt x="744618" y="42036"/>
                  <a:pt x="752778" y="29919"/>
                  <a:pt x="764153" y="21512"/>
                </a:cubicBezTo>
                <a:cubicBezTo>
                  <a:pt x="775527" y="13105"/>
                  <a:pt x="789869" y="7418"/>
                  <a:pt x="807178" y="4451"/>
                </a:cubicBezTo>
                <a:cubicBezTo>
                  <a:pt x="824487" y="1483"/>
                  <a:pt x="845505" y="0"/>
                  <a:pt x="870232" y="0"/>
                </a:cubicBezTo>
                <a:close/>
                <a:moveTo>
                  <a:pt x="339093" y="0"/>
                </a:moveTo>
                <a:cubicBezTo>
                  <a:pt x="362831" y="0"/>
                  <a:pt x="383107" y="1483"/>
                  <a:pt x="399921" y="4451"/>
                </a:cubicBezTo>
                <a:cubicBezTo>
                  <a:pt x="416736" y="7418"/>
                  <a:pt x="430583" y="13105"/>
                  <a:pt x="441463" y="21512"/>
                </a:cubicBezTo>
                <a:cubicBezTo>
                  <a:pt x="452343" y="29919"/>
                  <a:pt x="460503" y="42036"/>
                  <a:pt x="465943" y="57861"/>
                </a:cubicBezTo>
                <a:cubicBezTo>
                  <a:pt x="471383" y="73687"/>
                  <a:pt x="474103" y="94458"/>
                  <a:pt x="474103" y="120174"/>
                </a:cubicBezTo>
                <a:cubicBezTo>
                  <a:pt x="474103" y="150835"/>
                  <a:pt x="472619" y="178777"/>
                  <a:pt x="469652" y="203999"/>
                </a:cubicBezTo>
                <a:cubicBezTo>
                  <a:pt x="466685" y="229221"/>
                  <a:pt x="461987" y="253206"/>
                  <a:pt x="455558" y="275955"/>
                </a:cubicBezTo>
                <a:cubicBezTo>
                  <a:pt x="449129" y="298704"/>
                  <a:pt x="440227" y="321206"/>
                  <a:pt x="428852" y="343460"/>
                </a:cubicBezTo>
                <a:cubicBezTo>
                  <a:pt x="417478" y="365715"/>
                  <a:pt x="403878" y="388711"/>
                  <a:pt x="388052" y="412449"/>
                </a:cubicBezTo>
                <a:lnTo>
                  <a:pt x="186279" y="716593"/>
                </a:lnTo>
                <a:cubicBezTo>
                  <a:pt x="182322" y="724506"/>
                  <a:pt x="177130" y="731182"/>
                  <a:pt x="170701" y="736622"/>
                </a:cubicBezTo>
                <a:cubicBezTo>
                  <a:pt x="164272" y="742062"/>
                  <a:pt x="156606" y="746513"/>
                  <a:pt x="147704" y="749975"/>
                </a:cubicBezTo>
                <a:cubicBezTo>
                  <a:pt x="138803" y="753437"/>
                  <a:pt x="128417" y="756157"/>
                  <a:pt x="116548" y="758135"/>
                </a:cubicBezTo>
                <a:cubicBezTo>
                  <a:pt x="104679" y="760113"/>
                  <a:pt x="89843" y="761102"/>
                  <a:pt x="72039" y="761102"/>
                </a:cubicBezTo>
                <a:cubicBezTo>
                  <a:pt x="56214" y="761102"/>
                  <a:pt x="42861" y="760360"/>
                  <a:pt x="31981" y="758877"/>
                </a:cubicBezTo>
                <a:cubicBezTo>
                  <a:pt x="21101" y="757393"/>
                  <a:pt x="13189" y="754673"/>
                  <a:pt x="8243" y="750717"/>
                </a:cubicBezTo>
                <a:cubicBezTo>
                  <a:pt x="3298" y="746760"/>
                  <a:pt x="578" y="741815"/>
                  <a:pt x="83" y="735880"/>
                </a:cubicBezTo>
                <a:cubicBezTo>
                  <a:pt x="-411" y="729946"/>
                  <a:pt x="1320" y="722528"/>
                  <a:pt x="5276" y="713626"/>
                </a:cubicBezTo>
                <a:lnTo>
                  <a:pt x="201115" y="308595"/>
                </a:lnTo>
                <a:lnTo>
                  <a:pt x="201115" y="120174"/>
                </a:lnTo>
                <a:cubicBezTo>
                  <a:pt x="201115" y="94458"/>
                  <a:pt x="203588" y="73687"/>
                  <a:pt x="208533" y="57861"/>
                </a:cubicBezTo>
                <a:cubicBezTo>
                  <a:pt x="213479" y="42036"/>
                  <a:pt x="221639" y="29919"/>
                  <a:pt x="233013" y="21512"/>
                </a:cubicBezTo>
                <a:cubicBezTo>
                  <a:pt x="244388" y="13105"/>
                  <a:pt x="258729" y="7418"/>
                  <a:pt x="276038" y="4451"/>
                </a:cubicBezTo>
                <a:cubicBezTo>
                  <a:pt x="293348" y="1483"/>
                  <a:pt x="314366" y="0"/>
                  <a:pt x="33909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
        <p:nvSpPr>
          <p:cNvPr id="10" name="Freeform: Shape 9">
            <a:extLst>
              <a:ext uri="{FF2B5EF4-FFF2-40B4-BE49-F238E27FC236}">
                <a16:creationId xmlns:a16="http://schemas.microsoft.com/office/drawing/2014/main" id="{2F2EECAC-65C7-9A37-8D54-60F0B8E5A22F}"/>
              </a:ext>
            </a:extLst>
          </p:cNvPr>
          <p:cNvSpPr/>
          <p:nvPr/>
        </p:nvSpPr>
        <p:spPr>
          <a:xfrm>
            <a:off x="74743" y="1709904"/>
            <a:ext cx="5867637" cy="2210343"/>
          </a:xfrm>
          <a:custGeom>
            <a:avLst/>
            <a:gdLst>
              <a:gd name="connsiteX0" fmla="*/ 0 w 8004412"/>
              <a:gd name="connsiteY0" fmla="*/ 565966 h 3268525"/>
              <a:gd name="connsiteX1" fmla="*/ 123389 w 8004412"/>
              <a:gd name="connsiteY1" fmla="*/ 565966 h 3268525"/>
              <a:gd name="connsiteX2" fmla="*/ 120769 w 8004412"/>
              <a:gd name="connsiteY2" fmla="*/ 591950 h 3268525"/>
              <a:gd name="connsiteX3" fmla="*/ 120769 w 8004412"/>
              <a:gd name="connsiteY3" fmla="*/ 2676576 h 3268525"/>
              <a:gd name="connsiteX4" fmla="*/ 591950 w 8004412"/>
              <a:gd name="connsiteY4" fmla="*/ 3147757 h 3268525"/>
              <a:gd name="connsiteX5" fmla="*/ 6707306 w 8004412"/>
              <a:gd name="connsiteY5" fmla="*/ 3147757 h 3268525"/>
              <a:gd name="connsiteX6" fmla="*/ 6707306 w 8004412"/>
              <a:gd name="connsiteY6" fmla="*/ 3268525 h 3268525"/>
              <a:gd name="connsiteX7" fmla="*/ 544765 w 8004412"/>
              <a:gd name="connsiteY7" fmla="*/ 3268525 h 3268525"/>
              <a:gd name="connsiteX8" fmla="*/ 0 w 8004412"/>
              <a:gd name="connsiteY8" fmla="*/ 2723760 h 3268525"/>
              <a:gd name="connsiteX9" fmla="*/ 1297106 w 8004412"/>
              <a:gd name="connsiteY9" fmla="*/ 0 h 3268525"/>
              <a:gd name="connsiteX10" fmla="*/ 7459647 w 8004412"/>
              <a:gd name="connsiteY10" fmla="*/ 0 h 3268525"/>
              <a:gd name="connsiteX11" fmla="*/ 8004412 w 8004412"/>
              <a:gd name="connsiteY11" fmla="*/ 544765 h 3268525"/>
              <a:gd name="connsiteX12" fmla="*/ 8004412 w 8004412"/>
              <a:gd name="connsiteY12" fmla="*/ 2702559 h 3268525"/>
              <a:gd name="connsiteX13" fmla="*/ 7881024 w 8004412"/>
              <a:gd name="connsiteY13" fmla="*/ 2702559 h 3268525"/>
              <a:gd name="connsiteX14" fmla="*/ 7883643 w 8004412"/>
              <a:gd name="connsiteY14" fmla="*/ 2676576 h 3268525"/>
              <a:gd name="connsiteX15" fmla="*/ 7883643 w 8004412"/>
              <a:gd name="connsiteY15" fmla="*/ 591950 h 3268525"/>
              <a:gd name="connsiteX16" fmla="*/ 7412462 w 8004412"/>
              <a:gd name="connsiteY16" fmla="*/ 120769 h 3268525"/>
              <a:gd name="connsiteX17" fmla="*/ 1297106 w 8004412"/>
              <a:gd name="connsiteY17" fmla="*/ 120769 h 326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4412" h="3268525">
                <a:moveTo>
                  <a:pt x="0" y="565966"/>
                </a:moveTo>
                <a:lnTo>
                  <a:pt x="123389" y="565966"/>
                </a:lnTo>
                <a:lnTo>
                  <a:pt x="120769" y="591950"/>
                </a:lnTo>
                <a:lnTo>
                  <a:pt x="120769" y="2676576"/>
                </a:lnTo>
                <a:cubicBezTo>
                  <a:pt x="120769" y="2936802"/>
                  <a:pt x="331724" y="3147757"/>
                  <a:pt x="591950" y="3147757"/>
                </a:cubicBezTo>
                <a:lnTo>
                  <a:pt x="6707306" y="3147757"/>
                </a:lnTo>
                <a:lnTo>
                  <a:pt x="6707306" y="3268525"/>
                </a:lnTo>
                <a:lnTo>
                  <a:pt x="544765" y="3268525"/>
                </a:lnTo>
                <a:cubicBezTo>
                  <a:pt x="243900" y="3268525"/>
                  <a:pt x="0" y="3024625"/>
                  <a:pt x="0" y="2723760"/>
                </a:cubicBezTo>
                <a:close/>
                <a:moveTo>
                  <a:pt x="1297106" y="0"/>
                </a:moveTo>
                <a:lnTo>
                  <a:pt x="7459647" y="0"/>
                </a:lnTo>
                <a:cubicBezTo>
                  <a:pt x="7760512" y="0"/>
                  <a:pt x="8004412" y="243900"/>
                  <a:pt x="8004412" y="544765"/>
                </a:cubicBezTo>
                <a:lnTo>
                  <a:pt x="8004412" y="2702559"/>
                </a:lnTo>
                <a:lnTo>
                  <a:pt x="7881024" y="2702559"/>
                </a:lnTo>
                <a:lnTo>
                  <a:pt x="7883643" y="2676576"/>
                </a:lnTo>
                <a:lnTo>
                  <a:pt x="7883643" y="591950"/>
                </a:lnTo>
                <a:cubicBezTo>
                  <a:pt x="7883643" y="331724"/>
                  <a:pt x="7672688" y="120769"/>
                  <a:pt x="7412462" y="120769"/>
                </a:cubicBezTo>
                <a:lnTo>
                  <a:pt x="1297106" y="1207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0" tIns="457200" rIns="480060" bIns="34290" numCol="1" spcCol="0" rtlCol="0" fromWordArt="0" anchor="t" anchorCtr="0" forceAA="0" compatLnSpc="1">
            <a:prstTxWarp prst="textNoShape">
              <a:avLst/>
            </a:prstTxWarp>
            <a:noAutofit/>
          </a:bodyPr>
          <a:lstStyle/>
          <a:p>
            <a:pPr marL="0" marR="0">
              <a:spcBef>
                <a:spcPts val="0"/>
              </a:spcBef>
              <a:spcAft>
                <a:spcPts val="0"/>
              </a:spcAft>
            </a:pPr>
            <a:r>
              <a:rPr lang="en-US" dirty="0">
                <a:solidFill>
                  <a:schemeClr val="bg2"/>
                </a:solidFill>
                <a:latin typeface="Calibri" panose="020F0502020204030204" pitchFamily="34" charset="0"/>
              </a:rPr>
              <a:t>The curve described by a simple molecule of air or vapor is regulated in a manner just as certain as the planetary orbits; </a:t>
            </a:r>
            <a:r>
              <a:rPr lang="en-US" dirty="0">
                <a:solidFill>
                  <a:schemeClr val="accent3"/>
                </a:solidFill>
                <a:latin typeface="Calibri" panose="020F0502020204030204" pitchFamily="34" charset="0"/>
              </a:rPr>
              <a:t>... </a:t>
            </a:r>
          </a:p>
          <a:p>
            <a:pPr lvl="0" algn="just"/>
            <a:endParaRPr lang="en-US" sz="1100" noProof="1">
              <a:solidFill>
                <a:prstClr val="white"/>
              </a:solidFill>
              <a:latin typeface="Calibri" panose="020F0502020204030204"/>
            </a:endParaRPr>
          </a:p>
          <a:p>
            <a:pPr lvl="0"/>
            <a:r>
              <a:rPr lang="en-US" noProof="1">
                <a:solidFill>
                  <a:schemeClr val="bg2"/>
                </a:solidFill>
                <a:latin typeface="Calibri" panose="020F0502020204030204" pitchFamily="34" charset="0"/>
              </a:rPr>
              <a:t>-- </a:t>
            </a:r>
            <a:r>
              <a:rPr lang="en-US" dirty="0">
                <a:solidFill>
                  <a:schemeClr val="bg2"/>
                </a:solidFill>
                <a:latin typeface="Calibri" panose="020F0502020204030204" pitchFamily="34" charset="0"/>
              </a:rPr>
              <a:t>(1814:6) Laplace </a:t>
            </a:r>
            <a:endParaRPr lang="en-US" noProof="1">
              <a:solidFill>
                <a:schemeClr val="bg2"/>
              </a:solidFill>
              <a:latin typeface="Calibri" panose="020F0502020204030204" pitchFamily="34" charset="0"/>
            </a:endParaRPr>
          </a:p>
        </p:txBody>
      </p:sp>
      <p:sp>
        <p:nvSpPr>
          <p:cNvPr id="11" name="Freeform: Shape 10">
            <a:extLst>
              <a:ext uri="{FF2B5EF4-FFF2-40B4-BE49-F238E27FC236}">
                <a16:creationId xmlns:a16="http://schemas.microsoft.com/office/drawing/2014/main" id="{39DEFF8B-3221-90D7-F4C8-B11C4F4705A6}"/>
              </a:ext>
            </a:extLst>
          </p:cNvPr>
          <p:cNvSpPr/>
          <p:nvPr/>
        </p:nvSpPr>
        <p:spPr>
          <a:xfrm>
            <a:off x="74743" y="1372257"/>
            <a:ext cx="891895" cy="675294"/>
          </a:xfrm>
          <a:custGeom>
            <a:avLst/>
            <a:gdLst>
              <a:gd name="connsiteX0" fmla="*/ 933203 w 1005227"/>
              <a:gd name="connsiteY0" fmla="*/ 0 h 761102"/>
              <a:gd name="connsiteX1" fmla="*/ 973261 w 1005227"/>
              <a:gd name="connsiteY1" fmla="*/ 2225 h 761102"/>
              <a:gd name="connsiteX2" fmla="*/ 997000 w 1005227"/>
              <a:gd name="connsiteY2" fmla="*/ 9643 h 761102"/>
              <a:gd name="connsiteX3" fmla="*/ 1005160 w 1005227"/>
              <a:gd name="connsiteY3" fmla="*/ 23738 h 761102"/>
              <a:gd name="connsiteX4" fmla="*/ 998483 w 1005227"/>
              <a:gd name="connsiteY4" fmla="*/ 44509 h 761102"/>
              <a:gd name="connsiteX5" fmla="*/ 804128 w 1005227"/>
              <a:gd name="connsiteY5" fmla="*/ 452507 h 761102"/>
              <a:gd name="connsiteX6" fmla="*/ 804128 w 1005227"/>
              <a:gd name="connsiteY6" fmla="*/ 639445 h 761102"/>
              <a:gd name="connsiteX7" fmla="*/ 795968 w 1005227"/>
              <a:gd name="connsiteY7" fmla="*/ 701757 h 761102"/>
              <a:gd name="connsiteX8" fmla="*/ 770746 w 1005227"/>
              <a:gd name="connsiteY8" fmla="*/ 738848 h 761102"/>
              <a:gd name="connsiteX9" fmla="*/ 727721 w 1005227"/>
              <a:gd name="connsiteY9" fmla="*/ 756651 h 761102"/>
              <a:gd name="connsiteX10" fmla="*/ 666150 w 1005227"/>
              <a:gd name="connsiteY10" fmla="*/ 761102 h 761102"/>
              <a:gd name="connsiteX11" fmla="*/ 605321 w 1005227"/>
              <a:gd name="connsiteY11" fmla="*/ 756651 h 761102"/>
              <a:gd name="connsiteX12" fmla="*/ 563779 w 1005227"/>
              <a:gd name="connsiteY12" fmla="*/ 738848 h 761102"/>
              <a:gd name="connsiteX13" fmla="*/ 539300 w 1005227"/>
              <a:gd name="connsiteY13" fmla="*/ 701757 h 761102"/>
              <a:gd name="connsiteX14" fmla="*/ 531140 w 1005227"/>
              <a:gd name="connsiteY14" fmla="*/ 639445 h 761102"/>
              <a:gd name="connsiteX15" fmla="*/ 535590 w 1005227"/>
              <a:gd name="connsiteY15" fmla="*/ 557103 h 761102"/>
              <a:gd name="connsiteX16" fmla="*/ 549685 w 1005227"/>
              <a:gd name="connsiteY16" fmla="*/ 485147 h 761102"/>
              <a:gd name="connsiteX17" fmla="*/ 576390 w 1005227"/>
              <a:gd name="connsiteY17" fmla="*/ 417642 h 761102"/>
              <a:gd name="connsiteX18" fmla="*/ 617190 w 1005227"/>
              <a:gd name="connsiteY18" fmla="*/ 347169 h 761102"/>
              <a:gd name="connsiteX19" fmla="*/ 817480 w 1005227"/>
              <a:gd name="connsiteY19" fmla="*/ 43025 h 761102"/>
              <a:gd name="connsiteX20" fmla="*/ 833800 w 1005227"/>
              <a:gd name="connsiteY20" fmla="*/ 23738 h 761102"/>
              <a:gd name="connsiteX21" fmla="*/ 856055 w 1005227"/>
              <a:gd name="connsiteY21" fmla="*/ 11127 h 761102"/>
              <a:gd name="connsiteX22" fmla="*/ 887953 w 1005227"/>
              <a:gd name="connsiteY22" fmla="*/ 2967 h 761102"/>
              <a:gd name="connsiteX23" fmla="*/ 933203 w 1005227"/>
              <a:gd name="connsiteY23" fmla="*/ 0 h 761102"/>
              <a:gd name="connsiteX24" fmla="*/ 402064 w 1005227"/>
              <a:gd name="connsiteY24" fmla="*/ 0 h 761102"/>
              <a:gd name="connsiteX25" fmla="*/ 441380 w 1005227"/>
              <a:gd name="connsiteY25" fmla="*/ 2225 h 761102"/>
              <a:gd name="connsiteX26" fmla="*/ 465118 w 1005227"/>
              <a:gd name="connsiteY26" fmla="*/ 9643 h 761102"/>
              <a:gd name="connsiteX27" fmla="*/ 473278 w 1005227"/>
              <a:gd name="connsiteY27" fmla="*/ 23738 h 761102"/>
              <a:gd name="connsiteX28" fmla="*/ 467343 w 1005227"/>
              <a:gd name="connsiteY28" fmla="*/ 44509 h 761102"/>
              <a:gd name="connsiteX29" fmla="*/ 272988 w 1005227"/>
              <a:gd name="connsiteY29" fmla="*/ 452507 h 761102"/>
              <a:gd name="connsiteX30" fmla="*/ 272988 w 1005227"/>
              <a:gd name="connsiteY30" fmla="*/ 639445 h 761102"/>
              <a:gd name="connsiteX31" fmla="*/ 264828 w 1005227"/>
              <a:gd name="connsiteY31" fmla="*/ 701757 h 761102"/>
              <a:gd name="connsiteX32" fmla="*/ 239606 w 1005227"/>
              <a:gd name="connsiteY32" fmla="*/ 738848 h 761102"/>
              <a:gd name="connsiteX33" fmla="*/ 196581 w 1005227"/>
              <a:gd name="connsiteY33" fmla="*/ 756651 h 761102"/>
              <a:gd name="connsiteX34" fmla="*/ 135010 w 1005227"/>
              <a:gd name="connsiteY34" fmla="*/ 761102 h 761102"/>
              <a:gd name="connsiteX35" fmla="*/ 74181 w 1005227"/>
              <a:gd name="connsiteY35" fmla="*/ 756651 h 761102"/>
              <a:gd name="connsiteX36" fmla="*/ 32640 w 1005227"/>
              <a:gd name="connsiteY36" fmla="*/ 738848 h 761102"/>
              <a:gd name="connsiteX37" fmla="*/ 8160 w 1005227"/>
              <a:gd name="connsiteY37" fmla="*/ 701757 h 761102"/>
              <a:gd name="connsiteX38" fmla="*/ 0 w 1005227"/>
              <a:gd name="connsiteY38" fmla="*/ 639445 h 761102"/>
              <a:gd name="connsiteX39" fmla="*/ 4451 w 1005227"/>
              <a:gd name="connsiteY39" fmla="*/ 557103 h 761102"/>
              <a:gd name="connsiteX40" fmla="*/ 18545 w 1005227"/>
              <a:gd name="connsiteY40" fmla="*/ 485147 h 761102"/>
              <a:gd name="connsiteX41" fmla="*/ 45251 w 1005227"/>
              <a:gd name="connsiteY41" fmla="*/ 417642 h 761102"/>
              <a:gd name="connsiteX42" fmla="*/ 86050 w 1005227"/>
              <a:gd name="connsiteY42" fmla="*/ 347169 h 761102"/>
              <a:gd name="connsiteX43" fmla="*/ 286341 w 1005227"/>
              <a:gd name="connsiteY43" fmla="*/ 43025 h 761102"/>
              <a:gd name="connsiteX44" fmla="*/ 302661 w 1005227"/>
              <a:gd name="connsiteY44" fmla="*/ 23738 h 761102"/>
              <a:gd name="connsiteX45" fmla="*/ 324915 w 1005227"/>
              <a:gd name="connsiteY45" fmla="*/ 11127 h 761102"/>
              <a:gd name="connsiteX46" fmla="*/ 356813 w 1005227"/>
              <a:gd name="connsiteY46" fmla="*/ 2967 h 761102"/>
              <a:gd name="connsiteX47" fmla="*/ 402064 w 1005227"/>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27" h="761102">
                <a:moveTo>
                  <a:pt x="933203" y="0"/>
                </a:moveTo>
                <a:cubicBezTo>
                  <a:pt x="949029" y="0"/>
                  <a:pt x="962381" y="741"/>
                  <a:pt x="973261" y="2225"/>
                </a:cubicBezTo>
                <a:cubicBezTo>
                  <a:pt x="984141" y="3709"/>
                  <a:pt x="992054" y="6181"/>
                  <a:pt x="997000" y="9643"/>
                </a:cubicBezTo>
                <a:cubicBezTo>
                  <a:pt x="1001945" y="13105"/>
                  <a:pt x="1004665" y="17803"/>
                  <a:pt x="1005160" y="23738"/>
                </a:cubicBezTo>
                <a:cubicBezTo>
                  <a:pt x="1005654" y="29672"/>
                  <a:pt x="1003429" y="36596"/>
                  <a:pt x="998483" y="44509"/>
                </a:cubicBezTo>
                <a:lnTo>
                  <a:pt x="804128" y="452507"/>
                </a:lnTo>
                <a:lnTo>
                  <a:pt x="804128" y="639445"/>
                </a:lnTo>
                <a:cubicBezTo>
                  <a:pt x="804128" y="665161"/>
                  <a:pt x="801408" y="685932"/>
                  <a:pt x="795968" y="701757"/>
                </a:cubicBezTo>
                <a:cubicBezTo>
                  <a:pt x="790528" y="717582"/>
                  <a:pt x="782120" y="729946"/>
                  <a:pt x="770746" y="738848"/>
                </a:cubicBezTo>
                <a:cubicBezTo>
                  <a:pt x="759371" y="747749"/>
                  <a:pt x="745030" y="753684"/>
                  <a:pt x="727721" y="756651"/>
                </a:cubicBezTo>
                <a:cubicBezTo>
                  <a:pt x="710412" y="759618"/>
                  <a:pt x="689888" y="761102"/>
                  <a:pt x="666150" y="761102"/>
                </a:cubicBezTo>
                <a:cubicBezTo>
                  <a:pt x="642412" y="761102"/>
                  <a:pt x="622136" y="759618"/>
                  <a:pt x="605321" y="756651"/>
                </a:cubicBezTo>
                <a:cubicBezTo>
                  <a:pt x="588507" y="753684"/>
                  <a:pt x="574659" y="747749"/>
                  <a:pt x="563779" y="738848"/>
                </a:cubicBezTo>
                <a:cubicBezTo>
                  <a:pt x="552899" y="729946"/>
                  <a:pt x="544739" y="717582"/>
                  <a:pt x="539300" y="701757"/>
                </a:cubicBezTo>
                <a:cubicBezTo>
                  <a:pt x="533860" y="685932"/>
                  <a:pt x="531140" y="665161"/>
                  <a:pt x="531140" y="639445"/>
                </a:cubicBezTo>
                <a:cubicBezTo>
                  <a:pt x="531140" y="609772"/>
                  <a:pt x="532623" y="582325"/>
                  <a:pt x="535590" y="557103"/>
                </a:cubicBezTo>
                <a:cubicBezTo>
                  <a:pt x="538558" y="531881"/>
                  <a:pt x="543256" y="507896"/>
                  <a:pt x="549685" y="485147"/>
                </a:cubicBezTo>
                <a:cubicBezTo>
                  <a:pt x="556114" y="462398"/>
                  <a:pt x="565016" y="439896"/>
                  <a:pt x="576390" y="417642"/>
                </a:cubicBezTo>
                <a:cubicBezTo>
                  <a:pt x="587765" y="395387"/>
                  <a:pt x="601365" y="371896"/>
                  <a:pt x="617190" y="347169"/>
                </a:cubicBezTo>
                <a:lnTo>
                  <a:pt x="817480" y="43025"/>
                </a:lnTo>
                <a:cubicBezTo>
                  <a:pt x="822426" y="35112"/>
                  <a:pt x="827866" y="28683"/>
                  <a:pt x="833800" y="23738"/>
                </a:cubicBezTo>
                <a:cubicBezTo>
                  <a:pt x="839735" y="18792"/>
                  <a:pt x="847153" y="14589"/>
                  <a:pt x="856055" y="11127"/>
                </a:cubicBezTo>
                <a:cubicBezTo>
                  <a:pt x="864956" y="7665"/>
                  <a:pt x="875589" y="4945"/>
                  <a:pt x="887953" y="2967"/>
                </a:cubicBezTo>
                <a:cubicBezTo>
                  <a:pt x="900316" y="989"/>
                  <a:pt x="915400" y="0"/>
                  <a:pt x="933203" y="0"/>
                </a:cubicBezTo>
                <a:close/>
                <a:moveTo>
                  <a:pt x="402064" y="0"/>
                </a:moveTo>
                <a:cubicBezTo>
                  <a:pt x="417889" y="0"/>
                  <a:pt x="430995" y="741"/>
                  <a:pt x="441380" y="2225"/>
                </a:cubicBezTo>
                <a:cubicBezTo>
                  <a:pt x="451765" y="3709"/>
                  <a:pt x="459678" y="6181"/>
                  <a:pt x="465118" y="9643"/>
                </a:cubicBezTo>
                <a:cubicBezTo>
                  <a:pt x="470558" y="13105"/>
                  <a:pt x="473278" y="17803"/>
                  <a:pt x="473278" y="23738"/>
                </a:cubicBezTo>
                <a:cubicBezTo>
                  <a:pt x="473278" y="29672"/>
                  <a:pt x="471300" y="36596"/>
                  <a:pt x="467343" y="44509"/>
                </a:cubicBezTo>
                <a:lnTo>
                  <a:pt x="272988" y="452507"/>
                </a:lnTo>
                <a:lnTo>
                  <a:pt x="272988" y="639445"/>
                </a:lnTo>
                <a:cubicBezTo>
                  <a:pt x="272988" y="665161"/>
                  <a:pt x="270268" y="685932"/>
                  <a:pt x="264828" y="701757"/>
                </a:cubicBezTo>
                <a:cubicBezTo>
                  <a:pt x="259388" y="717582"/>
                  <a:pt x="250981" y="729946"/>
                  <a:pt x="239606" y="738848"/>
                </a:cubicBezTo>
                <a:cubicBezTo>
                  <a:pt x="228232" y="747749"/>
                  <a:pt x="213890" y="753684"/>
                  <a:pt x="196581" y="756651"/>
                </a:cubicBezTo>
                <a:cubicBezTo>
                  <a:pt x="179272" y="759618"/>
                  <a:pt x="158748" y="761102"/>
                  <a:pt x="135010" y="761102"/>
                </a:cubicBezTo>
                <a:cubicBezTo>
                  <a:pt x="111272" y="761102"/>
                  <a:pt x="90996" y="759618"/>
                  <a:pt x="74181" y="756651"/>
                </a:cubicBezTo>
                <a:cubicBezTo>
                  <a:pt x="57367" y="753684"/>
                  <a:pt x="43520" y="747749"/>
                  <a:pt x="32640" y="738848"/>
                </a:cubicBezTo>
                <a:cubicBezTo>
                  <a:pt x="21760" y="729946"/>
                  <a:pt x="13600" y="717582"/>
                  <a:pt x="8160" y="701757"/>
                </a:cubicBezTo>
                <a:cubicBezTo>
                  <a:pt x="2720" y="685932"/>
                  <a:pt x="0" y="665161"/>
                  <a:pt x="0" y="639445"/>
                </a:cubicBezTo>
                <a:cubicBezTo>
                  <a:pt x="0" y="609772"/>
                  <a:pt x="1483" y="582325"/>
                  <a:pt x="4451" y="557103"/>
                </a:cubicBezTo>
                <a:cubicBezTo>
                  <a:pt x="7418" y="531881"/>
                  <a:pt x="12116" y="507896"/>
                  <a:pt x="18545" y="485147"/>
                </a:cubicBezTo>
                <a:cubicBezTo>
                  <a:pt x="24974" y="462398"/>
                  <a:pt x="33876" y="439896"/>
                  <a:pt x="45251" y="417642"/>
                </a:cubicBezTo>
                <a:cubicBezTo>
                  <a:pt x="56625" y="395387"/>
                  <a:pt x="70225" y="371896"/>
                  <a:pt x="86050" y="347169"/>
                </a:cubicBezTo>
                <a:lnTo>
                  <a:pt x="286341" y="43025"/>
                </a:lnTo>
                <a:cubicBezTo>
                  <a:pt x="291286" y="35112"/>
                  <a:pt x="296726" y="28683"/>
                  <a:pt x="302661" y="23738"/>
                </a:cubicBezTo>
                <a:cubicBezTo>
                  <a:pt x="308595" y="18792"/>
                  <a:pt x="316013" y="14589"/>
                  <a:pt x="324915" y="11127"/>
                </a:cubicBezTo>
                <a:cubicBezTo>
                  <a:pt x="333817" y="7665"/>
                  <a:pt x="344449" y="4945"/>
                  <a:pt x="356813" y="2967"/>
                </a:cubicBezTo>
                <a:cubicBezTo>
                  <a:pt x="369177" y="989"/>
                  <a:pt x="384260" y="0"/>
                  <a:pt x="402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
        <p:nvSpPr>
          <p:cNvPr id="12" name="Freeform: Shape 11">
            <a:extLst>
              <a:ext uri="{FF2B5EF4-FFF2-40B4-BE49-F238E27FC236}">
                <a16:creationId xmlns:a16="http://schemas.microsoft.com/office/drawing/2014/main" id="{7BA83123-4E9F-53D9-41AF-5E06019A500C}"/>
              </a:ext>
            </a:extLst>
          </p:cNvPr>
          <p:cNvSpPr/>
          <p:nvPr/>
        </p:nvSpPr>
        <p:spPr>
          <a:xfrm>
            <a:off x="5050471" y="3690478"/>
            <a:ext cx="891909" cy="675294"/>
          </a:xfrm>
          <a:custGeom>
            <a:avLst/>
            <a:gdLst>
              <a:gd name="connsiteX0" fmla="*/ 870232 w 1005242"/>
              <a:gd name="connsiteY0" fmla="*/ 0 h 761102"/>
              <a:gd name="connsiteX1" fmla="*/ 930319 w 1005242"/>
              <a:gd name="connsiteY1" fmla="*/ 4451 h 761102"/>
              <a:gd name="connsiteX2" fmla="*/ 972602 w 1005242"/>
              <a:gd name="connsiteY2" fmla="*/ 21512 h 761102"/>
              <a:gd name="connsiteX3" fmla="*/ 997082 w 1005242"/>
              <a:gd name="connsiteY3" fmla="*/ 57861 h 761102"/>
              <a:gd name="connsiteX4" fmla="*/ 1005242 w 1005242"/>
              <a:gd name="connsiteY4" fmla="*/ 120174 h 761102"/>
              <a:gd name="connsiteX5" fmla="*/ 1000792 w 1005242"/>
              <a:gd name="connsiteY5" fmla="*/ 203999 h 761102"/>
              <a:gd name="connsiteX6" fmla="*/ 986697 w 1005242"/>
              <a:gd name="connsiteY6" fmla="*/ 275955 h 761102"/>
              <a:gd name="connsiteX7" fmla="*/ 959992 w 1005242"/>
              <a:gd name="connsiteY7" fmla="*/ 343460 h 761102"/>
              <a:gd name="connsiteX8" fmla="*/ 919192 w 1005242"/>
              <a:gd name="connsiteY8" fmla="*/ 412449 h 761102"/>
              <a:gd name="connsiteX9" fmla="*/ 717418 w 1005242"/>
              <a:gd name="connsiteY9" fmla="*/ 716593 h 761102"/>
              <a:gd name="connsiteX10" fmla="*/ 701840 w 1005242"/>
              <a:gd name="connsiteY10" fmla="*/ 736622 h 761102"/>
              <a:gd name="connsiteX11" fmla="*/ 678844 w 1005242"/>
              <a:gd name="connsiteY11" fmla="*/ 749975 h 761102"/>
              <a:gd name="connsiteX12" fmla="*/ 647688 w 1005242"/>
              <a:gd name="connsiteY12" fmla="*/ 758135 h 761102"/>
              <a:gd name="connsiteX13" fmla="*/ 603179 w 1005242"/>
              <a:gd name="connsiteY13" fmla="*/ 761102 h 761102"/>
              <a:gd name="connsiteX14" fmla="*/ 563863 w 1005242"/>
              <a:gd name="connsiteY14" fmla="*/ 758877 h 761102"/>
              <a:gd name="connsiteX15" fmla="*/ 540124 w 1005242"/>
              <a:gd name="connsiteY15" fmla="*/ 750717 h 761102"/>
              <a:gd name="connsiteX16" fmla="*/ 531965 w 1005242"/>
              <a:gd name="connsiteY16" fmla="*/ 735880 h 761102"/>
              <a:gd name="connsiteX17" fmla="*/ 536415 w 1005242"/>
              <a:gd name="connsiteY17" fmla="*/ 713626 h 761102"/>
              <a:gd name="connsiteX18" fmla="*/ 732255 w 1005242"/>
              <a:gd name="connsiteY18" fmla="*/ 308595 h 761102"/>
              <a:gd name="connsiteX19" fmla="*/ 732255 w 1005242"/>
              <a:gd name="connsiteY19" fmla="*/ 120174 h 761102"/>
              <a:gd name="connsiteX20" fmla="*/ 739673 w 1005242"/>
              <a:gd name="connsiteY20" fmla="*/ 57861 h 761102"/>
              <a:gd name="connsiteX21" fmla="*/ 764153 w 1005242"/>
              <a:gd name="connsiteY21" fmla="*/ 21512 h 761102"/>
              <a:gd name="connsiteX22" fmla="*/ 807178 w 1005242"/>
              <a:gd name="connsiteY22" fmla="*/ 4451 h 761102"/>
              <a:gd name="connsiteX23" fmla="*/ 870232 w 1005242"/>
              <a:gd name="connsiteY23" fmla="*/ 0 h 761102"/>
              <a:gd name="connsiteX24" fmla="*/ 339093 w 1005242"/>
              <a:gd name="connsiteY24" fmla="*/ 0 h 761102"/>
              <a:gd name="connsiteX25" fmla="*/ 399921 w 1005242"/>
              <a:gd name="connsiteY25" fmla="*/ 4451 h 761102"/>
              <a:gd name="connsiteX26" fmla="*/ 441463 w 1005242"/>
              <a:gd name="connsiteY26" fmla="*/ 21512 h 761102"/>
              <a:gd name="connsiteX27" fmla="*/ 465943 w 1005242"/>
              <a:gd name="connsiteY27" fmla="*/ 57861 h 761102"/>
              <a:gd name="connsiteX28" fmla="*/ 474103 w 1005242"/>
              <a:gd name="connsiteY28" fmla="*/ 120174 h 761102"/>
              <a:gd name="connsiteX29" fmla="*/ 469652 w 1005242"/>
              <a:gd name="connsiteY29" fmla="*/ 203999 h 761102"/>
              <a:gd name="connsiteX30" fmla="*/ 455558 w 1005242"/>
              <a:gd name="connsiteY30" fmla="*/ 275955 h 761102"/>
              <a:gd name="connsiteX31" fmla="*/ 428852 w 1005242"/>
              <a:gd name="connsiteY31" fmla="*/ 343460 h 761102"/>
              <a:gd name="connsiteX32" fmla="*/ 388052 w 1005242"/>
              <a:gd name="connsiteY32" fmla="*/ 412449 h 761102"/>
              <a:gd name="connsiteX33" fmla="*/ 186279 w 1005242"/>
              <a:gd name="connsiteY33" fmla="*/ 716593 h 761102"/>
              <a:gd name="connsiteX34" fmla="*/ 170701 w 1005242"/>
              <a:gd name="connsiteY34" fmla="*/ 736622 h 761102"/>
              <a:gd name="connsiteX35" fmla="*/ 147704 w 1005242"/>
              <a:gd name="connsiteY35" fmla="*/ 749975 h 761102"/>
              <a:gd name="connsiteX36" fmla="*/ 116548 w 1005242"/>
              <a:gd name="connsiteY36" fmla="*/ 758135 h 761102"/>
              <a:gd name="connsiteX37" fmla="*/ 72039 w 1005242"/>
              <a:gd name="connsiteY37" fmla="*/ 761102 h 761102"/>
              <a:gd name="connsiteX38" fmla="*/ 31981 w 1005242"/>
              <a:gd name="connsiteY38" fmla="*/ 758877 h 761102"/>
              <a:gd name="connsiteX39" fmla="*/ 8243 w 1005242"/>
              <a:gd name="connsiteY39" fmla="*/ 750717 h 761102"/>
              <a:gd name="connsiteX40" fmla="*/ 83 w 1005242"/>
              <a:gd name="connsiteY40" fmla="*/ 735880 h 761102"/>
              <a:gd name="connsiteX41" fmla="*/ 5276 w 1005242"/>
              <a:gd name="connsiteY41" fmla="*/ 713626 h 761102"/>
              <a:gd name="connsiteX42" fmla="*/ 201115 w 1005242"/>
              <a:gd name="connsiteY42" fmla="*/ 308595 h 761102"/>
              <a:gd name="connsiteX43" fmla="*/ 201115 w 1005242"/>
              <a:gd name="connsiteY43" fmla="*/ 120174 h 761102"/>
              <a:gd name="connsiteX44" fmla="*/ 208533 w 1005242"/>
              <a:gd name="connsiteY44" fmla="*/ 57861 h 761102"/>
              <a:gd name="connsiteX45" fmla="*/ 233013 w 1005242"/>
              <a:gd name="connsiteY45" fmla="*/ 21512 h 761102"/>
              <a:gd name="connsiteX46" fmla="*/ 276038 w 1005242"/>
              <a:gd name="connsiteY46" fmla="*/ 4451 h 761102"/>
              <a:gd name="connsiteX47" fmla="*/ 339093 w 1005242"/>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42" h="761102">
                <a:moveTo>
                  <a:pt x="870232" y="0"/>
                </a:moveTo>
                <a:cubicBezTo>
                  <a:pt x="892981" y="0"/>
                  <a:pt x="913010" y="1483"/>
                  <a:pt x="930319" y="4451"/>
                </a:cubicBezTo>
                <a:cubicBezTo>
                  <a:pt x="947628" y="7418"/>
                  <a:pt x="961723" y="13105"/>
                  <a:pt x="972602" y="21512"/>
                </a:cubicBezTo>
                <a:cubicBezTo>
                  <a:pt x="983483" y="29919"/>
                  <a:pt x="991643" y="42036"/>
                  <a:pt x="997082" y="57861"/>
                </a:cubicBezTo>
                <a:cubicBezTo>
                  <a:pt x="1002523" y="73687"/>
                  <a:pt x="1005242" y="94458"/>
                  <a:pt x="1005242" y="120174"/>
                </a:cubicBezTo>
                <a:cubicBezTo>
                  <a:pt x="1005242" y="150835"/>
                  <a:pt x="1003759" y="178777"/>
                  <a:pt x="1000792" y="203999"/>
                </a:cubicBezTo>
                <a:cubicBezTo>
                  <a:pt x="997824" y="229221"/>
                  <a:pt x="993126" y="253206"/>
                  <a:pt x="986697" y="275955"/>
                </a:cubicBezTo>
                <a:cubicBezTo>
                  <a:pt x="980268" y="298704"/>
                  <a:pt x="971366" y="321206"/>
                  <a:pt x="959992" y="343460"/>
                </a:cubicBezTo>
                <a:cubicBezTo>
                  <a:pt x="948618" y="365715"/>
                  <a:pt x="935018" y="388711"/>
                  <a:pt x="919192" y="412449"/>
                </a:cubicBezTo>
                <a:lnTo>
                  <a:pt x="717418" y="716593"/>
                </a:lnTo>
                <a:cubicBezTo>
                  <a:pt x="713462" y="724506"/>
                  <a:pt x="708269" y="731182"/>
                  <a:pt x="701840" y="736622"/>
                </a:cubicBezTo>
                <a:cubicBezTo>
                  <a:pt x="695411" y="742062"/>
                  <a:pt x="687746" y="746513"/>
                  <a:pt x="678844" y="749975"/>
                </a:cubicBezTo>
                <a:cubicBezTo>
                  <a:pt x="669942" y="753437"/>
                  <a:pt x="659557" y="756157"/>
                  <a:pt x="647688" y="758135"/>
                </a:cubicBezTo>
                <a:cubicBezTo>
                  <a:pt x="635819" y="760113"/>
                  <a:pt x="620982" y="761102"/>
                  <a:pt x="603179" y="761102"/>
                </a:cubicBezTo>
                <a:cubicBezTo>
                  <a:pt x="587354" y="761102"/>
                  <a:pt x="574248" y="760360"/>
                  <a:pt x="563863" y="758877"/>
                </a:cubicBezTo>
                <a:cubicBezTo>
                  <a:pt x="553477" y="757393"/>
                  <a:pt x="545565" y="754673"/>
                  <a:pt x="540124" y="750717"/>
                </a:cubicBezTo>
                <a:cubicBezTo>
                  <a:pt x="534685" y="746760"/>
                  <a:pt x="531965" y="741815"/>
                  <a:pt x="531965" y="735880"/>
                </a:cubicBezTo>
                <a:cubicBezTo>
                  <a:pt x="531965" y="729946"/>
                  <a:pt x="533448" y="722528"/>
                  <a:pt x="536415" y="713626"/>
                </a:cubicBezTo>
                <a:lnTo>
                  <a:pt x="732255" y="308595"/>
                </a:lnTo>
                <a:lnTo>
                  <a:pt x="732255" y="120174"/>
                </a:lnTo>
                <a:cubicBezTo>
                  <a:pt x="732255" y="94458"/>
                  <a:pt x="734728" y="73687"/>
                  <a:pt x="739673" y="57861"/>
                </a:cubicBezTo>
                <a:cubicBezTo>
                  <a:pt x="744618" y="42036"/>
                  <a:pt x="752778" y="29919"/>
                  <a:pt x="764153" y="21512"/>
                </a:cubicBezTo>
                <a:cubicBezTo>
                  <a:pt x="775527" y="13105"/>
                  <a:pt x="789869" y="7418"/>
                  <a:pt x="807178" y="4451"/>
                </a:cubicBezTo>
                <a:cubicBezTo>
                  <a:pt x="824487" y="1483"/>
                  <a:pt x="845505" y="0"/>
                  <a:pt x="870232" y="0"/>
                </a:cubicBezTo>
                <a:close/>
                <a:moveTo>
                  <a:pt x="339093" y="0"/>
                </a:moveTo>
                <a:cubicBezTo>
                  <a:pt x="362831" y="0"/>
                  <a:pt x="383107" y="1483"/>
                  <a:pt x="399921" y="4451"/>
                </a:cubicBezTo>
                <a:cubicBezTo>
                  <a:pt x="416736" y="7418"/>
                  <a:pt x="430583" y="13105"/>
                  <a:pt x="441463" y="21512"/>
                </a:cubicBezTo>
                <a:cubicBezTo>
                  <a:pt x="452343" y="29919"/>
                  <a:pt x="460503" y="42036"/>
                  <a:pt x="465943" y="57861"/>
                </a:cubicBezTo>
                <a:cubicBezTo>
                  <a:pt x="471383" y="73687"/>
                  <a:pt x="474103" y="94458"/>
                  <a:pt x="474103" y="120174"/>
                </a:cubicBezTo>
                <a:cubicBezTo>
                  <a:pt x="474103" y="150835"/>
                  <a:pt x="472619" y="178777"/>
                  <a:pt x="469652" y="203999"/>
                </a:cubicBezTo>
                <a:cubicBezTo>
                  <a:pt x="466685" y="229221"/>
                  <a:pt x="461987" y="253206"/>
                  <a:pt x="455558" y="275955"/>
                </a:cubicBezTo>
                <a:cubicBezTo>
                  <a:pt x="449129" y="298704"/>
                  <a:pt x="440227" y="321206"/>
                  <a:pt x="428852" y="343460"/>
                </a:cubicBezTo>
                <a:cubicBezTo>
                  <a:pt x="417478" y="365715"/>
                  <a:pt x="403878" y="388711"/>
                  <a:pt x="388052" y="412449"/>
                </a:cubicBezTo>
                <a:lnTo>
                  <a:pt x="186279" y="716593"/>
                </a:lnTo>
                <a:cubicBezTo>
                  <a:pt x="182322" y="724506"/>
                  <a:pt x="177130" y="731182"/>
                  <a:pt x="170701" y="736622"/>
                </a:cubicBezTo>
                <a:cubicBezTo>
                  <a:pt x="164272" y="742062"/>
                  <a:pt x="156606" y="746513"/>
                  <a:pt x="147704" y="749975"/>
                </a:cubicBezTo>
                <a:cubicBezTo>
                  <a:pt x="138803" y="753437"/>
                  <a:pt x="128417" y="756157"/>
                  <a:pt x="116548" y="758135"/>
                </a:cubicBezTo>
                <a:cubicBezTo>
                  <a:pt x="104679" y="760113"/>
                  <a:pt x="89843" y="761102"/>
                  <a:pt x="72039" y="761102"/>
                </a:cubicBezTo>
                <a:cubicBezTo>
                  <a:pt x="56214" y="761102"/>
                  <a:pt x="42861" y="760360"/>
                  <a:pt x="31981" y="758877"/>
                </a:cubicBezTo>
                <a:cubicBezTo>
                  <a:pt x="21101" y="757393"/>
                  <a:pt x="13189" y="754673"/>
                  <a:pt x="8243" y="750717"/>
                </a:cubicBezTo>
                <a:cubicBezTo>
                  <a:pt x="3298" y="746760"/>
                  <a:pt x="578" y="741815"/>
                  <a:pt x="83" y="735880"/>
                </a:cubicBezTo>
                <a:cubicBezTo>
                  <a:pt x="-411" y="729946"/>
                  <a:pt x="1320" y="722528"/>
                  <a:pt x="5276" y="713626"/>
                </a:cubicBezTo>
                <a:lnTo>
                  <a:pt x="201115" y="308595"/>
                </a:lnTo>
                <a:lnTo>
                  <a:pt x="201115" y="120174"/>
                </a:lnTo>
                <a:cubicBezTo>
                  <a:pt x="201115" y="94458"/>
                  <a:pt x="203588" y="73687"/>
                  <a:pt x="208533" y="57861"/>
                </a:cubicBezTo>
                <a:cubicBezTo>
                  <a:pt x="213479" y="42036"/>
                  <a:pt x="221639" y="29919"/>
                  <a:pt x="233013" y="21512"/>
                </a:cubicBezTo>
                <a:cubicBezTo>
                  <a:pt x="244388" y="13105"/>
                  <a:pt x="258729" y="7418"/>
                  <a:pt x="276038" y="4451"/>
                </a:cubicBezTo>
                <a:cubicBezTo>
                  <a:pt x="293348" y="1483"/>
                  <a:pt x="314366" y="0"/>
                  <a:pt x="33909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Tree>
    <p:extLst>
      <p:ext uri="{BB962C8B-B14F-4D97-AF65-F5344CB8AC3E}">
        <p14:creationId xmlns:p14="http://schemas.microsoft.com/office/powerpoint/2010/main" val="3861724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524B-C6B3-94A8-5852-EA3FFAAE0D6E}"/>
              </a:ext>
            </a:extLst>
          </p:cNvPr>
          <p:cNvSpPr>
            <a:spLocks noGrp="1"/>
          </p:cNvSpPr>
          <p:nvPr>
            <p:ph type="title"/>
          </p:nvPr>
        </p:nvSpPr>
        <p:spPr/>
        <p:txBody>
          <a:bodyPr/>
          <a:lstStyle/>
          <a:p>
            <a:r>
              <a:rPr lang="en-US" dirty="0"/>
              <a:t>The principle of indifference</a:t>
            </a:r>
          </a:p>
        </p:txBody>
      </p:sp>
      <p:sp>
        <p:nvSpPr>
          <p:cNvPr id="7" name="Freeform: Shape 6">
            <a:extLst>
              <a:ext uri="{FF2B5EF4-FFF2-40B4-BE49-F238E27FC236}">
                <a16:creationId xmlns:a16="http://schemas.microsoft.com/office/drawing/2014/main" id="{5392DE7A-5FE8-E791-C273-1B44620A471C}"/>
              </a:ext>
            </a:extLst>
          </p:cNvPr>
          <p:cNvSpPr/>
          <p:nvPr/>
        </p:nvSpPr>
        <p:spPr>
          <a:xfrm>
            <a:off x="6327444" y="1669546"/>
            <a:ext cx="5867637" cy="4741266"/>
          </a:xfrm>
          <a:custGeom>
            <a:avLst/>
            <a:gdLst>
              <a:gd name="connsiteX0" fmla="*/ 0 w 8004412"/>
              <a:gd name="connsiteY0" fmla="*/ 565966 h 3268525"/>
              <a:gd name="connsiteX1" fmla="*/ 123389 w 8004412"/>
              <a:gd name="connsiteY1" fmla="*/ 565966 h 3268525"/>
              <a:gd name="connsiteX2" fmla="*/ 120769 w 8004412"/>
              <a:gd name="connsiteY2" fmla="*/ 591950 h 3268525"/>
              <a:gd name="connsiteX3" fmla="*/ 120769 w 8004412"/>
              <a:gd name="connsiteY3" fmla="*/ 2676576 h 3268525"/>
              <a:gd name="connsiteX4" fmla="*/ 591950 w 8004412"/>
              <a:gd name="connsiteY4" fmla="*/ 3147757 h 3268525"/>
              <a:gd name="connsiteX5" fmla="*/ 6707306 w 8004412"/>
              <a:gd name="connsiteY5" fmla="*/ 3147757 h 3268525"/>
              <a:gd name="connsiteX6" fmla="*/ 6707306 w 8004412"/>
              <a:gd name="connsiteY6" fmla="*/ 3268525 h 3268525"/>
              <a:gd name="connsiteX7" fmla="*/ 544765 w 8004412"/>
              <a:gd name="connsiteY7" fmla="*/ 3268525 h 3268525"/>
              <a:gd name="connsiteX8" fmla="*/ 0 w 8004412"/>
              <a:gd name="connsiteY8" fmla="*/ 2723760 h 3268525"/>
              <a:gd name="connsiteX9" fmla="*/ 1297106 w 8004412"/>
              <a:gd name="connsiteY9" fmla="*/ 0 h 3268525"/>
              <a:gd name="connsiteX10" fmla="*/ 7459647 w 8004412"/>
              <a:gd name="connsiteY10" fmla="*/ 0 h 3268525"/>
              <a:gd name="connsiteX11" fmla="*/ 8004412 w 8004412"/>
              <a:gd name="connsiteY11" fmla="*/ 544765 h 3268525"/>
              <a:gd name="connsiteX12" fmla="*/ 8004412 w 8004412"/>
              <a:gd name="connsiteY12" fmla="*/ 2702559 h 3268525"/>
              <a:gd name="connsiteX13" fmla="*/ 7881024 w 8004412"/>
              <a:gd name="connsiteY13" fmla="*/ 2702559 h 3268525"/>
              <a:gd name="connsiteX14" fmla="*/ 7883643 w 8004412"/>
              <a:gd name="connsiteY14" fmla="*/ 2676576 h 3268525"/>
              <a:gd name="connsiteX15" fmla="*/ 7883643 w 8004412"/>
              <a:gd name="connsiteY15" fmla="*/ 591950 h 3268525"/>
              <a:gd name="connsiteX16" fmla="*/ 7412462 w 8004412"/>
              <a:gd name="connsiteY16" fmla="*/ 120769 h 3268525"/>
              <a:gd name="connsiteX17" fmla="*/ 1297106 w 8004412"/>
              <a:gd name="connsiteY17" fmla="*/ 120769 h 326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4412" h="3268525">
                <a:moveTo>
                  <a:pt x="0" y="565966"/>
                </a:moveTo>
                <a:lnTo>
                  <a:pt x="123389" y="565966"/>
                </a:lnTo>
                <a:lnTo>
                  <a:pt x="120769" y="591950"/>
                </a:lnTo>
                <a:lnTo>
                  <a:pt x="120769" y="2676576"/>
                </a:lnTo>
                <a:cubicBezTo>
                  <a:pt x="120769" y="2936802"/>
                  <a:pt x="331724" y="3147757"/>
                  <a:pt x="591950" y="3147757"/>
                </a:cubicBezTo>
                <a:lnTo>
                  <a:pt x="6707306" y="3147757"/>
                </a:lnTo>
                <a:lnTo>
                  <a:pt x="6707306" y="3268525"/>
                </a:lnTo>
                <a:lnTo>
                  <a:pt x="544765" y="3268525"/>
                </a:lnTo>
                <a:cubicBezTo>
                  <a:pt x="243900" y="3268525"/>
                  <a:pt x="0" y="3024625"/>
                  <a:pt x="0" y="2723760"/>
                </a:cubicBezTo>
                <a:close/>
                <a:moveTo>
                  <a:pt x="1297106" y="0"/>
                </a:moveTo>
                <a:lnTo>
                  <a:pt x="7459647" y="0"/>
                </a:lnTo>
                <a:cubicBezTo>
                  <a:pt x="7760512" y="0"/>
                  <a:pt x="8004412" y="243900"/>
                  <a:pt x="8004412" y="544765"/>
                </a:cubicBezTo>
                <a:lnTo>
                  <a:pt x="8004412" y="2702559"/>
                </a:lnTo>
                <a:lnTo>
                  <a:pt x="7881024" y="2702559"/>
                </a:lnTo>
                <a:lnTo>
                  <a:pt x="7883643" y="2676576"/>
                </a:lnTo>
                <a:lnTo>
                  <a:pt x="7883643" y="591950"/>
                </a:lnTo>
                <a:cubicBezTo>
                  <a:pt x="7883643" y="331724"/>
                  <a:pt x="7672688" y="120769"/>
                  <a:pt x="7412462" y="120769"/>
                </a:cubicBezTo>
                <a:lnTo>
                  <a:pt x="1297106" y="1207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0" tIns="457200" rIns="480060" bIns="34290" numCol="1" spcCol="0" rtlCol="0" fromWordArt="0" anchor="t" anchorCtr="0" forceAA="0" compatLnSpc="1">
            <a:prstTxWarp prst="textNoShape">
              <a:avLst/>
            </a:prstTxWarp>
            <a:noAutofit/>
          </a:bodyPr>
          <a:lstStyle/>
          <a:p>
            <a:r>
              <a:rPr lang="en-US" dirty="0">
                <a:solidFill>
                  <a:schemeClr val="bg2"/>
                </a:solidFill>
                <a:latin typeface="Calibri" panose="020F0502020204030204" pitchFamily="34" charset="0"/>
              </a:rPr>
              <a:t>The curve described by a simple molecule of air or vapor is regulated in a manner just as certain as the planetary orbits; the only difference between them is that which comes from our ignorance. </a:t>
            </a:r>
          </a:p>
          <a:p>
            <a:r>
              <a:rPr lang="en-US" dirty="0">
                <a:solidFill>
                  <a:schemeClr val="bg2"/>
                </a:solidFill>
                <a:latin typeface="Calibri" panose="020F0502020204030204" pitchFamily="34" charset="0"/>
              </a:rPr>
              <a:t> </a:t>
            </a:r>
          </a:p>
          <a:p>
            <a:r>
              <a:rPr lang="en-US" dirty="0">
                <a:solidFill>
                  <a:schemeClr val="bg2"/>
                </a:solidFill>
                <a:latin typeface="Calibri" panose="020F0502020204030204" pitchFamily="34" charset="0"/>
              </a:rPr>
              <a:t>Probability is relative, in part to this ignorance, in part to our knowledge. </a:t>
            </a:r>
          </a:p>
          <a:p>
            <a:r>
              <a:rPr lang="en-US" dirty="0">
                <a:solidFill>
                  <a:schemeClr val="bg2"/>
                </a:solidFill>
                <a:latin typeface="Calibri" panose="020F0502020204030204" pitchFamily="34" charset="0"/>
              </a:rPr>
              <a:t>We know that of three or a greater number of events a single one ought to occur; but nothing induces us to believe that one of them will occur rather than the others. In this state of indecision, it is impossible for us to announce their occurrence with certainty. </a:t>
            </a:r>
          </a:p>
          <a:p>
            <a:pPr lvl="0" algn="just"/>
            <a:endParaRPr lang="en-US" noProof="1">
              <a:solidFill>
                <a:schemeClr val="accent3"/>
              </a:solidFill>
              <a:latin typeface="Calibri" panose="020F0502020204030204" pitchFamily="34" charset="0"/>
            </a:endParaRPr>
          </a:p>
          <a:p>
            <a:pPr lvl="0"/>
            <a:r>
              <a:rPr lang="en-US" noProof="1">
                <a:solidFill>
                  <a:schemeClr val="bg2"/>
                </a:solidFill>
                <a:latin typeface="Calibri" panose="020F0502020204030204" pitchFamily="34" charset="0"/>
              </a:rPr>
              <a:t>-- </a:t>
            </a:r>
            <a:r>
              <a:rPr lang="en-US" dirty="0">
                <a:solidFill>
                  <a:schemeClr val="bg2"/>
                </a:solidFill>
                <a:latin typeface="Calibri" panose="020F0502020204030204" pitchFamily="34" charset="0"/>
              </a:rPr>
              <a:t>(1814:6) Laplace </a:t>
            </a:r>
            <a:endParaRPr lang="en-US" noProof="1">
              <a:solidFill>
                <a:schemeClr val="bg2"/>
              </a:solidFill>
              <a:latin typeface="Calibri" panose="020F0502020204030204" pitchFamily="34" charset="0"/>
            </a:endParaRPr>
          </a:p>
        </p:txBody>
      </p:sp>
      <p:sp>
        <p:nvSpPr>
          <p:cNvPr id="8" name="Freeform: Shape 7">
            <a:extLst>
              <a:ext uri="{FF2B5EF4-FFF2-40B4-BE49-F238E27FC236}">
                <a16:creationId xmlns:a16="http://schemas.microsoft.com/office/drawing/2014/main" id="{B9D1E26E-0EFD-D32F-93E0-F733FB86A7F3}"/>
              </a:ext>
            </a:extLst>
          </p:cNvPr>
          <p:cNvSpPr/>
          <p:nvPr/>
        </p:nvSpPr>
        <p:spPr>
          <a:xfrm>
            <a:off x="6327444" y="1372257"/>
            <a:ext cx="891895" cy="675294"/>
          </a:xfrm>
          <a:custGeom>
            <a:avLst/>
            <a:gdLst>
              <a:gd name="connsiteX0" fmla="*/ 933203 w 1005227"/>
              <a:gd name="connsiteY0" fmla="*/ 0 h 761102"/>
              <a:gd name="connsiteX1" fmla="*/ 973261 w 1005227"/>
              <a:gd name="connsiteY1" fmla="*/ 2225 h 761102"/>
              <a:gd name="connsiteX2" fmla="*/ 997000 w 1005227"/>
              <a:gd name="connsiteY2" fmla="*/ 9643 h 761102"/>
              <a:gd name="connsiteX3" fmla="*/ 1005160 w 1005227"/>
              <a:gd name="connsiteY3" fmla="*/ 23738 h 761102"/>
              <a:gd name="connsiteX4" fmla="*/ 998483 w 1005227"/>
              <a:gd name="connsiteY4" fmla="*/ 44509 h 761102"/>
              <a:gd name="connsiteX5" fmla="*/ 804128 w 1005227"/>
              <a:gd name="connsiteY5" fmla="*/ 452507 h 761102"/>
              <a:gd name="connsiteX6" fmla="*/ 804128 w 1005227"/>
              <a:gd name="connsiteY6" fmla="*/ 639445 h 761102"/>
              <a:gd name="connsiteX7" fmla="*/ 795968 w 1005227"/>
              <a:gd name="connsiteY7" fmla="*/ 701757 h 761102"/>
              <a:gd name="connsiteX8" fmla="*/ 770746 w 1005227"/>
              <a:gd name="connsiteY8" fmla="*/ 738848 h 761102"/>
              <a:gd name="connsiteX9" fmla="*/ 727721 w 1005227"/>
              <a:gd name="connsiteY9" fmla="*/ 756651 h 761102"/>
              <a:gd name="connsiteX10" fmla="*/ 666150 w 1005227"/>
              <a:gd name="connsiteY10" fmla="*/ 761102 h 761102"/>
              <a:gd name="connsiteX11" fmla="*/ 605321 w 1005227"/>
              <a:gd name="connsiteY11" fmla="*/ 756651 h 761102"/>
              <a:gd name="connsiteX12" fmla="*/ 563779 w 1005227"/>
              <a:gd name="connsiteY12" fmla="*/ 738848 h 761102"/>
              <a:gd name="connsiteX13" fmla="*/ 539300 w 1005227"/>
              <a:gd name="connsiteY13" fmla="*/ 701757 h 761102"/>
              <a:gd name="connsiteX14" fmla="*/ 531140 w 1005227"/>
              <a:gd name="connsiteY14" fmla="*/ 639445 h 761102"/>
              <a:gd name="connsiteX15" fmla="*/ 535590 w 1005227"/>
              <a:gd name="connsiteY15" fmla="*/ 557103 h 761102"/>
              <a:gd name="connsiteX16" fmla="*/ 549685 w 1005227"/>
              <a:gd name="connsiteY16" fmla="*/ 485147 h 761102"/>
              <a:gd name="connsiteX17" fmla="*/ 576390 w 1005227"/>
              <a:gd name="connsiteY17" fmla="*/ 417642 h 761102"/>
              <a:gd name="connsiteX18" fmla="*/ 617190 w 1005227"/>
              <a:gd name="connsiteY18" fmla="*/ 347169 h 761102"/>
              <a:gd name="connsiteX19" fmla="*/ 817480 w 1005227"/>
              <a:gd name="connsiteY19" fmla="*/ 43025 h 761102"/>
              <a:gd name="connsiteX20" fmla="*/ 833800 w 1005227"/>
              <a:gd name="connsiteY20" fmla="*/ 23738 h 761102"/>
              <a:gd name="connsiteX21" fmla="*/ 856055 w 1005227"/>
              <a:gd name="connsiteY21" fmla="*/ 11127 h 761102"/>
              <a:gd name="connsiteX22" fmla="*/ 887953 w 1005227"/>
              <a:gd name="connsiteY22" fmla="*/ 2967 h 761102"/>
              <a:gd name="connsiteX23" fmla="*/ 933203 w 1005227"/>
              <a:gd name="connsiteY23" fmla="*/ 0 h 761102"/>
              <a:gd name="connsiteX24" fmla="*/ 402064 w 1005227"/>
              <a:gd name="connsiteY24" fmla="*/ 0 h 761102"/>
              <a:gd name="connsiteX25" fmla="*/ 441380 w 1005227"/>
              <a:gd name="connsiteY25" fmla="*/ 2225 h 761102"/>
              <a:gd name="connsiteX26" fmla="*/ 465118 w 1005227"/>
              <a:gd name="connsiteY26" fmla="*/ 9643 h 761102"/>
              <a:gd name="connsiteX27" fmla="*/ 473278 w 1005227"/>
              <a:gd name="connsiteY27" fmla="*/ 23738 h 761102"/>
              <a:gd name="connsiteX28" fmla="*/ 467343 w 1005227"/>
              <a:gd name="connsiteY28" fmla="*/ 44509 h 761102"/>
              <a:gd name="connsiteX29" fmla="*/ 272988 w 1005227"/>
              <a:gd name="connsiteY29" fmla="*/ 452507 h 761102"/>
              <a:gd name="connsiteX30" fmla="*/ 272988 w 1005227"/>
              <a:gd name="connsiteY30" fmla="*/ 639445 h 761102"/>
              <a:gd name="connsiteX31" fmla="*/ 264828 w 1005227"/>
              <a:gd name="connsiteY31" fmla="*/ 701757 h 761102"/>
              <a:gd name="connsiteX32" fmla="*/ 239606 w 1005227"/>
              <a:gd name="connsiteY32" fmla="*/ 738848 h 761102"/>
              <a:gd name="connsiteX33" fmla="*/ 196581 w 1005227"/>
              <a:gd name="connsiteY33" fmla="*/ 756651 h 761102"/>
              <a:gd name="connsiteX34" fmla="*/ 135010 w 1005227"/>
              <a:gd name="connsiteY34" fmla="*/ 761102 h 761102"/>
              <a:gd name="connsiteX35" fmla="*/ 74181 w 1005227"/>
              <a:gd name="connsiteY35" fmla="*/ 756651 h 761102"/>
              <a:gd name="connsiteX36" fmla="*/ 32640 w 1005227"/>
              <a:gd name="connsiteY36" fmla="*/ 738848 h 761102"/>
              <a:gd name="connsiteX37" fmla="*/ 8160 w 1005227"/>
              <a:gd name="connsiteY37" fmla="*/ 701757 h 761102"/>
              <a:gd name="connsiteX38" fmla="*/ 0 w 1005227"/>
              <a:gd name="connsiteY38" fmla="*/ 639445 h 761102"/>
              <a:gd name="connsiteX39" fmla="*/ 4451 w 1005227"/>
              <a:gd name="connsiteY39" fmla="*/ 557103 h 761102"/>
              <a:gd name="connsiteX40" fmla="*/ 18545 w 1005227"/>
              <a:gd name="connsiteY40" fmla="*/ 485147 h 761102"/>
              <a:gd name="connsiteX41" fmla="*/ 45251 w 1005227"/>
              <a:gd name="connsiteY41" fmla="*/ 417642 h 761102"/>
              <a:gd name="connsiteX42" fmla="*/ 86050 w 1005227"/>
              <a:gd name="connsiteY42" fmla="*/ 347169 h 761102"/>
              <a:gd name="connsiteX43" fmla="*/ 286341 w 1005227"/>
              <a:gd name="connsiteY43" fmla="*/ 43025 h 761102"/>
              <a:gd name="connsiteX44" fmla="*/ 302661 w 1005227"/>
              <a:gd name="connsiteY44" fmla="*/ 23738 h 761102"/>
              <a:gd name="connsiteX45" fmla="*/ 324915 w 1005227"/>
              <a:gd name="connsiteY45" fmla="*/ 11127 h 761102"/>
              <a:gd name="connsiteX46" fmla="*/ 356813 w 1005227"/>
              <a:gd name="connsiteY46" fmla="*/ 2967 h 761102"/>
              <a:gd name="connsiteX47" fmla="*/ 402064 w 1005227"/>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27" h="761102">
                <a:moveTo>
                  <a:pt x="933203" y="0"/>
                </a:moveTo>
                <a:cubicBezTo>
                  <a:pt x="949029" y="0"/>
                  <a:pt x="962381" y="741"/>
                  <a:pt x="973261" y="2225"/>
                </a:cubicBezTo>
                <a:cubicBezTo>
                  <a:pt x="984141" y="3709"/>
                  <a:pt x="992054" y="6181"/>
                  <a:pt x="997000" y="9643"/>
                </a:cubicBezTo>
                <a:cubicBezTo>
                  <a:pt x="1001945" y="13105"/>
                  <a:pt x="1004665" y="17803"/>
                  <a:pt x="1005160" y="23738"/>
                </a:cubicBezTo>
                <a:cubicBezTo>
                  <a:pt x="1005654" y="29672"/>
                  <a:pt x="1003429" y="36596"/>
                  <a:pt x="998483" y="44509"/>
                </a:cubicBezTo>
                <a:lnTo>
                  <a:pt x="804128" y="452507"/>
                </a:lnTo>
                <a:lnTo>
                  <a:pt x="804128" y="639445"/>
                </a:lnTo>
                <a:cubicBezTo>
                  <a:pt x="804128" y="665161"/>
                  <a:pt x="801408" y="685932"/>
                  <a:pt x="795968" y="701757"/>
                </a:cubicBezTo>
                <a:cubicBezTo>
                  <a:pt x="790528" y="717582"/>
                  <a:pt x="782120" y="729946"/>
                  <a:pt x="770746" y="738848"/>
                </a:cubicBezTo>
                <a:cubicBezTo>
                  <a:pt x="759371" y="747749"/>
                  <a:pt x="745030" y="753684"/>
                  <a:pt x="727721" y="756651"/>
                </a:cubicBezTo>
                <a:cubicBezTo>
                  <a:pt x="710412" y="759618"/>
                  <a:pt x="689888" y="761102"/>
                  <a:pt x="666150" y="761102"/>
                </a:cubicBezTo>
                <a:cubicBezTo>
                  <a:pt x="642412" y="761102"/>
                  <a:pt x="622136" y="759618"/>
                  <a:pt x="605321" y="756651"/>
                </a:cubicBezTo>
                <a:cubicBezTo>
                  <a:pt x="588507" y="753684"/>
                  <a:pt x="574659" y="747749"/>
                  <a:pt x="563779" y="738848"/>
                </a:cubicBezTo>
                <a:cubicBezTo>
                  <a:pt x="552899" y="729946"/>
                  <a:pt x="544739" y="717582"/>
                  <a:pt x="539300" y="701757"/>
                </a:cubicBezTo>
                <a:cubicBezTo>
                  <a:pt x="533860" y="685932"/>
                  <a:pt x="531140" y="665161"/>
                  <a:pt x="531140" y="639445"/>
                </a:cubicBezTo>
                <a:cubicBezTo>
                  <a:pt x="531140" y="609772"/>
                  <a:pt x="532623" y="582325"/>
                  <a:pt x="535590" y="557103"/>
                </a:cubicBezTo>
                <a:cubicBezTo>
                  <a:pt x="538558" y="531881"/>
                  <a:pt x="543256" y="507896"/>
                  <a:pt x="549685" y="485147"/>
                </a:cubicBezTo>
                <a:cubicBezTo>
                  <a:pt x="556114" y="462398"/>
                  <a:pt x="565016" y="439896"/>
                  <a:pt x="576390" y="417642"/>
                </a:cubicBezTo>
                <a:cubicBezTo>
                  <a:pt x="587765" y="395387"/>
                  <a:pt x="601365" y="371896"/>
                  <a:pt x="617190" y="347169"/>
                </a:cubicBezTo>
                <a:lnTo>
                  <a:pt x="817480" y="43025"/>
                </a:lnTo>
                <a:cubicBezTo>
                  <a:pt x="822426" y="35112"/>
                  <a:pt x="827866" y="28683"/>
                  <a:pt x="833800" y="23738"/>
                </a:cubicBezTo>
                <a:cubicBezTo>
                  <a:pt x="839735" y="18792"/>
                  <a:pt x="847153" y="14589"/>
                  <a:pt x="856055" y="11127"/>
                </a:cubicBezTo>
                <a:cubicBezTo>
                  <a:pt x="864956" y="7665"/>
                  <a:pt x="875589" y="4945"/>
                  <a:pt x="887953" y="2967"/>
                </a:cubicBezTo>
                <a:cubicBezTo>
                  <a:pt x="900316" y="989"/>
                  <a:pt x="915400" y="0"/>
                  <a:pt x="933203" y="0"/>
                </a:cubicBezTo>
                <a:close/>
                <a:moveTo>
                  <a:pt x="402064" y="0"/>
                </a:moveTo>
                <a:cubicBezTo>
                  <a:pt x="417889" y="0"/>
                  <a:pt x="430995" y="741"/>
                  <a:pt x="441380" y="2225"/>
                </a:cubicBezTo>
                <a:cubicBezTo>
                  <a:pt x="451765" y="3709"/>
                  <a:pt x="459678" y="6181"/>
                  <a:pt x="465118" y="9643"/>
                </a:cubicBezTo>
                <a:cubicBezTo>
                  <a:pt x="470558" y="13105"/>
                  <a:pt x="473278" y="17803"/>
                  <a:pt x="473278" y="23738"/>
                </a:cubicBezTo>
                <a:cubicBezTo>
                  <a:pt x="473278" y="29672"/>
                  <a:pt x="471300" y="36596"/>
                  <a:pt x="467343" y="44509"/>
                </a:cubicBezTo>
                <a:lnTo>
                  <a:pt x="272988" y="452507"/>
                </a:lnTo>
                <a:lnTo>
                  <a:pt x="272988" y="639445"/>
                </a:lnTo>
                <a:cubicBezTo>
                  <a:pt x="272988" y="665161"/>
                  <a:pt x="270268" y="685932"/>
                  <a:pt x="264828" y="701757"/>
                </a:cubicBezTo>
                <a:cubicBezTo>
                  <a:pt x="259388" y="717582"/>
                  <a:pt x="250981" y="729946"/>
                  <a:pt x="239606" y="738848"/>
                </a:cubicBezTo>
                <a:cubicBezTo>
                  <a:pt x="228232" y="747749"/>
                  <a:pt x="213890" y="753684"/>
                  <a:pt x="196581" y="756651"/>
                </a:cubicBezTo>
                <a:cubicBezTo>
                  <a:pt x="179272" y="759618"/>
                  <a:pt x="158748" y="761102"/>
                  <a:pt x="135010" y="761102"/>
                </a:cubicBezTo>
                <a:cubicBezTo>
                  <a:pt x="111272" y="761102"/>
                  <a:pt x="90996" y="759618"/>
                  <a:pt x="74181" y="756651"/>
                </a:cubicBezTo>
                <a:cubicBezTo>
                  <a:pt x="57367" y="753684"/>
                  <a:pt x="43520" y="747749"/>
                  <a:pt x="32640" y="738848"/>
                </a:cubicBezTo>
                <a:cubicBezTo>
                  <a:pt x="21760" y="729946"/>
                  <a:pt x="13600" y="717582"/>
                  <a:pt x="8160" y="701757"/>
                </a:cubicBezTo>
                <a:cubicBezTo>
                  <a:pt x="2720" y="685932"/>
                  <a:pt x="0" y="665161"/>
                  <a:pt x="0" y="639445"/>
                </a:cubicBezTo>
                <a:cubicBezTo>
                  <a:pt x="0" y="609772"/>
                  <a:pt x="1483" y="582325"/>
                  <a:pt x="4451" y="557103"/>
                </a:cubicBezTo>
                <a:cubicBezTo>
                  <a:pt x="7418" y="531881"/>
                  <a:pt x="12116" y="507896"/>
                  <a:pt x="18545" y="485147"/>
                </a:cubicBezTo>
                <a:cubicBezTo>
                  <a:pt x="24974" y="462398"/>
                  <a:pt x="33876" y="439896"/>
                  <a:pt x="45251" y="417642"/>
                </a:cubicBezTo>
                <a:cubicBezTo>
                  <a:pt x="56625" y="395387"/>
                  <a:pt x="70225" y="371896"/>
                  <a:pt x="86050" y="347169"/>
                </a:cubicBezTo>
                <a:lnTo>
                  <a:pt x="286341" y="43025"/>
                </a:lnTo>
                <a:cubicBezTo>
                  <a:pt x="291286" y="35112"/>
                  <a:pt x="296726" y="28683"/>
                  <a:pt x="302661" y="23738"/>
                </a:cubicBezTo>
                <a:cubicBezTo>
                  <a:pt x="308595" y="18792"/>
                  <a:pt x="316013" y="14589"/>
                  <a:pt x="324915" y="11127"/>
                </a:cubicBezTo>
                <a:cubicBezTo>
                  <a:pt x="333817" y="7665"/>
                  <a:pt x="344449" y="4945"/>
                  <a:pt x="356813" y="2967"/>
                </a:cubicBezTo>
                <a:cubicBezTo>
                  <a:pt x="369177" y="989"/>
                  <a:pt x="384260" y="0"/>
                  <a:pt x="402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
        <p:nvSpPr>
          <p:cNvPr id="9" name="Freeform: Shape 8">
            <a:extLst>
              <a:ext uri="{FF2B5EF4-FFF2-40B4-BE49-F238E27FC236}">
                <a16:creationId xmlns:a16="http://schemas.microsoft.com/office/drawing/2014/main" id="{ABF52D9B-7732-99C4-0F2C-467C30FB5250}"/>
              </a:ext>
            </a:extLst>
          </p:cNvPr>
          <p:cNvSpPr/>
          <p:nvPr/>
        </p:nvSpPr>
        <p:spPr>
          <a:xfrm>
            <a:off x="11300091" y="5296041"/>
            <a:ext cx="891909" cy="675294"/>
          </a:xfrm>
          <a:custGeom>
            <a:avLst/>
            <a:gdLst>
              <a:gd name="connsiteX0" fmla="*/ 870232 w 1005242"/>
              <a:gd name="connsiteY0" fmla="*/ 0 h 761102"/>
              <a:gd name="connsiteX1" fmla="*/ 930319 w 1005242"/>
              <a:gd name="connsiteY1" fmla="*/ 4451 h 761102"/>
              <a:gd name="connsiteX2" fmla="*/ 972602 w 1005242"/>
              <a:gd name="connsiteY2" fmla="*/ 21512 h 761102"/>
              <a:gd name="connsiteX3" fmla="*/ 997082 w 1005242"/>
              <a:gd name="connsiteY3" fmla="*/ 57861 h 761102"/>
              <a:gd name="connsiteX4" fmla="*/ 1005242 w 1005242"/>
              <a:gd name="connsiteY4" fmla="*/ 120174 h 761102"/>
              <a:gd name="connsiteX5" fmla="*/ 1000792 w 1005242"/>
              <a:gd name="connsiteY5" fmla="*/ 203999 h 761102"/>
              <a:gd name="connsiteX6" fmla="*/ 986697 w 1005242"/>
              <a:gd name="connsiteY6" fmla="*/ 275955 h 761102"/>
              <a:gd name="connsiteX7" fmla="*/ 959992 w 1005242"/>
              <a:gd name="connsiteY7" fmla="*/ 343460 h 761102"/>
              <a:gd name="connsiteX8" fmla="*/ 919192 w 1005242"/>
              <a:gd name="connsiteY8" fmla="*/ 412449 h 761102"/>
              <a:gd name="connsiteX9" fmla="*/ 717418 w 1005242"/>
              <a:gd name="connsiteY9" fmla="*/ 716593 h 761102"/>
              <a:gd name="connsiteX10" fmla="*/ 701840 w 1005242"/>
              <a:gd name="connsiteY10" fmla="*/ 736622 h 761102"/>
              <a:gd name="connsiteX11" fmla="*/ 678844 w 1005242"/>
              <a:gd name="connsiteY11" fmla="*/ 749975 h 761102"/>
              <a:gd name="connsiteX12" fmla="*/ 647688 w 1005242"/>
              <a:gd name="connsiteY12" fmla="*/ 758135 h 761102"/>
              <a:gd name="connsiteX13" fmla="*/ 603179 w 1005242"/>
              <a:gd name="connsiteY13" fmla="*/ 761102 h 761102"/>
              <a:gd name="connsiteX14" fmla="*/ 563863 w 1005242"/>
              <a:gd name="connsiteY14" fmla="*/ 758877 h 761102"/>
              <a:gd name="connsiteX15" fmla="*/ 540124 w 1005242"/>
              <a:gd name="connsiteY15" fmla="*/ 750717 h 761102"/>
              <a:gd name="connsiteX16" fmla="*/ 531965 w 1005242"/>
              <a:gd name="connsiteY16" fmla="*/ 735880 h 761102"/>
              <a:gd name="connsiteX17" fmla="*/ 536415 w 1005242"/>
              <a:gd name="connsiteY17" fmla="*/ 713626 h 761102"/>
              <a:gd name="connsiteX18" fmla="*/ 732255 w 1005242"/>
              <a:gd name="connsiteY18" fmla="*/ 308595 h 761102"/>
              <a:gd name="connsiteX19" fmla="*/ 732255 w 1005242"/>
              <a:gd name="connsiteY19" fmla="*/ 120174 h 761102"/>
              <a:gd name="connsiteX20" fmla="*/ 739673 w 1005242"/>
              <a:gd name="connsiteY20" fmla="*/ 57861 h 761102"/>
              <a:gd name="connsiteX21" fmla="*/ 764153 w 1005242"/>
              <a:gd name="connsiteY21" fmla="*/ 21512 h 761102"/>
              <a:gd name="connsiteX22" fmla="*/ 807178 w 1005242"/>
              <a:gd name="connsiteY22" fmla="*/ 4451 h 761102"/>
              <a:gd name="connsiteX23" fmla="*/ 870232 w 1005242"/>
              <a:gd name="connsiteY23" fmla="*/ 0 h 761102"/>
              <a:gd name="connsiteX24" fmla="*/ 339093 w 1005242"/>
              <a:gd name="connsiteY24" fmla="*/ 0 h 761102"/>
              <a:gd name="connsiteX25" fmla="*/ 399921 w 1005242"/>
              <a:gd name="connsiteY25" fmla="*/ 4451 h 761102"/>
              <a:gd name="connsiteX26" fmla="*/ 441463 w 1005242"/>
              <a:gd name="connsiteY26" fmla="*/ 21512 h 761102"/>
              <a:gd name="connsiteX27" fmla="*/ 465943 w 1005242"/>
              <a:gd name="connsiteY27" fmla="*/ 57861 h 761102"/>
              <a:gd name="connsiteX28" fmla="*/ 474103 w 1005242"/>
              <a:gd name="connsiteY28" fmla="*/ 120174 h 761102"/>
              <a:gd name="connsiteX29" fmla="*/ 469652 w 1005242"/>
              <a:gd name="connsiteY29" fmla="*/ 203999 h 761102"/>
              <a:gd name="connsiteX30" fmla="*/ 455558 w 1005242"/>
              <a:gd name="connsiteY30" fmla="*/ 275955 h 761102"/>
              <a:gd name="connsiteX31" fmla="*/ 428852 w 1005242"/>
              <a:gd name="connsiteY31" fmla="*/ 343460 h 761102"/>
              <a:gd name="connsiteX32" fmla="*/ 388052 w 1005242"/>
              <a:gd name="connsiteY32" fmla="*/ 412449 h 761102"/>
              <a:gd name="connsiteX33" fmla="*/ 186279 w 1005242"/>
              <a:gd name="connsiteY33" fmla="*/ 716593 h 761102"/>
              <a:gd name="connsiteX34" fmla="*/ 170701 w 1005242"/>
              <a:gd name="connsiteY34" fmla="*/ 736622 h 761102"/>
              <a:gd name="connsiteX35" fmla="*/ 147704 w 1005242"/>
              <a:gd name="connsiteY35" fmla="*/ 749975 h 761102"/>
              <a:gd name="connsiteX36" fmla="*/ 116548 w 1005242"/>
              <a:gd name="connsiteY36" fmla="*/ 758135 h 761102"/>
              <a:gd name="connsiteX37" fmla="*/ 72039 w 1005242"/>
              <a:gd name="connsiteY37" fmla="*/ 761102 h 761102"/>
              <a:gd name="connsiteX38" fmla="*/ 31981 w 1005242"/>
              <a:gd name="connsiteY38" fmla="*/ 758877 h 761102"/>
              <a:gd name="connsiteX39" fmla="*/ 8243 w 1005242"/>
              <a:gd name="connsiteY39" fmla="*/ 750717 h 761102"/>
              <a:gd name="connsiteX40" fmla="*/ 83 w 1005242"/>
              <a:gd name="connsiteY40" fmla="*/ 735880 h 761102"/>
              <a:gd name="connsiteX41" fmla="*/ 5276 w 1005242"/>
              <a:gd name="connsiteY41" fmla="*/ 713626 h 761102"/>
              <a:gd name="connsiteX42" fmla="*/ 201115 w 1005242"/>
              <a:gd name="connsiteY42" fmla="*/ 308595 h 761102"/>
              <a:gd name="connsiteX43" fmla="*/ 201115 w 1005242"/>
              <a:gd name="connsiteY43" fmla="*/ 120174 h 761102"/>
              <a:gd name="connsiteX44" fmla="*/ 208533 w 1005242"/>
              <a:gd name="connsiteY44" fmla="*/ 57861 h 761102"/>
              <a:gd name="connsiteX45" fmla="*/ 233013 w 1005242"/>
              <a:gd name="connsiteY45" fmla="*/ 21512 h 761102"/>
              <a:gd name="connsiteX46" fmla="*/ 276038 w 1005242"/>
              <a:gd name="connsiteY46" fmla="*/ 4451 h 761102"/>
              <a:gd name="connsiteX47" fmla="*/ 339093 w 1005242"/>
              <a:gd name="connsiteY47" fmla="*/ 0 h 76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5242" h="761102">
                <a:moveTo>
                  <a:pt x="870232" y="0"/>
                </a:moveTo>
                <a:cubicBezTo>
                  <a:pt x="892981" y="0"/>
                  <a:pt x="913010" y="1483"/>
                  <a:pt x="930319" y="4451"/>
                </a:cubicBezTo>
                <a:cubicBezTo>
                  <a:pt x="947628" y="7418"/>
                  <a:pt x="961723" y="13105"/>
                  <a:pt x="972602" y="21512"/>
                </a:cubicBezTo>
                <a:cubicBezTo>
                  <a:pt x="983483" y="29919"/>
                  <a:pt x="991643" y="42036"/>
                  <a:pt x="997082" y="57861"/>
                </a:cubicBezTo>
                <a:cubicBezTo>
                  <a:pt x="1002523" y="73687"/>
                  <a:pt x="1005242" y="94458"/>
                  <a:pt x="1005242" y="120174"/>
                </a:cubicBezTo>
                <a:cubicBezTo>
                  <a:pt x="1005242" y="150835"/>
                  <a:pt x="1003759" y="178777"/>
                  <a:pt x="1000792" y="203999"/>
                </a:cubicBezTo>
                <a:cubicBezTo>
                  <a:pt x="997824" y="229221"/>
                  <a:pt x="993126" y="253206"/>
                  <a:pt x="986697" y="275955"/>
                </a:cubicBezTo>
                <a:cubicBezTo>
                  <a:pt x="980268" y="298704"/>
                  <a:pt x="971366" y="321206"/>
                  <a:pt x="959992" y="343460"/>
                </a:cubicBezTo>
                <a:cubicBezTo>
                  <a:pt x="948618" y="365715"/>
                  <a:pt x="935018" y="388711"/>
                  <a:pt x="919192" y="412449"/>
                </a:cubicBezTo>
                <a:lnTo>
                  <a:pt x="717418" y="716593"/>
                </a:lnTo>
                <a:cubicBezTo>
                  <a:pt x="713462" y="724506"/>
                  <a:pt x="708269" y="731182"/>
                  <a:pt x="701840" y="736622"/>
                </a:cubicBezTo>
                <a:cubicBezTo>
                  <a:pt x="695411" y="742062"/>
                  <a:pt x="687746" y="746513"/>
                  <a:pt x="678844" y="749975"/>
                </a:cubicBezTo>
                <a:cubicBezTo>
                  <a:pt x="669942" y="753437"/>
                  <a:pt x="659557" y="756157"/>
                  <a:pt x="647688" y="758135"/>
                </a:cubicBezTo>
                <a:cubicBezTo>
                  <a:pt x="635819" y="760113"/>
                  <a:pt x="620982" y="761102"/>
                  <a:pt x="603179" y="761102"/>
                </a:cubicBezTo>
                <a:cubicBezTo>
                  <a:pt x="587354" y="761102"/>
                  <a:pt x="574248" y="760360"/>
                  <a:pt x="563863" y="758877"/>
                </a:cubicBezTo>
                <a:cubicBezTo>
                  <a:pt x="553477" y="757393"/>
                  <a:pt x="545565" y="754673"/>
                  <a:pt x="540124" y="750717"/>
                </a:cubicBezTo>
                <a:cubicBezTo>
                  <a:pt x="534685" y="746760"/>
                  <a:pt x="531965" y="741815"/>
                  <a:pt x="531965" y="735880"/>
                </a:cubicBezTo>
                <a:cubicBezTo>
                  <a:pt x="531965" y="729946"/>
                  <a:pt x="533448" y="722528"/>
                  <a:pt x="536415" y="713626"/>
                </a:cubicBezTo>
                <a:lnTo>
                  <a:pt x="732255" y="308595"/>
                </a:lnTo>
                <a:lnTo>
                  <a:pt x="732255" y="120174"/>
                </a:lnTo>
                <a:cubicBezTo>
                  <a:pt x="732255" y="94458"/>
                  <a:pt x="734728" y="73687"/>
                  <a:pt x="739673" y="57861"/>
                </a:cubicBezTo>
                <a:cubicBezTo>
                  <a:pt x="744618" y="42036"/>
                  <a:pt x="752778" y="29919"/>
                  <a:pt x="764153" y="21512"/>
                </a:cubicBezTo>
                <a:cubicBezTo>
                  <a:pt x="775527" y="13105"/>
                  <a:pt x="789869" y="7418"/>
                  <a:pt x="807178" y="4451"/>
                </a:cubicBezTo>
                <a:cubicBezTo>
                  <a:pt x="824487" y="1483"/>
                  <a:pt x="845505" y="0"/>
                  <a:pt x="870232" y="0"/>
                </a:cubicBezTo>
                <a:close/>
                <a:moveTo>
                  <a:pt x="339093" y="0"/>
                </a:moveTo>
                <a:cubicBezTo>
                  <a:pt x="362831" y="0"/>
                  <a:pt x="383107" y="1483"/>
                  <a:pt x="399921" y="4451"/>
                </a:cubicBezTo>
                <a:cubicBezTo>
                  <a:pt x="416736" y="7418"/>
                  <a:pt x="430583" y="13105"/>
                  <a:pt x="441463" y="21512"/>
                </a:cubicBezTo>
                <a:cubicBezTo>
                  <a:pt x="452343" y="29919"/>
                  <a:pt x="460503" y="42036"/>
                  <a:pt x="465943" y="57861"/>
                </a:cubicBezTo>
                <a:cubicBezTo>
                  <a:pt x="471383" y="73687"/>
                  <a:pt x="474103" y="94458"/>
                  <a:pt x="474103" y="120174"/>
                </a:cubicBezTo>
                <a:cubicBezTo>
                  <a:pt x="474103" y="150835"/>
                  <a:pt x="472619" y="178777"/>
                  <a:pt x="469652" y="203999"/>
                </a:cubicBezTo>
                <a:cubicBezTo>
                  <a:pt x="466685" y="229221"/>
                  <a:pt x="461987" y="253206"/>
                  <a:pt x="455558" y="275955"/>
                </a:cubicBezTo>
                <a:cubicBezTo>
                  <a:pt x="449129" y="298704"/>
                  <a:pt x="440227" y="321206"/>
                  <a:pt x="428852" y="343460"/>
                </a:cubicBezTo>
                <a:cubicBezTo>
                  <a:pt x="417478" y="365715"/>
                  <a:pt x="403878" y="388711"/>
                  <a:pt x="388052" y="412449"/>
                </a:cubicBezTo>
                <a:lnTo>
                  <a:pt x="186279" y="716593"/>
                </a:lnTo>
                <a:cubicBezTo>
                  <a:pt x="182322" y="724506"/>
                  <a:pt x="177130" y="731182"/>
                  <a:pt x="170701" y="736622"/>
                </a:cubicBezTo>
                <a:cubicBezTo>
                  <a:pt x="164272" y="742062"/>
                  <a:pt x="156606" y="746513"/>
                  <a:pt x="147704" y="749975"/>
                </a:cubicBezTo>
                <a:cubicBezTo>
                  <a:pt x="138803" y="753437"/>
                  <a:pt x="128417" y="756157"/>
                  <a:pt x="116548" y="758135"/>
                </a:cubicBezTo>
                <a:cubicBezTo>
                  <a:pt x="104679" y="760113"/>
                  <a:pt x="89843" y="761102"/>
                  <a:pt x="72039" y="761102"/>
                </a:cubicBezTo>
                <a:cubicBezTo>
                  <a:pt x="56214" y="761102"/>
                  <a:pt x="42861" y="760360"/>
                  <a:pt x="31981" y="758877"/>
                </a:cubicBezTo>
                <a:cubicBezTo>
                  <a:pt x="21101" y="757393"/>
                  <a:pt x="13189" y="754673"/>
                  <a:pt x="8243" y="750717"/>
                </a:cubicBezTo>
                <a:cubicBezTo>
                  <a:pt x="3298" y="746760"/>
                  <a:pt x="578" y="741815"/>
                  <a:pt x="83" y="735880"/>
                </a:cubicBezTo>
                <a:cubicBezTo>
                  <a:pt x="-411" y="729946"/>
                  <a:pt x="1320" y="722528"/>
                  <a:pt x="5276" y="713626"/>
                </a:cubicBezTo>
                <a:lnTo>
                  <a:pt x="201115" y="308595"/>
                </a:lnTo>
                <a:lnTo>
                  <a:pt x="201115" y="120174"/>
                </a:lnTo>
                <a:cubicBezTo>
                  <a:pt x="201115" y="94458"/>
                  <a:pt x="203588" y="73687"/>
                  <a:pt x="208533" y="57861"/>
                </a:cubicBezTo>
                <a:cubicBezTo>
                  <a:pt x="213479" y="42036"/>
                  <a:pt x="221639" y="29919"/>
                  <a:pt x="233013" y="21512"/>
                </a:cubicBezTo>
                <a:cubicBezTo>
                  <a:pt x="244388" y="13105"/>
                  <a:pt x="258729" y="7418"/>
                  <a:pt x="276038" y="4451"/>
                </a:cubicBezTo>
                <a:cubicBezTo>
                  <a:pt x="293348" y="1483"/>
                  <a:pt x="314366" y="0"/>
                  <a:pt x="33909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noProof="1"/>
          </a:p>
        </p:txBody>
      </p:sp>
    </p:spTree>
    <p:extLst>
      <p:ext uri="{BB962C8B-B14F-4D97-AF65-F5344CB8AC3E}">
        <p14:creationId xmlns:p14="http://schemas.microsoft.com/office/powerpoint/2010/main" val="138636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F2EC-DA0B-F27F-2BAC-5A9DCE26D3F8}"/>
              </a:ext>
            </a:extLst>
          </p:cNvPr>
          <p:cNvSpPr>
            <a:spLocks noGrp="1"/>
          </p:cNvSpPr>
          <p:nvPr>
            <p:ph type="title"/>
          </p:nvPr>
        </p:nvSpPr>
        <p:spPr/>
        <p:txBody>
          <a:bodyPr/>
          <a:lstStyle/>
          <a:p>
            <a:r>
              <a:rPr lang="en-US" dirty="0"/>
              <a:t>The principle of indifference 2</a:t>
            </a:r>
          </a:p>
        </p:txBody>
      </p:sp>
      <p:sp>
        <p:nvSpPr>
          <p:cNvPr id="3" name="Content Placeholder 2">
            <a:extLst>
              <a:ext uri="{FF2B5EF4-FFF2-40B4-BE49-F238E27FC236}">
                <a16:creationId xmlns:a16="http://schemas.microsoft.com/office/drawing/2014/main" id="{E7B2C1BD-67C9-39B0-EBAD-29F28FA93D5F}"/>
              </a:ext>
            </a:extLst>
          </p:cNvPr>
          <p:cNvSpPr>
            <a:spLocks noGrp="1"/>
          </p:cNvSpPr>
          <p:nvPr>
            <p:ph idx="1"/>
          </p:nvPr>
        </p:nvSpPr>
        <p:spPr/>
        <p:txBody>
          <a:bodyPr/>
          <a:lstStyle/>
          <a:p>
            <a:r>
              <a:rPr lang="en-US" sz="1800" dirty="0">
                <a:effectLst/>
                <a:latin typeface="Calibri" panose="020F0502020204030204" pitchFamily="34" charset="0"/>
              </a:rPr>
              <a:t>In a completely deterministic system, probabilities cannot be inherent in objective nature but must be relative to human ignorance. Suppose in a particular situation there seem to be three possible outcomes, A, B or C. Because of universal determinism, one of these (A say) </a:t>
            </a:r>
            <a:r>
              <a:rPr lang="en-US" sz="1800" i="1" dirty="0">
                <a:effectLst/>
                <a:latin typeface="Calibri" panose="020F0502020204030204" pitchFamily="34" charset="0"/>
              </a:rPr>
              <a:t>must </a:t>
            </a:r>
            <a:r>
              <a:rPr lang="en-US" sz="1800" dirty="0">
                <a:effectLst/>
                <a:latin typeface="Calibri" panose="020F0502020204030204" pitchFamily="34" charset="0"/>
              </a:rPr>
              <a:t>occur, and Laplace’s demon would be able to foresee the occurrence of A. However, if we humans do not know enough about either the laws of nature or the initial conditions, or both, we may not be able to predict which of A, B or C will occur. In this situation we have to have recourse to the calculus of probabilities. </a:t>
            </a:r>
            <a:endParaRPr lang="en-US" dirty="0"/>
          </a:p>
        </p:txBody>
      </p:sp>
    </p:spTree>
    <p:extLst>
      <p:ext uri="{BB962C8B-B14F-4D97-AF65-F5344CB8AC3E}">
        <p14:creationId xmlns:p14="http://schemas.microsoft.com/office/powerpoint/2010/main" val="2019030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18370</TotalTime>
  <Words>1021</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Century Gothic</vt:lpstr>
      <vt:lpstr>Wingdings 2</vt:lpstr>
      <vt:lpstr>Quotable</vt:lpstr>
      <vt:lpstr>Uncertainty Lecture 2: Non probabilistic decision theory and the rise of classical probability</vt:lpstr>
      <vt:lpstr>Plan</vt:lpstr>
      <vt:lpstr>Calculating without probabilities</vt:lpstr>
      <vt:lpstr>What is a probability?</vt:lpstr>
      <vt:lpstr>Regret table </vt:lpstr>
      <vt:lpstr>Laplace</vt:lpstr>
      <vt:lpstr>Origin 2</vt:lpstr>
      <vt:lpstr>The principle of indifference</vt:lpstr>
      <vt:lpstr>The principle of indifference 2</vt:lpstr>
      <vt:lpstr>Von Mises Counter-example</vt:lpstr>
      <vt:lpstr>Permutation</vt:lpstr>
      <vt:lpstr>Combination without repetition</vt:lpstr>
      <vt:lpstr>Combination with repetition</vt:lpstr>
      <vt:lpstr>Play around with the following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Diomides Mavroyiannis</dc:creator>
  <cp:lastModifiedBy>Diomides Mavroyiannis</cp:lastModifiedBy>
  <cp:revision>22</cp:revision>
  <dcterms:created xsi:type="dcterms:W3CDTF">2022-01-28T19:51:37Z</dcterms:created>
  <dcterms:modified xsi:type="dcterms:W3CDTF">2022-06-06T17:39:26Z</dcterms:modified>
</cp:coreProperties>
</file>