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9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andNono\Documents\AIC_Partn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Cash Flow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122703412073489E-2"/>
          <c:y val="0.14856481481481484"/>
          <c:w val="0.88887729658792647"/>
          <c:h val="0.6714577865266842"/>
        </c:manualLayout>
      </c:layout>
      <c:scatterChart>
        <c:scatterStyle val="lineMarker"/>
        <c:varyColors val="0"/>
        <c:ser>
          <c:idx val="0"/>
          <c:order val="0"/>
          <c:tx>
            <c:v>CF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Sheet1!$C$8:$C$14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Sheet1!$K$8:$K$14</c:f>
              <c:numCache>
                <c:formatCode>_(* #,##0.00_);_(* \(#,##0.00\);_(* "-"??_);_(@_)</c:formatCode>
                <c:ptCount val="7"/>
                <c:pt idx="0" formatCode="General">
                  <c:v>10</c:v>
                </c:pt>
                <c:pt idx="1">
                  <c:v>-0.5</c:v>
                </c:pt>
                <c:pt idx="2">
                  <c:v>-11</c:v>
                </c:pt>
                <c:pt idx="3">
                  <c:v>-9.6</c:v>
                </c:pt>
                <c:pt idx="4">
                  <c:v>-6.8</c:v>
                </c:pt>
                <c:pt idx="5">
                  <c:v>-2.6000000000000005</c:v>
                </c:pt>
                <c:pt idx="6">
                  <c:v>2.9999999999999991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3-4F8A-A081-3480479D6CBD}"/>
            </c:ext>
          </c:extLst>
        </c:ser>
        <c:ser>
          <c:idx val="1"/>
          <c:order val="1"/>
          <c:tx>
            <c:v>CF_6%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Sheet1!$C$8:$C$14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Sheet1!$L$8:$L$14</c:f>
              <c:numCache>
                <c:formatCode>_(* #,##0.00_);_(* \(#,##0.00\);_(* "-"??_);_(@_)</c:formatCode>
                <c:ptCount val="7"/>
                <c:pt idx="0" formatCode="General">
                  <c:v>10</c:v>
                </c:pt>
                <c:pt idx="1">
                  <c:v>-0.47169811320754712</c:v>
                </c:pt>
                <c:pt idx="2">
                  <c:v>-9.7899608401566383</c:v>
                </c:pt>
                <c:pt idx="3">
                  <c:v>-8.0603451171100957</c:v>
                </c:pt>
                <c:pt idx="4">
                  <c:v>-5.386236910018539</c:v>
                </c:pt>
                <c:pt idx="5">
                  <c:v>-1.9428712494517484</c:v>
                </c:pt>
                <c:pt idx="6">
                  <c:v>2.1148816213190282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A3-4F8A-A081-3480479D6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245488"/>
        <c:axId val="505245816"/>
      </c:scatterChart>
      <c:valAx>
        <c:axId val="505245488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45816"/>
        <c:crosses val="autoZero"/>
        <c:crossBetween val="midCat"/>
      </c:valAx>
      <c:valAx>
        <c:axId val="505245816"/>
        <c:scaling>
          <c:orientation val="minMax"/>
          <c:max val="10"/>
          <c:min val="-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45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AIC partners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Financials: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NYU stern WACC</a:t>
            </a:r>
          </a:p>
          <a:p>
            <a:pPr lvl="1"/>
            <a:r>
              <a:rPr lang="en-US" dirty="0"/>
              <a:t>Software(systems and applications is 6%)</a:t>
            </a:r>
          </a:p>
          <a:p>
            <a:pPr lvl="1"/>
            <a:r>
              <a:rPr lang="en-US" dirty="0"/>
              <a:t>Shipbuilding and design (5%)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134889-56A8-4A55-B3EC-3DB433A06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39791"/>
              </p:ext>
            </p:extLst>
          </p:nvPr>
        </p:nvGraphicFramePr>
        <p:xfrm>
          <a:off x="7586328" y="2911333"/>
          <a:ext cx="3786957" cy="1325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150">
                  <a:extLst>
                    <a:ext uri="{9D8B030D-6E8A-4147-A177-3AD203B41FA5}">
                      <a16:colId xmlns:a16="http://schemas.microsoft.com/office/drawing/2014/main" val="2989804879"/>
                    </a:ext>
                  </a:extLst>
                </a:gridCol>
                <a:gridCol w="824952">
                  <a:extLst>
                    <a:ext uri="{9D8B030D-6E8A-4147-A177-3AD203B41FA5}">
                      <a16:colId xmlns:a16="http://schemas.microsoft.com/office/drawing/2014/main" val="3826543290"/>
                    </a:ext>
                  </a:extLst>
                </a:gridCol>
                <a:gridCol w="1009855">
                  <a:extLst>
                    <a:ext uri="{9D8B030D-6E8A-4147-A177-3AD203B41FA5}">
                      <a16:colId xmlns:a16="http://schemas.microsoft.com/office/drawing/2014/main" val="1289890690"/>
                    </a:ext>
                  </a:extLst>
                </a:gridCol>
              </a:tblGrid>
              <a:tr h="19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Undiscounted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307978"/>
                  </a:ext>
                </a:extLst>
              </a:tr>
              <a:tr h="359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(19.25)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     (21.00)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615475"/>
                  </a:ext>
                </a:extLst>
              </a:tr>
              <a:tr h="359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Operational Cash 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           20.48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652155"/>
                  </a:ext>
                </a:extLst>
              </a:tr>
              <a:tr h="19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NPV(With fixed costs)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             1.23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794050"/>
                  </a:ext>
                </a:extLst>
              </a:tr>
              <a:tr h="20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02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DD1-C893-4A0E-A257-058BD39B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459DC-D56E-474B-8E15-8AE6093390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1543050"/>
          <a:ext cx="10553700" cy="431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5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7151-93A3-4057-9E53-2AECDB40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Standardize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CD0B-F3C5-4835-88F5-81E0E1DB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10 units for vessels with a uniform price is a large scale operation</a:t>
            </a:r>
          </a:p>
          <a:p>
            <a:pPr lvl="1"/>
            <a:r>
              <a:rPr lang="en-US" dirty="0"/>
              <a:t>To create effective economies of scale there should be standardization of approach</a:t>
            </a:r>
          </a:p>
          <a:p>
            <a:pPr lvl="1"/>
            <a:r>
              <a:rPr lang="en-US" dirty="0"/>
              <a:t>Must Focus on reducing vessel specific costs.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4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14CD-ABE8-430B-81EC-E07F1B21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costs reduce specification costs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E9545A-E60C-44DD-A27E-BFB865D6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57929"/>
              </p:ext>
            </p:extLst>
          </p:nvPr>
        </p:nvGraphicFramePr>
        <p:xfrm>
          <a:off x="2608976" y="2214694"/>
          <a:ext cx="8196044" cy="3271704"/>
        </p:xfrm>
        <a:graphic>
          <a:graphicData uri="http://schemas.openxmlformats.org/drawingml/2006/table">
            <a:tbl>
              <a:tblPr/>
              <a:tblGrid>
                <a:gridCol w="4287718">
                  <a:extLst>
                    <a:ext uri="{9D8B030D-6E8A-4147-A177-3AD203B41FA5}">
                      <a16:colId xmlns:a16="http://schemas.microsoft.com/office/drawing/2014/main" val="1246263614"/>
                    </a:ext>
                  </a:extLst>
                </a:gridCol>
                <a:gridCol w="1397122">
                  <a:extLst>
                    <a:ext uri="{9D8B030D-6E8A-4147-A177-3AD203B41FA5}">
                      <a16:colId xmlns:a16="http://schemas.microsoft.com/office/drawing/2014/main" val="653303318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2882990667"/>
                    </a:ext>
                  </a:extLst>
                </a:gridCol>
              </a:tblGrid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 costs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 specific costs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244181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Achats composants COTS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616314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Achats Composants Specifiques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0650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d'oevre compsants specifiques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165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d'oevre integration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4336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54286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1701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5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81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69CE-1855-4A8B-A8D0-C90A85F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costs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494E8B-4BF2-4EC5-BA84-ED91BDE01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88650"/>
              </p:ext>
            </p:extLst>
          </p:nvPr>
        </p:nvGraphicFramePr>
        <p:xfrm>
          <a:off x="2181138" y="2281806"/>
          <a:ext cx="8145709" cy="3405928"/>
        </p:xfrm>
        <a:graphic>
          <a:graphicData uri="http://schemas.openxmlformats.org/drawingml/2006/table">
            <a:tbl>
              <a:tblPr/>
              <a:tblGrid>
                <a:gridCol w="4261385">
                  <a:extLst>
                    <a:ext uri="{9D8B030D-6E8A-4147-A177-3AD203B41FA5}">
                      <a16:colId xmlns:a16="http://schemas.microsoft.com/office/drawing/2014/main" val="3921678435"/>
                    </a:ext>
                  </a:extLst>
                </a:gridCol>
                <a:gridCol w="1388541">
                  <a:extLst>
                    <a:ext uri="{9D8B030D-6E8A-4147-A177-3AD203B41FA5}">
                      <a16:colId xmlns:a16="http://schemas.microsoft.com/office/drawing/2014/main" val="1923920596"/>
                    </a:ext>
                  </a:extLst>
                </a:gridCol>
                <a:gridCol w="2495783">
                  <a:extLst>
                    <a:ext uri="{9D8B030D-6E8A-4147-A177-3AD203B41FA5}">
                      <a16:colId xmlns:a16="http://schemas.microsoft.com/office/drawing/2014/main" val="2565686548"/>
                    </a:ext>
                  </a:extLst>
                </a:gridCol>
              </a:tblGrid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 specific costs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73427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93759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Developpement HW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03463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Developpement FW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46007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Indus-Cout + 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22751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Realization prototypes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04341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Risques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41105"/>
                  </a:ext>
                </a:extLst>
              </a:tr>
              <a:tr h="425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2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8F65-94B1-456D-973D-782AD076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0C5A74-2CBB-40E9-906A-AE9BAB7E8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751018"/>
              </p:ext>
            </p:extLst>
          </p:nvPr>
        </p:nvGraphicFramePr>
        <p:xfrm>
          <a:off x="2785145" y="2709645"/>
          <a:ext cx="6929306" cy="3095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9944">
                  <a:extLst>
                    <a:ext uri="{9D8B030D-6E8A-4147-A177-3AD203B41FA5}">
                      <a16:colId xmlns:a16="http://schemas.microsoft.com/office/drawing/2014/main" val="1544183385"/>
                    </a:ext>
                  </a:extLst>
                </a:gridCol>
                <a:gridCol w="2559362">
                  <a:extLst>
                    <a:ext uri="{9D8B030D-6E8A-4147-A177-3AD203B41FA5}">
                      <a16:colId xmlns:a16="http://schemas.microsoft.com/office/drawing/2014/main" val="1674049879"/>
                    </a:ext>
                  </a:extLst>
                </a:gridCol>
              </a:tblGrid>
              <a:tr h="464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Undiscounted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357283"/>
                  </a:ext>
                </a:extLst>
              </a:tr>
              <a:tr h="84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                             (12.55)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060888"/>
                  </a:ext>
                </a:extLst>
              </a:tr>
              <a:tr h="840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Operational Cash 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                                15.55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338292"/>
                  </a:ext>
                </a:extLst>
              </a:tr>
              <a:tr h="464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NPV(With fixed costs)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443669"/>
                  </a:ext>
                </a:extLst>
              </a:tr>
              <a:tr h="487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95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0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21431</TotalTime>
  <Words>203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AIC partners</vt:lpstr>
      <vt:lpstr>Financials: of the project</vt:lpstr>
      <vt:lpstr>Cash Flow</vt:lpstr>
      <vt:lpstr>Approach: Standardize</vt:lpstr>
      <vt:lpstr>Labor costs reduce specification costs</vt:lpstr>
      <vt:lpstr>Fixed costs</vt:lpstr>
      <vt:lpstr>Expected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32</cp:revision>
  <dcterms:created xsi:type="dcterms:W3CDTF">2022-01-28T19:51:37Z</dcterms:created>
  <dcterms:modified xsi:type="dcterms:W3CDTF">2022-03-10T17:10:59Z</dcterms:modified>
</cp:coreProperties>
</file>