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12"/>
  </p:handoutMasterIdLst>
  <p:sldIdLst>
    <p:sldId id="256" r:id="rId2"/>
    <p:sldId id="275" r:id="rId3"/>
    <p:sldId id="273" r:id="rId4"/>
    <p:sldId id="274" r:id="rId5"/>
    <p:sldId id="271" r:id="rId6"/>
    <p:sldId id="278" r:id="rId7"/>
    <p:sldId id="272" r:id="rId8"/>
    <p:sldId id="270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8BBFF1-48F2-4A7C-B0F6-0EFF4A302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32A2-5483-4673-8761-487E1D5AFA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4BC9-88B6-4E9D-957B-57B6DAA50DF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543D-6818-4B05-8E4B-306DBC724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5E1-1E55-4230-8701-552AFFA6D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411-3DFC-40A4-888A-C55331C2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43113"/>
            <a:ext cx="10554574" cy="43156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133834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02037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4696F19-5A84-4A39-94FC-C773DCDED9ED}"/>
              </a:ext>
            </a:extLst>
          </p:cNvPr>
          <p:cNvSpPr/>
          <p:nvPr userDrawn="1"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F94C84-C7FC-4689-B21A-AA72149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DD83DF-7B52-4331-BEAE-BA1724C7581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AD84-6D47-4F2E-8897-F6536BB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</a:t>
            </a:r>
            <a:br>
              <a:rPr lang="en-US" dirty="0"/>
            </a:br>
            <a:r>
              <a:rPr lang="en-US" dirty="0"/>
              <a:t>Lecture 2: Functions of two random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DAC4-911A-4A95-BA4A-DAB6E709B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Diomides Mavroyiannis, 2022</a:t>
            </a:r>
          </a:p>
        </p:txBody>
      </p:sp>
    </p:spTree>
    <p:extLst>
      <p:ext uri="{BB962C8B-B14F-4D97-AF65-F5344CB8AC3E}">
        <p14:creationId xmlns:p14="http://schemas.microsoft.com/office/powerpoint/2010/main" val="285629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0806-0964-4AAD-9AB3-638CE4B4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lesson: Correlation is not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8E1A-5929-46E5-865D-560488AE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https://www.tylervigen.com/spurious-correlations</a:t>
            </a:r>
            <a:endParaRPr lang="en-US" dirty="0"/>
          </a:p>
          <a:p>
            <a:r>
              <a:rPr lang="en-US" dirty="0"/>
              <a:t>However, association is a necessary condition for causality.</a:t>
            </a:r>
          </a:p>
        </p:txBody>
      </p:sp>
    </p:spTree>
    <p:extLst>
      <p:ext uri="{BB962C8B-B14F-4D97-AF65-F5344CB8AC3E}">
        <p14:creationId xmlns:p14="http://schemas.microsoft.com/office/powerpoint/2010/main" val="19810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583-BD3B-4D4B-B2EC-4E3C2794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F376-4857-428A-97ED-43EBEF84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popular culture the term correlation is used to denote relationship</a:t>
            </a:r>
          </a:p>
          <a:p>
            <a:r>
              <a:rPr lang="en-US" dirty="0"/>
              <a:t>Association is the word use by statisticians to signify ANY relationship</a:t>
            </a:r>
          </a:p>
          <a:p>
            <a:r>
              <a:rPr lang="en-US" dirty="0"/>
              <a:t>The main measures of association are:</a:t>
            </a:r>
          </a:p>
          <a:p>
            <a:pPr lvl="1"/>
            <a:r>
              <a:rPr lang="en-US" dirty="0"/>
              <a:t>Covariance</a:t>
            </a:r>
          </a:p>
          <a:p>
            <a:pPr lvl="1"/>
            <a:r>
              <a:rPr lang="en-US" dirty="0"/>
              <a:t>Pearson Correlation</a:t>
            </a:r>
          </a:p>
          <a:p>
            <a:pPr lvl="1"/>
            <a:r>
              <a:rPr lang="en-US" dirty="0"/>
              <a:t>Spearman Rank Correlation</a:t>
            </a:r>
          </a:p>
          <a:p>
            <a:pPr lvl="1"/>
            <a:r>
              <a:rPr lang="en-US" dirty="0"/>
              <a:t>Co-integration and other Non-Linear measures</a:t>
            </a:r>
          </a:p>
        </p:txBody>
      </p:sp>
    </p:spTree>
    <p:extLst>
      <p:ext uri="{BB962C8B-B14F-4D97-AF65-F5344CB8AC3E}">
        <p14:creationId xmlns:p14="http://schemas.microsoft.com/office/powerpoint/2010/main" val="143936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277B-E85B-43A4-AEA2-8CBF828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of two die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B01866-E504-44AB-9D82-BD812F611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679189"/>
              </p:ext>
            </p:extLst>
          </p:nvPr>
        </p:nvGraphicFramePr>
        <p:xfrm>
          <a:off x="819150" y="1543050"/>
          <a:ext cx="105536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71">
                  <a:extLst>
                    <a:ext uri="{9D8B030D-6E8A-4147-A177-3AD203B41FA5}">
                      <a16:colId xmlns:a16="http://schemas.microsoft.com/office/drawing/2014/main" val="2166211847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369408828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1023361438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3230512240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3575896663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2212537387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284584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X\Y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1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2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0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9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10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74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15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3197-2B72-4728-9F69-585ED1CE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PDF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BE4094-8B55-46A9-98FC-EF57E5573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78262"/>
              </p:ext>
            </p:extLst>
          </p:nvPr>
        </p:nvGraphicFramePr>
        <p:xfrm>
          <a:off x="819150" y="1543049"/>
          <a:ext cx="9741876" cy="3909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823">
                  <a:extLst>
                    <a:ext uri="{9D8B030D-6E8A-4147-A177-3AD203B41FA5}">
                      <a16:colId xmlns:a16="http://schemas.microsoft.com/office/drawing/2014/main" val="1484787082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1277022185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110643804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35698213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712375180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3065941556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1256249538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165574282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852376807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8639838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4081908856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3238454553"/>
                    </a:ext>
                  </a:extLst>
                </a:gridCol>
              </a:tblGrid>
              <a:tr h="558498">
                <a:tc>
                  <a:txBody>
                    <a:bodyPr/>
                    <a:lstStyle/>
                    <a:p>
                      <a:r>
                        <a:rPr lang="en-US" dirty="0"/>
                        <a:t>X\T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7282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85798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84581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82522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39753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46689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8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AED6-F458-4BF0-8FB1-904567AD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38D20-E83D-4744-BCAB-84ACF6DA2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Very similar to the centralized second moment</a:t>
                </a:r>
              </a:p>
              <a:p>
                <a:r>
                  <a:rPr lang="en-US" dirty="0"/>
                  <a:t>Take a six sided die and toss it</a:t>
                </a:r>
              </a:p>
              <a:p>
                <a:r>
                  <a:rPr lang="en-US" dirty="0"/>
                  <a:t>X: the value of the die</a:t>
                </a:r>
              </a:p>
              <a:p>
                <a:r>
                  <a:rPr lang="en-US" dirty="0"/>
                  <a:t>Y: Takes the value 3 if the die is larger than 3 and the value 1 if the die is 3 or smaller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38D20-E83D-4744-BCAB-84ACF6DA2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52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09A9-BBA6-4CD0-A174-33B6D90D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EA815-7194-444C-9372-78E7E3811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Expected value of X = 3.5, expected value of Y = 2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−3.5∗2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EA815-7194-444C-9372-78E7E3811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63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4892-F4FF-480A-B1BA-54B1F545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and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BEE73-B0D4-479B-884C-3384EA086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of the definitions of independence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If you can neatly separate the two, they are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 independence implies zero covariance</a:t>
                </a:r>
              </a:p>
              <a:p>
                <a:r>
                  <a:rPr lang="en-US" dirty="0"/>
                  <a:t>However, zero covariance does NOT imply independence. </a:t>
                </a:r>
              </a:p>
              <a:p>
                <a:r>
                  <a:rPr lang="en-US" dirty="0"/>
                  <a:t>Take for example a uniform RV 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Then take it’s square,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They have zero covariance but are NOT independent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BEE73-B0D4-479B-884C-3384EA086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00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CC74-FC75-4EB1-A3C7-35829F75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Covariance!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D5CFF-96D3-4815-99E6-5ED120378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Absolutes don’t matter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Sums have additive covariances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Self explanatory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D5CFF-96D3-4815-99E6-5ED120378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01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6836-5F78-47C6-8377-E8DA41B6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71EE7-5C65-4754-A158-8C9D7798E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:r>
                  <a:rPr lang="en-US" sz="2400" b="0" dirty="0"/>
                  <a:t>Standardized Covariance, to be between 0 and 1</a:t>
                </a:r>
              </a:p>
              <a:p>
                <a:pPr lvl="1"/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71EE7-5C65-4754-A158-8C9D7798E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073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11083</TotalTime>
  <Words>512</Words>
  <Application>Microsoft Office PowerPoint</Application>
  <PresentationFormat>Widescreen</PresentationFormat>
  <Paragraphs>179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Century Gothic</vt:lpstr>
      <vt:lpstr>Wingdings 2</vt:lpstr>
      <vt:lpstr>Quotable</vt:lpstr>
      <vt:lpstr>Econometrics Lecture 2: Functions of two random variables</vt:lpstr>
      <vt:lpstr>Association</vt:lpstr>
      <vt:lpstr>Joint Probability of two die</vt:lpstr>
      <vt:lpstr>Marginal PDF</vt:lpstr>
      <vt:lpstr>Covariance</vt:lpstr>
      <vt:lpstr>Covariance Example</vt:lpstr>
      <vt:lpstr>Covariance and independence</vt:lpstr>
      <vt:lpstr>Properties of Covariance!</vt:lpstr>
      <vt:lpstr>Correlation</vt:lpstr>
      <vt:lpstr>Simple lesson: Correlation is not causation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Diomides Mavroyiannis</dc:creator>
  <cp:lastModifiedBy>Diomides Mavroyiannis</cp:lastModifiedBy>
  <cp:revision>16</cp:revision>
  <dcterms:created xsi:type="dcterms:W3CDTF">2022-01-28T19:51:37Z</dcterms:created>
  <dcterms:modified xsi:type="dcterms:W3CDTF">2022-02-12T12:17:15Z</dcterms:modified>
</cp:coreProperties>
</file>