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11"/>
  </p:handoutMasterIdLst>
  <p:sldIdLst>
    <p:sldId id="256" r:id="rId2"/>
    <p:sldId id="275" r:id="rId3"/>
    <p:sldId id="282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79486A-7673-4E74-B037-5A3036C4ECC6}" type="doc">
      <dgm:prSet loTypeId="urn:microsoft.com/office/officeart/2005/8/layout/rings+Icon" loCatId="relationship" qsTypeId="urn:microsoft.com/office/officeart/2005/8/quickstyle/3d3" qsCatId="3D" csTypeId="urn:microsoft.com/office/officeart/2005/8/colors/colorful5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45FBA7BC-56BF-462E-BFB5-76E08666B00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45FBA7BC-56BF-462E-BFB5-76E08666B00C}">
          <dgm:prSet phldrT="[Text]"/>
          <dgm:spPr/>
          <dgm:t>
            <a:bodyPr/>
            <a:lstStyle/>
            <a:p>
              <a:r>
                <a:rPr lang="en-US" i="0" dirty="0">
                  <a:latin typeface="Cambria Math" panose="02040503050406030204" pitchFamily="18" charset="0"/>
                </a:rPr>
                <a:t>𝑋</a:t>
              </a:r>
              <a:r>
                <a:rPr lang="en-US" b="0" i="0" dirty="0">
                  <a:latin typeface="Cambria Math" panose="02040503050406030204" pitchFamily="18" charset="0"/>
                </a:rPr>
                <a:t>_1</a:t>
              </a:r>
              <a:endParaRPr lang="en-US" dirty="0"/>
            </a:p>
          </dgm:t>
        </dgm:pt>
      </mc:Fallback>
    </mc:AlternateContent>
    <dgm:pt modelId="{3A3055CF-CB12-46EF-9D4E-94AC8F822597}" type="parTrans" cxnId="{BC72FE15-1065-4C58-8117-61D4E1433423}">
      <dgm:prSet/>
      <dgm:spPr/>
      <dgm:t>
        <a:bodyPr/>
        <a:lstStyle/>
        <a:p>
          <a:endParaRPr lang="en-US"/>
        </a:p>
      </dgm:t>
    </dgm:pt>
    <dgm:pt modelId="{A7D27313-8BD9-4741-8329-0A96C7C6803D}" type="sibTrans" cxnId="{BC72FE15-1065-4C58-8117-61D4E143342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8A739A8-9F52-4319-9D53-53A430458B4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28A739A8-9F52-4319-9D53-53A430458B47}">
          <dgm:prSet phldrT="[Text]"/>
          <dgm:spPr/>
          <dgm:t>
            <a:bodyPr/>
            <a:lstStyle/>
            <a:p>
              <a:r>
                <a:rPr lang="en-US" b="0" i="0" dirty="0">
                  <a:latin typeface="Cambria Math" panose="02040503050406030204" pitchFamily="18" charset="0"/>
                </a:rPr>
                <a:t>𝑌</a:t>
              </a:r>
              <a:endParaRPr lang="en-US" dirty="0"/>
            </a:p>
          </dgm:t>
        </dgm:pt>
      </mc:Fallback>
    </mc:AlternateContent>
    <dgm:pt modelId="{D8FC7D40-192C-423C-B979-EA6B4F2E34CC}" type="parTrans" cxnId="{18A65C22-E787-460C-BCFF-88C05168A81B}">
      <dgm:prSet/>
      <dgm:spPr/>
      <dgm:t>
        <a:bodyPr/>
        <a:lstStyle/>
        <a:p>
          <a:endParaRPr lang="en-US"/>
        </a:p>
      </dgm:t>
    </dgm:pt>
    <dgm:pt modelId="{1A6F22B0-F28B-4E15-8A9D-80A3C28DE4CC}" type="sibTrans" cxnId="{18A65C22-E787-460C-BCFF-88C05168A81B}">
      <dgm:prSet/>
      <dgm:spPr/>
      <dgm:t>
        <a:bodyPr/>
        <a:lstStyle/>
        <a:p>
          <a:endParaRPr lang="en-US"/>
        </a:p>
      </dgm:t>
    </dgm:pt>
    <dgm:pt modelId="{DE80422A-C00D-49AC-B529-13A8D1360062}" type="pres">
      <dgm:prSet presAssocID="{DD79486A-7673-4E74-B037-5A3036C4ECC6}" presName="Name0" presStyleCnt="0">
        <dgm:presLayoutVars>
          <dgm:chMax val="7"/>
          <dgm:dir/>
          <dgm:resizeHandles val="exact"/>
        </dgm:presLayoutVars>
      </dgm:prSet>
      <dgm:spPr/>
    </dgm:pt>
    <dgm:pt modelId="{858BB8B4-4DBA-4E34-A087-A2D3AB4844EA}" type="pres">
      <dgm:prSet presAssocID="{DD79486A-7673-4E74-B037-5A3036C4ECC6}" presName="ellipse1" presStyleLbl="vennNode1" presStyleIdx="0" presStyleCnt="2">
        <dgm:presLayoutVars>
          <dgm:bulletEnabled val="1"/>
        </dgm:presLayoutVars>
      </dgm:prSet>
      <dgm:spPr/>
    </dgm:pt>
    <dgm:pt modelId="{0D2CD362-C563-4D13-A645-3F47713C9271}" type="pres">
      <dgm:prSet presAssocID="{DD79486A-7673-4E74-B037-5A3036C4ECC6}" presName="ellipse2" presStyleLbl="vennNode1" presStyleIdx="1" presStyleCnt="2">
        <dgm:presLayoutVars>
          <dgm:bulletEnabled val="1"/>
        </dgm:presLayoutVars>
      </dgm:prSet>
      <dgm:spPr/>
    </dgm:pt>
  </dgm:ptLst>
  <dgm:cxnLst>
    <dgm:cxn modelId="{BC72FE15-1065-4C58-8117-61D4E1433423}" srcId="{DD79486A-7673-4E74-B037-5A3036C4ECC6}" destId="{45FBA7BC-56BF-462E-BFB5-76E08666B00C}" srcOrd="0" destOrd="0" parTransId="{3A3055CF-CB12-46EF-9D4E-94AC8F822597}" sibTransId="{A7D27313-8BD9-4741-8329-0A96C7C6803D}"/>
    <dgm:cxn modelId="{18A65C22-E787-460C-BCFF-88C05168A81B}" srcId="{DD79486A-7673-4E74-B037-5A3036C4ECC6}" destId="{28A739A8-9F52-4319-9D53-53A430458B47}" srcOrd="1" destOrd="0" parTransId="{D8FC7D40-192C-423C-B979-EA6B4F2E34CC}" sibTransId="{1A6F22B0-F28B-4E15-8A9D-80A3C28DE4CC}"/>
    <dgm:cxn modelId="{479EBBBD-A4A7-4DCD-936C-2A45F335EF06}" type="presOf" srcId="{28A739A8-9F52-4319-9D53-53A430458B47}" destId="{0D2CD362-C563-4D13-A645-3F47713C9271}" srcOrd="0" destOrd="0" presId="urn:microsoft.com/office/officeart/2005/8/layout/rings+Icon"/>
    <dgm:cxn modelId="{055BA8D8-1F2A-418B-90EE-02EB2B6C3486}" type="presOf" srcId="{DD79486A-7673-4E74-B037-5A3036C4ECC6}" destId="{DE80422A-C00D-49AC-B529-13A8D1360062}" srcOrd="0" destOrd="0" presId="urn:microsoft.com/office/officeart/2005/8/layout/rings+Icon"/>
    <dgm:cxn modelId="{47204EE2-E6AB-47F0-8156-7348DEEA4864}" type="presOf" srcId="{45FBA7BC-56BF-462E-BFB5-76E08666B00C}" destId="{858BB8B4-4DBA-4E34-A087-A2D3AB4844EA}" srcOrd="0" destOrd="0" presId="urn:microsoft.com/office/officeart/2005/8/layout/rings+Icon"/>
    <dgm:cxn modelId="{94678E0E-20CB-4252-A983-4155955D032F}" type="presParOf" srcId="{DE80422A-C00D-49AC-B529-13A8D1360062}" destId="{858BB8B4-4DBA-4E34-A087-A2D3AB4844EA}" srcOrd="0" destOrd="0" presId="urn:microsoft.com/office/officeart/2005/8/layout/rings+Icon"/>
    <dgm:cxn modelId="{204F4F95-0358-454A-B7ED-73812D90F349}" type="presParOf" srcId="{DE80422A-C00D-49AC-B529-13A8D1360062}" destId="{0D2CD362-C563-4D13-A645-3F47713C9271}" srcOrd="1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79486A-7673-4E74-B037-5A3036C4ECC6}" type="doc">
      <dgm:prSet loTypeId="urn:microsoft.com/office/officeart/2005/8/layout/rings+Icon" loCatId="relationship" qsTypeId="urn:microsoft.com/office/officeart/2005/8/quickstyle/3d3" qsCatId="3D" csTypeId="urn:microsoft.com/office/officeart/2005/8/colors/colorful5" csCatId="colorful" phldr="1"/>
      <dgm:spPr/>
    </dgm:pt>
    <dgm:pt modelId="{45FBA7BC-56BF-462E-BFB5-76E08666B00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A3055CF-CB12-46EF-9D4E-94AC8F822597}" type="parTrans" cxnId="{BC72FE15-1065-4C58-8117-61D4E1433423}">
      <dgm:prSet/>
      <dgm:spPr/>
      <dgm:t>
        <a:bodyPr/>
        <a:lstStyle/>
        <a:p>
          <a:endParaRPr lang="en-US"/>
        </a:p>
      </dgm:t>
    </dgm:pt>
    <dgm:pt modelId="{A7D27313-8BD9-4741-8329-0A96C7C6803D}" type="sibTrans" cxnId="{BC72FE15-1065-4C58-8117-61D4E1433423}">
      <dgm:prSet/>
      <dgm:spPr/>
      <dgm:t>
        <a:bodyPr/>
        <a:lstStyle/>
        <a:p>
          <a:endParaRPr lang="en-US"/>
        </a:p>
      </dgm:t>
    </dgm:pt>
    <dgm:pt modelId="{28A739A8-9F52-4319-9D53-53A430458B47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8FC7D40-192C-423C-B979-EA6B4F2E34CC}" type="parTrans" cxnId="{18A65C22-E787-460C-BCFF-88C05168A81B}">
      <dgm:prSet/>
      <dgm:spPr/>
      <dgm:t>
        <a:bodyPr/>
        <a:lstStyle/>
        <a:p>
          <a:endParaRPr lang="en-US"/>
        </a:p>
      </dgm:t>
    </dgm:pt>
    <dgm:pt modelId="{1A6F22B0-F28B-4E15-8A9D-80A3C28DE4CC}" type="sibTrans" cxnId="{18A65C22-E787-460C-BCFF-88C05168A81B}">
      <dgm:prSet/>
      <dgm:spPr/>
      <dgm:t>
        <a:bodyPr/>
        <a:lstStyle/>
        <a:p>
          <a:endParaRPr lang="en-US"/>
        </a:p>
      </dgm:t>
    </dgm:pt>
    <dgm:pt modelId="{DE80422A-C00D-49AC-B529-13A8D1360062}" type="pres">
      <dgm:prSet presAssocID="{DD79486A-7673-4E74-B037-5A3036C4ECC6}" presName="Name0" presStyleCnt="0">
        <dgm:presLayoutVars>
          <dgm:chMax val="7"/>
          <dgm:dir/>
          <dgm:resizeHandles val="exact"/>
        </dgm:presLayoutVars>
      </dgm:prSet>
      <dgm:spPr/>
    </dgm:pt>
    <dgm:pt modelId="{858BB8B4-4DBA-4E34-A087-A2D3AB4844EA}" type="pres">
      <dgm:prSet presAssocID="{DD79486A-7673-4E74-B037-5A3036C4ECC6}" presName="ellipse1" presStyleLbl="vennNode1" presStyleIdx="0" presStyleCnt="2">
        <dgm:presLayoutVars>
          <dgm:bulletEnabled val="1"/>
        </dgm:presLayoutVars>
      </dgm:prSet>
      <dgm:spPr/>
    </dgm:pt>
    <dgm:pt modelId="{0D2CD362-C563-4D13-A645-3F47713C9271}" type="pres">
      <dgm:prSet presAssocID="{DD79486A-7673-4E74-B037-5A3036C4ECC6}" presName="ellipse2" presStyleLbl="vennNode1" presStyleIdx="1" presStyleCnt="2">
        <dgm:presLayoutVars>
          <dgm:bulletEnabled val="1"/>
        </dgm:presLayoutVars>
      </dgm:prSet>
      <dgm:spPr/>
    </dgm:pt>
  </dgm:ptLst>
  <dgm:cxnLst>
    <dgm:cxn modelId="{BC72FE15-1065-4C58-8117-61D4E1433423}" srcId="{DD79486A-7673-4E74-B037-5A3036C4ECC6}" destId="{45FBA7BC-56BF-462E-BFB5-76E08666B00C}" srcOrd="0" destOrd="0" parTransId="{3A3055CF-CB12-46EF-9D4E-94AC8F822597}" sibTransId="{A7D27313-8BD9-4741-8329-0A96C7C6803D}"/>
    <dgm:cxn modelId="{18A65C22-E787-460C-BCFF-88C05168A81B}" srcId="{DD79486A-7673-4E74-B037-5A3036C4ECC6}" destId="{28A739A8-9F52-4319-9D53-53A430458B47}" srcOrd="1" destOrd="0" parTransId="{D8FC7D40-192C-423C-B979-EA6B4F2E34CC}" sibTransId="{1A6F22B0-F28B-4E15-8A9D-80A3C28DE4CC}"/>
    <dgm:cxn modelId="{479EBBBD-A4A7-4DCD-936C-2A45F335EF06}" type="presOf" srcId="{28A739A8-9F52-4319-9D53-53A430458B47}" destId="{0D2CD362-C563-4D13-A645-3F47713C9271}" srcOrd="0" destOrd="0" presId="urn:microsoft.com/office/officeart/2005/8/layout/rings+Icon"/>
    <dgm:cxn modelId="{055BA8D8-1F2A-418B-90EE-02EB2B6C3486}" type="presOf" srcId="{DD79486A-7673-4E74-B037-5A3036C4ECC6}" destId="{DE80422A-C00D-49AC-B529-13A8D1360062}" srcOrd="0" destOrd="0" presId="urn:microsoft.com/office/officeart/2005/8/layout/rings+Icon"/>
    <dgm:cxn modelId="{47204EE2-E6AB-47F0-8156-7348DEEA4864}" type="presOf" srcId="{45FBA7BC-56BF-462E-BFB5-76E08666B00C}" destId="{858BB8B4-4DBA-4E34-A087-A2D3AB4844EA}" srcOrd="0" destOrd="0" presId="urn:microsoft.com/office/officeart/2005/8/layout/rings+Icon"/>
    <dgm:cxn modelId="{94678E0E-20CB-4252-A983-4155955D032F}" type="presParOf" srcId="{DE80422A-C00D-49AC-B529-13A8D1360062}" destId="{858BB8B4-4DBA-4E34-A087-A2D3AB4844EA}" srcOrd="0" destOrd="0" presId="urn:microsoft.com/office/officeart/2005/8/layout/rings+Icon"/>
    <dgm:cxn modelId="{204F4F95-0358-454A-B7ED-73812D90F349}" type="presParOf" srcId="{DE80422A-C00D-49AC-B529-13A8D1360062}" destId="{0D2CD362-C563-4D13-A645-3F47713C9271}" srcOrd="1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BB8B4-4DBA-4E34-A087-A2D3AB4844EA}">
      <dsp:nvSpPr>
        <dsp:cNvPr id="0" name=""/>
        <dsp:cNvSpPr/>
      </dsp:nvSpPr>
      <dsp:spPr>
        <a:xfrm>
          <a:off x="3315903" y="0"/>
          <a:ext cx="2589233" cy="258941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65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6500" i="1" kern="1200" dirty="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US" sz="6500" b="0" i="1" kern="1200" dirty="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6500" kern="1200" dirty="0"/>
        </a:p>
      </dsp:txBody>
      <dsp:txXfrm>
        <a:off x="3695087" y="379211"/>
        <a:ext cx="1830865" cy="1830994"/>
      </dsp:txXfrm>
    </dsp:sp>
    <dsp:sp modelId="{0D2CD362-C563-4D13-A645-3F47713C9271}">
      <dsp:nvSpPr>
        <dsp:cNvPr id="0" name=""/>
        <dsp:cNvSpPr/>
      </dsp:nvSpPr>
      <dsp:spPr>
        <a:xfrm>
          <a:off x="4648562" y="1726996"/>
          <a:ext cx="2589233" cy="2589416"/>
        </a:xfrm>
        <a:prstGeom prst="ellipse">
          <a:avLst/>
        </a:prstGeom>
        <a:solidFill>
          <a:schemeClr val="accent5">
            <a:alpha val="50000"/>
            <a:hueOff val="20796183"/>
            <a:satOff val="-568"/>
            <a:lumOff val="-313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6500" b="0" i="1" kern="1200" dirty="0" smtClean="0">
                    <a:latin typeface="Cambria Math" panose="02040503050406030204" pitchFamily="18" charset="0"/>
                  </a:rPr>
                  <m:t>𝑌</m:t>
                </m:r>
              </m:oMath>
            </m:oMathPara>
          </a14:m>
          <a:endParaRPr lang="en-US" sz="6500" kern="1200" dirty="0"/>
        </a:p>
      </dsp:txBody>
      <dsp:txXfrm>
        <a:off x="5027746" y="2106207"/>
        <a:ext cx="1830865" cy="183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8BBFF1-48F2-4A7C-B0F6-0EFF4A302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32A2-5483-4673-8761-487E1D5AFA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4BC9-88B6-4E9D-957B-57B6DAA50DF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543D-6818-4B05-8E4B-306DBC724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5E1-1E55-4230-8701-552AFFA6D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411-3DFC-40A4-888A-C55331C2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43113"/>
            <a:ext cx="10554574" cy="43156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133834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02037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4696F19-5A84-4A39-94FC-C773DCDED9ED}"/>
              </a:ext>
            </a:extLst>
          </p:cNvPr>
          <p:cNvSpPr/>
          <p:nvPr userDrawn="1"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F94C84-C7FC-4689-B21A-AA72149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DD83DF-7B52-4331-BEAE-BA1724C758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AD84-6D47-4F2E-8897-F6536BB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</a:t>
            </a:r>
            <a:br>
              <a:rPr lang="en-US" dirty="0"/>
            </a:br>
            <a:r>
              <a:rPr lang="en-US"/>
              <a:t>Lecture 4: </a:t>
            </a:r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DAC4-911A-4A95-BA4A-DAB6E709B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Diomides Mavroyiannis, 2022</a:t>
            </a:r>
          </a:p>
        </p:txBody>
      </p:sp>
    </p:spTree>
    <p:extLst>
      <p:ext uri="{BB962C8B-B14F-4D97-AF65-F5344CB8AC3E}">
        <p14:creationId xmlns:p14="http://schemas.microsoft.com/office/powerpoint/2010/main" val="28562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583-BD3B-4D4B-B2EC-4E3C2794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regression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F376-4857-428A-97ED-43EBEF84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line is a measure of the relationship between two variables</a:t>
            </a:r>
          </a:p>
          <a:p>
            <a:r>
              <a:rPr lang="en-US" dirty="0"/>
              <a:t>It is built on correlation, but also takes into account absolute numbers</a:t>
            </a:r>
          </a:p>
          <a:p>
            <a:r>
              <a:rPr lang="en-US" dirty="0"/>
              <a:t>If there are more than two variables, then we are measuring conditional correlation. </a:t>
            </a:r>
          </a:p>
        </p:txBody>
      </p:sp>
    </p:spTree>
    <p:extLst>
      <p:ext uri="{BB962C8B-B14F-4D97-AF65-F5344CB8AC3E}">
        <p14:creationId xmlns:p14="http://schemas.microsoft.com/office/powerpoint/2010/main" val="143936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C494-E356-447A-AD17-61C6BB52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E47A2D8-10F0-4B26-BB34-9E2E254BB1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2064953"/>
                  </p:ext>
                </p:extLst>
              </p:nvPr>
            </p:nvGraphicFramePr>
            <p:xfrm>
              <a:off x="819150" y="1543050"/>
              <a:ext cx="10553700" cy="43164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E47A2D8-10F0-4B26-BB34-9E2E254BB1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2064953"/>
                  </p:ext>
                </p:extLst>
              </p:nvPr>
            </p:nvGraphicFramePr>
            <p:xfrm>
              <a:off x="819150" y="1543050"/>
              <a:ext cx="10553700" cy="43164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843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6060-D0EA-4486-9BEC-6166F209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regression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9EA50-9FBD-4411-A960-4761D3664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dependent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independent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error term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slope coefficient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magnitude difference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9EA50-9FBD-4411-A960-4761D3664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727331-0905-4532-B4EF-E3D3DFA3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47900"/>
            <a:ext cx="4972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5E87-A3B4-4EF9-A5E1-A6B27D2D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slope and intercept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4C6D4-B807-45DD-9BD3-24BD456D7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4C6D4-B807-45DD-9BD3-24BD456D7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4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780D-8BFC-4817-9C16-EEF317A9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AEB8C-7169-4C0C-965D-C919D0985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1543050"/>
            <a:ext cx="10704667" cy="4316413"/>
          </a:xfrm>
        </p:spPr>
      </p:pic>
    </p:spTree>
    <p:extLst>
      <p:ext uri="{BB962C8B-B14F-4D97-AF65-F5344CB8AC3E}">
        <p14:creationId xmlns:p14="http://schemas.microsoft.com/office/powerpoint/2010/main" val="21785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BC82-AB4D-467D-9C5C-7D93A8B3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properties and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397C4C-369E-486F-8857-B46E56DA7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of the properties of OLS is that the average of all the errors will be zero.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 a property of OLS but an assumption is the following:</a:t>
                </a:r>
              </a:p>
              <a:p>
                <a:r>
                  <a:rPr lang="en-US" dirty="0"/>
                  <a:t>The average value of the unexplained is the same for all slices of u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 if we are measuring income and using education as the explanatory variable, then it must be that other variables we do not include, are not correlated with education.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397C4C-369E-486F-8857-B46E56DA7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64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F76E-8173-43FA-A601-1F62246A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properties: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87B4F-EDA6-4515-97D7-EBF4C02C17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dirty="0"/>
              </a:p>
              <a:p>
                <a:r>
                  <a:rPr lang="en-US" dirty="0"/>
                  <a:t>Covariance between explanatory variable and error term is zero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point which is the average of the explanatory variable and the average of the explained variable, is always on the regression line. </a:t>
                </a:r>
              </a:p>
              <a:p>
                <a:r>
                  <a:rPr lang="en-US" dirty="0"/>
                  <a:t>The beta coefficient depends linearly on scale(see the python Notebook)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87B4F-EDA6-4515-97D7-EBF4C02C1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4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9935-3910-4543-8A34-4886B920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15AAB-15CD-4C6A-81D8-13324209A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In the Venn diagram, identify the following:</a:t>
                </a:r>
              </a:p>
              <a:p>
                <a:pPr lvl="1"/>
                <a:r>
                  <a:rPr lang="en-US" b="0" dirty="0"/>
                  <a:t>The total area to be explained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𝑆𝑞𝑢𝑎𝑟𝑒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The area that is explained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𝑆𝑞𝑢𝑎𝑟𝑒𝑠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𝐸𝑥𝑝𝑙𝑎𝑖𝑛𝑒𝑑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The area that is not explained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𝑆𝑞𝑢𝑎𝑟𝑒𝑠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𝑅𝑒𝑠𝑖𝑑𝑢𝑎𝑙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𝑒𝑥𝑝𝑙𝑎𝑖𝑛𝑒𝑑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15AAB-15CD-4C6A-81D8-13324209A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00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14435</TotalTime>
  <Words>327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Century Gothic</vt:lpstr>
      <vt:lpstr>Wingdings 2</vt:lpstr>
      <vt:lpstr>Quotable</vt:lpstr>
      <vt:lpstr>Econometrics Lecture 4: Regression</vt:lpstr>
      <vt:lpstr>What is a regression line?</vt:lpstr>
      <vt:lpstr>PowerPoint Presentation</vt:lpstr>
      <vt:lpstr>The linear regression equation</vt:lpstr>
      <vt:lpstr>The slope and intercept coefficient</vt:lpstr>
      <vt:lpstr>Properties of OLS</vt:lpstr>
      <vt:lpstr>Errors properties and assumption</vt:lpstr>
      <vt:lpstr>Further properties: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Diomides Mavroyiannis</dc:creator>
  <cp:lastModifiedBy>Diomides Mavroyiannis</cp:lastModifiedBy>
  <cp:revision>23</cp:revision>
  <dcterms:created xsi:type="dcterms:W3CDTF">2022-01-28T19:51:37Z</dcterms:created>
  <dcterms:modified xsi:type="dcterms:W3CDTF">2022-02-26T16:04:21Z</dcterms:modified>
</cp:coreProperties>
</file>