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5" r:id="rId3"/>
    <p:sldId id="289" r:id="rId4"/>
    <p:sldId id="290" r:id="rId5"/>
    <p:sldId id="298" r:id="rId6"/>
    <p:sldId id="299" r:id="rId7"/>
    <p:sldId id="291" r:id="rId8"/>
    <p:sldId id="293" r:id="rId9"/>
    <p:sldId id="292" r:id="rId10"/>
    <p:sldId id="294" r:id="rId11"/>
    <p:sldId id="300" r:id="rId12"/>
    <p:sldId id="295" r:id="rId13"/>
    <p:sldId id="296" r:id="rId14"/>
    <p:sldId id="301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78480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535A-271B-48F1-AA2E-4194C4CAFDC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79EF5-D7C3-49FD-824C-178C7A78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left, no control required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right, no control required</a:t>
            </a:r>
          </a:p>
          <a:p>
            <a:endParaRPr lang="en-US" dirty="0"/>
          </a:p>
          <a:p>
            <a:r>
              <a:rPr lang="en-US" dirty="0"/>
              <a:t>Bottom left: B</a:t>
            </a:r>
          </a:p>
          <a:p>
            <a:r>
              <a:rPr lang="en-US" dirty="0"/>
              <a:t>Bottom right: A,C, AC, no control, AB, AB, ACB, 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9EF5-D7C3-49FD-824C-178C7A78D7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9EF5-D7C3-49FD-824C-178C7A78D7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</a:t>
            </a:r>
            <a:br>
              <a:rPr lang="en-US" dirty="0"/>
            </a:br>
            <a:r>
              <a:rPr lang="en-US" dirty="0"/>
              <a:t>Lecture 7: Causality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C4AC-1415-4176-AE8C-C5A075E9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alone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0BD94-F28C-4448-ACA5-1AF2EA8C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0411" y="2002261"/>
            <a:ext cx="3247915" cy="1866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DD8DB-CB78-41D4-A953-9B779898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37" y="2002261"/>
            <a:ext cx="6600271" cy="395287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5587A5-CAD0-49D7-840E-E580BE22B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247" y="3971926"/>
            <a:ext cx="3266079" cy="19832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97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D446-BAE3-4583-9330-427365D4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door criterion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3BCE-FB62-4C53-8BBF-E332FFFF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measuring the effect of X on Y. We find a Z caused by X that is not related to any of the causes of X AND such that the Z has a causal effect on Y. </a:t>
            </a:r>
          </a:p>
          <a:p>
            <a:r>
              <a:rPr lang="en-US" dirty="0"/>
              <a:t>We then measure the effect of X on Z. </a:t>
            </a:r>
          </a:p>
          <a:p>
            <a:r>
              <a:rPr lang="en-US" dirty="0"/>
              <a:t>Then measure the effect of Z on Y. </a:t>
            </a:r>
          </a:p>
          <a:p>
            <a:r>
              <a:rPr lang="en-US" dirty="0"/>
              <a:t>Use these to compute the effects of X on Y</a:t>
            </a:r>
          </a:p>
        </p:txBody>
      </p:sp>
    </p:spTree>
    <p:extLst>
      <p:ext uri="{BB962C8B-B14F-4D97-AF65-F5344CB8AC3E}">
        <p14:creationId xmlns:p14="http://schemas.microsoft.com/office/powerpoint/2010/main" val="216242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40A5-E17C-4F51-80A0-13C9A546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Door Criterion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AEA8F-72C5-4E45-9B20-1C22A1B7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935679"/>
            <a:ext cx="9620540" cy="33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C4CF-5373-4153-943F-4E645A26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solution?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9B0FC-8A97-499A-A8F0-2D3D23A31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314" y="1910980"/>
            <a:ext cx="5869062" cy="3349981"/>
          </a:xfrm>
        </p:spPr>
      </p:pic>
    </p:spTree>
    <p:extLst>
      <p:ext uri="{BB962C8B-B14F-4D97-AF65-F5344CB8AC3E}">
        <p14:creationId xmlns:p14="http://schemas.microsoft.com/office/powerpoint/2010/main" val="425387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089B-2160-4A66-AB63-75F81FDE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D632-B044-4574-BF54-D0FCB5B0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instrumental variable is one which is correlated with X but not Y</a:t>
            </a:r>
          </a:p>
          <a:p>
            <a:r>
              <a:rPr lang="en-US" dirty="0"/>
              <a:t>We predict the instrumental variable, Z, by using X, and then use the predicted Z as the regressor instead of X. </a:t>
            </a:r>
          </a:p>
          <a:p>
            <a:r>
              <a:rPr lang="en-US" dirty="0"/>
              <a:t>Stronger correlations make for better instruments</a:t>
            </a:r>
          </a:p>
        </p:txBody>
      </p:sp>
    </p:spTree>
    <p:extLst>
      <p:ext uri="{BB962C8B-B14F-4D97-AF65-F5344CB8AC3E}">
        <p14:creationId xmlns:p14="http://schemas.microsoft.com/office/powerpoint/2010/main" val="22867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3A1A-BD13-42B0-BFED-EB31563D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CD09E5-DAA3-4FD7-9751-98C3330D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440" y="2153887"/>
            <a:ext cx="4819650" cy="2371725"/>
          </a:xfrm>
        </p:spPr>
      </p:pic>
    </p:spTree>
    <p:extLst>
      <p:ext uri="{BB962C8B-B14F-4D97-AF65-F5344CB8AC3E}">
        <p14:creationId xmlns:p14="http://schemas.microsoft.com/office/powerpoint/2010/main" val="357007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583-BD3B-4D4B-B2EC-4E3C27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F376-4857-428A-97ED-43EBEF84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DAG? </a:t>
            </a:r>
          </a:p>
          <a:p>
            <a:r>
              <a:rPr lang="en-US" dirty="0"/>
              <a:t>What is a collider?</a:t>
            </a:r>
          </a:p>
          <a:p>
            <a:r>
              <a:rPr lang="en-US" dirty="0"/>
              <a:t>RCT</a:t>
            </a:r>
          </a:p>
          <a:p>
            <a:r>
              <a:rPr lang="en-US" dirty="0"/>
              <a:t>Backdoor</a:t>
            </a:r>
          </a:p>
          <a:p>
            <a:r>
              <a:rPr lang="en-US" dirty="0"/>
              <a:t>Front door</a:t>
            </a:r>
          </a:p>
          <a:p>
            <a:r>
              <a:rPr lang="en-US" dirty="0"/>
              <a:t>Instrumental variables</a:t>
            </a:r>
          </a:p>
        </p:txBody>
      </p:sp>
    </p:spTree>
    <p:extLst>
      <p:ext uri="{BB962C8B-B14F-4D97-AF65-F5344CB8AC3E}">
        <p14:creationId xmlns:p14="http://schemas.microsoft.com/office/powerpoint/2010/main" val="14393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519-757B-41B0-A790-0F7F9C7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4C16F-FC6A-4CD1-94D1-10787176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2558256"/>
            <a:ext cx="7410450" cy="2286000"/>
          </a:xfrm>
        </p:spPr>
      </p:pic>
    </p:spTree>
    <p:extLst>
      <p:ext uri="{BB962C8B-B14F-4D97-AF65-F5344CB8AC3E}">
        <p14:creationId xmlns:p14="http://schemas.microsoft.com/office/powerpoint/2010/main" val="147303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F8A5-60C8-4F0D-82F2-FF47EF5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0034F-146C-46A9-99B4-740EC1F8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247" y="1687605"/>
            <a:ext cx="8154098" cy="3956743"/>
          </a:xfrm>
        </p:spPr>
      </p:pic>
    </p:spTree>
    <p:extLst>
      <p:ext uri="{BB962C8B-B14F-4D97-AF65-F5344CB8AC3E}">
        <p14:creationId xmlns:p14="http://schemas.microsoft.com/office/powerpoint/2010/main" val="336037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3F92-6815-41C9-B75C-C6579F7C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4B64-E37A-4A6B-A673-2644D5A8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one kind of edge configuration which causes complications for controlling, the collider. Which of the four following configurations creates independence between X and Y if we control for Z?</a:t>
            </a:r>
          </a:p>
          <a:p>
            <a:r>
              <a:rPr lang="en-US" dirty="0"/>
              <a:t>X →Z→Y</a:t>
            </a:r>
          </a:p>
          <a:p>
            <a:r>
              <a:rPr lang="en-US" dirty="0"/>
              <a:t>X ←Z→Y</a:t>
            </a:r>
          </a:p>
          <a:p>
            <a:r>
              <a:rPr lang="en-US" dirty="0"/>
              <a:t>X ←Z ← Y</a:t>
            </a:r>
          </a:p>
          <a:p>
            <a:r>
              <a:rPr lang="en-US" dirty="0"/>
              <a:t>X → Z ← Y</a:t>
            </a:r>
          </a:p>
        </p:txBody>
      </p:sp>
    </p:spTree>
    <p:extLst>
      <p:ext uri="{BB962C8B-B14F-4D97-AF65-F5344CB8AC3E}">
        <p14:creationId xmlns:p14="http://schemas.microsoft.com/office/powerpoint/2010/main" val="310586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4961-6FB5-4D7B-BD1D-E83392CB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Randomized control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4B37-FE12-4224-8DE6-711FBA7C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our sample into a control and treatment group</a:t>
            </a:r>
          </a:p>
          <a:p>
            <a:r>
              <a:rPr lang="en-US" dirty="0"/>
              <a:t>Whether any particular patient is in one group or the other must be RANDOM</a:t>
            </a:r>
          </a:p>
          <a:p>
            <a:r>
              <a:rPr lang="en-US" dirty="0"/>
              <a:t>Compare the averages of the two groups to see the effect of the randomization</a:t>
            </a:r>
          </a:p>
          <a:p>
            <a:pPr lvl="1"/>
            <a:r>
              <a:rPr lang="en-US" dirty="0"/>
              <a:t>Example 1: We treat Cancer patients with chemo, some of them receive some other chemo treatment, whilst others receive a newer one(why does a placebo not work?)</a:t>
            </a:r>
          </a:p>
          <a:p>
            <a:pPr lvl="1"/>
            <a:r>
              <a:rPr lang="en-US" dirty="0"/>
              <a:t>Example 2: We randomly give some of the employed a basic income but don’t give some others. </a:t>
            </a:r>
          </a:p>
          <a:p>
            <a:pPr lvl="1"/>
            <a:r>
              <a:rPr lang="en-US" dirty="0"/>
              <a:t>Note: Why might COVID RCT’s not work well?</a:t>
            </a:r>
          </a:p>
        </p:txBody>
      </p:sp>
    </p:spTree>
    <p:extLst>
      <p:ext uri="{BB962C8B-B14F-4D97-AF65-F5344CB8AC3E}">
        <p14:creationId xmlns:p14="http://schemas.microsoft.com/office/powerpoint/2010/main" val="150418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F2E1-804A-4E4D-BD2F-D06F89BF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RCT’s in DAG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4F5F7-E296-4285-BA27-02DE1CACC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37" y="1590188"/>
            <a:ext cx="5657850" cy="2152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79D75-9DB1-4560-9F6A-B97847A5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49" y="4154646"/>
            <a:ext cx="7381875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24607-33F0-4EC1-9529-C1DE3B270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76169"/>
            <a:ext cx="6029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44AA-8C18-499D-B01F-E42F72C4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criterion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0417-2C4D-4FFC-9B18-3224094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of backdoor criterion is to know what we must control. </a:t>
            </a:r>
          </a:p>
          <a:p>
            <a:pPr lvl="1"/>
            <a:r>
              <a:rPr lang="en-US" dirty="0"/>
              <a:t>There are backdoor paths from X to Y</a:t>
            </a:r>
          </a:p>
          <a:p>
            <a:pPr lvl="1"/>
            <a:r>
              <a:rPr lang="en-US" dirty="0"/>
              <a:t>All the backdoors must be blocked</a:t>
            </a:r>
          </a:p>
          <a:p>
            <a:r>
              <a:rPr lang="en-US" dirty="0"/>
              <a:t>Step 1: Identify all the backdoor paths</a:t>
            </a:r>
          </a:p>
          <a:p>
            <a:r>
              <a:rPr lang="en-US" dirty="0"/>
              <a:t>Step 2: Identify which paths are already blocked by colliders</a:t>
            </a:r>
          </a:p>
          <a:p>
            <a:r>
              <a:rPr lang="en-US" dirty="0"/>
              <a:t>Step 3: Identify which control vectors would close all paths</a:t>
            </a:r>
          </a:p>
        </p:txBody>
      </p:sp>
    </p:spTree>
    <p:extLst>
      <p:ext uri="{BB962C8B-B14F-4D97-AF65-F5344CB8AC3E}">
        <p14:creationId xmlns:p14="http://schemas.microsoft.com/office/powerpoint/2010/main" val="286864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0F02-65B8-4074-A4AF-50BFDC2E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criterion: 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F467C-FDCF-4254-8B82-AFF6AC9A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670" y="2017341"/>
            <a:ext cx="3076575" cy="179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7AF78-2B39-4981-B853-02BCCF30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517" y="2017341"/>
            <a:ext cx="3076574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06DDC-8A20-464E-A891-174DCDA50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669" y="4228914"/>
            <a:ext cx="3076575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0FEC2-6E83-4646-BC0B-8910F60E3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517" y="4228914"/>
            <a:ext cx="3076574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5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22662</TotalTime>
  <Words>432</Words>
  <Application>Microsoft Office PowerPoint</Application>
  <PresentationFormat>Widescreen</PresentationFormat>
  <Paragraphs>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Econometrics Lecture 7: Causality</vt:lpstr>
      <vt:lpstr>Causality Plan</vt:lpstr>
      <vt:lpstr>Directed Acyclic Graphs</vt:lpstr>
      <vt:lpstr>DAG Example</vt:lpstr>
      <vt:lpstr>The collider</vt:lpstr>
      <vt:lpstr>An Randomized control trial</vt:lpstr>
      <vt:lpstr>RCT’s in DAG</vt:lpstr>
      <vt:lpstr>Backdoor criterion in a nutshell</vt:lpstr>
      <vt:lpstr>Backdoor criterion: Practice</vt:lpstr>
      <vt:lpstr>Try this alone</vt:lpstr>
      <vt:lpstr>Front door criterion in a nutshell</vt:lpstr>
      <vt:lpstr>Front Door Criterion</vt:lpstr>
      <vt:lpstr>Is there a solution? </vt:lpstr>
      <vt:lpstr>Instrumental variables</vt:lpstr>
      <vt:lpstr>Instrumental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38</cp:revision>
  <dcterms:created xsi:type="dcterms:W3CDTF">2022-01-28T19:51:37Z</dcterms:created>
  <dcterms:modified xsi:type="dcterms:W3CDTF">2022-03-19T09:37:39Z</dcterms:modified>
</cp:coreProperties>
</file>