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4" r:id="rId8"/>
    <p:sldId id="260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F6F81B4-6E41-46C1-8F95-4453EAEEC7E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AC78F06-5A20-4ED3-A46D-947604ADB140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81B4-6E41-46C1-8F95-4453EAEEC7E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8F06-5A20-4ED3-A46D-947604ADB1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81B4-6E41-46C1-8F95-4453EAEEC7E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8F06-5A20-4ED3-A46D-947604ADB1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81B4-6E41-46C1-8F95-4453EAEEC7E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8F06-5A20-4ED3-A46D-947604ADB1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81B4-6E41-46C1-8F95-4453EAEEC7E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8F06-5A20-4ED3-A46D-947604ADB1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81B4-6E41-46C1-8F95-4453EAEEC7E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8F06-5A20-4ED3-A46D-947604ADB14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81B4-6E41-46C1-8F95-4453EAEEC7E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8F06-5A20-4ED3-A46D-947604ADB1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81B4-6E41-46C1-8F95-4453EAEEC7E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8F06-5A20-4ED3-A46D-947604ADB1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81B4-6E41-46C1-8F95-4453EAEEC7E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8F06-5A20-4ED3-A46D-947604ADB1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81B4-6E41-46C1-8F95-4453EAEEC7E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8F06-5A20-4ED3-A46D-947604ADB140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81B4-6E41-46C1-8F95-4453EAEEC7E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8F06-5A20-4ED3-A46D-947604ADB14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F6F81B4-6E41-46C1-8F95-4453EAEEC7E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AC78F06-5A20-4ED3-A46D-947604ADB14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Problems</a:t>
            </a:r>
            <a:r>
              <a:rPr lang="fr-FR" dirty="0" smtClean="0"/>
              <a:t>, Paradoxes and </a:t>
            </a:r>
            <a:r>
              <a:rPr lang="fr-FR" dirty="0" err="1" smtClean="0"/>
              <a:t>probability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Diomides Mavroyiannis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07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Homework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The class content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easily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amenable</a:t>
            </a:r>
            <a:r>
              <a:rPr lang="fr-FR" dirty="0" smtClean="0"/>
              <a:t> to </a:t>
            </a:r>
            <a:r>
              <a:rPr lang="fr-FR" dirty="0" err="1" smtClean="0"/>
              <a:t>numerous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 of </a:t>
            </a:r>
            <a:r>
              <a:rPr lang="fr-FR" dirty="0" err="1" smtClean="0"/>
              <a:t>evaluation</a:t>
            </a:r>
            <a:r>
              <a:rPr lang="fr-FR" dirty="0" smtClean="0"/>
              <a:t>. </a:t>
            </a:r>
            <a:endParaRPr lang="fr-FR" dirty="0"/>
          </a:p>
          <a:p>
            <a:pPr marL="525780" indent="-457200">
              <a:buFont typeface="+mj-lt"/>
              <a:buAutoNum type="arabicPeriod"/>
            </a:pPr>
            <a:r>
              <a:rPr lang="fr-FR" dirty="0" err="1" smtClean="0"/>
              <a:t>Problem</a:t>
            </a:r>
            <a:r>
              <a:rPr lang="fr-FR" dirty="0" smtClean="0"/>
              <a:t> questions in the </a:t>
            </a:r>
            <a:r>
              <a:rPr lang="fr-FR" dirty="0" err="1" smtClean="0"/>
              <a:t>form</a:t>
            </a:r>
            <a:r>
              <a:rPr lang="fr-FR" dirty="0" smtClean="0"/>
              <a:t> of pure </a:t>
            </a:r>
            <a:r>
              <a:rPr lang="fr-FR" dirty="0" err="1" smtClean="0"/>
              <a:t>mathematical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endParaRPr lang="fr-FR" dirty="0" smtClean="0"/>
          </a:p>
          <a:p>
            <a:pPr marL="525780" indent="-457200">
              <a:buFont typeface="+mj-lt"/>
              <a:buAutoNum type="arabicPeriod"/>
            </a:pPr>
            <a:r>
              <a:rPr lang="fr-FR" dirty="0" err="1" smtClean="0"/>
              <a:t>Essay</a:t>
            </a:r>
            <a:r>
              <a:rPr lang="fr-FR" dirty="0" smtClean="0"/>
              <a:t> questions on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paradox</a:t>
            </a:r>
            <a:r>
              <a:rPr lang="fr-FR" dirty="0" smtClean="0"/>
              <a:t> and </a:t>
            </a:r>
            <a:r>
              <a:rPr lang="fr-FR" dirty="0" err="1" smtClean="0"/>
              <a:t>its</a:t>
            </a:r>
            <a:r>
              <a:rPr lang="fr-FR" dirty="0" smtClean="0"/>
              <a:t> solution</a:t>
            </a:r>
          </a:p>
          <a:p>
            <a:pPr marL="525780" indent="-457200">
              <a:buFont typeface="+mj-lt"/>
              <a:buAutoNum type="arabicPeriod"/>
            </a:pPr>
            <a:r>
              <a:rPr lang="fr-FR" dirty="0" smtClean="0"/>
              <a:t>Causal </a:t>
            </a:r>
            <a:r>
              <a:rPr lang="fr-FR" dirty="0" err="1" smtClean="0"/>
              <a:t>diagrams</a:t>
            </a:r>
            <a:r>
              <a:rPr lang="fr-FR" dirty="0" smtClean="0"/>
              <a:t>: </a:t>
            </a:r>
            <a:r>
              <a:rPr lang="fr-FR" dirty="0" err="1" smtClean="0"/>
              <a:t>What</a:t>
            </a:r>
            <a:r>
              <a:rPr lang="fr-FR" dirty="0" smtClean="0"/>
              <a:t> are the acceptable </a:t>
            </a:r>
            <a:r>
              <a:rPr lang="fr-FR" dirty="0" err="1" smtClean="0"/>
              <a:t>controls</a:t>
            </a:r>
            <a:r>
              <a:rPr lang="fr-FR" dirty="0" smtClean="0"/>
              <a:t>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08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/>
              <a:t> </a:t>
            </a:r>
            <a:r>
              <a:rPr lang="fr-FR" dirty="0" err="1" smtClean="0"/>
              <a:t>essay</a:t>
            </a:r>
            <a:r>
              <a:rPr lang="fr-FR" dirty="0" smtClean="0"/>
              <a:t> questions: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 smtClean="0"/>
              <a:t>Counterfactual</a:t>
            </a:r>
            <a:r>
              <a:rPr lang="fr-FR" dirty="0" smtClean="0"/>
              <a:t> 1: « </a:t>
            </a:r>
            <a:r>
              <a:rPr lang="fr-FR" dirty="0" err="1" smtClean="0"/>
              <a:t>What</a:t>
            </a:r>
            <a:r>
              <a:rPr lang="fr-FR" dirty="0" smtClean="0"/>
              <a:t> if Hitler </a:t>
            </a:r>
            <a:r>
              <a:rPr lang="fr-FR" dirty="0" err="1" smtClean="0"/>
              <a:t>had</a:t>
            </a:r>
            <a:r>
              <a:rPr lang="fr-FR" dirty="0" smtClean="0"/>
              <a:t> </a:t>
            </a:r>
            <a:r>
              <a:rPr lang="fr-FR" dirty="0" err="1" smtClean="0"/>
              <a:t>tea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coffee on the </a:t>
            </a:r>
            <a:r>
              <a:rPr lang="fr-FR" dirty="0" err="1" smtClean="0"/>
              <a:t>day</a:t>
            </a:r>
            <a:r>
              <a:rPr lang="fr-FR" dirty="0" smtClean="0"/>
              <a:t> of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death</a:t>
            </a:r>
            <a:r>
              <a:rPr lang="fr-FR" dirty="0" smtClean="0"/>
              <a:t>? », </a:t>
            </a:r>
          </a:p>
          <a:p>
            <a:r>
              <a:rPr lang="fr-FR" dirty="0" err="1" smtClean="0"/>
              <a:t>Counterfactual</a:t>
            </a:r>
            <a:r>
              <a:rPr lang="fr-FR" dirty="0" smtClean="0"/>
              <a:t> 2: « </a:t>
            </a:r>
            <a:r>
              <a:rPr lang="fr-FR" dirty="0" err="1" smtClean="0"/>
              <a:t>what</a:t>
            </a:r>
            <a:r>
              <a:rPr lang="fr-FR" dirty="0" smtClean="0"/>
              <a:t> if Hitler </a:t>
            </a:r>
            <a:r>
              <a:rPr lang="fr-FR" dirty="0" err="1" smtClean="0"/>
              <a:t>did</a:t>
            </a:r>
            <a:r>
              <a:rPr lang="fr-FR" dirty="0" smtClean="0"/>
              <a:t> not die on April 30 1945 by suicide but </a:t>
            </a:r>
            <a:r>
              <a:rPr lang="fr-FR" dirty="0" err="1" smtClean="0"/>
              <a:t>instead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</a:t>
            </a:r>
            <a:r>
              <a:rPr lang="fr-FR" dirty="0" err="1" smtClean="0"/>
              <a:t>assasination</a:t>
            </a:r>
            <a:r>
              <a:rPr lang="fr-FR" dirty="0" smtClean="0"/>
              <a:t> </a:t>
            </a:r>
            <a:r>
              <a:rPr lang="fr-FR" dirty="0" err="1" smtClean="0"/>
              <a:t>attempt</a:t>
            </a:r>
            <a:r>
              <a:rPr lang="fr-FR" dirty="0" smtClean="0"/>
              <a:t>  on July 1944 ». </a:t>
            </a:r>
          </a:p>
          <a:p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the causal </a:t>
            </a:r>
            <a:r>
              <a:rPr lang="fr-FR" dirty="0" err="1" smtClean="0"/>
              <a:t>ladder</a:t>
            </a:r>
            <a:r>
              <a:rPr lang="fr-FR" dirty="0" smtClean="0"/>
              <a:t> help </a:t>
            </a:r>
            <a:r>
              <a:rPr lang="fr-FR" dirty="0" err="1" smtClean="0"/>
              <a:t>indicate</a:t>
            </a:r>
            <a:r>
              <a:rPr lang="fr-FR" dirty="0" smtClean="0"/>
              <a:t> to us the relative importance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counterfactuals</a:t>
            </a:r>
            <a:r>
              <a:rPr lang="fr-FR" dirty="0" smtClean="0"/>
              <a:t>?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97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Historians</a:t>
            </a:r>
            <a:r>
              <a:rPr lang="fr-FR" dirty="0" smtClean="0"/>
              <a:t> </a:t>
            </a:r>
            <a:r>
              <a:rPr lang="fr-FR" dirty="0" err="1" smtClean="0"/>
              <a:t>had</a:t>
            </a:r>
            <a:r>
              <a:rPr lang="fr-FR" dirty="0" smtClean="0"/>
              <a:t> a causal </a:t>
            </a:r>
            <a:r>
              <a:rPr lang="fr-FR" dirty="0" err="1" smtClean="0"/>
              <a:t>theory</a:t>
            </a:r>
            <a:r>
              <a:rPr lang="fr-FR" dirty="0" smtClean="0"/>
              <a:t> of </a:t>
            </a:r>
            <a:r>
              <a:rPr lang="fr-FR" dirty="0" err="1" smtClean="0"/>
              <a:t>rabbits</a:t>
            </a:r>
            <a:r>
              <a:rPr lang="fr-FR" dirty="0" smtClean="0"/>
              <a:t> foot </a:t>
            </a:r>
            <a:r>
              <a:rPr lang="fr-FR" dirty="0" err="1" smtClean="0"/>
              <a:t>bringing</a:t>
            </a:r>
            <a:r>
              <a:rPr lang="fr-FR" dirty="0" smtClean="0"/>
              <a:t> good </a:t>
            </a:r>
            <a:r>
              <a:rPr lang="fr-FR" dirty="0" err="1" smtClean="0"/>
              <a:t>luck</a:t>
            </a:r>
            <a:r>
              <a:rPr lang="fr-FR" dirty="0" smtClean="0"/>
              <a:t>,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place </a:t>
            </a:r>
            <a:r>
              <a:rPr lang="fr-FR" dirty="0" err="1" smtClean="0"/>
              <a:t>much</a:t>
            </a:r>
            <a:r>
              <a:rPr lang="fr-FR" dirty="0" smtClean="0"/>
              <a:t> more attention to the </a:t>
            </a:r>
            <a:r>
              <a:rPr lang="fr-FR" dirty="0" err="1" smtClean="0"/>
              <a:t>forests</a:t>
            </a:r>
            <a:r>
              <a:rPr lang="fr-FR" dirty="0" smtClean="0"/>
              <a:t> and pets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kings</a:t>
            </a:r>
            <a:r>
              <a:rPr lang="fr-FR" dirty="0" smtClean="0"/>
              <a:t>. If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failed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rabbits</a:t>
            </a:r>
            <a:r>
              <a:rPr lang="fr-FR" dirty="0" smtClean="0"/>
              <a:t> in the </a:t>
            </a:r>
            <a:r>
              <a:rPr lang="fr-FR" dirty="0" err="1" smtClean="0"/>
              <a:t>viscinity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go on to </a:t>
            </a:r>
            <a:r>
              <a:rPr lang="fr-FR" dirty="0" err="1" smtClean="0"/>
              <a:t>see</a:t>
            </a:r>
            <a:r>
              <a:rPr lang="fr-FR" dirty="0" smtClean="0"/>
              <a:t> how </a:t>
            </a:r>
            <a:r>
              <a:rPr lang="fr-FR" dirty="0" err="1" smtClean="0"/>
              <a:t>rabbits</a:t>
            </a:r>
            <a:r>
              <a:rPr lang="fr-FR" dirty="0" smtClean="0"/>
              <a:t> foots </a:t>
            </a:r>
            <a:r>
              <a:rPr lang="fr-FR" dirty="0" err="1" smtClean="0"/>
              <a:t>could</a:t>
            </a:r>
            <a:r>
              <a:rPr lang="fr-FR" dirty="0" smtClean="0"/>
              <a:t> have </a:t>
            </a:r>
            <a:r>
              <a:rPr lang="fr-FR" dirty="0" err="1" smtClean="0"/>
              <a:t>arrived</a:t>
            </a:r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26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Teaching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: </a:t>
            </a:r>
            <a:r>
              <a:rPr lang="fr-FR" dirty="0" err="1" smtClean="0"/>
              <a:t>Popperian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Start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problem</a:t>
            </a:r>
            <a:r>
              <a:rPr lang="fr-FR" dirty="0" smtClean="0"/>
              <a:t> or </a:t>
            </a:r>
            <a:r>
              <a:rPr lang="fr-FR" dirty="0" err="1" smtClean="0"/>
              <a:t>paradox</a:t>
            </a:r>
            <a:endParaRPr lang="fr-FR" dirty="0" smtClean="0"/>
          </a:p>
          <a:p>
            <a:r>
              <a:rPr lang="fr-FR" dirty="0" err="1" smtClean="0"/>
              <a:t>Ask</a:t>
            </a:r>
            <a:r>
              <a:rPr lang="fr-FR" dirty="0" smtClean="0"/>
              <a:t>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might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an important </a:t>
            </a:r>
            <a:r>
              <a:rPr lang="fr-FR" dirty="0" err="1" smtClean="0"/>
              <a:t>problem</a:t>
            </a:r>
            <a:r>
              <a:rPr lang="fr-FR" dirty="0" smtClean="0"/>
              <a:t>. </a:t>
            </a:r>
          </a:p>
          <a:p>
            <a:r>
              <a:rPr lang="fr-FR" dirty="0" err="1" smtClean="0"/>
              <a:t>Give</a:t>
            </a:r>
            <a:r>
              <a:rPr lang="fr-FR" dirty="0" smtClean="0"/>
              <a:t> standard </a:t>
            </a:r>
            <a:r>
              <a:rPr lang="fr-FR" dirty="0" err="1" smtClean="0"/>
              <a:t>answers</a:t>
            </a: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important</a:t>
            </a:r>
          </a:p>
          <a:p>
            <a:r>
              <a:rPr lang="fr-FR" dirty="0" err="1" smtClean="0"/>
              <a:t>Explain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 solution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often</a:t>
            </a:r>
            <a:r>
              <a:rPr lang="fr-FR" dirty="0" smtClean="0"/>
              <a:t> not </a:t>
            </a:r>
            <a:r>
              <a:rPr lang="fr-FR" dirty="0" err="1" smtClean="0"/>
              <a:t>just</a:t>
            </a:r>
            <a:r>
              <a:rPr lang="fr-FR" dirty="0" smtClean="0"/>
              <a:t> a question of </a:t>
            </a:r>
            <a:r>
              <a:rPr lang="fr-FR" dirty="0" err="1" smtClean="0"/>
              <a:t>calculation</a:t>
            </a:r>
            <a:r>
              <a:rPr lang="fr-FR" dirty="0" smtClean="0"/>
              <a:t> but about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appropriate</a:t>
            </a:r>
            <a:r>
              <a:rPr lang="fr-FR" dirty="0" smtClean="0"/>
              <a:t> </a:t>
            </a:r>
            <a:r>
              <a:rPr lang="fr-FR" dirty="0" err="1" smtClean="0"/>
              <a:t>categories</a:t>
            </a:r>
            <a:r>
              <a:rPr lang="fr-FR" dirty="0" smtClean="0"/>
              <a:t>. 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2624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do </a:t>
            </a:r>
            <a:r>
              <a:rPr lang="fr-FR" dirty="0" err="1" smtClean="0"/>
              <a:t>resolve</a:t>
            </a:r>
            <a:r>
              <a:rPr lang="fr-FR" dirty="0" smtClean="0"/>
              <a:t> a </a:t>
            </a:r>
            <a:r>
              <a:rPr lang="fr-FR" dirty="0" err="1" smtClean="0"/>
              <a:t>paradox</a:t>
            </a:r>
            <a:r>
              <a:rPr lang="fr-FR" dirty="0" smtClean="0"/>
              <a:t>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Normative: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realize</a:t>
            </a:r>
            <a:r>
              <a:rPr lang="fr-FR" dirty="0" smtClean="0"/>
              <a:t> the question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badly</a:t>
            </a:r>
            <a:r>
              <a:rPr lang="fr-FR" dirty="0" smtClean="0"/>
              <a:t> </a:t>
            </a:r>
            <a:r>
              <a:rPr lang="fr-FR" dirty="0" err="1" smtClean="0"/>
              <a:t>framed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 err="1" smtClean="0"/>
              <a:t>additional</a:t>
            </a:r>
            <a:r>
              <a:rPr lang="fr-FR" dirty="0" smtClean="0"/>
              <a:t> information.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Descriptive: </a:t>
            </a:r>
            <a:r>
              <a:rPr lang="fr-FR" dirty="0" err="1" smtClean="0"/>
              <a:t>We</a:t>
            </a:r>
            <a:r>
              <a:rPr lang="fr-FR" dirty="0" smtClean="0"/>
              <a:t> change the information structure or the </a:t>
            </a:r>
            <a:r>
              <a:rPr lang="fr-FR" dirty="0" err="1" smtClean="0"/>
              <a:t>optimand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228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: </a:t>
            </a:r>
            <a:r>
              <a:rPr lang="fr-FR" dirty="0" err="1" smtClean="0"/>
              <a:t>Risk</a:t>
            </a:r>
            <a:r>
              <a:rPr lang="fr-FR" dirty="0" smtClean="0"/>
              <a:t> vs </a:t>
            </a:r>
            <a:r>
              <a:rPr lang="fr-FR" dirty="0" err="1" smtClean="0"/>
              <a:t>Uncertainty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Allais and </a:t>
            </a:r>
            <a:r>
              <a:rPr lang="fr-FR" dirty="0" err="1" smtClean="0"/>
              <a:t>Ellsberg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If </a:t>
            </a:r>
            <a:r>
              <a:rPr lang="fr-FR" dirty="0" err="1" smtClean="0"/>
              <a:t>we</a:t>
            </a:r>
            <a:r>
              <a:rPr lang="fr-FR" dirty="0" smtClean="0"/>
              <a:t> assume people are acting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probability</a:t>
            </a:r>
            <a:r>
              <a:rPr lang="fr-FR" dirty="0" smtClean="0"/>
              <a:t> in </a:t>
            </a:r>
            <a:r>
              <a:rPr lang="fr-FR" dirty="0" err="1" smtClean="0"/>
              <a:t>mind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an </a:t>
            </a:r>
            <a:r>
              <a:rPr lang="fr-FR" dirty="0" err="1" smtClean="0"/>
              <a:t>incoherence</a:t>
            </a:r>
            <a:r>
              <a:rPr lang="fr-FR" dirty="0" smtClean="0"/>
              <a:t> about how people </a:t>
            </a:r>
            <a:r>
              <a:rPr lang="fr-FR" dirty="0" err="1" smtClean="0"/>
              <a:t>assign</a:t>
            </a:r>
            <a:r>
              <a:rPr lang="fr-FR" dirty="0" smtClean="0"/>
              <a:t> value. </a:t>
            </a:r>
          </a:p>
          <a:p>
            <a:endParaRPr lang="fr-FR" dirty="0"/>
          </a:p>
          <a:p>
            <a:r>
              <a:rPr lang="fr-FR" dirty="0" smtClean="0"/>
              <a:t>If the </a:t>
            </a:r>
            <a:r>
              <a:rPr lang="fr-FR" dirty="0" err="1" smtClean="0"/>
              <a:t>probability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incomplete</a:t>
            </a:r>
            <a:r>
              <a:rPr lang="fr-FR" dirty="0" smtClean="0"/>
              <a:t>, the </a:t>
            </a:r>
            <a:r>
              <a:rPr lang="fr-FR" dirty="0" err="1" smtClean="0"/>
              <a:t>paradox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resolved</a:t>
            </a:r>
            <a:r>
              <a:rPr lang="fr-FR" dirty="0" smtClean="0"/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028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Function</a:t>
            </a:r>
            <a:r>
              <a:rPr lang="fr-FR" dirty="0" smtClean="0"/>
              <a:t> of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theory</a:t>
            </a:r>
            <a:r>
              <a:rPr lang="fr-FR" dirty="0" smtClean="0"/>
              <a:t>: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Normative: Are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trying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people </a:t>
            </a:r>
            <a:r>
              <a:rPr lang="fr-FR" dirty="0" err="1" smtClean="0"/>
              <a:t>can</a:t>
            </a:r>
            <a:r>
              <a:rPr lang="fr-FR" dirty="0" smtClean="0"/>
              <a:t> use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decisions</a:t>
            </a:r>
            <a:r>
              <a:rPr lang="fr-FR" dirty="0" smtClean="0"/>
              <a:t>? 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Descriptive: Are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trying</a:t>
            </a:r>
            <a:r>
              <a:rPr lang="fr-FR" dirty="0" smtClean="0"/>
              <a:t> to </a:t>
            </a:r>
            <a:r>
              <a:rPr lang="fr-FR" dirty="0" err="1" smtClean="0"/>
              <a:t>explain</a:t>
            </a: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people </a:t>
            </a:r>
            <a:r>
              <a:rPr lang="fr-FR" dirty="0" err="1" smtClean="0"/>
              <a:t>decide</a:t>
            </a:r>
            <a:r>
              <a:rPr lang="fr-FR" dirty="0" smtClean="0"/>
              <a:t> as </a:t>
            </a:r>
            <a:r>
              <a:rPr lang="fr-FR" dirty="0" err="1" smtClean="0"/>
              <a:t>they</a:t>
            </a:r>
            <a:r>
              <a:rPr lang="fr-FR" dirty="0" smtClean="0"/>
              <a:t> do?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891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Components of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theory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Probability</a:t>
            </a:r>
            <a:r>
              <a:rPr lang="fr-FR" dirty="0" smtClean="0"/>
              <a:t>: The confidence in the </a:t>
            </a:r>
            <a:r>
              <a:rPr lang="fr-FR" dirty="0" err="1" smtClean="0"/>
              <a:t>connection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actions and </a:t>
            </a:r>
            <a:r>
              <a:rPr lang="fr-FR" dirty="0" err="1" smtClean="0"/>
              <a:t>outcomes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err="1" smtClean="0"/>
              <a:t>Payoff</a:t>
            </a:r>
            <a:r>
              <a:rPr lang="fr-FR" dirty="0" smtClean="0"/>
              <a:t>: The </a:t>
            </a:r>
            <a:r>
              <a:rPr lang="fr-FR" dirty="0" err="1" smtClean="0"/>
              <a:t>outcomes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decision</a:t>
            </a:r>
            <a:r>
              <a:rPr lang="fr-FR" dirty="0" smtClean="0"/>
              <a:t> maker </a:t>
            </a:r>
            <a:r>
              <a:rPr lang="fr-FR" dirty="0" err="1" smtClean="0"/>
              <a:t>knows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occur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err="1" smtClean="0"/>
              <a:t>Knowledge</a:t>
            </a:r>
            <a:r>
              <a:rPr lang="fr-FR" dirty="0" smtClean="0"/>
              <a:t> high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probability</a:t>
            </a:r>
            <a:r>
              <a:rPr lang="fr-FR" dirty="0" smtClean="0">
                <a:sym typeface="Wingdings" panose="05000000000000000000" pitchFamily="2" charset="2"/>
              </a:rPr>
              <a:t> important</a:t>
            </a:r>
          </a:p>
          <a:p>
            <a:r>
              <a:rPr lang="fr-FR" dirty="0" err="1" smtClean="0">
                <a:sym typeface="Wingdings" panose="05000000000000000000" pitchFamily="2" charset="2"/>
              </a:rPr>
              <a:t>Knowledge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low</a:t>
            </a:r>
            <a:r>
              <a:rPr lang="fr-FR" dirty="0" smtClean="0">
                <a:sym typeface="Wingdings" panose="05000000000000000000" pitchFamily="2" charset="2"/>
              </a:rPr>
              <a:t>  </a:t>
            </a:r>
            <a:r>
              <a:rPr lang="fr-FR" dirty="0" err="1" smtClean="0">
                <a:sym typeface="Wingdings" panose="05000000000000000000" pitchFamily="2" charset="2"/>
              </a:rPr>
              <a:t>Payoff</a:t>
            </a:r>
            <a:r>
              <a:rPr lang="fr-FR" dirty="0" smtClean="0">
                <a:sym typeface="Wingdings" panose="05000000000000000000" pitchFamily="2" charset="2"/>
              </a:rPr>
              <a:t> more important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2410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: The </a:t>
            </a:r>
            <a:r>
              <a:rPr lang="fr-FR" dirty="0" err="1" smtClean="0"/>
              <a:t>Turkey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often</a:t>
            </a:r>
            <a:r>
              <a:rPr lang="fr-FR" dirty="0" smtClean="0"/>
              <a:t> </a:t>
            </a:r>
            <a:r>
              <a:rPr lang="fr-FR" dirty="0" err="1" smtClean="0"/>
              <a:t>insufficient</a:t>
            </a:r>
            <a:endParaRPr lang="fr-FR" dirty="0"/>
          </a:p>
          <a:p>
            <a:r>
              <a:rPr lang="fr-FR" dirty="0" smtClean="0"/>
              <a:t>The question: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convergence?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58197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12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causal </a:t>
            </a:r>
            <a:r>
              <a:rPr lang="fr-FR" dirty="0" err="1" smtClean="0"/>
              <a:t>ladder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decision</a:t>
            </a:r>
            <a:r>
              <a:rPr lang="fr-FR" dirty="0" smtClean="0"/>
              <a:t> maker </a:t>
            </a:r>
            <a:r>
              <a:rPr lang="fr-FR" dirty="0" err="1" smtClean="0"/>
              <a:t>needs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information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academic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err="1" smtClean="0"/>
              <a:t>Counterfactual</a:t>
            </a:r>
            <a:r>
              <a:rPr lang="fr-FR" dirty="0" smtClean="0"/>
              <a:t> &gt;Intervention &gt;Association</a:t>
            </a:r>
          </a:p>
          <a:p>
            <a:endParaRPr lang="fr-FR" dirty="0" smtClean="0"/>
          </a:p>
          <a:p>
            <a:r>
              <a:rPr lang="fr-FR" dirty="0" smtClean="0"/>
              <a:t>You </a:t>
            </a:r>
            <a:r>
              <a:rPr lang="fr-FR" dirty="0" err="1" smtClean="0"/>
              <a:t>cannot</a:t>
            </a:r>
            <a:r>
              <a:rPr lang="fr-FR" dirty="0" smtClean="0"/>
              <a:t> talk about cause </a:t>
            </a:r>
            <a:r>
              <a:rPr lang="fr-FR" dirty="0" err="1" smtClean="0"/>
              <a:t>without</a:t>
            </a:r>
            <a:r>
              <a:rPr lang="fr-FR" dirty="0" smtClean="0"/>
              <a:t> a </a:t>
            </a:r>
            <a:r>
              <a:rPr lang="fr-FR" dirty="0" err="1" smtClean="0"/>
              <a:t>counterfactual</a:t>
            </a:r>
            <a:r>
              <a:rPr lang="fr-FR" dirty="0" smtClean="0"/>
              <a:t>. </a:t>
            </a:r>
            <a:r>
              <a:rPr lang="fr-FR" dirty="0" err="1" smtClean="0"/>
              <a:t>Strong</a:t>
            </a:r>
            <a:r>
              <a:rPr lang="fr-FR" dirty="0" smtClean="0"/>
              <a:t> implications for </a:t>
            </a:r>
            <a:r>
              <a:rPr lang="fr-FR" dirty="0" err="1" smtClean="0"/>
              <a:t>historical</a:t>
            </a:r>
            <a:r>
              <a:rPr lang="fr-FR" dirty="0" smtClean="0"/>
              <a:t> </a:t>
            </a:r>
            <a:r>
              <a:rPr lang="fr-FR" dirty="0" err="1" smtClean="0"/>
              <a:t>research</a:t>
            </a:r>
            <a:r>
              <a:rPr lang="fr-FR" dirty="0" smtClean="0"/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15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Causal: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infer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picture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880" y="2324100"/>
            <a:ext cx="470725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704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1516</TotalTime>
  <Words>362</Words>
  <Application>Microsoft Office PowerPoint</Application>
  <PresentationFormat>Affichage à l'écran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Austin</vt:lpstr>
      <vt:lpstr>Problems, Paradoxes and probability</vt:lpstr>
      <vt:lpstr>Teaching approach: Popperian</vt:lpstr>
      <vt:lpstr>How do resolve a paradox? </vt:lpstr>
      <vt:lpstr>Example: Risk vs Uncertainty</vt:lpstr>
      <vt:lpstr>Function of decision theory: Two approaches</vt:lpstr>
      <vt:lpstr>Components of decision theory</vt:lpstr>
      <vt:lpstr>Example: The Turkey problem</vt:lpstr>
      <vt:lpstr>The causal ladder</vt:lpstr>
      <vt:lpstr>Causal: What can we infer from this picture?</vt:lpstr>
      <vt:lpstr>Homework</vt:lpstr>
      <vt:lpstr>Example essay questions:</vt:lpstr>
      <vt:lpstr>Example: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Diomides Mavroyiannis</dc:creator>
  <cp:lastModifiedBy>Diomides Mavroyiannis</cp:lastModifiedBy>
  <cp:revision>13</cp:revision>
  <dcterms:created xsi:type="dcterms:W3CDTF">2020-11-18T11:42:46Z</dcterms:created>
  <dcterms:modified xsi:type="dcterms:W3CDTF">2020-11-19T21:50:40Z</dcterms:modified>
</cp:coreProperties>
</file>