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5"/>
  </p:handoutMasterIdLst>
  <p:sldIdLst>
    <p:sldId id="256" r:id="rId2"/>
    <p:sldId id="267" r:id="rId3"/>
    <p:sldId id="257" r:id="rId4"/>
    <p:sldId id="258" r:id="rId5"/>
    <p:sldId id="269" r:id="rId6"/>
    <p:sldId id="268" r:id="rId7"/>
    <p:sldId id="266" r:id="rId8"/>
    <p:sldId id="259" r:id="rId9"/>
    <p:sldId id="264" r:id="rId10"/>
    <p:sldId id="263" r:id="rId11"/>
    <p:sldId id="265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</a:t>
            </a:r>
            <a:br>
              <a:rPr lang="en-US" dirty="0"/>
            </a:br>
            <a:r>
              <a:rPr lang="en-US" dirty="0"/>
              <a:t>Lecture 1: Functions of one random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AED6-F458-4BF0-8FB1-904567AD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moment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38D20-E83D-4744-BCAB-84ACF6DA2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second central moment is called the variance, the third skewness, and fourth Kurtosis</a:t>
                </a:r>
              </a:p>
              <a:p>
                <a:r>
                  <a:rPr lang="en-US" dirty="0"/>
                  <a:t>Same Bernoulli Random variable where, p(1) = 0.6, and </a:t>
                </a:r>
                <a:r>
                  <a:rPr lang="en-US"/>
                  <a:t>p(2) </a:t>
                </a:r>
                <a:r>
                  <a:rPr lang="en-US" dirty="0"/>
                  <a:t>= 0.4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38D20-E83D-4744-BCAB-84ACF6DA2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51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A929-5190-4E55-A1B7-EF629A4B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moment: Answers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DA6CB-DC3F-4724-BC9F-C2E1FD732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=0.6(1−</m:t>
                    </m:r>
                    <m:r>
                      <m:rPr>
                        <m:nor/>
                      </m:rPr>
                      <a:rPr lang="en-US" dirty="0" smtClean="0"/>
                      <m:t>1.4</m:t>
                    </m:r>
                    <m:r>
                      <m:rPr>
                        <m:nor/>
                      </m:rPr>
                      <a:rPr lang="en-US" b="0" i="0" dirty="0" smtClean="0"/>
                      <m:t>) +0.4(2−</m:t>
                    </m:r>
                    <m:r>
                      <m:rPr>
                        <m:nor/>
                      </m:rPr>
                      <a:rPr lang="en-US" dirty="0" smtClean="0"/>
                      <m:t>1.4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</m:oMath>
                </a14:m>
                <a:r>
                  <a:rPr lang="en-US" dirty="0"/>
                  <a:t> = 0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V</m:t>
                    </m:r>
                    <m:r>
                      <m:rPr>
                        <m:nor/>
                      </m:rPr>
                      <a:rPr lang="en-US" dirty="0"/>
                      <m:t>arianc</m:t>
                    </m:r>
                    <m:r>
                      <m:rPr>
                        <m:nor/>
                      </m:rPr>
                      <a:rPr lang="en-US" b="0" i="0" dirty="0" smtClean="0"/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1−1.4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/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2−1.4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0.36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1−1.4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/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2−1.4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=−0.0432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DA6CB-DC3F-4724-BC9F-C2E1FD732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0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5895-E528-4624-80C3-3DA0E21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independence?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F35158-5D23-4BA2-9F43-34C1FAF72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safer? </a:t>
                </a:r>
              </a:p>
              <a:p>
                <a:pPr lvl="1"/>
                <a:r>
                  <a:rPr lang="en-US" dirty="0"/>
                  <a:t>An airplane with 2 engines that needs 1 and each one has 5% chance of failure. </a:t>
                </a:r>
              </a:p>
              <a:p>
                <a:pPr lvl="1"/>
                <a:r>
                  <a:rPr lang="en-US" dirty="0"/>
                  <a:t>Or an airplane with 4 engines that needs 2 and each one has a chance of 10% of failure.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Conditional independence vs unconditional independence</a:t>
                </a:r>
              </a:p>
              <a:p>
                <a:pPr lvl="2"/>
                <a:r>
                  <a:rPr lang="en-US" dirty="0" err="1"/>
                  <a:t>Orban</a:t>
                </a:r>
                <a:r>
                  <a:rPr lang="en-US" dirty="0"/>
                  <a:t> and Macron normally have independent policies, but conditionally on COVID, they are dependent</a:t>
                </a:r>
              </a:p>
              <a:p>
                <a:pPr lvl="2"/>
                <a:r>
                  <a:rPr lang="en-US" dirty="0"/>
                  <a:t>Among professional basketball players, there is no correlation between height and performance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F35158-5D23-4BA2-9F43-34C1FAF72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5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8E05-F463-4D94-AF5B-89B9B1EE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F91F1-188F-4510-BB70-38F304884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1912689"/>
                <a:ext cx="10554574" cy="3946109"/>
              </a:xfrm>
            </p:spPr>
            <p:txBody>
              <a:bodyPr anchor="t"/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The weak law of large numbers: The average will become arbitrarily close to the expected value as the sample size approaches infinity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F91F1-188F-4510-BB70-38F304884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1912689"/>
                <a:ext cx="10554574" cy="39461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1C7C64-D778-44E7-AD5C-FEC86FDA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890" y="2832477"/>
            <a:ext cx="6623731" cy="26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F1DE-A9B4-4DF3-B7B8-3CD6C13B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 for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E6A1-DD1F-4BC3-B37F-17D56CC6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is the building block of statistics</a:t>
            </a:r>
          </a:p>
          <a:p>
            <a:r>
              <a:rPr lang="en-US" dirty="0"/>
              <a:t>To contrast:</a:t>
            </a:r>
          </a:p>
          <a:p>
            <a:pPr lvl="1"/>
            <a:r>
              <a:rPr lang="en-US" dirty="0"/>
              <a:t>Probability</a:t>
            </a:r>
          </a:p>
          <a:p>
            <a:pPr lvl="2"/>
            <a:r>
              <a:rPr lang="en-US" dirty="0"/>
              <a:t>Logical</a:t>
            </a:r>
          </a:p>
          <a:p>
            <a:pPr lvl="2"/>
            <a:r>
              <a:rPr lang="en-US" dirty="0"/>
              <a:t>Few rules</a:t>
            </a:r>
          </a:p>
          <a:p>
            <a:pPr lvl="2"/>
            <a:r>
              <a:rPr lang="en-US" dirty="0"/>
              <a:t>Unique answer</a:t>
            </a:r>
          </a:p>
          <a:p>
            <a:pPr lvl="1"/>
            <a:r>
              <a:rPr lang="en-US" dirty="0"/>
              <a:t>Statistics</a:t>
            </a:r>
          </a:p>
          <a:p>
            <a:pPr lvl="2"/>
            <a:r>
              <a:rPr lang="en-US" dirty="0"/>
              <a:t>Different approaches</a:t>
            </a:r>
          </a:p>
          <a:p>
            <a:pPr lvl="2"/>
            <a:r>
              <a:rPr lang="en-US" dirty="0"/>
              <a:t>Empirical</a:t>
            </a:r>
          </a:p>
          <a:p>
            <a:pPr lvl="2"/>
            <a:r>
              <a:rPr lang="en-US" dirty="0"/>
              <a:t>Good arguments on all sides</a:t>
            </a:r>
          </a:p>
        </p:txBody>
      </p:sp>
    </p:spTree>
    <p:extLst>
      <p:ext uri="{BB962C8B-B14F-4D97-AF65-F5344CB8AC3E}">
        <p14:creationId xmlns:p14="http://schemas.microsoft.com/office/powerpoint/2010/main" val="88806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8E87-CAB3-4A93-B415-06735302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probability?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4B28-D858-40E2-AAB0-E84C02CE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measure, such as length or weight</a:t>
            </a:r>
          </a:p>
          <a:p>
            <a:r>
              <a:rPr lang="en-US" dirty="0"/>
              <a:t>It is a number ranging from 0 to 1</a:t>
            </a:r>
          </a:p>
          <a:p>
            <a:r>
              <a:rPr lang="en-US" dirty="0"/>
              <a:t>Two kinds</a:t>
            </a:r>
          </a:p>
          <a:p>
            <a:pPr lvl="1"/>
            <a:r>
              <a:rPr lang="en-US" dirty="0"/>
              <a:t>Discreet</a:t>
            </a:r>
          </a:p>
          <a:p>
            <a:pPr lvl="2"/>
            <a:r>
              <a:rPr lang="en-US" dirty="0"/>
              <a:t>Can be listed</a:t>
            </a:r>
          </a:p>
          <a:p>
            <a:pPr lvl="2"/>
            <a:r>
              <a:rPr lang="en-US" dirty="0"/>
              <a:t>Easier to map to real world</a:t>
            </a:r>
          </a:p>
          <a:p>
            <a:pPr lvl="1"/>
            <a:r>
              <a:rPr lang="en-US" dirty="0"/>
              <a:t>Continuous</a:t>
            </a:r>
          </a:p>
          <a:p>
            <a:pPr lvl="2"/>
            <a:r>
              <a:rPr lang="en-US" dirty="0"/>
              <a:t>Infinite possibilities</a:t>
            </a:r>
          </a:p>
          <a:p>
            <a:pPr lvl="2"/>
            <a:r>
              <a:rPr lang="en-US" dirty="0"/>
              <a:t>Better for proving theorems</a:t>
            </a:r>
          </a:p>
        </p:txBody>
      </p:sp>
    </p:spTree>
    <p:extLst>
      <p:ext uri="{BB962C8B-B14F-4D97-AF65-F5344CB8AC3E}">
        <p14:creationId xmlns:p14="http://schemas.microsoft.com/office/powerpoint/2010/main" val="33904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AB8A-2154-46F4-9FDC-7B2FE2B8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PDFs and CDFs of a fair sided die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BFF4F22-3940-4215-AF58-F1573C5D6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17831"/>
              </p:ext>
            </p:extLst>
          </p:nvPr>
        </p:nvGraphicFramePr>
        <p:xfrm>
          <a:off x="819150" y="1543050"/>
          <a:ext cx="105536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71">
                  <a:extLst>
                    <a:ext uri="{9D8B030D-6E8A-4147-A177-3AD203B41FA5}">
                      <a16:colId xmlns:a16="http://schemas.microsoft.com/office/drawing/2014/main" val="2865280625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3070470011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1257302613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3267233221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3413049732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4137686681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190379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33164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17C51E7-D424-4B7B-AAB2-DC1DF5EE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40" y="3437389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32A119-3E08-4E23-ACEF-FA5A0042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05" y="3437389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E27E79-50AB-4EB6-89C9-AD43EC909972}"/>
              </a:ext>
            </a:extLst>
          </p:cNvPr>
          <p:cNvSpPr txBox="1"/>
          <p:nvPr/>
        </p:nvSpPr>
        <p:spPr>
          <a:xfrm>
            <a:off x="2004970" y="3070371"/>
            <a:ext cx="344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26CABF"/>
                </a:solidFill>
              </a:rPr>
              <a:t>PDF(probability density function)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2B791-7D09-4C90-962E-088E66A719FD}"/>
              </a:ext>
            </a:extLst>
          </p:cNvPr>
          <p:cNvSpPr txBox="1"/>
          <p:nvPr/>
        </p:nvSpPr>
        <p:spPr>
          <a:xfrm>
            <a:off x="6913933" y="3071769"/>
            <a:ext cx="344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26CABF"/>
                </a:solidFill>
              </a:rPr>
              <a:t>CDF(Cumulative density function)</a:t>
            </a:r>
          </a:p>
        </p:txBody>
      </p:sp>
    </p:spTree>
    <p:extLst>
      <p:ext uri="{BB962C8B-B14F-4D97-AF65-F5344CB8AC3E}">
        <p14:creationId xmlns:p14="http://schemas.microsoft.com/office/powerpoint/2010/main" val="32450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A0FE-7542-47A3-9437-FB548120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E846D-23C7-48AA-B034-A2EFB04CA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Space: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}</a:t>
                </a:r>
              </a:p>
              <a:p>
                <a:r>
                  <a:rPr lang="en-US" dirty="0"/>
                  <a:t>Outcome: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between 0 and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probability is 1: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Event 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ω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Complements: P(Not A) = 1-P(A)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Disjoint: If A and B have no common elements: P(A OR B) = P(A) + P(B)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Inclusion-Exclusion: P(A or B) = P(A) + P(B) – P(A and B)</a:t>
                </a:r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E846D-23C7-48AA-B034-A2EFB04CA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13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58CF-05F7-429E-9B42-BC2803F9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 with numerous realizations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8799-4287-4168-95BA-7535AD87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coin toss = {H, T}</a:t>
            </a:r>
          </a:p>
          <a:p>
            <a:r>
              <a:rPr lang="en-US" dirty="0"/>
              <a:t>2 coin tosses = {HH, HT, TH, TT}</a:t>
            </a:r>
          </a:p>
          <a:p>
            <a:r>
              <a:rPr lang="en-US" dirty="0"/>
              <a:t>3 coin tosses = {HHH, HHT, HTH, THH, HTT, THT, TTH, TTT}</a:t>
            </a:r>
          </a:p>
          <a:p>
            <a:r>
              <a:rPr lang="en-US" dirty="0"/>
              <a:t>Event example:</a:t>
            </a:r>
          </a:p>
          <a:p>
            <a:pPr lvl="1"/>
            <a:r>
              <a:rPr lang="en-US" dirty="0"/>
              <a:t>Exactly two heads, {HHT, HTH, THH}</a:t>
            </a:r>
          </a:p>
          <a:p>
            <a:pPr lvl="1"/>
            <a:r>
              <a:rPr lang="en-US" dirty="0"/>
              <a:t>At least two heads, {HHH, HHT, HTH, THH}</a:t>
            </a:r>
          </a:p>
          <a:p>
            <a:pPr lvl="1"/>
            <a:r>
              <a:rPr lang="en-US" dirty="0"/>
              <a:t>At most one head, {HTT, THT, TTH, TTT}</a:t>
            </a:r>
          </a:p>
        </p:txBody>
      </p:sp>
    </p:spTree>
    <p:extLst>
      <p:ext uri="{BB962C8B-B14F-4D97-AF65-F5344CB8AC3E}">
        <p14:creationId xmlns:p14="http://schemas.microsoft.com/office/powerpoint/2010/main" val="17938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FA86-8E2D-4A55-A6CC-917E8C04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moments?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68CD-8076-45EF-9488-1B35DADF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 can differ quite a bit, to better understand their differences, we create measures</a:t>
            </a:r>
          </a:p>
          <a:p>
            <a:r>
              <a:rPr lang="en-US" dirty="0"/>
              <a:t>The moments are the truth of the variable. Statistics is the art of creating measures to approach moments. </a:t>
            </a:r>
          </a:p>
        </p:txBody>
      </p:sp>
    </p:spTree>
    <p:extLst>
      <p:ext uri="{BB962C8B-B14F-4D97-AF65-F5344CB8AC3E}">
        <p14:creationId xmlns:p14="http://schemas.microsoft.com/office/powerpoint/2010/main" val="68543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7AEF-F12F-4613-8325-4361604D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a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E9C07-E887-4416-9BF3-76F4A582F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 first moment is the mean, or more generally, the expected value</a:t>
                </a:r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</a:p>
              <a:p>
                <a:r>
                  <a:rPr lang="en-US" dirty="0"/>
                  <a:t>Take a Bernoulli Random variable where the sample space is {1,2}, </a:t>
                </a:r>
              </a:p>
              <a:p>
                <a:r>
                  <a:rPr lang="en-US" dirty="0"/>
                  <a:t>p(2) = 0.4, and p(1) = 0.6</a:t>
                </a:r>
              </a:p>
              <a:p>
                <a:r>
                  <a:rPr lang="en-US" dirty="0"/>
                  <a:t>What are the first, second, third moment?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E9C07-E887-4416-9BF3-76F4A582F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01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D703-FAB9-4692-8555-04AB5666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a random variable: Answer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3F4F51-5B19-43AD-99EF-EFAB5FA31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 0.6*1 + 0.4*2 = 1.4 = 7/5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+0.4∗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=2.2=11/5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+0.4∗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=3.8=19/5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3F4F51-5B19-43AD-99EF-EFAB5FA3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0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8415</TotalTime>
  <Words>693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 2</vt:lpstr>
      <vt:lpstr>Quotable</vt:lpstr>
      <vt:lpstr>Econometrics Lecture 1: Functions of one random variable</vt:lpstr>
      <vt:lpstr>Why probability for statistics?</vt:lpstr>
      <vt:lpstr>What is a probability?</vt:lpstr>
      <vt:lpstr>PDFs and CDFs of a fair sided die</vt:lpstr>
      <vt:lpstr>Rules of probability</vt:lpstr>
      <vt:lpstr>Sample space with numerous realizations</vt:lpstr>
      <vt:lpstr>What are moments?</vt:lpstr>
      <vt:lpstr>Moments of a random variable</vt:lpstr>
      <vt:lpstr>Moments of a random variable: Answer</vt:lpstr>
      <vt:lpstr>Central moment</vt:lpstr>
      <vt:lpstr>Central moment: Answers</vt:lpstr>
      <vt:lpstr>What is independence?</vt:lpstr>
      <vt:lpstr>Law of large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13</cp:revision>
  <dcterms:created xsi:type="dcterms:W3CDTF">2022-01-28T19:51:37Z</dcterms:created>
  <dcterms:modified xsi:type="dcterms:W3CDTF">2022-02-05T11:35:54Z</dcterms:modified>
</cp:coreProperties>
</file>