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handoutMasterIdLst>
    <p:handoutMasterId r:id="rId10"/>
  </p:handoutMasterIdLst>
  <p:sldIdLst>
    <p:sldId id="256" r:id="rId2"/>
    <p:sldId id="267" r:id="rId3"/>
    <p:sldId id="268" r:id="rId4"/>
    <p:sldId id="269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8BBFF1-48F2-4A7C-B0F6-0EFF4A3024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32A2-5483-4673-8761-487E1D5AFA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4BC9-88B6-4E9D-957B-57B6DAA50DF6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8543D-6818-4B05-8E4B-306DBC7241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D75E1-1E55-4230-8701-552AFFA6DE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AD411-3DFC-40A4-888A-C55331C2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2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3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4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43113"/>
            <a:ext cx="10554574" cy="43156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133834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020370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F4696F19-5A84-4A39-94FC-C773DCDED9ED}"/>
              </a:ext>
            </a:extLst>
          </p:cNvPr>
          <p:cNvSpPr/>
          <p:nvPr userDrawn="1"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F94C84-C7FC-4689-B21A-AA72149E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1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9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AD84-6D47-4F2E-8897-F6536BBA1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Uncertainty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FDAC4-911A-4A95-BA4A-DAB6E709B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Diomides Mavroyiannis, 2022</a:t>
            </a:r>
          </a:p>
        </p:txBody>
      </p:sp>
    </p:spTree>
    <p:extLst>
      <p:ext uri="{BB962C8B-B14F-4D97-AF65-F5344CB8AC3E}">
        <p14:creationId xmlns:p14="http://schemas.microsoft.com/office/powerpoint/2010/main" val="285629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F1DE-A9B4-4DF3-B7B8-3CD6C13B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uncertainty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E6A1-DD1F-4BC3-B37F-17D56CC6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Risk and uncertainty: Classical probability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Random variables</a:t>
            </a:r>
          </a:p>
          <a:p>
            <a:pPr>
              <a:buFont typeface="+mj-lt"/>
              <a:buAutoNum type="arabicPeriod"/>
            </a:pPr>
            <a:r>
              <a:rPr lang="en-US" dirty="0"/>
              <a:t>Utility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Conditional  probability: Bayes</a:t>
            </a:r>
          </a:p>
          <a:p>
            <a:pPr>
              <a:buFont typeface="+mj-lt"/>
              <a:buAutoNum type="arabicPeriod"/>
            </a:pPr>
            <a:r>
              <a:rPr lang="en-US" dirty="0"/>
              <a:t>Ambiguity</a:t>
            </a:r>
          </a:p>
          <a:p>
            <a:pPr>
              <a:buFont typeface="+mj-lt"/>
              <a:buAutoNum type="arabicPeriod"/>
            </a:pPr>
            <a:r>
              <a:rPr lang="en-US" dirty="0"/>
              <a:t>Rational Risk seeking behavior</a:t>
            </a:r>
          </a:p>
          <a:p>
            <a:pPr>
              <a:buFont typeface="+mj-lt"/>
              <a:buAutoNum type="arabicPeriod"/>
            </a:pPr>
            <a:r>
              <a:rPr lang="en-US" dirty="0"/>
              <a:t>Probability as frequency</a:t>
            </a:r>
          </a:p>
          <a:p>
            <a:pPr>
              <a:buFont typeface="+mj-lt"/>
              <a:buAutoNum type="arabicPeriod"/>
            </a:pPr>
            <a:r>
              <a:rPr lang="en-US" dirty="0"/>
              <a:t>A brief survey of approaches to statistics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6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Teaching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: </a:t>
            </a:r>
            <a:r>
              <a:rPr lang="fr-FR" dirty="0" err="1"/>
              <a:t>Popperian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Start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problem</a:t>
            </a:r>
            <a:r>
              <a:rPr lang="fr-FR" dirty="0"/>
              <a:t> or </a:t>
            </a:r>
            <a:r>
              <a:rPr lang="fr-FR" dirty="0" err="1"/>
              <a:t>paradox</a:t>
            </a:r>
            <a:endParaRPr lang="fr-FR" dirty="0"/>
          </a:p>
          <a:p>
            <a:r>
              <a:rPr lang="fr-FR" dirty="0" err="1"/>
              <a:t>Ask</a:t>
            </a:r>
            <a:r>
              <a:rPr lang="fr-FR" dirty="0"/>
              <a:t> </a:t>
            </a:r>
            <a:r>
              <a:rPr lang="fr-FR" dirty="0" err="1"/>
              <a:t>students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an important </a:t>
            </a:r>
            <a:r>
              <a:rPr lang="fr-FR" dirty="0" err="1"/>
              <a:t>problem</a:t>
            </a:r>
            <a:r>
              <a:rPr lang="fr-FR" dirty="0"/>
              <a:t>. </a:t>
            </a:r>
          </a:p>
          <a:p>
            <a:r>
              <a:rPr lang="fr-FR" dirty="0" err="1"/>
              <a:t>Give</a:t>
            </a:r>
            <a:r>
              <a:rPr lang="fr-FR" dirty="0"/>
              <a:t> standard </a:t>
            </a:r>
            <a:r>
              <a:rPr lang="fr-FR" dirty="0" err="1"/>
              <a:t>answers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the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important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 solution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not </a:t>
            </a:r>
            <a:r>
              <a:rPr lang="fr-FR" dirty="0" err="1"/>
              <a:t>just</a:t>
            </a:r>
            <a:r>
              <a:rPr lang="fr-FR" dirty="0"/>
              <a:t> a question of </a:t>
            </a:r>
            <a:r>
              <a:rPr lang="fr-FR" dirty="0" err="1"/>
              <a:t>calculation</a:t>
            </a:r>
            <a:r>
              <a:rPr lang="fr-FR" dirty="0"/>
              <a:t> but about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appropriate</a:t>
            </a:r>
            <a:r>
              <a:rPr lang="fr-FR" dirty="0"/>
              <a:t> </a:t>
            </a:r>
            <a:r>
              <a:rPr lang="fr-FR" dirty="0" err="1"/>
              <a:t>categories</a:t>
            </a:r>
            <a:r>
              <a:rPr 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24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C6B2-F74E-462C-1CCB-20170462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A3D5-456D-A1FA-5AD6-3BF150E5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Philosophy: Those who want to have a more rigorous understanding of epistemology</a:t>
            </a:r>
          </a:p>
          <a:p>
            <a:r>
              <a:rPr lang="en-US" dirty="0"/>
              <a:t>Economics; Building blocks for modelling agents</a:t>
            </a:r>
          </a:p>
          <a:p>
            <a:r>
              <a:rPr lang="en-US" dirty="0"/>
              <a:t>Mathematics: The basics of probabilistic modelling</a:t>
            </a:r>
          </a:p>
          <a:p>
            <a:r>
              <a:rPr lang="en-US" dirty="0"/>
              <a:t>Neuroscience and Cognitive Sciences: How do we model agents making decisions?</a:t>
            </a:r>
          </a:p>
          <a:p>
            <a:r>
              <a:rPr lang="en-US" dirty="0"/>
              <a:t>Computer science: How can computers make decisions using the </a:t>
            </a:r>
            <a:r>
              <a:rPr lang="en-US"/>
              <a:t>same framework?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2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Example</a:t>
            </a:r>
            <a:r>
              <a:rPr lang="fr-FR" dirty="0"/>
              <a:t>: </a:t>
            </a:r>
            <a:r>
              <a:rPr lang="fr-FR" dirty="0" err="1"/>
              <a:t>Risk</a:t>
            </a:r>
            <a:r>
              <a:rPr lang="fr-FR" dirty="0"/>
              <a:t> vs </a:t>
            </a:r>
            <a:r>
              <a:rPr lang="fr-FR" dirty="0" err="1"/>
              <a:t>Uncertainty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Allais and </a:t>
            </a:r>
            <a:r>
              <a:rPr lang="fr-FR" dirty="0" err="1"/>
              <a:t>Ellsberg</a:t>
            </a:r>
            <a:endParaRPr lang="fr-FR" dirty="0"/>
          </a:p>
          <a:p>
            <a:endParaRPr lang="fr-FR" dirty="0"/>
          </a:p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assume people are acting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probability</a:t>
            </a:r>
            <a:r>
              <a:rPr lang="fr-FR" dirty="0"/>
              <a:t> in </a:t>
            </a:r>
            <a:r>
              <a:rPr lang="fr-FR" dirty="0" err="1"/>
              <a:t>mind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an </a:t>
            </a:r>
            <a:r>
              <a:rPr lang="fr-FR" dirty="0" err="1"/>
              <a:t>incoherence</a:t>
            </a:r>
            <a:r>
              <a:rPr lang="fr-FR" dirty="0"/>
              <a:t> about how people </a:t>
            </a:r>
            <a:r>
              <a:rPr lang="fr-FR" dirty="0" err="1"/>
              <a:t>assign</a:t>
            </a:r>
            <a:r>
              <a:rPr lang="fr-FR" dirty="0"/>
              <a:t> value. </a:t>
            </a:r>
          </a:p>
          <a:p>
            <a:endParaRPr lang="fr-FR" dirty="0"/>
          </a:p>
          <a:p>
            <a:r>
              <a:rPr lang="fr-FR" dirty="0"/>
              <a:t>If the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incomplete</a:t>
            </a:r>
            <a:r>
              <a:rPr lang="fr-FR" dirty="0"/>
              <a:t>, the </a:t>
            </a:r>
            <a:r>
              <a:rPr lang="fr-FR" dirty="0" err="1"/>
              <a:t>paradox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resolved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3028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Example</a:t>
            </a:r>
            <a:r>
              <a:rPr lang="fr-FR" dirty="0"/>
              <a:t>: The </a:t>
            </a:r>
            <a:r>
              <a:rPr lang="fr-FR" dirty="0" err="1"/>
              <a:t>Turkey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insufficient</a:t>
            </a:r>
            <a:endParaRPr lang="fr-FR" dirty="0"/>
          </a:p>
          <a:p>
            <a:r>
              <a:rPr lang="fr-FR" dirty="0"/>
              <a:t>The question: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convergence?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476" y="2601249"/>
            <a:ext cx="58197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12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Causal: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infer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picture</a:t>
            </a:r>
            <a:r>
              <a:rPr lang="fr-FR" dirty="0"/>
              <a:t>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881" y="2324101"/>
            <a:ext cx="470725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70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Assessment Types and Weighting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D3B45"/>
                </a:solidFill>
                <a:effectLst/>
                <a:latin typeface="Lato Extended"/>
              </a:rPr>
              <a:t>Group Weekly assignments (30%):</a:t>
            </a:r>
            <a:r>
              <a:rPr lang="en-US" b="0" i="1" dirty="0">
                <a:solidFill>
                  <a:srgbClr val="2D3B45"/>
                </a:solidFill>
                <a:effectLst/>
                <a:latin typeface="Lato Extended"/>
              </a:rPr>
              <a:t> a few simple questions about the current class material, 8 question sets in total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D3B45"/>
                </a:solidFill>
                <a:effectLst/>
                <a:latin typeface="Lato Extended"/>
              </a:rPr>
              <a:t>Individual Quiz(30%): </a:t>
            </a:r>
            <a:r>
              <a:rPr lang="en-US" b="0" i="1" dirty="0">
                <a:solidFill>
                  <a:srgbClr val="2D3B45"/>
                </a:solidFill>
                <a:effectLst/>
                <a:latin typeface="Lato Extended"/>
              </a:rPr>
              <a:t>a few quiz questions where students can apply their knowledge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D3B45"/>
                </a:solidFill>
                <a:effectLst/>
                <a:latin typeface="Lato Extended"/>
              </a:rPr>
              <a:t>Exam (30%):</a:t>
            </a:r>
            <a:r>
              <a:rPr lang="en-US" b="0" i="1" dirty="0">
                <a:solidFill>
                  <a:srgbClr val="2D3B45"/>
                </a:solidFill>
                <a:effectLst/>
                <a:latin typeface="Lato Extended"/>
              </a:rPr>
              <a:t> A written exam the week after the last class of the term from the material of the term.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D3B45"/>
                </a:solidFill>
                <a:effectLst/>
                <a:latin typeface="Lato Extended"/>
              </a:rPr>
              <a:t>Overall performance (10%):</a:t>
            </a:r>
            <a:r>
              <a:rPr lang="en-US" b="0" i="1" dirty="0">
                <a:solidFill>
                  <a:srgbClr val="2D3B45"/>
                </a:solidFill>
                <a:effectLst/>
                <a:latin typeface="Lato Extended"/>
              </a:rPr>
              <a:t> active presence at classes and quality of assignments are rewarded.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3535085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8631</TotalTime>
  <Words>287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Lato Extended</vt:lpstr>
      <vt:lpstr>Wingdings 2</vt:lpstr>
      <vt:lpstr>Quotable</vt:lpstr>
      <vt:lpstr>Uncertainty</vt:lpstr>
      <vt:lpstr>Risk and uncertainty plan</vt:lpstr>
      <vt:lpstr>Teaching approach: Popperian</vt:lpstr>
      <vt:lpstr>Who is this for?</vt:lpstr>
      <vt:lpstr>Example: Risk vs Uncertainty</vt:lpstr>
      <vt:lpstr>Example: The Turkey problem</vt:lpstr>
      <vt:lpstr>Causal: What can we infer from this picture?</vt:lpstr>
      <vt:lpstr>Assessment Types and Weighting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Diomides Mavroyiannis</dc:creator>
  <cp:lastModifiedBy>Diomides Mavroyiannis</cp:lastModifiedBy>
  <cp:revision>15</cp:revision>
  <dcterms:created xsi:type="dcterms:W3CDTF">2022-01-28T19:51:37Z</dcterms:created>
  <dcterms:modified xsi:type="dcterms:W3CDTF">2022-05-21T06:39:13Z</dcterms:modified>
</cp:coreProperties>
</file>