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Kulim Park Light"/>
      <p:regular r:id="rId14"/>
      <p:bold r:id="rId15"/>
      <p:italic r:id="rId16"/>
      <p:boldItalic r:id="rId17"/>
    </p:embeddedFont>
    <p:embeddedFont>
      <p:font typeface="Kulim Park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ulimPark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KulimPark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KulimParkLight-bold.fntdata"/><Relationship Id="rId14" Type="http://schemas.openxmlformats.org/officeDocument/2006/relationships/font" Target="fonts/KulimParkLight-regular.fntdata"/><Relationship Id="rId17" Type="http://schemas.openxmlformats.org/officeDocument/2006/relationships/font" Target="fonts/KulimParkLight-boldItalic.fntdata"/><Relationship Id="rId16" Type="http://schemas.openxmlformats.org/officeDocument/2006/relationships/font" Target="fonts/KulimParkLight-italic.fntdata"/><Relationship Id="rId5" Type="http://schemas.openxmlformats.org/officeDocument/2006/relationships/slide" Target="slides/slide1.xml"/><Relationship Id="rId19" Type="http://schemas.openxmlformats.org/officeDocument/2006/relationships/font" Target="fonts/KulimPark-bold.fntdata"/><Relationship Id="rId6" Type="http://schemas.openxmlformats.org/officeDocument/2006/relationships/slide" Target="slides/slide2.xml"/><Relationship Id="rId18" Type="http://schemas.openxmlformats.org/officeDocument/2006/relationships/font" Target="fonts/KulimPar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4429b7ed7_3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4429b7ed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534163ae7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534163a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rect b="b" l="l" r="r" t="t"/>
              <a:pathLst>
                <a:path extrusionOk="0" h="2285343" w="3427007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rect b="b" l="l" r="r" t="t"/>
              <a:pathLst>
                <a:path extrusionOk="0" h="2285343" w="3349484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rect b="b" l="l" r="r" t="t"/>
              <a:pathLst>
                <a:path extrusionOk="0" h="2285343" w="3045563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rect b="b" l="l" r="r" t="t"/>
              <a:pathLst>
                <a:path extrusionOk="0" h="2285343" w="2879356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rect b="b" l="l" r="r" t="t"/>
              <a:pathLst>
                <a:path extrusionOk="0" h="2285343" w="278764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rect b="b" l="l" r="r" t="t"/>
              <a:pathLst>
                <a:path extrusionOk="0" h="2285343" w="2657242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Corners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rect b="b" l="l" r="r" t="t"/>
              <a:pathLst>
                <a:path extrusionOk="0" h="2285540" w="406400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rect b="b" l="l" r="r" t="t"/>
              <a:pathLst>
                <a:path extrusionOk="0" h="2285934" w="406400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rect b="b" l="l" r="r" t="t"/>
              <a:pathLst>
                <a:path extrusionOk="0" h="2285080" w="406400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rect b="b" l="l" r="r" t="t"/>
              <a:pathLst>
                <a:path extrusionOk="0" h="2285540" w="406400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rect b="b" l="l" r="r" t="t"/>
              <a:pathLst>
                <a:path extrusionOk="0" h="2285671" w="406400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rect b="b" l="l" r="r" t="t"/>
              <a:pathLst>
                <a:path extrusionOk="0" h="2285343" w="1660199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rect b="b" l="l" r="r" t="t"/>
              <a:pathLst>
                <a:path extrusionOk="0" h="2285474" w="132116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rect b="b" l="l" r="r" t="t"/>
              <a:pathLst>
                <a:path extrusionOk="0" h="2285343" w="1640503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rect b="b" l="l" r="r" t="t"/>
              <a:pathLst>
                <a:path extrusionOk="0" h="2285343" w="1280586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0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rect b="b" l="l" r="r" t="t"/>
              <a:pathLst>
                <a:path extrusionOk="0" h="1112861" w="650341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6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rect b="b" l="l" r="r" t="t"/>
              <a:pathLst>
                <a:path extrusionOk="0" h="970049" w="764722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6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rect b="b" l="l" r="r" t="t"/>
              <a:pathLst>
                <a:path extrusionOk="0" h="999003" w="557011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rect b="b" l="l" r="r" t="t"/>
              <a:pathLst>
                <a:path extrusionOk="0" h="914461" w="620068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rect b="b" l="l" r="r" t="t"/>
              <a:pathLst>
                <a:path extrusionOk="0" h="706884" w="485239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rect b="b" l="l" r="r" t="t"/>
              <a:pathLst>
                <a:path extrusionOk="0" h="851990" w="482656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rect b="b" l="l" r="r" t="t"/>
              <a:pathLst>
                <a:path extrusionOk="0" h="464873" w="404511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rect b="b" l="l" r="r" t="t"/>
              <a:pathLst>
                <a:path extrusionOk="0" h="741440" w="409556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rect b="b" l="l" r="r" t="t"/>
              <a:pathLst>
                <a:path extrusionOk="0" h="399045" w="308839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rect b="b" l="l" r="r" t="t"/>
              <a:pathLst>
                <a:path extrusionOk="0" h="640381" w="280714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rect b="b" l="l" r="r" t="t"/>
              <a:pathLst>
                <a:path extrusionOk="0" h="50303" w="141781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rect b="b" l="l" r="r" t="t"/>
              <a:pathLst>
                <a:path extrusionOk="0" h="119036" w="125277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8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rect b="b" l="l" r="r" t="t"/>
              <a:pathLst>
                <a:path extrusionOk="0" h="2285343" w="3976115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rect b="b" l="l" r="r" t="t"/>
              <a:pathLst>
                <a:path extrusionOk="0" h="2285211" w="3901308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rect b="b" l="l" r="r" t="t"/>
              <a:pathLst>
                <a:path extrusionOk="0" h="2285343" w="3595441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rect b="b" l="l" r="r" t="t"/>
              <a:pathLst>
                <a:path extrusionOk="0" h="2285343" w="3432252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rect b="b" l="l" r="r" t="t"/>
              <a:pathLst>
                <a:path extrusionOk="0" h="2285211" w="3340157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rect b="b" l="l" r="r" t="t"/>
              <a:pathLst>
                <a:path extrusionOk="0" h="2285343" w="3066331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/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30" name="Google Shape;30;p4"/>
            <p:cNvSpPr/>
            <p:nvPr/>
          </p:nvSpPr>
          <p:spPr>
            <a:xfrm>
              <a:off x="-15" y="-12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15" y="-12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5" y="-12"/>
              <a:ext cx="9144000" cy="5142760"/>
            </a:xfrm>
            <a:custGeom>
              <a:rect b="b" l="l" r="r" t="t"/>
              <a:pathLst>
                <a:path extrusionOk="0" h="2285671" w="406400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5" y="-12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408537" y="-12"/>
              <a:ext cx="3735448" cy="5142022"/>
            </a:xfrm>
            <a:custGeom>
              <a:rect b="b" l="l" r="r" t="t"/>
              <a:pathLst>
                <a:path extrusionOk="0" h="2285343" w="1660199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171372" y="-12"/>
              <a:ext cx="2972610" cy="5142317"/>
            </a:xfrm>
            <a:custGeom>
              <a:rect b="b" l="l" r="r" t="t"/>
              <a:pathLst>
                <a:path extrusionOk="0" h="2285474" w="132116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-15" y="-12"/>
              <a:ext cx="3691132" cy="5142022"/>
            </a:xfrm>
            <a:custGeom>
              <a:rect b="b" l="l" r="r" t="t"/>
              <a:pathLst>
                <a:path extrusionOk="0" h="2285343" w="1640503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15" y="-12"/>
              <a:ext cx="2881318" cy="5142022"/>
            </a:xfrm>
            <a:custGeom>
              <a:rect b="b" l="l" r="r" t="t"/>
              <a:pathLst>
                <a:path extrusionOk="0" h="2285343" w="1280586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“</a:t>
            </a:r>
            <a:endParaRPr sz="960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rect b="b" l="l" r="r" t="t"/>
              <a:pathLst>
                <a:path extrusionOk="0" h="2287444" w="4064393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rect b="b" l="l" r="r" t="t"/>
              <a:pathLst>
                <a:path extrusionOk="0" h="2287576" w="4064393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rect b="b" l="l" r="r" t="t"/>
              <a:pathLst>
                <a:path extrusionOk="0" h="2287642" w="4064393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rect b="b" l="l" r="r" t="t"/>
              <a:pathLst>
                <a:path extrusionOk="0" h="2287642" w="4064393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rect b="b" l="l" r="r" t="t"/>
              <a:pathLst>
                <a:path extrusionOk="0" h="2287444" w="4064393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rect b="b" l="l" r="r" t="t"/>
              <a:pathLst>
                <a:path extrusionOk="0" h="2287510" w="4064393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/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6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rect b="b" l="l" r="r" t="t"/>
              <a:pathLst>
                <a:path extrusionOk="0" h="2285343" w="3427007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7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rect b="b" l="l" r="r" t="t"/>
              <a:pathLst>
                <a:path extrusionOk="0" h="2285343" w="3349484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rect b="b" l="l" r="r" t="t"/>
              <a:pathLst>
                <a:path extrusionOk="0" h="2285343" w="3045563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rect b="b" l="l" r="r" t="t"/>
              <a:pathLst>
                <a:path extrusionOk="0" h="2285343" w="2879356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rect b="b" l="l" r="r" t="t"/>
              <a:pathLst>
                <a:path extrusionOk="0" h="2285343" w="278764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rect b="b" l="l" r="r" t="t"/>
              <a:pathLst>
                <a:path extrusionOk="0" h="2285343" w="2657242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rect b="b" l="l" r="r" t="t"/>
              <a:pathLst>
                <a:path extrusionOk="0" h="2285671" w="4064394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rect b="b" l="l" r="r" t="t"/>
              <a:pathLst>
                <a:path extrusionOk="0" h="2285343" w="4064394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rect b="b" l="l" r="r" t="t"/>
              <a:pathLst>
                <a:path extrusionOk="0" h="2285343" w="4064591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rect b="b" l="l" r="r" t="t"/>
              <a:pathLst>
                <a:path extrusionOk="0" h="2285408" w="4064394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rect b="b" l="l" r="r" t="t"/>
              <a:pathLst>
                <a:path extrusionOk="0" h="2285343" w="4064262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rect b="b" l="l" r="r" t="t"/>
              <a:pathLst>
                <a:path extrusionOk="0" h="2285343" w="4064394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3" name="Google Shape;73;p7"/>
          <p:cNvSpPr txBox="1"/>
          <p:nvPr>
            <p:ph idx="2" type="body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rect b="b" l="l" r="r" t="t"/>
              <a:pathLst>
                <a:path extrusionOk="0" h="2285671" w="4064394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rect b="b" l="l" r="r" t="t"/>
              <a:pathLst>
                <a:path extrusionOk="0" h="2285343" w="4064394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rect b="b" l="l" r="r" t="t"/>
              <a:pathLst>
                <a:path extrusionOk="0" h="2285343" w="4064591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rect b="b" l="l" r="r" t="t"/>
              <a:pathLst>
                <a:path extrusionOk="0" h="2285408" w="4064394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rect b="b" l="l" r="r" t="t"/>
              <a:pathLst>
                <a:path extrusionOk="0" h="2285343" w="4064262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rect b="b" l="l" r="r" t="t"/>
              <a:pathLst>
                <a:path extrusionOk="0" h="2285343" w="4064394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/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5" name="Google Shape;85;p8"/>
          <p:cNvSpPr txBox="1"/>
          <p:nvPr>
            <p:ph idx="2" type="body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6" name="Google Shape;86;p8"/>
          <p:cNvSpPr txBox="1"/>
          <p:nvPr>
            <p:ph idx="3" type="body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9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90" name="Google Shape;90;p9"/>
            <p:cNvSpPr/>
            <p:nvPr/>
          </p:nvSpPr>
          <p:spPr>
            <a:xfrm>
              <a:off x="-1" y="-886"/>
              <a:ext cx="9144884" cy="5146749"/>
            </a:xfrm>
            <a:custGeom>
              <a:rect b="b" l="l" r="r" t="t"/>
              <a:pathLst>
                <a:path extrusionOk="0" h="2287444" w="4064393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-1" y="-1181"/>
              <a:ext cx="9144884" cy="5147046"/>
            </a:xfrm>
            <a:custGeom>
              <a:rect b="b" l="l" r="r" t="t"/>
              <a:pathLst>
                <a:path extrusionOk="0" h="2287576" w="4064393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-1" y="-1329"/>
              <a:ext cx="9144884" cy="5147195"/>
            </a:xfrm>
            <a:custGeom>
              <a:rect b="b" l="l" r="r" t="t"/>
              <a:pathLst>
                <a:path extrusionOk="0" h="2287642" w="4064393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-1" y="-1329"/>
              <a:ext cx="9144884" cy="5147195"/>
            </a:xfrm>
            <a:custGeom>
              <a:rect b="b" l="l" r="r" t="t"/>
              <a:pathLst>
                <a:path extrusionOk="0" h="2287642" w="4064393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-1" y="-886"/>
              <a:ext cx="9144884" cy="5146749"/>
            </a:xfrm>
            <a:custGeom>
              <a:rect b="b" l="l" r="r" t="t"/>
              <a:pathLst>
                <a:path extrusionOk="0" h="2287444" w="4064393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-1" y="-1032"/>
              <a:ext cx="9144884" cy="5146898"/>
            </a:xfrm>
            <a:custGeom>
              <a:rect b="b" l="l" r="r" t="t"/>
              <a:pathLst>
                <a:path extrusionOk="0" h="2287510" w="4064393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00" name="Google Shape;100;p10"/>
            <p:cNvSpPr/>
            <p:nvPr/>
          </p:nvSpPr>
          <p:spPr>
            <a:xfrm>
              <a:off x="-15" y="594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-15" y="594"/>
              <a:ext cx="9144000" cy="5142465"/>
            </a:xfrm>
            <a:custGeom>
              <a:rect b="b" l="l" r="r" t="t"/>
              <a:pathLst>
                <a:path extrusionOk="0" h="2285540" w="406400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-15" y="1"/>
              <a:ext cx="9144000" cy="5143352"/>
            </a:xfrm>
            <a:custGeom>
              <a:rect b="b" l="l" r="r" t="t"/>
              <a:pathLst>
                <a:path extrusionOk="0" h="2285934" w="406400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15" y="594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-15" y="1037"/>
              <a:ext cx="9144000" cy="5141430"/>
            </a:xfrm>
            <a:custGeom>
              <a:rect b="b" l="l" r="r" t="t"/>
              <a:pathLst>
                <a:path extrusionOk="0" h="2285080" w="406400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-15" y="150"/>
              <a:ext cx="9144000" cy="5142465"/>
            </a:xfrm>
            <a:custGeom>
              <a:rect b="b" l="l" r="r" t="t"/>
              <a:pathLst>
                <a:path extrusionOk="0" h="2285540" w="406400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indent="-3683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indent="-3683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indent="-3683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indent="-3683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indent="-3683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indent="-3683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indent="-3683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VjRHcH4df332V1CHmbKXvZFuuTl35Is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N2jM-aGfAg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slidescarnival.com/?utm_source=templ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/>
        </p:nvSpPr>
        <p:spPr>
          <a:xfrm>
            <a:off x="311700" y="1038738"/>
            <a:ext cx="6331500" cy="233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u="sng">
                <a:solidFill>
                  <a:srgbClr val="39273F"/>
                </a:solidFill>
                <a:latin typeface="Kulim Park"/>
                <a:ea typeface="Kulim Park"/>
                <a:cs typeface="Kulim Park"/>
                <a:sym typeface="Kulim Park"/>
              </a:rPr>
              <a:t>Final Report</a:t>
            </a:r>
            <a:r>
              <a:rPr b="1" lang="en" sz="4200">
                <a:solidFill>
                  <a:srgbClr val="39273F"/>
                </a:solidFill>
                <a:latin typeface="Kulim Park"/>
                <a:ea typeface="Kulim Park"/>
                <a:cs typeface="Kulim Park"/>
                <a:sym typeface="Kulim Park"/>
              </a:rPr>
              <a:t>:</a:t>
            </a:r>
            <a:br>
              <a:rPr b="1" lang="en" sz="4200">
                <a:solidFill>
                  <a:srgbClr val="39273F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b="1" lang="en" sz="3600">
                <a:solidFill>
                  <a:srgbClr val="39273F"/>
                </a:solidFill>
                <a:latin typeface="Kulim Park"/>
                <a:ea typeface="Kulim Park"/>
                <a:cs typeface="Kulim Park"/>
                <a:sym typeface="Kulim Park"/>
              </a:rPr>
              <a:t>Erasmus</a:t>
            </a:r>
            <a:r>
              <a:rPr b="1" lang="en" sz="3600">
                <a:solidFill>
                  <a:srgbClr val="C9DAF8"/>
                </a:solidFill>
                <a:latin typeface="Kulim Park"/>
                <a:ea typeface="Kulim Park"/>
                <a:cs typeface="Kulim Park"/>
                <a:sym typeface="Kulim Park"/>
              </a:rPr>
              <a:t>+</a:t>
            </a:r>
            <a:endParaRPr b="1" sz="3600">
              <a:solidFill>
                <a:srgbClr val="C9DAF8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9273F"/>
                </a:solidFill>
                <a:latin typeface="Kulim Park"/>
                <a:ea typeface="Kulim Park"/>
                <a:cs typeface="Kulim Park"/>
                <a:sym typeface="Kulim Park"/>
              </a:rPr>
              <a:t>Knowledge Project</a:t>
            </a:r>
            <a:endParaRPr b="1" sz="3600">
              <a:solidFill>
                <a:srgbClr val="39273F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39273F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311700" y="3371261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9273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Dion Buckley - C00220868</a:t>
            </a:r>
            <a:endParaRPr sz="2400">
              <a:solidFill>
                <a:srgbClr val="39273F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B7B7B7"/>
                </a:solidFill>
                <a:latin typeface="Kulim Park"/>
                <a:ea typeface="Kulim Park"/>
                <a:cs typeface="Kulim Park"/>
                <a:sym typeface="Kulim Park"/>
              </a:rPr>
              <a:t>30.04.2020</a:t>
            </a:r>
            <a:endParaRPr b="1" i="1">
              <a:solidFill>
                <a:srgbClr val="B7B7B7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5"/>
          <p:cNvGrpSpPr/>
          <p:nvPr/>
        </p:nvGrpSpPr>
        <p:grpSpPr>
          <a:xfrm>
            <a:off x="7711638" y="380961"/>
            <a:ext cx="1051289" cy="1023982"/>
            <a:chOff x="5926225" y="921350"/>
            <a:chExt cx="517800" cy="504350"/>
          </a:xfrm>
        </p:grpSpPr>
        <p:sp>
          <p:nvSpPr>
            <p:cNvPr id="154" name="Google Shape;154;p15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rotWithShape="0" algn="bl" dir="5400000" dist="666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rotWithShape="0" algn="bl" dir="5400000" dist="666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6" name="Google Shape;156;p15"/>
          <p:cNvSpPr txBox="1"/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 a </a:t>
            </a:r>
            <a:r>
              <a:rPr lang="en" sz="2000"/>
              <a:t>native mobile app for iOS AND Android using React Native (Facebook)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</a:t>
            </a:r>
            <a:r>
              <a:rPr lang="en" sz="2000"/>
              <a:t>orked as part of a larger team with students and faculty from various countries and fields (Erasmus+)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 towards education and </a:t>
            </a:r>
            <a:r>
              <a:rPr lang="en" sz="2000"/>
              <a:t>behavioural </a:t>
            </a:r>
            <a:r>
              <a:rPr lang="en" sz="2000"/>
              <a:t>guidance for coeliac disease sufferers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400"/>
          </a:p>
        </p:txBody>
      </p:sp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864063" y="534737"/>
            <a:ext cx="746458" cy="716413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65" name="Google Shape;165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167" name="Google Shape;167;p16"/>
            <p:cNvSpPr/>
            <p:nvPr/>
          </p:nvSpPr>
          <p:spPr>
            <a:xfrm>
              <a:off x="8317077" y="3538745"/>
              <a:ext cx="116450" cy="494517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rotWithShape="0" algn="bl" dir="16200000" dist="8572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7843600" y="3242988"/>
              <a:ext cx="985792" cy="257051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rotWithShape="0" algn="bl" dir="16200000" dist="8572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8317077" y="2775995"/>
              <a:ext cx="116450" cy="132595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rotWithShape="0" algn="bl" dir="16200000" dist="8572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7921212" y="2947296"/>
              <a:ext cx="985792" cy="256985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rotWithShape="0" algn="bl" dir="16200000" dist="8572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</a:endParaRPr>
            </a:p>
          </p:txBody>
        </p:sp>
      </p:grpSp>
      <p:sp>
        <p:nvSpPr>
          <p:cNvPr id="171" name="Google Shape;171;p16"/>
          <p:cNvSpPr txBox="1"/>
          <p:nvPr/>
        </p:nvSpPr>
        <p:spPr>
          <a:xfrm>
            <a:off x="2472081" y="1592600"/>
            <a:ext cx="1807800" cy="29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9273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And</a:t>
            </a:r>
            <a:endParaRPr b="1" sz="1800">
              <a:solidFill>
                <a:srgbClr val="39273F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To achieve this a coeliac </a:t>
            </a:r>
            <a:r>
              <a:rPr b="1"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control </a:t>
            </a:r>
            <a:r>
              <a:rPr lang="en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group would have been set up to test a quiz </a:t>
            </a:r>
            <a:r>
              <a:rPr b="1"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without any gamified elements</a:t>
            </a:r>
            <a:r>
              <a:rPr lang="en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. Then there would have been a another </a:t>
            </a:r>
            <a:r>
              <a:rPr b="1"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group </a:t>
            </a:r>
            <a:r>
              <a:rPr lang="en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to test the </a:t>
            </a:r>
            <a:r>
              <a:rPr b="1"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gamified quiz</a:t>
            </a:r>
            <a:r>
              <a:rPr lang="en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. </a:t>
            </a:r>
            <a:endParaRPr>
              <a:solidFill>
                <a:srgbClr val="39273F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457200" y="1592600"/>
            <a:ext cx="1807800" cy="29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9273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Qualitative</a:t>
            </a:r>
            <a:endParaRPr b="1" sz="1800">
              <a:solidFill>
                <a:srgbClr val="39273F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273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Planned to observe and question coeliac patients during a </a:t>
            </a:r>
            <a:r>
              <a:rPr lang="en" u="sng">
                <a:solidFill>
                  <a:schemeClr val="hlink"/>
                </a:solidFill>
                <a:latin typeface="Kulim Park Light"/>
                <a:ea typeface="Kulim Park Light"/>
                <a:cs typeface="Kulim Park Light"/>
                <a:sym typeface="Kulim Park Light"/>
                <a:hlinkClick r:id="rId3"/>
              </a:rPr>
              <a:t>21 day challenge</a:t>
            </a:r>
            <a:r>
              <a:rPr lang="en">
                <a:solidFill>
                  <a:srgbClr val="39273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. This was my chance to isolate one metric for my study; </a:t>
            </a:r>
            <a:r>
              <a:rPr b="1" lang="en">
                <a:solidFill>
                  <a:srgbClr val="39273F"/>
                </a:solidFill>
                <a:latin typeface="Kulim Park"/>
                <a:ea typeface="Kulim Park"/>
                <a:cs typeface="Kulim Park"/>
                <a:sym typeface="Kulim Park"/>
              </a:rPr>
              <a:t>The effect of gamification on engagement</a:t>
            </a:r>
            <a:endParaRPr b="1">
              <a:solidFill>
                <a:srgbClr val="39273F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9273F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9273F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4486962" y="1592600"/>
            <a:ext cx="1807800" cy="29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9273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Quantitative</a:t>
            </a:r>
            <a:endParaRPr b="1" sz="1800">
              <a:solidFill>
                <a:srgbClr val="39273F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Measurements were to be taken also during the test period. My app is setup to </a:t>
            </a:r>
            <a:r>
              <a:rPr b="1"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persist data </a:t>
            </a:r>
            <a:r>
              <a:rPr lang="en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over multiple instances so we could track </a:t>
            </a:r>
            <a:r>
              <a:rPr b="1"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time spent</a:t>
            </a:r>
            <a:r>
              <a:rPr lang="en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 on certain screens or login </a:t>
            </a:r>
            <a:r>
              <a:rPr b="1"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frequency</a:t>
            </a:r>
            <a:endParaRPr b="1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9273F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9273F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8028975" y="3120750"/>
            <a:ext cx="2008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Quality</a:t>
            </a:r>
            <a:endParaRPr b="1" sz="700"/>
          </a:p>
        </p:txBody>
      </p:sp>
      <p:sp>
        <p:nvSpPr>
          <p:cNvPr id="175" name="Google Shape;175;p16"/>
          <p:cNvSpPr txBox="1"/>
          <p:nvPr/>
        </p:nvSpPr>
        <p:spPr>
          <a:xfrm>
            <a:off x="7971275" y="2817200"/>
            <a:ext cx="2008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Quantity</a:t>
            </a:r>
            <a:endParaRPr b="1" sz="11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457200" y="553200"/>
            <a:ext cx="5215200" cy="7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Pandemic</a:t>
            </a:r>
            <a:endParaRPr sz="18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Unfortunately the 21 day challenge was unable to go ahead </a:t>
            </a:r>
            <a:r>
              <a:rPr lang="en" sz="1600"/>
              <a:t>due to the Covid-19 pandemic and another high level study could not be produced in time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 a clear path has been laid down for the mantle to be taken up again once the dust settles and I feel confident that another group can pick up the work done by the amazing Erasmus+ team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3" name="Google Shape;183;p17"/>
          <p:cNvGrpSpPr/>
          <p:nvPr/>
        </p:nvGrpSpPr>
        <p:grpSpPr>
          <a:xfrm>
            <a:off x="7784679" y="1764892"/>
            <a:ext cx="799520" cy="1262776"/>
            <a:chOff x="1979475" y="4289300"/>
            <a:chExt cx="322400" cy="509225"/>
          </a:xfrm>
        </p:grpSpPr>
        <p:sp>
          <p:nvSpPr>
            <p:cNvPr id="184" name="Google Shape;184;p1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rotWithShape="0" algn="bl" dir="16200000" dist="7620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AA84F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rotWithShape="0" algn="bl" dir="16200000" dist="7620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AA84F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rotWithShape="0" algn="bl" dir="16200000" dist="7620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AA84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idx="4294967295" type="title"/>
          </p:nvPr>
        </p:nvSpPr>
        <p:spPr>
          <a:xfrm>
            <a:off x="765700" y="317475"/>
            <a:ext cx="2488200" cy="33396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Implemented </a:t>
            </a:r>
            <a:endParaRPr b="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Feature </a:t>
            </a:r>
            <a:endParaRPr b="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Set</a:t>
            </a:r>
            <a:endParaRPr b="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&amp;&amp;</a:t>
            </a:r>
            <a:endParaRPr b="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Tech</a:t>
            </a:r>
            <a:endParaRPr b="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Stack</a:t>
            </a:r>
            <a:endParaRPr b="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/>
          </a:p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19"/>
          <p:cNvSpPr txBox="1"/>
          <p:nvPr>
            <p:ph type="title"/>
          </p:nvPr>
        </p:nvSpPr>
        <p:spPr>
          <a:xfrm>
            <a:off x="457200" y="576975"/>
            <a:ext cx="5215200" cy="48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and </a:t>
            </a:r>
            <a:r>
              <a:rPr lang="en"/>
              <a:t>Feature Set</a:t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457200" y="1246125"/>
            <a:ext cx="50892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Python </a:t>
            </a: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flask web server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API </a:t>
            </a:r>
            <a:r>
              <a:rPr lang="en" sz="1600"/>
              <a:t>pulls medical data from desqol </a:t>
            </a: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GDrive</a:t>
            </a:r>
            <a:endParaRPr b="1" sz="1600">
              <a:latin typeface="Kulim Park"/>
              <a:ea typeface="Kulim Park"/>
              <a:cs typeface="Kulim Park"/>
              <a:sym typeface="Kulim Park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Stores locally on </a:t>
            </a:r>
            <a:r>
              <a:rPr lang="en" sz="1600"/>
              <a:t>MariaDB </a:t>
            </a: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datastore</a:t>
            </a:r>
            <a:endParaRPr b="1" sz="1600">
              <a:latin typeface="Kulim Park"/>
              <a:ea typeface="Kulim Park"/>
              <a:cs typeface="Kulim Park"/>
              <a:sym typeface="Kulim Par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Shared Erasmus+</a:t>
            </a:r>
            <a:r>
              <a:rPr lang="en" sz="1600"/>
              <a:t> celiapp</a:t>
            </a: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 backend </a:t>
            </a:r>
            <a:r>
              <a:rPr lang="en" sz="1600"/>
              <a:t>at play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Gamified </a:t>
            </a: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Quiz </a:t>
            </a:r>
            <a:r>
              <a:rPr lang="en" sz="1600"/>
              <a:t>using </a:t>
            </a:r>
            <a:r>
              <a:rPr b="1" i="1" lang="en" sz="1600">
                <a:latin typeface="Kulim Park"/>
                <a:ea typeface="Kulim Park"/>
                <a:cs typeface="Kulim Park"/>
                <a:sym typeface="Kulim Park"/>
              </a:rPr>
              <a:t>streaks</a:t>
            </a: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, </a:t>
            </a: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p</a:t>
            </a: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articles </a:t>
            </a:r>
            <a:r>
              <a:rPr lang="en" sz="1600"/>
              <a:t>and more</a:t>
            </a:r>
            <a:endParaRPr b="1" i="1" sz="1600">
              <a:latin typeface="Kulim Park"/>
              <a:ea typeface="Kulim Park"/>
              <a:cs typeface="Kulim Park"/>
              <a:sym typeface="Kulim Par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Resource </a:t>
            </a:r>
            <a:r>
              <a:rPr lang="en" sz="1600"/>
              <a:t>management system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Persistence </a:t>
            </a:r>
            <a:r>
              <a:rPr lang="en" sz="1600"/>
              <a:t>upon exit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Potential </a:t>
            </a: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real world impact</a:t>
            </a:r>
            <a:endParaRPr b="1" sz="1600">
              <a:latin typeface="Kulim Park"/>
              <a:ea typeface="Kulim Park"/>
              <a:cs typeface="Kulim Park"/>
              <a:sym typeface="Kulim Par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Stack </a:t>
            </a: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navigator</a:t>
            </a:r>
            <a:endParaRPr b="1" sz="1600">
              <a:latin typeface="Kulim Park"/>
              <a:ea typeface="Kulim Park"/>
              <a:cs typeface="Kulim Park"/>
              <a:sym typeface="Kulim Park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+ Extra </a:t>
            </a: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back handling</a:t>
            </a:r>
            <a:r>
              <a:rPr lang="en" sz="1600"/>
              <a:t> and </a:t>
            </a: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alert</a:t>
            </a:r>
            <a:endParaRPr b="1" sz="1600">
              <a:latin typeface="Kulim Park"/>
              <a:ea typeface="Kulim Park"/>
              <a:cs typeface="Kulim Park"/>
              <a:sym typeface="Kulim Par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Native video </a:t>
            </a:r>
            <a:r>
              <a:rPr lang="en" sz="1600"/>
              <a:t>player and </a:t>
            </a: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sound </a:t>
            </a:r>
            <a:r>
              <a:rPr lang="en" sz="1600"/>
              <a:t>effects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Custom </a:t>
            </a: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loading </a:t>
            </a:r>
            <a:r>
              <a:rPr lang="en" sz="1600"/>
              <a:t>bar, buttons and font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00" name="Google Shape;200;p19"/>
          <p:cNvGrpSpPr/>
          <p:nvPr/>
        </p:nvGrpSpPr>
        <p:grpSpPr>
          <a:xfrm>
            <a:off x="7734714" y="576980"/>
            <a:ext cx="745852" cy="751303"/>
            <a:chOff x="570875" y="4322250"/>
            <a:chExt cx="443300" cy="443325"/>
          </a:xfrm>
        </p:grpSpPr>
        <p:sp>
          <p:nvSpPr>
            <p:cNvPr id="201" name="Google Shape;201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idx="4294967295" type="body"/>
          </p:nvPr>
        </p:nvSpPr>
        <p:spPr>
          <a:xfrm>
            <a:off x="457200" y="671150"/>
            <a:ext cx="2369400" cy="133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Feature Set Demo</a:t>
            </a:r>
            <a:endParaRPr b="1" sz="340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1" name="Google Shape;211;p20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12" name="Google Shape;212;p2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6421" l="0" r="0" t="-993"/>
          <a:stretch/>
        </p:blipFill>
        <p:spPr>
          <a:xfrm>
            <a:off x="3540613" y="671150"/>
            <a:ext cx="2062774" cy="37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922A80"/>
            </a:gs>
            <a:gs pos="100000">
              <a:srgbClr val="2A0F25"/>
            </a:gs>
          </a:gsLst>
          <a:lin ang="5400012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913659" y="49018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718050" y="467038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Conclusions</a:t>
            </a:r>
            <a:endParaRPr b="1" sz="280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718050" y="1518775"/>
            <a:ext cx="77079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Kulim Park Light"/>
              <a:buChar char="●"/>
            </a:pPr>
            <a:r>
              <a:rPr lang="en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For </a:t>
            </a:r>
            <a:r>
              <a:rPr b="1" lang="en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my own achievement</a:t>
            </a:r>
            <a:r>
              <a:rPr lang="en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 I feel strongly that delving into the </a:t>
            </a:r>
            <a:r>
              <a:rPr b="1" lang="en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React Native development </a:t>
            </a:r>
            <a:r>
              <a:rPr lang="en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wormhole AND the </a:t>
            </a:r>
            <a:r>
              <a:rPr b="1" lang="en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world of research</a:t>
            </a:r>
            <a:r>
              <a:rPr lang="en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 will stick with me for a time to come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Kulim Park Light"/>
              <a:buChar char="●"/>
            </a:pPr>
            <a:r>
              <a:rPr lang="en">
                <a:solidFill>
                  <a:srgbClr val="FFFFF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As a team we have achieved a great deal towards creating a </a:t>
            </a:r>
            <a:r>
              <a:rPr b="1" lang="en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rPr>
              <a:t>long lasting change</a:t>
            </a:r>
            <a:r>
              <a:rPr lang="en">
                <a:solidFill>
                  <a:srgbClr val="FFFFF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 in behaviour and therefore </a:t>
            </a:r>
            <a:r>
              <a:rPr b="1" lang="en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rPr>
              <a:t>quality of life</a:t>
            </a:r>
            <a:r>
              <a:rPr lang="en">
                <a:solidFill>
                  <a:srgbClr val="FFFFF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 for the coeliac sufferers</a:t>
            </a:r>
            <a:endParaRPr>
              <a:solidFill>
                <a:srgbClr val="FFFFFF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Kulim Park Light"/>
              <a:buChar char="●"/>
            </a:pPr>
            <a:r>
              <a:rPr lang="en">
                <a:solidFill>
                  <a:srgbClr val="FFFFF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Overall this </a:t>
            </a:r>
            <a:r>
              <a:rPr b="1" lang="en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rPr>
              <a:t>‘masterpiece’ </a:t>
            </a:r>
            <a:r>
              <a:rPr lang="en">
                <a:solidFill>
                  <a:srgbClr val="FFFFF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project has really come together on </a:t>
            </a:r>
            <a:r>
              <a:rPr b="1" lang="en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rPr>
              <a:t>all fronts</a:t>
            </a:r>
            <a:r>
              <a:rPr lang="en">
                <a:solidFill>
                  <a:srgbClr val="FFFFF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 making the final app something I am quite satisfied with</a:t>
            </a:r>
            <a:endParaRPr>
              <a:solidFill>
                <a:srgbClr val="FFFFFF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Kulim Park Light"/>
              <a:buChar char="●"/>
            </a:pPr>
            <a:r>
              <a:rPr b="1" lang="en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rPr>
              <a:t>Further </a:t>
            </a:r>
            <a:r>
              <a:rPr lang="en">
                <a:solidFill>
                  <a:srgbClr val="FFFFF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work on this project would be to make a </a:t>
            </a:r>
            <a:r>
              <a:rPr b="1" lang="en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rPr>
              <a:t>more cohesive experience</a:t>
            </a:r>
            <a:r>
              <a:rPr lang="en">
                <a:solidFill>
                  <a:srgbClr val="FFFFF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, e.g coins on videos with more links between video and quiz AND even more </a:t>
            </a:r>
            <a:r>
              <a:rPr b="1" lang="en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rPr>
              <a:t>data points</a:t>
            </a:r>
            <a:r>
              <a:rPr lang="en">
                <a:solidFill>
                  <a:srgbClr val="FFFFFF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 utilized.</a:t>
            </a:r>
            <a:endParaRPr>
              <a:solidFill>
                <a:srgbClr val="FFFFFF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grpSp>
        <p:nvGrpSpPr>
          <p:cNvPr id="224" name="Google Shape;224;p21"/>
          <p:cNvGrpSpPr/>
          <p:nvPr/>
        </p:nvGrpSpPr>
        <p:grpSpPr>
          <a:xfrm>
            <a:off x="4140587" y="418611"/>
            <a:ext cx="862822" cy="813265"/>
            <a:chOff x="5300400" y="3670175"/>
            <a:chExt cx="421300" cy="399325"/>
          </a:xfrm>
        </p:grpSpPr>
        <p:sp>
          <p:nvSpPr>
            <p:cNvPr id="225" name="Google Shape;225;p21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idx="4294967295" type="ctrTitle"/>
          </p:nvPr>
        </p:nvSpPr>
        <p:spPr>
          <a:xfrm>
            <a:off x="2140050" y="1965325"/>
            <a:ext cx="4863900" cy="768900"/>
          </a:xfrm>
          <a:prstGeom prst="rect">
            <a:avLst/>
          </a:prstGeom>
          <a:effectLst>
            <a:outerShdw blurRad="257175" rotWithShape="0" algn="bl" dir="5400000" dist="76200">
              <a:schemeClr val="dk1">
                <a:alpha val="64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 you!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35" name="Google Shape;235;p22"/>
          <p:cNvSpPr txBox="1"/>
          <p:nvPr>
            <p:ph idx="4294967295" type="body"/>
          </p:nvPr>
        </p:nvSpPr>
        <p:spPr>
          <a:xfrm>
            <a:off x="2140050" y="2843550"/>
            <a:ext cx="4863900" cy="7122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Q</a:t>
            </a:r>
            <a:r>
              <a:rPr b="1" lang="en" sz="280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uestions?</a:t>
            </a:r>
            <a:endParaRPr b="1" sz="280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6" name="Google Shape;23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3479700" y="3555750"/>
            <a:ext cx="2573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6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Presentation template by </a:t>
            </a:r>
            <a:r>
              <a:rPr i="1" lang="en" u="sng">
                <a:solidFill>
                  <a:schemeClr val="accent6"/>
                </a:solidFill>
                <a:latin typeface="Kulim Park Light"/>
                <a:ea typeface="Kulim Park Light"/>
                <a:cs typeface="Kulim Park Light"/>
                <a:sym typeface="Kulim Park Light"/>
                <a:hlinkClick r:id="rId3"/>
              </a:rPr>
              <a:t>SlidesCarnival</a:t>
            </a:r>
            <a:endParaRPr i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