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ionicio Perez" initials="DP" lastIdx="1" clrIdx="0">
    <p:extLst>
      <p:ext uri="{19B8F6BF-5375-455C-9EA6-DF929625EA0E}">
        <p15:presenceInfo xmlns:p15="http://schemas.microsoft.com/office/powerpoint/2012/main" userId="60a17ed2725bf33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EB439-B1AB-4978-A7C5-0FE75AE4A534}" type="datetimeFigureOut">
              <a:rPr lang="es-MX" smtClean="0"/>
              <a:t>05/09/2022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2BA30-84ED-4FD0-A7F5-C602FFC09090}" type="slidenum">
              <a:rPr lang="es-MX" smtClean="0"/>
              <a:t>‹Nº›</a:t>
            </a:fld>
            <a:endParaRPr lang="es-MX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7333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EB439-B1AB-4978-A7C5-0FE75AE4A534}" type="datetimeFigureOut">
              <a:rPr lang="es-MX" smtClean="0"/>
              <a:t>05/09/2022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2BA30-84ED-4FD0-A7F5-C602FFC0909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37526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EB439-B1AB-4978-A7C5-0FE75AE4A534}" type="datetimeFigureOut">
              <a:rPr lang="es-MX" smtClean="0"/>
              <a:t>05/09/2022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2BA30-84ED-4FD0-A7F5-C602FFC0909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73497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EB439-B1AB-4978-A7C5-0FE75AE4A534}" type="datetimeFigureOut">
              <a:rPr lang="es-MX" smtClean="0"/>
              <a:t>05/09/2022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2BA30-84ED-4FD0-A7F5-C602FFC0909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09311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EB439-B1AB-4978-A7C5-0FE75AE4A534}" type="datetimeFigureOut">
              <a:rPr lang="es-MX" smtClean="0"/>
              <a:t>05/09/2022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2BA30-84ED-4FD0-A7F5-C602FFC09090}" type="slidenum">
              <a:rPr lang="es-MX" smtClean="0"/>
              <a:t>‹Nº›</a:t>
            </a:fld>
            <a:endParaRPr lang="es-MX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2857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EB439-B1AB-4978-A7C5-0FE75AE4A534}" type="datetimeFigureOut">
              <a:rPr lang="es-MX" smtClean="0"/>
              <a:t>05/09/2022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2BA30-84ED-4FD0-A7F5-C602FFC0909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48963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EB439-B1AB-4978-A7C5-0FE75AE4A534}" type="datetimeFigureOut">
              <a:rPr lang="es-MX" smtClean="0"/>
              <a:t>05/09/2022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2BA30-84ED-4FD0-A7F5-C602FFC0909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81665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EB439-B1AB-4978-A7C5-0FE75AE4A534}" type="datetimeFigureOut">
              <a:rPr lang="es-MX" smtClean="0"/>
              <a:t>05/09/2022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2BA30-84ED-4FD0-A7F5-C602FFC0909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8285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EB439-B1AB-4978-A7C5-0FE75AE4A534}" type="datetimeFigureOut">
              <a:rPr lang="es-MX" smtClean="0"/>
              <a:t>05/09/2022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2BA30-84ED-4FD0-A7F5-C602FFC0909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98539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5EEB439-B1AB-4978-A7C5-0FE75AE4A534}" type="datetimeFigureOut">
              <a:rPr lang="es-MX" smtClean="0"/>
              <a:t>05/09/2022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A62BA30-84ED-4FD0-A7F5-C602FFC0909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29824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EB439-B1AB-4978-A7C5-0FE75AE4A534}" type="datetimeFigureOut">
              <a:rPr lang="es-MX" smtClean="0"/>
              <a:t>05/09/2022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2BA30-84ED-4FD0-A7F5-C602FFC0909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70731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5EEB439-B1AB-4978-A7C5-0FE75AE4A534}" type="datetimeFigureOut">
              <a:rPr lang="es-MX" smtClean="0"/>
              <a:t>05/09/2022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A62BA30-84ED-4FD0-A7F5-C602FFC09090}" type="slidenum">
              <a:rPr lang="es-MX" smtClean="0"/>
              <a:t>‹Nº›</a:t>
            </a:fld>
            <a:endParaRPr lang="es-MX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8690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88DD67CD-1D31-B51E-49F5-ECE261B9F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contenido 8">
            <a:extLst>
              <a:ext uri="{FF2B5EF4-FFF2-40B4-BE49-F238E27FC236}">
                <a16:creationId xmlns:a16="http://schemas.microsoft.com/office/drawing/2014/main" id="{77DE3FC9-1EC2-064B-9CC0-49EDF2BA93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Maestría en Ciencias de la Ingeniería con Orientación en Energías Térmica y Renovable</a:t>
            </a:r>
          </a:p>
          <a:p>
            <a:pPr algn="ctr"/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Matemáticas Aplicadas</a:t>
            </a:r>
          </a:p>
          <a:p>
            <a:pPr algn="ctr"/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Profesor: M.C. Guadalupe Evaristo Cedillo Garza</a:t>
            </a:r>
          </a:p>
          <a:p>
            <a:pPr algn="ctr"/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Alumnos:</a:t>
            </a:r>
          </a:p>
          <a:p>
            <a:pPr algn="ctr"/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Lilia Lourdes Cabral Machuca</a:t>
            </a:r>
          </a:p>
          <a:p>
            <a:pPr algn="ctr"/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Raúl Santana Rodríguez Moreno</a:t>
            </a:r>
          </a:p>
          <a:p>
            <a:pPr algn="ctr"/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Dionicio Alberto Pérez Landero</a:t>
            </a:r>
          </a:p>
          <a:p>
            <a:endParaRPr lang="es-MX" dirty="0"/>
          </a:p>
        </p:txBody>
      </p:sp>
      <p:pic>
        <p:nvPicPr>
          <p:cNvPr id="5" name="Picture 2" descr="Servicios en línea - Universidad Autónoma de Nuevo León">
            <a:extLst>
              <a:ext uri="{FF2B5EF4-FFF2-40B4-BE49-F238E27FC236}">
                <a16:creationId xmlns:a16="http://schemas.microsoft.com/office/drawing/2014/main" id="{F5ED24C2-3375-B437-E924-183BC3E29F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04" y="0"/>
            <a:ext cx="4399722" cy="1999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Inicio - Facultad de Ingeniería Mecánica y Eléctrica">
            <a:extLst>
              <a:ext uri="{FF2B5EF4-FFF2-40B4-BE49-F238E27FC236}">
                <a16:creationId xmlns:a16="http://schemas.microsoft.com/office/drawing/2014/main" id="{72E2AD91-8245-48AF-E91A-86180421A3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8364" y="-247393"/>
            <a:ext cx="5393636" cy="2451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36550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B0390F-9D8F-482E-8F91-EA247A85F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4A7A155-E995-4AD6-8EE1-6BE413B09C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472086D-6564-48EE-A699-077619AC1F4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2772CCD-09C4-4D14-8964-94D8D1A124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306D685-6960-4905-AB8C-9EBCB37EB04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10AA2E4D-0FFA-4C0A-AEA6-F143D1D6DB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062" y="2054395"/>
            <a:ext cx="8017784" cy="2906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5353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AB01E8-D4EA-401E-9AB3-DE1B4D46E9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175C3C3-31A1-4A71-BB6C-286588CE88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10211F2-8B82-48D6-B8E8-819B3F391E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604" y="1044534"/>
            <a:ext cx="11286879" cy="3793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0904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85B837-D12E-42DB-95B6-496D647AB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BBE3E76-8114-489A-8B80-E7E7B00846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DB1D4BB-3531-4141-AAFC-1A70C434A1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119" y="1206603"/>
            <a:ext cx="11810142" cy="3161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682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9C4BF0-2467-45CD-B52D-D75E7C09F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1902258-B464-49CE-BA4D-871807A863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C2687CB-D491-4705-9E26-3F91687B95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92" y="1627099"/>
            <a:ext cx="10966623" cy="2230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5085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E8D28A-3CB9-42C4-89DD-F3AED8A5B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B36E410-D63B-4C95-B496-2ECC78A017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4B95102-EB26-4211-8BD0-D6BA3FEAF7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150" y="1475775"/>
            <a:ext cx="11441164" cy="2285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1708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7F4EE3-1454-4300-BE62-2BB9EC2DB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DBE4D011-19D6-48F8-A912-1199151936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495" y="1088387"/>
            <a:ext cx="12116505" cy="2693500"/>
          </a:xfr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0EF1DCAC-5D14-4A32-84B8-E48237DEF4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548" y="3990700"/>
            <a:ext cx="4184879" cy="1185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3232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CA6AFA-84EE-4E69-87F2-653098817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8830" y="4279037"/>
            <a:ext cx="482946" cy="683281"/>
          </a:xfrm>
        </p:spPr>
        <p:txBody>
          <a:bodyPr>
            <a:normAutofit fontScale="90000"/>
          </a:bodyPr>
          <a:lstStyle/>
          <a:p>
            <a:r>
              <a:rPr lang="es-MX" dirty="0"/>
              <a:t>t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254FF084-A2A9-4ABE-875D-59B9699A94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782" y="369645"/>
            <a:ext cx="5105842" cy="3833192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F16F75DB-A020-4940-BBF5-F9A877D3DE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4209" y="2470510"/>
            <a:ext cx="4801016" cy="3825572"/>
          </a:xfrm>
          <a:prstGeom prst="rect">
            <a:avLst/>
          </a:prstGeom>
        </p:spPr>
      </p:pic>
      <p:sp>
        <p:nvSpPr>
          <p:cNvPr id="10" name="Título 1">
            <a:extLst>
              <a:ext uri="{FF2B5EF4-FFF2-40B4-BE49-F238E27FC236}">
                <a16:creationId xmlns:a16="http://schemas.microsoft.com/office/drawing/2014/main" id="{8E7B6954-ED33-4552-8E87-0E619FE91EE7}"/>
              </a:ext>
            </a:extLst>
          </p:cNvPr>
          <p:cNvSpPr txBox="1">
            <a:spLocks/>
          </p:cNvSpPr>
          <p:nvPr/>
        </p:nvSpPr>
        <p:spPr>
          <a:xfrm>
            <a:off x="8294717" y="6185076"/>
            <a:ext cx="482946" cy="68328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/>
              <a:t>t</a:t>
            </a:r>
            <a:endParaRPr lang="es-MX" dirty="0"/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C1CC02AB-BA76-4BEC-B15A-358B8ECC6AEC}"/>
              </a:ext>
            </a:extLst>
          </p:cNvPr>
          <p:cNvSpPr txBox="1">
            <a:spLocks/>
          </p:cNvSpPr>
          <p:nvPr/>
        </p:nvSpPr>
        <p:spPr>
          <a:xfrm>
            <a:off x="349782" y="2128869"/>
            <a:ext cx="482946" cy="68328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dirty="0"/>
              <a:t>r</a:t>
            </a: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0AEE25BC-BE78-4A37-982D-04CAFCE98330}"/>
              </a:ext>
            </a:extLst>
          </p:cNvPr>
          <p:cNvSpPr txBox="1">
            <a:spLocks/>
          </p:cNvSpPr>
          <p:nvPr/>
        </p:nvSpPr>
        <p:spPr>
          <a:xfrm>
            <a:off x="5113538" y="4202837"/>
            <a:ext cx="982462" cy="68328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0000" lnSpcReduction="2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dirty="0"/>
              <a:t>theta</a:t>
            </a:r>
          </a:p>
        </p:txBody>
      </p:sp>
    </p:spTree>
    <p:extLst>
      <p:ext uri="{BB962C8B-B14F-4D97-AF65-F5344CB8AC3E}">
        <p14:creationId xmlns:p14="http://schemas.microsoft.com/office/powerpoint/2010/main" val="7520718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CEA9BF-BE95-422C-9904-2B9FA5F09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8B3A3A8-60EA-4D77-9DC7-93F6CC7DD5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A4E90AC-4346-497E-96D2-606164573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584" y="286603"/>
            <a:ext cx="4869602" cy="3917019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C36040B4-5298-4DC1-BF44-3E683353C9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7043" y="2138829"/>
            <a:ext cx="4808637" cy="3947502"/>
          </a:xfrm>
          <a:prstGeom prst="rect">
            <a:avLst/>
          </a:prstGeom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DEBB06A4-8E6D-4016-A4B1-C0F597E0EF66}"/>
              </a:ext>
            </a:extLst>
          </p:cNvPr>
          <p:cNvSpPr txBox="1">
            <a:spLocks/>
          </p:cNvSpPr>
          <p:nvPr/>
        </p:nvSpPr>
        <p:spPr>
          <a:xfrm>
            <a:off x="8634422" y="5888116"/>
            <a:ext cx="482946" cy="68328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/>
              <a:t>t</a:t>
            </a:r>
            <a:endParaRPr lang="es-MX" dirty="0"/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6991A7B9-5FE2-43B9-BE1E-3A87173FCCE7}"/>
              </a:ext>
            </a:extLst>
          </p:cNvPr>
          <p:cNvSpPr txBox="1">
            <a:spLocks/>
          </p:cNvSpPr>
          <p:nvPr/>
        </p:nvSpPr>
        <p:spPr>
          <a:xfrm>
            <a:off x="2661230" y="4431437"/>
            <a:ext cx="482946" cy="68328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/>
              <a:t>t</a:t>
            </a:r>
            <a:endParaRPr lang="es-MX" dirty="0"/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0E16A23F-F642-44A9-B671-471E4C6D7194}"/>
              </a:ext>
            </a:extLst>
          </p:cNvPr>
          <p:cNvSpPr txBox="1">
            <a:spLocks/>
          </p:cNvSpPr>
          <p:nvPr/>
        </p:nvSpPr>
        <p:spPr>
          <a:xfrm>
            <a:off x="5550641" y="3861981"/>
            <a:ext cx="899187" cy="68328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2500" lnSpcReduction="2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dirty="0"/>
              <a:t>theta</a:t>
            </a: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93B7AFB5-131B-48AD-BB42-943A528A5956}"/>
              </a:ext>
            </a:extLst>
          </p:cNvPr>
          <p:cNvSpPr txBox="1">
            <a:spLocks/>
          </p:cNvSpPr>
          <p:nvPr/>
        </p:nvSpPr>
        <p:spPr>
          <a:xfrm>
            <a:off x="300879" y="1990078"/>
            <a:ext cx="482946" cy="68328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dirty="0"/>
              <a:t>r</a:t>
            </a: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3DB0C4E3-429B-40D4-9E5F-42EAE5E37E02}"/>
              </a:ext>
            </a:extLst>
          </p:cNvPr>
          <p:cNvSpPr txBox="1">
            <a:spLocks/>
          </p:cNvSpPr>
          <p:nvPr/>
        </p:nvSpPr>
        <p:spPr>
          <a:xfrm>
            <a:off x="367584" y="1648437"/>
            <a:ext cx="482946" cy="68328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dirty="0"/>
              <a:t>.</a:t>
            </a:r>
          </a:p>
        </p:txBody>
      </p:sp>
      <p:sp>
        <p:nvSpPr>
          <p:cNvPr id="14" name="Título 1">
            <a:extLst>
              <a:ext uri="{FF2B5EF4-FFF2-40B4-BE49-F238E27FC236}">
                <a16:creationId xmlns:a16="http://schemas.microsoft.com/office/drawing/2014/main" id="{95BC7F67-1F39-4E4A-A89B-BF7AE92A3229}"/>
              </a:ext>
            </a:extLst>
          </p:cNvPr>
          <p:cNvSpPr txBox="1">
            <a:spLocks/>
          </p:cNvSpPr>
          <p:nvPr/>
        </p:nvSpPr>
        <p:spPr>
          <a:xfrm>
            <a:off x="5792115" y="3670556"/>
            <a:ext cx="482946" cy="68328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394589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D63E69-2196-4BA7-B956-1447CED34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3832636"/>
          </a:xfrm>
        </p:spPr>
        <p:txBody>
          <a:bodyPr>
            <a:normAutofit/>
          </a:bodyPr>
          <a:lstStyle/>
          <a:p>
            <a:r>
              <a:rPr lang="es-MX" dirty="0"/>
              <a:t>Podemos igual medir el movimiento sobre el Angulo phi, lo que nos daría un péndulo que esta rotando</a:t>
            </a:r>
          </a:p>
        </p:txBody>
      </p:sp>
    </p:spTree>
    <p:extLst>
      <p:ext uri="{BB962C8B-B14F-4D97-AF65-F5344CB8AC3E}">
        <p14:creationId xmlns:p14="http://schemas.microsoft.com/office/powerpoint/2010/main" val="3326293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245DA391-8272-86AB-F071-5836CFD7A9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6045642" cy="3566160"/>
          </a:xfrm>
        </p:spPr>
        <p:txBody>
          <a:bodyPr/>
          <a:lstStyle/>
          <a:p>
            <a:r>
              <a:rPr lang="es-MX" dirty="0"/>
              <a:t>EJERCICIO DEL PÉNDULO INVERTIDO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A39EBE38-D382-3F6E-0EF6-5F0645F77D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11" name="Marcador de contenido 9">
            <a:extLst>
              <a:ext uri="{FF2B5EF4-FFF2-40B4-BE49-F238E27FC236}">
                <a16:creationId xmlns:a16="http://schemas.microsoft.com/office/drawing/2014/main" id="{0D0AC087-BBA5-C500-F96D-57CF02A7B3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5860" y="544465"/>
            <a:ext cx="4106501" cy="505415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3582E789-AFAA-3D31-C47C-0AB9E1A7295C}"/>
                  </a:ext>
                </a:extLst>
              </p:cNvPr>
              <p:cNvSpPr txBox="1"/>
              <p:nvPr/>
            </p:nvSpPr>
            <p:spPr>
              <a:xfrm>
                <a:off x="9368866" y="3682592"/>
                <a:ext cx="454856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s-MX" sz="3600" dirty="0"/>
              </a:p>
            </p:txBody>
          </p:sp>
        </mc:Choice>
        <mc:Fallback xmlns="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3582E789-AFAA-3D31-C47C-0AB9E1A729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8866" y="3682592"/>
                <a:ext cx="454856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296B8760-1F82-E16B-7CF2-ADEE66200D9D}"/>
                  </a:ext>
                </a:extLst>
              </p:cNvPr>
              <p:cNvSpPr txBox="1"/>
              <p:nvPr/>
            </p:nvSpPr>
            <p:spPr>
              <a:xfrm>
                <a:off x="10622511" y="1565620"/>
                <a:ext cx="454856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s-MX" sz="3600" dirty="0"/>
              </a:p>
            </p:txBody>
          </p:sp>
        </mc:Choice>
        <mc:Fallback xmlns="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296B8760-1F82-E16B-7CF2-ADEE66200D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22511" y="1565620"/>
                <a:ext cx="454856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F5C9CC39-BF97-D061-98EB-3FFDDD180A5B}"/>
                  </a:ext>
                </a:extLst>
              </p:cNvPr>
              <p:cNvSpPr txBox="1"/>
              <p:nvPr/>
            </p:nvSpPr>
            <p:spPr>
              <a:xfrm>
                <a:off x="9596294" y="1865970"/>
                <a:ext cx="454856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es-MX" sz="3600" dirty="0"/>
              </a:p>
            </p:txBody>
          </p:sp>
        </mc:Choice>
        <mc:Fallback xmlns="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F5C9CC39-BF97-D061-98EB-3FFDDD180A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6294" y="1865970"/>
                <a:ext cx="454856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3E67C619-6DFC-727A-65FB-20C9876653F3}"/>
                  </a:ext>
                </a:extLst>
              </p:cNvPr>
              <p:cNvSpPr txBox="1"/>
              <p:nvPr/>
            </p:nvSpPr>
            <p:spPr>
              <a:xfrm>
                <a:off x="10148185" y="3427922"/>
                <a:ext cx="454856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s-MX" sz="3600" dirty="0"/>
              </a:p>
            </p:txBody>
          </p:sp>
        </mc:Choice>
        <mc:Fallback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3E67C619-6DFC-727A-65FB-20C9876653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8185" y="3427922"/>
                <a:ext cx="454856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ángulo 1">
            <a:extLst>
              <a:ext uri="{FF2B5EF4-FFF2-40B4-BE49-F238E27FC236}">
                <a16:creationId xmlns:a16="http://schemas.microsoft.com/office/drawing/2014/main" id="{926C9A76-D72E-4CFE-903C-874DB9603E20}"/>
              </a:ext>
            </a:extLst>
          </p:cNvPr>
          <p:cNvSpPr/>
          <p:nvPr/>
        </p:nvSpPr>
        <p:spPr>
          <a:xfrm>
            <a:off x="8948691" y="5051394"/>
            <a:ext cx="875031" cy="5472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F6987CF7-B336-4F01-9BC3-1CB2B9D50DF2}"/>
              </a:ext>
            </a:extLst>
          </p:cNvPr>
          <p:cNvSpPr txBox="1"/>
          <p:nvPr/>
        </p:nvSpPr>
        <p:spPr>
          <a:xfrm>
            <a:off x="3883329" y="4847161"/>
            <a:ext cx="28192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Análisis Físico a través </a:t>
            </a:r>
          </a:p>
          <a:p>
            <a:r>
              <a:rPr lang="es-MX" dirty="0"/>
              <a:t>Del formalismo de Hamilton</a:t>
            </a:r>
          </a:p>
        </p:txBody>
      </p:sp>
      <p:sp>
        <p:nvSpPr>
          <p:cNvPr id="3" name="Flecha: hacia la izquierda 2">
            <a:extLst>
              <a:ext uri="{FF2B5EF4-FFF2-40B4-BE49-F238E27FC236}">
                <a16:creationId xmlns:a16="http://schemas.microsoft.com/office/drawing/2014/main" id="{1DFE5CCC-267F-4B18-BD25-87F814992269}"/>
              </a:ext>
            </a:extLst>
          </p:cNvPr>
          <p:cNvSpPr/>
          <p:nvPr/>
        </p:nvSpPr>
        <p:spPr>
          <a:xfrm>
            <a:off x="7919285" y="5110554"/>
            <a:ext cx="875031" cy="42890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AE8A1338-7BC7-4EF9-8C63-943AE8F5EB1B}"/>
                  </a:ext>
                </a:extLst>
              </p:cNvPr>
              <p:cNvSpPr txBox="1"/>
              <p:nvPr/>
            </p:nvSpPr>
            <p:spPr>
              <a:xfrm>
                <a:off x="8199938" y="4724040"/>
                <a:ext cx="454856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es-MX" sz="3600" dirty="0"/>
              </a:p>
            </p:txBody>
          </p:sp>
        </mc:Choice>
        <mc:Fallback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AE8A1338-7BC7-4EF9-8C63-943AE8F5EB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9938" y="4724040"/>
                <a:ext cx="454856" cy="5539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lecha: hacia abajo 6">
            <a:extLst>
              <a:ext uri="{FF2B5EF4-FFF2-40B4-BE49-F238E27FC236}">
                <a16:creationId xmlns:a16="http://schemas.microsoft.com/office/drawing/2014/main" id="{9D1034C5-436B-4231-B1CD-3124E21DC27B}"/>
              </a:ext>
            </a:extLst>
          </p:cNvPr>
          <p:cNvSpPr/>
          <p:nvPr/>
        </p:nvSpPr>
        <p:spPr>
          <a:xfrm>
            <a:off x="10732046" y="2347024"/>
            <a:ext cx="270390" cy="79374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27162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CA4072-4A36-4DAC-8B26-2A673F493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3538" y="286603"/>
            <a:ext cx="6042141" cy="1450757"/>
          </a:xfrm>
        </p:spPr>
        <p:txBody>
          <a:bodyPr/>
          <a:lstStyle/>
          <a:p>
            <a:r>
              <a:rPr lang="es-MX" dirty="0"/>
              <a:t>Tenemos dos objetos que se mueven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E5B0596-3058-46BB-BA12-175F2048F8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3538" y="1845734"/>
            <a:ext cx="6042141" cy="4023360"/>
          </a:xfrm>
        </p:spPr>
        <p:txBody>
          <a:bodyPr/>
          <a:lstStyle/>
          <a:p>
            <a:r>
              <a:rPr lang="es-MX" dirty="0"/>
              <a:t>El péndulo y la caja</a:t>
            </a:r>
          </a:p>
          <a:p>
            <a:endParaRPr lang="es-MX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8BBFFCA-3505-4893-9969-844B68174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009" y="654215"/>
            <a:ext cx="4328535" cy="4999153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9AABFC66-DF9F-4EA4-B5C8-C69EBD04B3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4057" y="2719861"/>
            <a:ext cx="4552801" cy="325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35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7FA7A9-4D79-4368-8E33-D8CFBFE11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Posiciones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5D0527D-58AD-408B-B256-7714CD2267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Caja</a:t>
            </a:r>
          </a:p>
        </p:txBody>
      </p:sp>
      <p:pic>
        <p:nvPicPr>
          <p:cNvPr id="10" name="Marcador de contenido 9">
            <a:extLst>
              <a:ext uri="{FF2B5EF4-FFF2-40B4-BE49-F238E27FC236}">
                <a16:creationId xmlns:a16="http://schemas.microsoft.com/office/drawing/2014/main" id="{3F23EEBA-5FF9-4773-A5F2-9D941944C72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429723" y="3362001"/>
            <a:ext cx="3246424" cy="1485207"/>
          </a:xfrm>
        </p:spPr>
      </p:pic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7A7D176-BC07-4245-A8E2-2B09F18043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MX" dirty="0" err="1"/>
              <a:t>Pendulo</a:t>
            </a:r>
            <a:endParaRPr lang="es-MX" dirty="0"/>
          </a:p>
        </p:txBody>
      </p:sp>
      <p:pic>
        <p:nvPicPr>
          <p:cNvPr id="12" name="Marcador de contenido 11">
            <a:extLst>
              <a:ext uri="{FF2B5EF4-FFF2-40B4-BE49-F238E27FC236}">
                <a16:creationId xmlns:a16="http://schemas.microsoft.com/office/drawing/2014/main" id="{E196EF90-6FBD-409D-AA54-E50617F010D3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377257" y="2927483"/>
            <a:ext cx="4619085" cy="2041770"/>
          </a:xfr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030E2E4A-4B23-4022-A011-60F42CD32F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2764" y="0"/>
            <a:ext cx="3939515" cy="2818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502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7FA7A9-4D79-4368-8E33-D8CFBFE11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Velocidades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5D0527D-58AD-408B-B256-7714CD2267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Caja y </a:t>
            </a:r>
            <a:r>
              <a:rPr lang="es-MX" dirty="0" err="1"/>
              <a:t>pendulo</a:t>
            </a:r>
            <a:endParaRPr lang="es-MX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7A7D176-BC07-4245-A8E2-2B09F18043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s-MX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030E2E4A-4B23-4022-A011-60F42CD32F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2764" y="0"/>
            <a:ext cx="3939515" cy="2818791"/>
          </a:xfrm>
          <a:prstGeom prst="rect">
            <a:avLst/>
          </a:prstGeom>
        </p:spPr>
      </p:pic>
      <p:pic>
        <p:nvPicPr>
          <p:cNvPr id="15" name="Marcador de contenido 14">
            <a:extLst>
              <a:ext uri="{FF2B5EF4-FFF2-40B4-BE49-F238E27FC236}">
                <a16:creationId xmlns:a16="http://schemas.microsoft.com/office/drawing/2014/main" id="{03F6ED94-EAFC-4A22-B032-882D09E4DE7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277048" y="3786039"/>
            <a:ext cx="5077645" cy="1450756"/>
          </a:xfrm>
        </p:spPr>
      </p:pic>
      <p:sp>
        <p:nvSpPr>
          <p:cNvPr id="9" name="Marcador de contenido 8">
            <a:extLst>
              <a:ext uri="{FF2B5EF4-FFF2-40B4-BE49-F238E27FC236}">
                <a16:creationId xmlns:a16="http://schemas.microsoft.com/office/drawing/2014/main" id="{877E2842-DDD4-4895-BB47-3426C149845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F1C78B11-39C0-4266-B9BF-D8DA4B6562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948" y="4826355"/>
            <a:ext cx="11258004" cy="1051884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E4B5B819-6A6C-435E-A517-CAE6A5E33D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6428" y="2381491"/>
            <a:ext cx="8862828" cy="1173582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C62CA90E-1973-408A-B0CA-5150205246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6428" y="3555073"/>
            <a:ext cx="3017782" cy="670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378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B05571-A12A-455D-817E-406BAD898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Este sistema cuenta con energía cinética y potencial, dadas por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3F38CBE-0602-47B0-8820-CA10CAD9D8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Potencial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4DE2387-A584-4791-80E1-777BF60A7AA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3A103AF-5A8A-40C7-BE18-CCBD8378EE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675EFD7-FD24-439D-8A90-1A871970074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s-MX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1206C5E8-79F7-4A0F-8B56-E6731AB188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405873"/>
            <a:ext cx="3614063" cy="1639861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E2CCED58-EEAA-4FF4-8CE8-D7A3D08821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320" y="4741228"/>
            <a:ext cx="9981272" cy="1621324"/>
          </a:xfrm>
          <a:prstGeom prst="rect">
            <a:avLst/>
          </a:prstGeom>
        </p:spPr>
      </p:pic>
      <p:sp>
        <p:nvSpPr>
          <p:cNvPr id="13" name="Marcador de texto 2">
            <a:extLst>
              <a:ext uri="{FF2B5EF4-FFF2-40B4-BE49-F238E27FC236}">
                <a16:creationId xmlns:a16="http://schemas.microsoft.com/office/drawing/2014/main" id="{E53AA747-8A8B-4711-BC6F-74BC8290A09B}"/>
              </a:ext>
            </a:extLst>
          </p:cNvPr>
          <p:cNvSpPr txBox="1">
            <a:spLocks/>
          </p:cNvSpPr>
          <p:nvPr/>
        </p:nvSpPr>
        <p:spPr>
          <a:xfrm>
            <a:off x="1188720" y="4104302"/>
            <a:ext cx="4937760" cy="7362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000" b="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 err="1"/>
              <a:t>Cinetica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08610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1D44DA-68C7-42D4-9BA0-03D5311CA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Lagrangiano</a:t>
            </a:r>
            <a:endParaRPr lang="es-MX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25F1141-5755-4A1B-8A6C-971A52B655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6C44E85-9FC3-4F6F-B67F-71B37497931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39BEB89-DCCA-4397-8A32-8C1BF9B579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43B3338-3EA5-47F6-B925-ABBCAED59B30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4C474841-2E42-44BF-8703-D867011519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862" y="3027304"/>
            <a:ext cx="9650323" cy="1479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3572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52A306-0376-4AB3-B15B-90F8E1FA5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Calculo del Hamiltoniano </a:t>
            </a:r>
            <a:br>
              <a:rPr lang="es-MX" dirty="0"/>
            </a:br>
            <a:endParaRPr lang="es-MX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AF182B9-580E-45BD-88A9-882A550D6B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A3FDAC4-DD1C-424D-A141-E4D169C983C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DD83048-BCA9-4E59-A754-F53BC64F7F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A7C4A1A-4D76-4CB3-8C19-1BC827391EC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89A25E1B-442B-42D2-A38C-BA3F482A54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748" y="2920532"/>
            <a:ext cx="6785749" cy="2984961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9378570D-29E4-4E8A-9011-A371D7DC6B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260" y="1304684"/>
            <a:ext cx="3620625" cy="1387907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8ECD801C-C936-465B-8A08-4843C50FD1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5870" y="1244930"/>
            <a:ext cx="2815781" cy="1447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8026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52AE60-8DC8-49EF-88A7-5DD007107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546639C-663E-421D-9ECD-0D4E7A77DB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69FB80F-43B6-4525-A8C1-1A4EE4BEA8C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AF1AB5C-5297-4404-8CA4-14C11BAAAC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A075359-D176-4DA3-B82E-AC120863EAC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B20D6874-966D-4C1B-AB53-7EB2B72425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069" y="1376109"/>
            <a:ext cx="11012023" cy="1091282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75DB595D-B881-4B34-B1D5-01EA5AAC03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6392" y="3011256"/>
            <a:ext cx="4493515" cy="1091282"/>
          </a:xfrm>
          <a:prstGeom prst="rect">
            <a:avLst/>
          </a:prstGeom>
        </p:spPr>
      </p:pic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FFDF7128-BFA9-4E76-AB1B-AC3810E3E286}"/>
              </a:ext>
            </a:extLst>
          </p:cNvPr>
          <p:cNvCxnSpPr/>
          <p:nvPr/>
        </p:nvCxnSpPr>
        <p:spPr>
          <a:xfrm>
            <a:off x="468069" y="3429000"/>
            <a:ext cx="11210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Imagen 13">
            <a:extLst>
              <a:ext uri="{FF2B5EF4-FFF2-40B4-BE49-F238E27FC236}">
                <a16:creationId xmlns:a16="http://schemas.microsoft.com/office/drawing/2014/main" id="{3D5D0F2E-000E-4900-8B5F-DBEAE28EDB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144" y="4353689"/>
            <a:ext cx="11291711" cy="1121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29821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Retrospección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433</TotalTime>
  <Words>121</Words>
  <Application>Microsoft Office PowerPoint</Application>
  <PresentationFormat>Panorámica</PresentationFormat>
  <Paragraphs>40</Paragraphs>
  <Slides>18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Retrospección</vt:lpstr>
      <vt:lpstr>Presentación de PowerPoint</vt:lpstr>
      <vt:lpstr>EJERCICIO DEL PÉNDULO INVERTIDO</vt:lpstr>
      <vt:lpstr>Tenemos dos objetos que se mueven</vt:lpstr>
      <vt:lpstr>Posiciones</vt:lpstr>
      <vt:lpstr>Velocidades</vt:lpstr>
      <vt:lpstr>Este sistema cuenta con energía cinética y potencial, dadas por</vt:lpstr>
      <vt:lpstr>Lagrangiano</vt:lpstr>
      <vt:lpstr>Calculo del Hamiltoniano 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t</vt:lpstr>
      <vt:lpstr>Presentación de PowerPoint</vt:lpstr>
      <vt:lpstr>Podemos igual medir el movimiento sobre el Angulo phi, lo que nos daría un péndulo que esta rotando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LILIA LOURDES CABRAL MACHUCA</dc:creator>
  <cp:lastModifiedBy>Dionicio Perez</cp:lastModifiedBy>
  <cp:revision>10</cp:revision>
  <dcterms:created xsi:type="dcterms:W3CDTF">2022-09-01T22:19:55Z</dcterms:created>
  <dcterms:modified xsi:type="dcterms:W3CDTF">2022-09-05T17:06:20Z</dcterms:modified>
</cp:coreProperties>
</file>