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57" r:id="rId5"/>
    <p:sldId id="282" r:id="rId6"/>
    <p:sldId id="283" r:id="rId7"/>
    <p:sldId id="284" r:id="rId8"/>
    <p:sldId id="263" r:id="rId9"/>
    <p:sldId id="281" r:id="rId10"/>
    <p:sldId id="287" r:id="rId11"/>
    <p:sldId id="285" r:id="rId1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BF2"/>
    <a:srgbClr val="ABC4D4"/>
    <a:srgbClr val="7685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6395" autoAdjust="0"/>
  </p:normalViewPr>
  <p:slideViewPr>
    <p:cSldViewPr snapToGrid="0" snapToObjects="1">
      <p:cViewPr varScale="1">
        <p:scale>
          <a:sx n="68" d="100"/>
          <a:sy n="68" d="100"/>
        </p:scale>
        <p:origin x="571"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17" d="100"/>
          <a:sy n="117" d="100"/>
        </p:scale>
        <p:origin x="240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79914-AA4E-4756-ABDF-F7B478A81439}"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5DC5B325-9152-4BC2-96BA-95F28C386138}">
      <dgm:prSet phldrT="[Text]"/>
      <dgm:spPr/>
      <dgm:t>
        <a:bodyPr/>
        <a:lstStyle/>
        <a:p>
          <a:r>
            <a:rPr lang="en-US" b="1" dirty="0" smtClean="0">
              <a:solidFill>
                <a:schemeClr val="bg1"/>
              </a:solidFill>
            </a:rPr>
            <a:t>Collect </a:t>
          </a:r>
          <a:r>
            <a:rPr lang="en-US" b="0" dirty="0" smtClean="0">
              <a:solidFill>
                <a:schemeClr val="bg1"/>
              </a:solidFill>
            </a:rPr>
            <a:t>Exam Gloves</a:t>
          </a:r>
          <a:endParaRPr lang="en-US" b="0" dirty="0"/>
        </a:p>
      </dgm:t>
    </dgm:pt>
    <dgm:pt modelId="{C990EC0E-CAE6-4B70-BEF2-7BC053C17CF8}" type="parTrans" cxnId="{91D6FC25-037D-42AD-BDAB-D4C2C54C44DC}">
      <dgm:prSet/>
      <dgm:spPr/>
      <dgm:t>
        <a:bodyPr/>
        <a:lstStyle/>
        <a:p>
          <a:endParaRPr lang="en-US"/>
        </a:p>
      </dgm:t>
    </dgm:pt>
    <dgm:pt modelId="{9AAA8AF3-6E0F-49DC-8837-8C8A397A2A85}" type="sibTrans" cxnId="{91D6FC25-037D-42AD-BDAB-D4C2C54C44DC}">
      <dgm:prSet/>
      <dgm:spPr/>
      <dgm:t>
        <a:bodyPr/>
        <a:lstStyle/>
        <a:p>
          <a:endParaRPr lang="en-US"/>
        </a:p>
      </dgm:t>
    </dgm:pt>
    <dgm:pt modelId="{8CDEB616-5102-4622-89CC-A23A21B0E4C4}">
      <dgm:prSet phldrT="[Text]"/>
      <dgm:spPr/>
      <dgm:t>
        <a:bodyPr/>
        <a:lstStyle/>
        <a:p>
          <a:r>
            <a:rPr lang="en-US" b="1" dirty="0" smtClean="0">
              <a:solidFill>
                <a:schemeClr val="bg1"/>
              </a:solidFill>
            </a:rPr>
            <a:t>Distribute </a:t>
          </a:r>
          <a:r>
            <a:rPr lang="en-US" b="0" dirty="0" smtClean="0">
              <a:solidFill>
                <a:schemeClr val="bg1"/>
              </a:solidFill>
            </a:rPr>
            <a:t>based on Considerations</a:t>
          </a:r>
          <a:endParaRPr lang="en-US" b="0" dirty="0"/>
        </a:p>
      </dgm:t>
    </dgm:pt>
    <dgm:pt modelId="{5DB26A44-59E9-43D1-9AE5-36E73BD2424B}" type="parTrans" cxnId="{590BE72A-CA79-4664-8B76-C16CD881E4FD}">
      <dgm:prSet/>
      <dgm:spPr/>
      <dgm:t>
        <a:bodyPr/>
        <a:lstStyle/>
        <a:p>
          <a:endParaRPr lang="en-US"/>
        </a:p>
      </dgm:t>
    </dgm:pt>
    <dgm:pt modelId="{D3DDDC75-40AA-4000-A462-BD69DB0B2B7C}" type="sibTrans" cxnId="{590BE72A-CA79-4664-8B76-C16CD881E4FD}">
      <dgm:prSet/>
      <dgm:spPr/>
      <dgm:t>
        <a:bodyPr/>
        <a:lstStyle/>
        <a:p>
          <a:endParaRPr lang="en-US"/>
        </a:p>
      </dgm:t>
    </dgm:pt>
    <dgm:pt modelId="{ED9B21D5-7008-4EAB-919E-43E57EB610F0}" type="pres">
      <dgm:prSet presAssocID="{7E979914-AA4E-4756-ABDF-F7B478A81439}" presName="Name0" presStyleCnt="0">
        <dgm:presLayoutVars>
          <dgm:chMax val="7"/>
          <dgm:chPref val="7"/>
          <dgm:dir/>
        </dgm:presLayoutVars>
      </dgm:prSet>
      <dgm:spPr/>
      <dgm:t>
        <a:bodyPr/>
        <a:lstStyle/>
        <a:p>
          <a:endParaRPr lang="en-US"/>
        </a:p>
      </dgm:t>
    </dgm:pt>
    <dgm:pt modelId="{C6D306A0-D65B-48E0-B771-3D4B2BD0032D}" type="pres">
      <dgm:prSet presAssocID="{7E979914-AA4E-4756-ABDF-F7B478A81439}" presName="Name1" presStyleCnt="0"/>
      <dgm:spPr/>
    </dgm:pt>
    <dgm:pt modelId="{42461D90-CEC8-48FB-A0B5-CEA3133782CF}" type="pres">
      <dgm:prSet presAssocID="{7E979914-AA4E-4756-ABDF-F7B478A81439}" presName="cycle" presStyleCnt="0"/>
      <dgm:spPr/>
    </dgm:pt>
    <dgm:pt modelId="{6F7C9EC2-A2F6-414F-BA11-C3E353EBD81A}" type="pres">
      <dgm:prSet presAssocID="{7E979914-AA4E-4756-ABDF-F7B478A81439}" presName="srcNode" presStyleLbl="node1" presStyleIdx="0" presStyleCnt="2"/>
      <dgm:spPr/>
    </dgm:pt>
    <dgm:pt modelId="{15EFB4F4-4A3E-4B07-A7A7-CD7F9301E66E}" type="pres">
      <dgm:prSet presAssocID="{7E979914-AA4E-4756-ABDF-F7B478A81439}" presName="conn" presStyleLbl="parChTrans1D2" presStyleIdx="0" presStyleCnt="1"/>
      <dgm:spPr/>
      <dgm:t>
        <a:bodyPr/>
        <a:lstStyle/>
        <a:p>
          <a:endParaRPr lang="en-US"/>
        </a:p>
      </dgm:t>
    </dgm:pt>
    <dgm:pt modelId="{7449DC73-3B40-4C6A-93CF-4D07479FC96B}" type="pres">
      <dgm:prSet presAssocID="{7E979914-AA4E-4756-ABDF-F7B478A81439}" presName="extraNode" presStyleLbl="node1" presStyleIdx="0" presStyleCnt="2"/>
      <dgm:spPr/>
    </dgm:pt>
    <dgm:pt modelId="{D80CE9D3-45FD-4079-A9F3-CCCF4680098A}" type="pres">
      <dgm:prSet presAssocID="{7E979914-AA4E-4756-ABDF-F7B478A81439}" presName="dstNode" presStyleLbl="node1" presStyleIdx="0" presStyleCnt="2"/>
      <dgm:spPr/>
    </dgm:pt>
    <dgm:pt modelId="{1C6159A4-6A9C-4328-8DD1-8AA9DD3CB92B}" type="pres">
      <dgm:prSet presAssocID="{5DC5B325-9152-4BC2-96BA-95F28C386138}" presName="text_1" presStyleLbl="node1" presStyleIdx="0" presStyleCnt="2">
        <dgm:presLayoutVars>
          <dgm:bulletEnabled val="1"/>
        </dgm:presLayoutVars>
      </dgm:prSet>
      <dgm:spPr/>
      <dgm:t>
        <a:bodyPr/>
        <a:lstStyle/>
        <a:p>
          <a:endParaRPr lang="en-US"/>
        </a:p>
      </dgm:t>
    </dgm:pt>
    <dgm:pt modelId="{C464563E-763C-4031-8EB1-C258D0D8EADD}" type="pres">
      <dgm:prSet presAssocID="{5DC5B325-9152-4BC2-96BA-95F28C386138}" presName="accent_1" presStyleCnt="0"/>
      <dgm:spPr/>
    </dgm:pt>
    <dgm:pt modelId="{829CAB35-12F4-4F43-9F1F-DD1590D3F4C2}" type="pres">
      <dgm:prSet presAssocID="{5DC5B325-9152-4BC2-96BA-95F28C386138}" presName="accentRepeatNode" presStyleLbl="solidFgAcc1" presStyleIdx="0" presStyleCnt="2"/>
      <dgm:spPr/>
    </dgm:pt>
    <dgm:pt modelId="{6C030BBD-29EA-4E5A-86B5-2353FAF359FE}" type="pres">
      <dgm:prSet presAssocID="{8CDEB616-5102-4622-89CC-A23A21B0E4C4}" presName="text_2" presStyleLbl="node1" presStyleIdx="1" presStyleCnt="2">
        <dgm:presLayoutVars>
          <dgm:bulletEnabled val="1"/>
        </dgm:presLayoutVars>
      </dgm:prSet>
      <dgm:spPr/>
      <dgm:t>
        <a:bodyPr/>
        <a:lstStyle/>
        <a:p>
          <a:endParaRPr lang="en-US"/>
        </a:p>
      </dgm:t>
    </dgm:pt>
    <dgm:pt modelId="{82054146-6805-4150-BC77-DE19929D754A}" type="pres">
      <dgm:prSet presAssocID="{8CDEB616-5102-4622-89CC-A23A21B0E4C4}" presName="accent_2" presStyleCnt="0"/>
      <dgm:spPr/>
    </dgm:pt>
    <dgm:pt modelId="{70B0DC73-3BB5-449A-8B9B-3EF6449464A9}" type="pres">
      <dgm:prSet presAssocID="{8CDEB616-5102-4622-89CC-A23A21B0E4C4}" presName="accentRepeatNode" presStyleLbl="solidFgAcc1" presStyleIdx="1" presStyleCnt="2"/>
      <dgm:spPr/>
    </dgm:pt>
  </dgm:ptLst>
  <dgm:cxnLst>
    <dgm:cxn modelId="{6C00B3E9-0140-4F63-9EB2-E6859E279E2E}" type="presOf" srcId="{8CDEB616-5102-4622-89CC-A23A21B0E4C4}" destId="{6C030BBD-29EA-4E5A-86B5-2353FAF359FE}" srcOrd="0" destOrd="0" presId="urn:microsoft.com/office/officeart/2008/layout/VerticalCurvedList"/>
    <dgm:cxn modelId="{91D6FC25-037D-42AD-BDAB-D4C2C54C44DC}" srcId="{7E979914-AA4E-4756-ABDF-F7B478A81439}" destId="{5DC5B325-9152-4BC2-96BA-95F28C386138}" srcOrd="0" destOrd="0" parTransId="{C990EC0E-CAE6-4B70-BEF2-7BC053C17CF8}" sibTransId="{9AAA8AF3-6E0F-49DC-8837-8C8A397A2A85}"/>
    <dgm:cxn modelId="{9775B955-5C9E-429F-A69C-8A1EC362E6D4}" type="presOf" srcId="{5DC5B325-9152-4BC2-96BA-95F28C386138}" destId="{1C6159A4-6A9C-4328-8DD1-8AA9DD3CB92B}" srcOrd="0" destOrd="0" presId="urn:microsoft.com/office/officeart/2008/layout/VerticalCurvedList"/>
    <dgm:cxn modelId="{DD825186-6E7C-4C9A-ADA3-3A2A8B851A2D}" type="presOf" srcId="{7E979914-AA4E-4756-ABDF-F7B478A81439}" destId="{ED9B21D5-7008-4EAB-919E-43E57EB610F0}" srcOrd="0" destOrd="0" presId="urn:microsoft.com/office/officeart/2008/layout/VerticalCurvedList"/>
    <dgm:cxn modelId="{D1540173-F97C-4752-B4FC-FAEB46118E81}" type="presOf" srcId="{9AAA8AF3-6E0F-49DC-8837-8C8A397A2A85}" destId="{15EFB4F4-4A3E-4B07-A7A7-CD7F9301E66E}" srcOrd="0" destOrd="0" presId="urn:microsoft.com/office/officeart/2008/layout/VerticalCurvedList"/>
    <dgm:cxn modelId="{590BE72A-CA79-4664-8B76-C16CD881E4FD}" srcId="{7E979914-AA4E-4756-ABDF-F7B478A81439}" destId="{8CDEB616-5102-4622-89CC-A23A21B0E4C4}" srcOrd="1" destOrd="0" parTransId="{5DB26A44-59E9-43D1-9AE5-36E73BD2424B}" sibTransId="{D3DDDC75-40AA-4000-A462-BD69DB0B2B7C}"/>
    <dgm:cxn modelId="{94B7F536-F66F-4DB2-9E00-277788BCAC30}" type="presParOf" srcId="{ED9B21D5-7008-4EAB-919E-43E57EB610F0}" destId="{C6D306A0-D65B-48E0-B771-3D4B2BD0032D}" srcOrd="0" destOrd="0" presId="urn:microsoft.com/office/officeart/2008/layout/VerticalCurvedList"/>
    <dgm:cxn modelId="{BB1D8015-4E73-40EC-9750-0F3DF5B898F4}" type="presParOf" srcId="{C6D306A0-D65B-48E0-B771-3D4B2BD0032D}" destId="{42461D90-CEC8-48FB-A0B5-CEA3133782CF}" srcOrd="0" destOrd="0" presId="urn:microsoft.com/office/officeart/2008/layout/VerticalCurvedList"/>
    <dgm:cxn modelId="{FCD789B1-714A-41E1-B133-98064F3532A0}" type="presParOf" srcId="{42461D90-CEC8-48FB-A0B5-CEA3133782CF}" destId="{6F7C9EC2-A2F6-414F-BA11-C3E353EBD81A}" srcOrd="0" destOrd="0" presId="urn:microsoft.com/office/officeart/2008/layout/VerticalCurvedList"/>
    <dgm:cxn modelId="{F8786B5D-1889-4F3B-815D-E7B101DFCB1E}" type="presParOf" srcId="{42461D90-CEC8-48FB-A0B5-CEA3133782CF}" destId="{15EFB4F4-4A3E-4B07-A7A7-CD7F9301E66E}" srcOrd="1" destOrd="0" presId="urn:microsoft.com/office/officeart/2008/layout/VerticalCurvedList"/>
    <dgm:cxn modelId="{6B63C2C6-FCC7-44FA-B6AE-FE56B52CEDAA}" type="presParOf" srcId="{42461D90-CEC8-48FB-A0B5-CEA3133782CF}" destId="{7449DC73-3B40-4C6A-93CF-4D07479FC96B}" srcOrd="2" destOrd="0" presId="urn:microsoft.com/office/officeart/2008/layout/VerticalCurvedList"/>
    <dgm:cxn modelId="{0E6B4A08-EAA6-4308-9009-689B653BA07E}" type="presParOf" srcId="{42461D90-CEC8-48FB-A0B5-CEA3133782CF}" destId="{D80CE9D3-45FD-4079-A9F3-CCCF4680098A}" srcOrd="3" destOrd="0" presId="urn:microsoft.com/office/officeart/2008/layout/VerticalCurvedList"/>
    <dgm:cxn modelId="{9FE0CC89-1F9F-4928-8559-BE92E84FB8D7}" type="presParOf" srcId="{C6D306A0-D65B-48E0-B771-3D4B2BD0032D}" destId="{1C6159A4-6A9C-4328-8DD1-8AA9DD3CB92B}" srcOrd="1" destOrd="0" presId="urn:microsoft.com/office/officeart/2008/layout/VerticalCurvedList"/>
    <dgm:cxn modelId="{F65B795F-46D8-4792-9549-4CF5BF387AFB}" type="presParOf" srcId="{C6D306A0-D65B-48E0-B771-3D4B2BD0032D}" destId="{C464563E-763C-4031-8EB1-C258D0D8EADD}" srcOrd="2" destOrd="0" presId="urn:microsoft.com/office/officeart/2008/layout/VerticalCurvedList"/>
    <dgm:cxn modelId="{117FD36A-EBEE-40CD-889F-B6144662FF16}" type="presParOf" srcId="{C464563E-763C-4031-8EB1-C258D0D8EADD}" destId="{829CAB35-12F4-4F43-9F1F-DD1590D3F4C2}" srcOrd="0" destOrd="0" presId="urn:microsoft.com/office/officeart/2008/layout/VerticalCurvedList"/>
    <dgm:cxn modelId="{3B21E30C-AC41-4E33-8E1B-43AB40402AE8}" type="presParOf" srcId="{C6D306A0-D65B-48E0-B771-3D4B2BD0032D}" destId="{6C030BBD-29EA-4E5A-86B5-2353FAF359FE}" srcOrd="3" destOrd="0" presId="urn:microsoft.com/office/officeart/2008/layout/VerticalCurvedList"/>
    <dgm:cxn modelId="{EBB8B648-BD06-4B9F-88E2-1601AA6FC232}" type="presParOf" srcId="{C6D306A0-D65B-48E0-B771-3D4B2BD0032D}" destId="{82054146-6805-4150-BC77-DE19929D754A}" srcOrd="4" destOrd="0" presId="urn:microsoft.com/office/officeart/2008/layout/VerticalCurvedList"/>
    <dgm:cxn modelId="{88A3CCF8-5C28-41F3-8054-58FECDB97832}" type="presParOf" srcId="{82054146-6805-4150-BC77-DE19929D754A}" destId="{70B0DC73-3BB5-449A-8B9B-3EF6449464A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FB4F4-4A3E-4B07-A7A7-CD7F9301E66E}">
      <dsp:nvSpPr>
        <dsp:cNvPr id="0" name=""/>
        <dsp:cNvSpPr/>
      </dsp:nvSpPr>
      <dsp:spPr>
        <a:xfrm>
          <a:off x="-3378308" y="-522983"/>
          <a:ext cx="4055174" cy="4055174"/>
        </a:xfrm>
        <a:prstGeom prst="blockArc">
          <a:avLst>
            <a:gd name="adj1" fmla="val 18900000"/>
            <a:gd name="adj2" fmla="val 2700000"/>
            <a:gd name="adj3" fmla="val 53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159A4-6A9C-4328-8DD1-8AA9DD3CB92B}">
      <dsp:nvSpPr>
        <dsp:cNvPr id="0" name=""/>
        <dsp:cNvSpPr/>
      </dsp:nvSpPr>
      <dsp:spPr>
        <a:xfrm>
          <a:off x="553167" y="429895"/>
          <a:ext cx="3589323" cy="85967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2363" tIns="66040" rIns="66040" bIns="66040"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solidFill>
            </a:rPr>
            <a:t>Collect </a:t>
          </a:r>
          <a:r>
            <a:rPr lang="en-US" sz="2600" b="0" kern="1200" dirty="0" smtClean="0">
              <a:solidFill>
                <a:schemeClr val="bg1"/>
              </a:solidFill>
            </a:rPr>
            <a:t>Exam Gloves</a:t>
          </a:r>
          <a:endParaRPr lang="en-US" sz="2600" b="0" kern="1200" dirty="0"/>
        </a:p>
      </dsp:txBody>
      <dsp:txXfrm>
        <a:off x="553167" y="429895"/>
        <a:ext cx="3589323" cy="859670"/>
      </dsp:txXfrm>
    </dsp:sp>
    <dsp:sp modelId="{829CAB35-12F4-4F43-9F1F-DD1590D3F4C2}">
      <dsp:nvSpPr>
        <dsp:cNvPr id="0" name=""/>
        <dsp:cNvSpPr/>
      </dsp:nvSpPr>
      <dsp:spPr>
        <a:xfrm>
          <a:off x="15873" y="322436"/>
          <a:ext cx="1074587" cy="1074587"/>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030BBD-29EA-4E5A-86B5-2353FAF359FE}">
      <dsp:nvSpPr>
        <dsp:cNvPr id="0" name=""/>
        <dsp:cNvSpPr/>
      </dsp:nvSpPr>
      <dsp:spPr>
        <a:xfrm>
          <a:off x="553167" y="1719641"/>
          <a:ext cx="3589323" cy="85967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2363" tIns="66040" rIns="66040" bIns="66040"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solidFill>
            </a:rPr>
            <a:t>Distribute </a:t>
          </a:r>
          <a:r>
            <a:rPr lang="en-US" sz="2600" b="0" kern="1200" dirty="0" smtClean="0">
              <a:solidFill>
                <a:schemeClr val="bg1"/>
              </a:solidFill>
            </a:rPr>
            <a:t>based on Considerations</a:t>
          </a:r>
          <a:endParaRPr lang="en-US" sz="2600" b="0" kern="1200" dirty="0"/>
        </a:p>
      </dsp:txBody>
      <dsp:txXfrm>
        <a:off x="553167" y="1719641"/>
        <a:ext cx="3589323" cy="859670"/>
      </dsp:txXfrm>
    </dsp:sp>
    <dsp:sp modelId="{70B0DC73-3BB5-449A-8B9B-3EF6449464A9}">
      <dsp:nvSpPr>
        <dsp:cNvPr id="0" name=""/>
        <dsp:cNvSpPr/>
      </dsp:nvSpPr>
      <dsp:spPr>
        <a:xfrm>
          <a:off x="15873" y="1612182"/>
          <a:ext cx="1074587" cy="1074587"/>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470" y="504060"/>
            <a:ext cx="9122530" cy="5131423"/>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97CA581-C722-6B40-99B6-69AFC8DBBCEE}" type="slidenum">
              <a:rPr lang="en-US" smtClean="0"/>
              <a:t>‹#›</a:t>
            </a:fld>
            <a:endParaRPr lang="en-US"/>
          </a:p>
        </p:txBody>
      </p:sp>
    </p:spTree>
    <p:extLst>
      <p:ext uri="{BB962C8B-B14F-4D97-AF65-F5344CB8AC3E}">
        <p14:creationId xmlns:p14="http://schemas.microsoft.com/office/powerpoint/2010/main" val="261062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225" y="504825"/>
            <a:ext cx="9121775" cy="5130800"/>
          </a:xfrm>
        </p:spPr>
      </p:sp>
      <p:sp>
        <p:nvSpPr>
          <p:cNvPr id="4" name="Slide Number Placeholder 3"/>
          <p:cNvSpPr>
            <a:spLocks noGrp="1"/>
          </p:cNvSpPr>
          <p:nvPr>
            <p:ph type="sldNum" sz="quarter" idx="5"/>
          </p:nvPr>
        </p:nvSpPr>
        <p:spPr/>
        <p:txBody>
          <a:bodyPr/>
          <a:lstStyle/>
          <a:p>
            <a:fld id="{497CA581-C722-6B40-99B6-69AFC8DBBCEE}" type="slidenum">
              <a:rPr lang="en-US" smtClean="0"/>
              <a:t>1</a:t>
            </a:fld>
            <a:endParaRPr lang="en-US"/>
          </a:p>
        </p:txBody>
      </p:sp>
    </p:spTree>
    <p:extLst>
      <p:ext uri="{BB962C8B-B14F-4D97-AF65-F5344CB8AC3E}">
        <p14:creationId xmlns:p14="http://schemas.microsoft.com/office/powerpoint/2010/main" val="320033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225" y="504825"/>
            <a:ext cx="9121775" cy="5130800"/>
          </a:xfrm>
        </p:spPr>
      </p:sp>
      <p:sp>
        <p:nvSpPr>
          <p:cNvPr id="3" name="Notes Placeholder 2"/>
          <p:cNvSpPr>
            <a:spLocks noGrp="1"/>
          </p:cNvSpPr>
          <p:nvPr>
            <p:ph type="body" idx="1"/>
          </p:nvPr>
        </p:nvSpPr>
        <p:spPr>
          <a:xfrm>
            <a:off x="914400" y="3300413"/>
            <a:ext cx="7315200" cy="270033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2</a:t>
            </a:fld>
            <a:endParaRPr lang="en-US"/>
          </a:p>
        </p:txBody>
      </p:sp>
    </p:spTree>
    <p:extLst>
      <p:ext uri="{BB962C8B-B14F-4D97-AF65-F5344CB8AC3E}">
        <p14:creationId xmlns:p14="http://schemas.microsoft.com/office/powerpoint/2010/main" val="2083809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14" name="Content Placeholder 2">
            <a:extLst>
              <a:ext uri="{FF2B5EF4-FFF2-40B4-BE49-F238E27FC236}">
                <a16:creationId xmlns:a16="http://schemas.microsoft.com/office/drawing/2014/main" id="{9FE3EA6B-C9EC-644B-BCCA-5454F3ECD13B}"/>
              </a:ext>
            </a:extLst>
          </p:cNvPr>
          <p:cNvSpPr>
            <a:spLocks noGrp="1"/>
          </p:cNvSpPr>
          <p:nvPr>
            <p:ph sz="half" idx="1"/>
          </p:nvPr>
        </p:nvSpPr>
        <p:spPr bwMode="white">
          <a:xfrm>
            <a:off x="459808" y="1371600"/>
            <a:ext cx="8412480" cy="4833256"/>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tx1"/>
                </a:solidFill>
              </a:rPr>
              <a:pPr/>
              <a:t>‹#›</a:t>
            </a:fld>
            <a:endParaRPr lang="en-US" sz="900" dirty="0">
              <a:solidFill>
                <a:schemeClr val="tx1"/>
              </a:solidFill>
            </a:endParaRP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pic>
        <p:nvPicPr>
          <p:cNvPr id="2" name="Picture 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7176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4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dc.gov/coronavirus/2019-ncov/hcp/respirators-strategy/conventional-capacity-strategies.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www.fda.gov/medical-devices/letters-health-care-providers/medical-glove-conservation-strategies-letter-health-care-providers" TargetMode="External"/><Relationship Id="rId4" Type="http://schemas.openxmlformats.org/officeDocument/2006/relationships/hyperlink" Target="https://www.cdc.gov/coronavirus/2019-ncov/hcp/respirators-strategy/contingency-capacity-strategies.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fda.gov/regulatory-information/search-fda-guidance-documents/medical-glove-guidance-manual" TargetMode="External"/><Relationship Id="rId2" Type="http://schemas.openxmlformats.org/officeDocument/2006/relationships/hyperlink" Target="http://www.cdc.gov/handhygiene/providers/index.html" TargetMode="External"/><Relationship Id="rId1" Type="http://schemas.openxmlformats.org/officeDocument/2006/relationships/slideLayout" Target="../slideLayouts/slideLayout4.xml"/><Relationship Id="rId4" Type="http://schemas.openxmlformats.org/officeDocument/2006/relationships/hyperlink" Target="https://www.fda.gov/medical-devices/letters-health-care-providers/medical-glove-conservation-strategies-letter-health-care-provider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file:///C:/Users/cgi7257/Downloads/Gloves-Recommendation-by-Job-Role_final_7.21.20_FP.pdf"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education.healthtrustpg.com/clinical-resources/calculator-ppe-use-compared-to-benchmark/" TargetMode="Externa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2.cdc.gov/vaccines/ed/covid19/SHVA/40030.asp" TargetMode="External"/><Relationship Id="rId2" Type="http://schemas.openxmlformats.org/officeDocument/2006/relationships/hyperlink" Target="https://www.cdc.gov/handhygiene/providers/index.html#:~:text=Gloves%20are%20not%20a%20substitute,hygiene%20immediately%20after%20removing%20glove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cdc.gov/handhygiene/providers/index.html#:~:text=Gloves%20are%20not%20a%20substitute,hygiene%20immediately%20after%20removing%20gloves" TargetMode="External"/><Relationship Id="rId2" Type="http://schemas.openxmlformats.org/officeDocument/2006/relationships/hyperlink" Target="https://www.aorn.org/about-aorn/aorn-newsroom/periop-today-newsletter/2019/2019-articles/guideline-revisions-for-2020"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862611" y="4770970"/>
            <a:ext cx="9542585" cy="1736850"/>
          </a:xfrm>
        </p:spPr>
        <p:txBody>
          <a:bodyPr/>
          <a:lstStyle/>
          <a:p>
            <a:pPr indent="-1005840" algn="l"/>
            <a:r>
              <a:rPr lang="en-US" sz="3600" dirty="0" smtClean="0"/>
              <a:t>Glove Conservation With a Centralized Approach</a:t>
            </a:r>
            <a:endParaRPr lang="en-US" sz="3600" dirty="0"/>
          </a:p>
        </p:txBody>
      </p:sp>
      <p:sp>
        <p:nvSpPr>
          <p:cNvPr id="4" name="Text Placeholder 3"/>
          <p:cNvSpPr>
            <a:spLocks noGrp="1"/>
          </p:cNvSpPr>
          <p:nvPr>
            <p:ph type="body" sz="quarter" idx="15"/>
          </p:nvPr>
        </p:nvSpPr>
        <p:spPr/>
        <p:txBody>
          <a:bodyPr/>
          <a:lstStyle/>
          <a:p>
            <a:r>
              <a:rPr lang="en-US" i="0" dirty="0" smtClean="0"/>
              <a:t>12/3/2020, Updated 12/12/20</a:t>
            </a:r>
            <a:endParaRPr lang="en-US" i="0" dirty="0"/>
          </a:p>
        </p:txBody>
      </p:sp>
      <p:sp>
        <p:nvSpPr>
          <p:cNvPr id="5" name="Rectangle 4"/>
          <p:cNvSpPr/>
          <p:nvPr/>
        </p:nvSpPr>
        <p:spPr>
          <a:xfrm>
            <a:off x="189749" y="5254675"/>
            <a:ext cx="2958567" cy="769441"/>
          </a:xfrm>
          <a:prstGeom prst="rect">
            <a:avLst/>
          </a:prstGeom>
        </p:spPr>
        <p:txBody>
          <a:bodyPr wrap="none">
            <a:spAutoFit/>
          </a:bodyPr>
          <a:lstStyle/>
          <a:p>
            <a:r>
              <a:rPr lang="en-US" sz="4400" dirty="0">
                <a:solidFill>
                  <a:schemeClr val="accent1"/>
                </a:solidFill>
              </a:rPr>
              <a:t>COVID-19</a:t>
            </a:r>
            <a:r>
              <a:rPr lang="en-US" sz="4400" dirty="0"/>
              <a:t> </a:t>
            </a:r>
            <a:r>
              <a:rPr lang="en-US" sz="4400" dirty="0">
                <a:solidFill>
                  <a:schemeClr val="accent1"/>
                </a:solidFill>
              </a:rPr>
              <a:t>|</a:t>
            </a:r>
            <a:r>
              <a:rPr lang="en-US" sz="4400" dirty="0"/>
              <a:t> </a:t>
            </a:r>
          </a:p>
        </p:txBody>
      </p:sp>
    </p:spTree>
    <p:extLst>
      <p:ext uri="{BB962C8B-B14F-4D97-AF65-F5344CB8AC3E}">
        <p14:creationId xmlns:p14="http://schemas.microsoft.com/office/powerpoint/2010/main" val="11366194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 FDA Medical Glove Conservation Strategies </a:t>
            </a:r>
            <a:endParaRPr lang="en-US" dirty="0"/>
          </a:p>
        </p:txBody>
      </p:sp>
      <p:sp>
        <p:nvSpPr>
          <p:cNvPr id="8" name="Text Placeholder 7"/>
          <p:cNvSpPr>
            <a:spLocks noGrp="1"/>
          </p:cNvSpPr>
          <p:nvPr>
            <p:ph type="body" sz="quarter" idx="25"/>
          </p:nvPr>
        </p:nvSpPr>
        <p:spPr>
          <a:xfrm>
            <a:off x="459808" y="742168"/>
            <a:ext cx="11155680" cy="357251"/>
          </a:xfrm>
        </p:spPr>
        <p:txBody>
          <a:bodyPr/>
          <a:lstStyle/>
          <a:p>
            <a:r>
              <a:rPr lang="en-US" dirty="0" smtClean="0"/>
              <a:t> Conventional &amp; Contingency Practices</a:t>
            </a:r>
            <a:endParaRPr lang="en-US" dirty="0"/>
          </a:p>
        </p:txBody>
      </p:sp>
      <p:sp>
        <p:nvSpPr>
          <p:cNvPr id="6" name="Content Placeholder 5"/>
          <p:cNvSpPr>
            <a:spLocks noGrp="1"/>
          </p:cNvSpPr>
          <p:nvPr>
            <p:ph sz="half" idx="1"/>
          </p:nvPr>
        </p:nvSpPr>
        <p:spPr>
          <a:xfrm>
            <a:off x="579121" y="1208502"/>
            <a:ext cx="11036368" cy="4293135"/>
          </a:xfrm>
        </p:spPr>
        <p:txBody>
          <a:bodyPr/>
          <a:lstStyle/>
          <a:p>
            <a:pPr marL="0" indent="0">
              <a:buNone/>
            </a:pPr>
            <a:r>
              <a:rPr lang="en-US" dirty="0" smtClean="0">
                <a:solidFill>
                  <a:srgbClr val="000000"/>
                </a:solidFill>
                <a:latin typeface="Calibri" panose="020F0502020204030204" pitchFamily="34" charset="0"/>
              </a:rPr>
              <a:t>FDA has provided information for Conventional, Contingency and Crisis Capacity Strategies with regard to examination gloves. The information below is directly from the FDA website</a:t>
            </a:r>
          </a:p>
          <a:p>
            <a:r>
              <a:rPr lang="en-US" sz="1900" dirty="0" smtClean="0">
                <a:solidFill>
                  <a:srgbClr val="065290"/>
                </a:solidFill>
                <a:hlinkClick r:id="rId3"/>
              </a:rPr>
              <a:t>Conventional </a:t>
            </a:r>
            <a:r>
              <a:rPr lang="en-US" sz="1900" dirty="0">
                <a:solidFill>
                  <a:srgbClr val="065290"/>
                </a:solidFill>
                <a:hlinkClick r:id="rId3"/>
              </a:rPr>
              <a:t>capacity</a:t>
            </a:r>
            <a:r>
              <a:rPr lang="en-US" sz="1900" dirty="0">
                <a:solidFill>
                  <a:srgbClr val="000000"/>
                </a:solidFill>
              </a:rPr>
              <a:t>: m</a:t>
            </a:r>
            <a:r>
              <a:rPr lang="en-US" sz="1900" dirty="0" smtClean="0">
                <a:solidFill>
                  <a:srgbClr val="000000"/>
                </a:solidFill>
              </a:rPr>
              <a:t>easures </a:t>
            </a:r>
            <a:r>
              <a:rPr lang="en-US" sz="1900" dirty="0">
                <a:solidFill>
                  <a:srgbClr val="000000"/>
                </a:solidFill>
              </a:rPr>
              <a:t>consist of providing patient care without any change in daily contemporary practices. This set of measures, consisting of engineering, </a:t>
            </a:r>
            <a:r>
              <a:rPr lang="en-US" sz="1900" dirty="0" smtClean="0">
                <a:solidFill>
                  <a:srgbClr val="000000"/>
                </a:solidFill>
              </a:rPr>
              <a:t>administrative </a:t>
            </a:r>
            <a:r>
              <a:rPr lang="en-US" sz="1900" dirty="0">
                <a:solidFill>
                  <a:srgbClr val="000000"/>
                </a:solidFill>
              </a:rPr>
              <a:t>and PPE controls should already be implemented in general infection prevention and control plans in healthcare settings. </a:t>
            </a:r>
            <a:endParaRPr lang="en-US" sz="1900" dirty="0" smtClean="0">
              <a:solidFill>
                <a:srgbClr val="000000"/>
              </a:solidFill>
            </a:endParaRPr>
          </a:p>
          <a:p>
            <a:pPr lvl="1"/>
            <a:r>
              <a:rPr lang="en-US" dirty="0">
                <a:solidFill>
                  <a:srgbClr val="000000"/>
                </a:solidFill>
              </a:rPr>
              <a:t>Use FDA-cleared medical gloves according to labeling and federal, </a:t>
            </a:r>
            <a:r>
              <a:rPr lang="en-US" dirty="0" smtClean="0">
                <a:solidFill>
                  <a:srgbClr val="000000"/>
                </a:solidFill>
              </a:rPr>
              <a:t>state </a:t>
            </a:r>
            <a:r>
              <a:rPr lang="en-US" dirty="0">
                <a:solidFill>
                  <a:srgbClr val="000000"/>
                </a:solidFill>
              </a:rPr>
              <a:t>and local requirements.</a:t>
            </a:r>
          </a:p>
          <a:p>
            <a:pPr lvl="1"/>
            <a:r>
              <a:rPr lang="en-US" dirty="0">
                <a:solidFill>
                  <a:srgbClr val="000000"/>
                </a:solidFill>
              </a:rPr>
              <a:t>Nonsterile disposable patient examination gloves, which are used for routine patient care in </a:t>
            </a:r>
            <a:r>
              <a:rPr lang="en-US" dirty="0" smtClean="0">
                <a:solidFill>
                  <a:srgbClr val="000000"/>
                </a:solidFill>
              </a:rPr>
              <a:t>healthcare </a:t>
            </a:r>
            <a:r>
              <a:rPr lang="en-US" dirty="0">
                <a:solidFill>
                  <a:srgbClr val="000000"/>
                </a:solidFill>
              </a:rPr>
              <a:t>settings, are appropriate for the care of patients with suspected or confirmed COVID-19.</a:t>
            </a:r>
          </a:p>
          <a:p>
            <a:pPr lvl="1"/>
            <a:r>
              <a:rPr lang="en-US" dirty="0">
                <a:solidFill>
                  <a:srgbClr val="000000"/>
                </a:solidFill>
              </a:rPr>
              <a:t>Employ engineering and administrative controls following the CDC and HICPAC guidelines to reduce the need for medical gloves while minimizing risks to </a:t>
            </a:r>
            <a:r>
              <a:rPr lang="en-US" dirty="0" smtClean="0">
                <a:solidFill>
                  <a:srgbClr val="000000"/>
                </a:solidFill>
              </a:rPr>
              <a:t>healthcare </a:t>
            </a:r>
            <a:r>
              <a:rPr lang="en-US" dirty="0">
                <a:solidFill>
                  <a:srgbClr val="000000"/>
                </a:solidFill>
              </a:rPr>
              <a:t>providers and patients. Some of the CDC's Strategies for Optimizing the Supply of N95 Respirators may also be useful for gloves conservation.</a:t>
            </a:r>
          </a:p>
          <a:p>
            <a:pPr lvl="1"/>
            <a:r>
              <a:rPr lang="en-US" dirty="0">
                <a:solidFill>
                  <a:srgbClr val="000000"/>
                </a:solidFill>
              </a:rPr>
              <a:t>Reserve use of sterile gloves for procedures in which sterility is </a:t>
            </a:r>
            <a:r>
              <a:rPr lang="en-US" dirty="0" smtClean="0">
                <a:solidFill>
                  <a:srgbClr val="000000"/>
                </a:solidFill>
              </a:rPr>
              <a:t>required.</a:t>
            </a:r>
          </a:p>
          <a:p>
            <a:r>
              <a:rPr lang="en-US" sz="1900" dirty="0" smtClean="0">
                <a:solidFill>
                  <a:srgbClr val="065290"/>
                </a:solidFill>
                <a:hlinkClick r:id="rId4"/>
              </a:rPr>
              <a:t>Contingency </a:t>
            </a:r>
            <a:r>
              <a:rPr lang="en-US" sz="1900" dirty="0" smtClean="0">
                <a:solidFill>
                  <a:srgbClr val="000000"/>
                </a:solidFill>
                <a:hlinkClick r:id="rId4"/>
              </a:rPr>
              <a:t>capacity</a:t>
            </a:r>
            <a:r>
              <a:rPr lang="en-US" sz="1900" dirty="0" smtClean="0">
                <a:solidFill>
                  <a:srgbClr val="000000"/>
                </a:solidFill>
              </a:rPr>
              <a:t>: are implemented when </a:t>
            </a:r>
            <a:r>
              <a:rPr lang="en-US" sz="1900" dirty="0" smtClean="0">
                <a:solidFill>
                  <a:schemeClr val="tx2">
                    <a:lumMod val="50000"/>
                  </a:schemeClr>
                </a:solidFill>
              </a:rPr>
              <a:t>limited </a:t>
            </a:r>
            <a:r>
              <a:rPr lang="en-US" sz="1900" dirty="0">
                <a:solidFill>
                  <a:schemeClr val="tx2">
                    <a:lumMod val="50000"/>
                  </a:schemeClr>
                </a:solidFill>
              </a:rPr>
              <a:t>supply levels may change patient care, but may not have a significant impact on patient care or </a:t>
            </a:r>
            <a:r>
              <a:rPr lang="en-US" sz="1900" dirty="0" smtClean="0">
                <a:solidFill>
                  <a:schemeClr val="tx2">
                    <a:lumMod val="50000"/>
                  </a:schemeClr>
                </a:solidFill>
              </a:rPr>
              <a:t>healthcare </a:t>
            </a:r>
            <a:r>
              <a:rPr lang="en-US" sz="1900" dirty="0">
                <a:solidFill>
                  <a:schemeClr val="tx2">
                    <a:lumMod val="50000"/>
                  </a:schemeClr>
                </a:solidFill>
              </a:rPr>
              <a:t>provider </a:t>
            </a:r>
            <a:r>
              <a:rPr lang="en-US" sz="1900" dirty="0" smtClean="0">
                <a:solidFill>
                  <a:schemeClr val="tx2">
                    <a:lumMod val="50000"/>
                  </a:schemeClr>
                </a:solidFill>
              </a:rPr>
              <a:t>safety.</a:t>
            </a:r>
            <a:endParaRPr lang="en-US" sz="1900" dirty="0">
              <a:solidFill>
                <a:schemeClr val="tx2">
                  <a:lumMod val="50000"/>
                </a:schemeClr>
              </a:solidFill>
            </a:endParaRPr>
          </a:p>
          <a:p>
            <a:pPr lvl="1"/>
            <a:r>
              <a:rPr lang="en-US" dirty="0">
                <a:solidFill>
                  <a:schemeClr val="tx2">
                    <a:lumMod val="50000"/>
                  </a:schemeClr>
                </a:solidFill>
              </a:rPr>
              <a:t>For training or demonstration in which broad barrier protection is not needed, use medical gloves that </a:t>
            </a:r>
            <a:r>
              <a:rPr lang="en-US" dirty="0" smtClean="0">
                <a:solidFill>
                  <a:schemeClr val="tx2">
                    <a:lumMod val="50000"/>
                  </a:schemeClr>
                </a:solidFill>
              </a:rPr>
              <a:t>are beyond </a:t>
            </a:r>
            <a:r>
              <a:rPr lang="en-US" dirty="0">
                <a:solidFill>
                  <a:schemeClr val="tx2">
                    <a:lumMod val="50000"/>
                  </a:schemeClr>
                </a:solidFill>
              </a:rPr>
              <a:t>the manufacturer-designated shelf life, if available</a:t>
            </a:r>
            <a:r>
              <a:rPr lang="en-US" sz="2200" dirty="0" smtClean="0">
                <a:solidFill>
                  <a:schemeClr val="tx2">
                    <a:lumMod val="50000"/>
                  </a:schemeClr>
                </a:solidFill>
              </a:rPr>
              <a:t>.</a:t>
            </a:r>
            <a:endParaRPr lang="en-US" sz="2200" dirty="0">
              <a:solidFill>
                <a:schemeClr val="tx2">
                  <a:lumMod val="50000"/>
                </a:schemeClr>
              </a:solidFill>
            </a:endParaRPr>
          </a:p>
        </p:txBody>
      </p:sp>
      <p:sp>
        <p:nvSpPr>
          <p:cNvPr id="2" name="TextBox 1"/>
          <p:cNvSpPr txBox="1"/>
          <p:nvPr/>
        </p:nvSpPr>
        <p:spPr>
          <a:xfrm>
            <a:off x="579122" y="5950910"/>
            <a:ext cx="11612878" cy="338554"/>
          </a:xfrm>
          <a:prstGeom prst="rect">
            <a:avLst/>
          </a:prstGeom>
          <a:noFill/>
        </p:spPr>
        <p:txBody>
          <a:bodyPr wrap="square" rtlCol="0">
            <a:spAutoFit/>
          </a:bodyPr>
          <a:lstStyle/>
          <a:p>
            <a:pPr algn="l"/>
            <a:r>
              <a:rPr lang="en-US" sz="800" dirty="0" smtClean="0"/>
              <a:t>Reference: Medical Glove Conservation Strategies: Letter to HealthCare Providers Posted 4.27.2020  Available at:  </a:t>
            </a:r>
            <a:r>
              <a:rPr lang="en-US" sz="800" dirty="0" smtClean="0">
                <a:hlinkClick r:id="rId5"/>
              </a:rPr>
              <a:t>https</a:t>
            </a:r>
            <a:r>
              <a:rPr lang="en-US" sz="800" dirty="0">
                <a:hlinkClick r:id="rId5"/>
              </a:rPr>
              <a:t>://</a:t>
            </a:r>
            <a:r>
              <a:rPr lang="en-US" sz="800" dirty="0" smtClean="0">
                <a:hlinkClick r:id="rId5"/>
              </a:rPr>
              <a:t>www.fda.gov/medical-devices/letters-health-care-providers/medical-glove-conservation-strategies-letter-health-care-providers</a:t>
            </a:r>
            <a:endParaRPr lang="en-US" sz="800" dirty="0" smtClean="0"/>
          </a:p>
          <a:p>
            <a:r>
              <a:rPr lang="en-US" sz="800" dirty="0" smtClean="0"/>
              <a:t>Accessed 11.30.2020</a:t>
            </a:r>
          </a:p>
        </p:txBody>
      </p:sp>
      <p:sp>
        <p:nvSpPr>
          <p:cNvPr id="9" name="Rectangle 8"/>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10632099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FDA </a:t>
            </a:r>
            <a:r>
              <a:rPr lang="en-US" dirty="0"/>
              <a:t>Medical Glove Conservation Strategies </a:t>
            </a:r>
          </a:p>
          <a:p>
            <a:endParaRPr lang="en-US" dirty="0"/>
          </a:p>
        </p:txBody>
      </p:sp>
      <p:sp>
        <p:nvSpPr>
          <p:cNvPr id="3" name="Text Placeholder 2"/>
          <p:cNvSpPr>
            <a:spLocks noGrp="1"/>
          </p:cNvSpPr>
          <p:nvPr>
            <p:ph type="body" sz="quarter" idx="25"/>
          </p:nvPr>
        </p:nvSpPr>
        <p:spPr>
          <a:xfrm>
            <a:off x="459808" y="742168"/>
            <a:ext cx="11155680" cy="357251"/>
          </a:xfrm>
        </p:spPr>
        <p:txBody>
          <a:bodyPr/>
          <a:lstStyle/>
          <a:p>
            <a:r>
              <a:rPr lang="en-US" dirty="0" smtClean="0"/>
              <a:t> Crisis or Alternate Strategies</a:t>
            </a:r>
            <a:endParaRPr lang="en-US" dirty="0"/>
          </a:p>
        </p:txBody>
      </p:sp>
      <p:sp>
        <p:nvSpPr>
          <p:cNvPr id="4" name="Content Placeholder 3"/>
          <p:cNvSpPr>
            <a:spLocks noGrp="1"/>
          </p:cNvSpPr>
          <p:nvPr>
            <p:ph sz="half" idx="1"/>
          </p:nvPr>
        </p:nvSpPr>
        <p:spPr>
          <a:xfrm>
            <a:off x="459808" y="1120836"/>
            <a:ext cx="11155680" cy="4764115"/>
          </a:xfrm>
        </p:spPr>
        <p:txBody>
          <a:bodyPr/>
          <a:lstStyle/>
          <a:p>
            <a:r>
              <a:rPr lang="en-US" sz="1800" dirty="0" smtClean="0"/>
              <a:t>These strategies can be implemented when supply is critically low and cannot meet the facility’s current or anticipated PPE utilization rate.</a:t>
            </a:r>
          </a:p>
          <a:p>
            <a:pPr lvl="1"/>
            <a:r>
              <a:rPr lang="en-US" sz="1600" dirty="0" smtClean="0"/>
              <a:t>Refer </a:t>
            </a:r>
            <a:r>
              <a:rPr lang="en-US" sz="1600" dirty="0"/>
              <a:t>to the </a:t>
            </a:r>
            <a:r>
              <a:rPr lang="en-US" sz="1600" dirty="0" smtClean="0"/>
              <a:t>CDC's</a:t>
            </a:r>
            <a:r>
              <a:rPr lang="en-US" sz="1600" dirty="0"/>
              <a:t> </a:t>
            </a:r>
            <a:r>
              <a:rPr lang="en-US" sz="1600" b="1" dirty="0" smtClean="0">
                <a:hlinkClick r:id="rId2"/>
              </a:rPr>
              <a:t>hand hygiene in healthcare settings</a:t>
            </a:r>
            <a:endParaRPr lang="en-US" sz="1600" dirty="0"/>
          </a:p>
          <a:p>
            <a:pPr lvl="1"/>
            <a:r>
              <a:rPr lang="en-US" sz="1600" dirty="0"/>
              <a:t>Use medical gloves beyond the manufacturer-designated shelf life in a setting where there is a lower risk of transmission if feasible (for example, non-surgical, non-sterile, patients with no known </a:t>
            </a:r>
            <a:r>
              <a:rPr lang="en-US" sz="1600" dirty="0" smtClean="0"/>
              <a:t>COVID-19 </a:t>
            </a:r>
            <a:r>
              <a:rPr lang="en-US" sz="1600" dirty="0"/>
              <a:t>diagnosis). The user should visibly inspect the gloves prior to use and, if there are concerns (for example, discolored or visible tears, holes), discard the gloves.</a:t>
            </a:r>
          </a:p>
          <a:p>
            <a:pPr lvl="1"/>
            <a:r>
              <a:rPr lang="en-US" sz="1600" dirty="0"/>
              <a:t>Extend the use of medical gloves without changing the gloves between patients with no known infectious diseases. Gloved hands should be cleaned between patients and at other times when hand hygiene would normally be performed during routine patient care. Alcohol-based hand sanitizers may degrade vinyl gloves. If a glove becomes damaged (for example, discolored, deteriorated, visible tears, holes), contaminated (for example, body fluids, chemotherapy drugs) or no longer provides a liquid barrier, replace it.</a:t>
            </a:r>
          </a:p>
          <a:p>
            <a:pPr lvl="1"/>
            <a:r>
              <a:rPr lang="en-US" sz="1600" dirty="0"/>
              <a:t>Consider using radiographic protective gloves or radiation attenuating surgeon's gloves that are clean and offer fluid barrier protection. These gloves cannot be sterilized but can be cleaned following the manufacturer's labeling.</a:t>
            </a:r>
          </a:p>
          <a:p>
            <a:pPr lvl="1"/>
            <a:r>
              <a:rPr lang="en-US" sz="1600" dirty="0"/>
              <a:t>Consider using non-medical gloves such as those used for food service, embalming, cleaning, or other industrial-grade gloves that most closely align with the ASTM standards for medical gloves as outlined in the </a:t>
            </a:r>
            <a:r>
              <a:rPr lang="en-US" sz="1600" dirty="0" smtClean="0"/>
              <a:t>FDA's </a:t>
            </a:r>
            <a:r>
              <a:rPr lang="en-US" sz="1600" dirty="0" smtClean="0">
                <a:hlinkClick r:id="rId3"/>
              </a:rPr>
              <a:t>Medical Glove Guidance Manual.</a:t>
            </a:r>
            <a:endParaRPr lang="en-US" sz="1600" dirty="0"/>
          </a:p>
          <a:p>
            <a:pPr lvl="1"/>
            <a:r>
              <a:rPr lang="en-US" sz="1600" b="1" dirty="0"/>
              <a:t>Be aware that counterfeit medical and non-medical gloves may be on the market, especially during this time of increased demand</a:t>
            </a:r>
            <a:r>
              <a:rPr lang="en-US" sz="1600" dirty="0" smtClean="0"/>
              <a:t>.</a:t>
            </a:r>
            <a:endParaRPr lang="en-US" sz="1600" dirty="0"/>
          </a:p>
        </p:txBody>
      </p:sp>
      <p:sp>
        <p:nvSpPr>
          <p:cNvPr id="5" name="TextBox 4"/>
          <p:cNvSpPr txBox="1"/>
          <p:nvPr/>
        </p:nvSpPr>
        <p:spPr>
          <a:xfrm>
            <a:off x="579122" y="5936343"/>
            <a:ext cx="10639698" cy="338554"/>
          </a:xfrm>
          <a:prstGeom prst="rect">
            <a:avLst/>
          </a:prstGeom>
          <a:noFill/>
        </p:spPr>
        <p:txBody>
          <a:bodyPr wrap="square" rtlCol="0">
            <a:spAutoFit/>
          </a:bodyPr>
          <a:lstStyle/>
          <a:p>
            <a:pPr algn="l"/>
            <a:r>
              <a:rPr lang="en-US" sz="800" dirty="0" smtClean="0"/>
              <a:t>Reference: Medical Glove Conservation Strategies: Letter to HealthCare Providers Posted 4.27.2020  Available at  </a:t>
            </a:r>
            <a:r>
              <a:rPr lang="en-US" sz="800" dirty="0" smtClean="0">
                <a:hlinkClick r:id="rId4"/>
              </a:rPr>
              <a:t>https</a:t>
            </a:r>
            <a:r>
              <a:rPr lang="en-US" sz="800" dirty="0">
                <a:hlinkClick r:id="rId4"/>
              </a:rPr>
              <a:t>://</a:t>
            </a:r>
            <a:r>
              <a:rPr lang="en-US" sz="800" dirty="0" smtClean="0">
                <a:hlinkClick r:id="rId4"/>
              </a:rPr>
              <a:t>www.fda.gov/medical-devices/letters-health-care-providers/medical-glove-conservation-strategies-letter-health-care-providers</a:t>
            </a:r>
            <a:r>
              <a:rPr lang="en-US" sz="800" dirty="0" smtClean="0"/>
              <a:t>  Accessed 11.30.2020</a:t>
            </a:r>
          </a:p>
        </p:txBody>
      </p:sp>
      <p:sp>
        <p:nvSpPr>
          <p:cNvPr id="6" name="Rectangle 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5998681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HealthTrust Resource: Glove Recommendations by Job Role</a:t>
            </a:r>
            <a:endParaRPr lang="en-US" dirty="0"/>
          </a:p>
        </p:txBody>
      </p:sp>
      <p:sp>
        <p:nvSpPr>
          <p:cNvPr id="3" name="Text Placeholder 2"/>
          <p:cNvSpPr>
            <a:spLocks noGrp="1"/>
          </p:cNvSpPr>
          <p:nvPr>
            <p:ph type="body" sz="quarter" idx="25"/>
          </p:nvPr>
        </p:nvSpPr>
        <p:spPr>
          <a:xfrm>
            <a:off x="520771" y="803131"/>
            <a:ext cx="11155680" cy="357251"/>
          </a:xfrm>
        </p:spPr>
        <p:txBody>
          <a:bodyPr/>
          <a:lstStyle/>
          <a:p>
            <a:r>
              <a:rPr lang="en-US" dirty="0" smtClean="0">
                <a:hlinkClick r:id="rId2" action="ppaction://hlinkfile"/>
              </a:rPr>
              <a:t>Download the Glove Recommendation Resource</a:t>
            </a:r>
            <a:endParaRPr lang="en-US" dirty="0" smtClean="0"/>
          </a:p>
          <a:p>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518263" y="1168174"/>
            <a:ext cx="4843417" cy="5119059"/>
          </a:xfrm>
        </p:spPr>
      </p:pic>
      <p:sp>
        <p:nvSpPr>
          <p:cNvPr id="6" name="Rectangle 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96813819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Maintain </a:t>
            </a:r>
            <a:r>
              <a:rPr lang="en-US" dirty="0"/>
              <a:t>Controlled Centralized </a:t>
            </a:r>
            <a:r>
              <a:rPr lang="en-US" dirty="0" smtClean="0"/>
              <a:t>Access </a:t>
            </a:r>
            <a:r>
              <a:rPr lang="en-US" dirty="0"/>
              <a:t>Supplies</a:t>
            </a:r>
          </a:p>
        </p:txBody>
      </p:sp>
      <p:sp>
        <p:nvSpPr>
          <p:cNvPr id="29" name="Text Placeholder 28"/>
          <p:cNvSpPr>
            <a:spLocks noGrp="1"/>
          </p:cNvSpPr>
          <p:nvPr>
            <p:ph type="body" sz="quarter" idx="25"/>
          </p:nvPr>
        </p:nvSpPr>
        <p:spPr>
          <a:xfrm>
            <a:off x="3381342" y="803131"/>
            <a:ext cx="8412480" cy="357251"/>
          </a:xfrm>
        </p:spPr>
        <p:txBody>
          <a:bodyPr/>
          <a:lstStyle/>
          <a:p>
            <a:r>
              <a:rPr lang="en-US" dirty="0" smtClean="0"/>
              <a:t> Sample Process: </a:t>
            </a:r>
            <a:r>
              <a:rPr lang="en-US" dirty="0"/>
              <a:t>PPE </a:t>
            </a:r>
            <a:r>
              <a:rPr lang="en-US" dirty="0" smtClean="0"/>
              <a:t>Disbursement</a:t>
            </a:r>
            <a:endParaRPr lang="en-US" dirty="0"/>
          </a:p>
          <a:p>
            <a:endParaRPr lang="en-US" dirty="0"/>
          </a:p>
        </p:txBody>
      </p:sp>
      <p:sp>
        <p:nvSpPr>
          <p:cNvPr id="4" name="Content Placeholder 3"/>
          <p:cNvSpPr>
            <a:spLocks noGrp="1"/>
          </p:cNvSpPr>
          <p:nvPr>
            <p:ph sz="half" idx="1"/>
          </p:nvPr>
        </p:nvSpPr>
        <p:spPr>
          <a:xfrm>
            <a:off x="136487" y="888274"/>
            <a:ext cx="2581823" cy="5129609"/>
          </a:xfrm>
        </p:spPr>
        <p:txBody>
          <a:bodyPr anchor="ctr"/>
          <a:lstStyle/>
          <a:p>
            <a:pPr marL="0" indent="0" algn="ctr">
              <a:buNone/>
            </a:pPr>
            <a:r>
              <a:rPr lang="en-US" sz="2600" b="1" dirty="0" smtClean="0">
                <a:solidFill>
                  <a:schemeClr val="bg1"/>
                </a:solidFill>
              </a:rPr>
              <a:t>Supply </a:t>
            </a:r>
            <a:r>
              <a:rPr lang="en-US" sz="2600" b="1" dirty="0">
                <a:solidFill>
                  <a:schemeClr val="bg1"/>
                </a:solidFill>
              </a:rPr>
              <a:t>chain should develop </a:t>
            </a:r>
            <a:r>
              <a:rPr lang="en-US" sz="2600" b="1" dirty="0" smtClean="0">
                <a:solidFill>
                  <a:schemeClr val="bg1"/>
                </a:solidFill>
              </a:rPr>
              <a:t> a </a:t>
            </a:r>
            <a:r>
              <a:rPr lang="en-US" sz="2600" b="1" dirty="0">
                <a:solidFill>
                  <a:schemeClr val="bg1"/>
                </a:solidFill>
              </a:rPr>
              <a:t>process for dispensing appropriate levels of PPE </a:t>
            </a:r>
            <a:r>
              <a:rPr lang="en-US" sz="2600" b="1" dirty="0" smtClean="0">
                <a:solidFill>
                  <a:schemeClr val="bg1"/>
                </a:solidFill>
              </a:rPr>
              <a:t>     to units &amp; personnel daily </a:t>
            </a:r>
            <a:r>
              <a:rPr lang="en-US" sz="2600" b="1" dirty="0">
                <a:solidFill>
                  <a:schemeClr val="bg1"/>
                </a:solidFill>
              </a:rPr>
              <a:t>based on </a:t>
            </a:r>
            <a:r>
              <a:rPr lang="en-US" sz="2600" b="1" dirty="0" smtClean="0">
                <a:solidFill>
                  <a:schemeClr val="bg1"/>
                </a:solidFill>
              </a:rPr>
              <a:t>unit needs &amp; job role. </a:t>
            </a:r>
            <a:endParaRPr lang="en-US" sz="2600" b="1" dirty="0">
              <a:solidFill>
                <a:schemeClr val="bg1"/>
              </a:solidFill>
            </a:endParaRPr>
          </a:p>
          <a:p>
            <a:pPr marL="0" indent="0" algn="ctr">
              <a:buNone/>
            </a:pPr>
            <a:endParaRPr lang="en-US" sz="2800" b="1" dirty="0">
              <a:solidFill>
                <a:schemeClr val="bg1"/>
              </a:solidFill>
            </a:endParaRPr>
          </a:p>
        </p:txBody>
      </p:sp>
      <p:grpSp>
        <p:nvGrpSpPr>
          <p:cNvPr id="6" name="Group 5"/>
          <p:cNvGrpSpPr/>
          <p:nvPr/>
        </p:nvGrpSpPr>
        <p:grpSpPr>
          <a:xfrm>
            <a:off x="4253422" y="1579901"/>
            <a:ext cx="6350834" cy="1687777"/>
            <a:chOff x="596900" y="1230239"/>
            <a:chExt cx="4556756" cy="715100"/>
          </a:xfrm>
          <a:solidFill>
            <a:schemeClr val="tx1"/>
          </a:solidFill>
        </p:grpSpPr>
        <p:sp>
          <p:nvSpPr>
            <p:cNvPr id="7" name="Rounded Rectangle 6"/>
            <p:cNvSpPr/>
            <p:nvPr/>
          </p:nvSpPr>
          <p:spPr>
            <a:xfrm>
              <a:off x="596900" y="1230239"/>
              <a:ext cx="4556756" cy="715100"/>
            </a:xfrm>
            <a:prstGeom prst="roundRect">
              <a:avLst/>
            </a:prstGeom>
            <a:grpFill/>
            <a:ln w="57150">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4"/>
            <p:cNvSpPr txBox="1"/>
            <p:nvPr/>
          </p:nvSpPr>
          <p:spPr>
            <a:xfrm>
              <a:off x="702680" y="1498337"/>
              <a:ext cx="2281872" cy="220905"/>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 </a:t>
              </a:r>
              <a:r>
                <a:rPr lang="en-US" sz="2000" b="1" kern="1200" dirty="0" smtClean="0">
                  <a:solidFill>
                    <a:schemeClr val="bg1"/>
                  </a:solidFill>
                </a:rPr>
                <a:t>Centralized PPE </a:t>
              </a:r>
            </a:p>
            <a:p>
              <a:pPr lvl="0" algn="ctr" defTabSz="1066800">
                <a:lnSpc>
                  <a:spcPct val="90000"/>
                </a:lnSpc>
                <a:spcBef>
                  <a:spcPct val="0"/>
                </a:spcBef>
                <a:spcAft>
                  <a:spcPct val="35000"/>
                </a:spcAft>
              </a:pPr>
              <a:r>
                <a:rPr lang="en-US" sz="2000" b="1" kern="1200" dirty="0" smtClean="0">
                  <a:solidFill>
                    <a:schemeClr val="bg1"/>
                  </a:solidFill>
                </a:rPr>
                <a:t>Location(s)</a:t>
              </a:r>
            </a:p>
          </p:txBody>
        </p:sp>
      </p:grpSp>
      <p:sp>
        <p:nvSpPr>
          <p:cNvPr id="9" name="Rectangle 8"/>
          <p:cNvSpPr/>
          <p:nvPr/>
        </p:nvSpPr>
        <p:spPr>
          <a:xfrm>
            <a:off x="8235772" y="2239862"/>
            <a:ext cx="2488299" cy="549381"/>
          </a:xfrm>
          <a:prstGeom prst="rect">
            <a:avLst/>
          </a:prstGeom>
        </p:spPr>
        <p:txBody>
          <a:bodyPr wrap="square">
            <a:spAutoFit/>
          </a:bodyPr>
          <a:lstStyle/>
          <a:p>
            <a:pPr lvl="0" defTabSz="1066800">
              <a:lnSpc>
                <a:spcPct val="90000"/>
              </a:lnSpc>
              <a:spcBef>
                <a:spcPct val="0"/>
              </a:spcBef>
              <a:spcAft>
                <a:spcPct val="35000"/>
              </a:spcAft>
            </a:pPr>
            <a:r>
              <a:rPr lang="en-US" sz="1100" b="1" i="1" dirty="0" smtClean="0">
                <a:solidFill>
                  <a:schemeClr val="accent1"/>
                </a:solidFill>
              </a:rPr>
              <a:t>Note:</a:t>
            </a:r>
            <a:r>
              <a:rPr lang="en-US" sz="1100" b="1" i="1" dirty="0" smtClean="0">
                <a:solidFill>
                  <a:schemeClr val="bg1"/>
                </a:solidFill>
              </a:rPr>
              <a:t>  All units receive appropriate exam gloves based on par levels for patient population and duties</a:t>
            </a:r>
            <a:endParaRPr lang="en-US" sz="1100" b="1" i="1" dirty="0">
              <a:solidFill>
                <a:schemeClr val="bg1"/>
              </a:solidFill>
            </a:endParaRPr>
          </a:p>
        </p:txBody>
      </p:sp>
      <p:grpSp>
        <p:nvGrpSpPr>
          <p:cNvPr id="12" name="Group 11"/>
          <p:cNvGrpSpPr/>
          <p:nvPr/>
        </p:nvGrpSpPr>
        <p:grpSpPr>
          <a:xfrm>
            <a:off x="4400850" y="3995774"/>
            <a:ext cx="3178481" cy="871611"/>
            <a:chOff x="596900" y="1230239"/>
            <a:chExt cx="4556756" cy="715100"/>
          </a:xfrm>
          <a:solidFill>
            <a:srgbClr val="768591"/>
          </a:solidFill>
        </p:grpSpPr>
        <p:sp>
          <p:nvSpPr>
            <p:cNvPr id="13" name="Rounded Rectangle 12"/>
            <p:cNvSpPr/>
            <p:nvPr/>
          </p:nvSpPr>
          <p:spPr>
            <a:xfrm>
              <a:off x="596900" y="1230239"/>
              <a:ext cx="4556756" cy="715100"/>
            </a:xfrm>
            <a:prstGeom prst="roundRect">
              <a:avLst/>
            </a:prstGeom>
            <a:grpFill/>
            <a:ln w="57150">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txBox="1"/>
            <p:nvPr/>
          </p:nvSpPr>
          <p:spPr>
            <a:xfrm>
              <a:off x="596900" y="1399836"/>
              <a:ext cx="4486940" cy="385596"/>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b="1" dirty="0" smtClean="0">
                  <a:solidFill>
                    <a:schemeClr val="bg1"/>
                  </a:solidFill>
                </a:rPr>
                <a:t>Collect Any Excess Exam Gloves from each area based on specific need in each unit</a:t>
              </a:r>
              <a:r>
                <a:rPr lang="en-US" b="1" kern="1200" dirty="0" smtClean="0">
                  <a:solidFill>
                    <a:schemeClr val="bg1"/>
                  </a:solidFill>
                </a:rPr>
                <a:t> </a:t>
              </a:r>
            </a:p>
          </p:txBody>
        </p:sp>
      </p:grpSp>
      <p:grpSp>
        <p:nvGrpSpPr>
          <p:cNvPr id="15" name="Group 14"/>
          <p:cNvGrpSpPr/>
          <p:nvPr/>
        </p:nvGrpSpPr>
        <p:grpSpPr>
          <a:xfrm>
            <a:off x="7824157" y="4050091"/>
            <a:ext cx="3079631" cy="811780"/>
            <a:chOff x="596900" y="1230239"/>
            <a:chExt cx="4556756" cy="715100"/>
          </a:xfrm>
          <a:solidFill>
            <a:srgbClr val="768591"/>
          </a:solidFill>
        </p:grpSpPr>
        <p:sp>
          <p:nvSpPr>
            <p:cNvPr id="16" name="Rounded Rectangle 15"/>
            <p:cNvSpPr/>
            <p:nvPr/>
          </p:nvSpPr>
          <p:spPr>
            <a:xfrm>
              <a:off x="596900" y="1230239"/>
              <a:ext cx="4556756" cy="715100"/>
            </a:xfrm>
            <a:prstGeom prst="roundRect">
              <a:avLst/>
            </a:prstGeom>
            <a:grpFill/>
            <a:ln w="57150">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4"/>
            <p:cNvSpPr txBox="1"/>
            <p:nvPr/>
          </p:nvSpPr>
          <p:spPr>
            <a:xfrm>
              <a:off x="631808" y="1374683"/>
              <a:ext cx="4486941" cy="441376"/>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b="1" dirty="0" smtClean="0">
                  <a:solidFill>
                    <a:schemeClr val="bg1"/>
                  </a:solidFill>
                </a:rPr>
                <a:t>Unit Managers</a:t>
              </a:r>
              <a:r>
                <a:rPr lang="en-US" b="1" dirty="0">
                  <a:solidFill>
                    <a:schemeClr val="bg1"/>
                  </a:solidFill>
                </a:rPr>
                <a:t> </a:t>
              </a:r>
              <a:r>
                <a:rPr lang="en-US" b="1" dirty="0" smtClean="0">
                  <a:solidFill>
                    <a:schemeClr val="bg1"/>
                  </a:solidFill>
                </a:rPr>
                <a:t>&amp;   Department Managers</a:t>
              </a:r>
              <a:endParaRPr lang="en-US" b="1" kern="1200" dirty="0" smtClean="0">
                <a:solidFill>
                  <a:schemeClr val="bg1"/>
                </a:solidFill>
              </a:endParaRPr>
            </a:p>
          </p:txBody>
        </p:sp>
      </p:grpSp>
      <p:grpSp>
        <p:nvGrpSpPr>
          <p:cNvPr id="18" name="Group 17"/>
          <p:cNvGrpSpPr/>
          <p:nvPr/>
        </p:nvGrpSpPr>
        <p:grpSpPr>
          <a:xfrm>
            <a:off x="7386883" y="5662734"/>
            <a:ext cx="3926454" cy="635090"/>
            <a:chOff x="596900" y="1230239"/>
            <a:chExt cx="4556756" cy="715100"/>
          </a:xfrm>
          <a:solidFill>
            <a:schemeClr val="bg1"/>
          </a:solidFill>
        </p:grpSpPr>
        <p:sp>
          <p:nvSpPr>
            <p:cNvPr id="19" name="Rounded Rectangle 18"/>
            <p:cNvSpPr/>
            <p:nvPr/>
          </p:nvSpPr>
          <p:spPr>
            <a:xfrm>
              <a:off x="596900" y="1230239"/>
              <a:ext cx="4556756" cy="715100"/>
            </a:xfrm>
            <a:prstGeom prst="roundRect">
              <a:avLst/>
            </a:prstGeom>
            <a:grpFill/>
            <a:ln w="57150">
              <a:solidFill>
                <a:srgbClr val="00206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ounded Rectangle 4"/>
            <p:cNvSpPr txBox="1"/>
            <p:nvPr/>
          </p:nvSpPr>
          <p:spPr>
            <a:xfrm>
              <a:off x="631807" y="1265147"/>
              <a:ext cx="4486940" cy="680192"/>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6">
                      <a:lumMod val="75000"/>
                    </a:schemeClr>
                  </a:solidFill>
                </a:rPr>
                <a:t>Employees</a:t>
              </a:r>
            </a:p>
          </p:txBody>
        </p:sp>
      </p:grpSp>
      <p:pic>
        <p:nvPicPr>
          <p:cNvPr id="22" name="Picture 21" descr="Arrow Top Direction · Free image on Pixabay"/>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9019316" y="2792360"/>
            <a:ext cx="1046363" cy="1257731"/>
          </a:xfrm>
          <a:prstGeom prst="rect">
            <a:avLst/>
          </a:prstGeom>
        </p:spPr>
      </p:pic>
      <p:pic>
        <p:nvPicPr>
          <p:cNvPr id="23" name="Picture 22" descr="Arrow Top Direction · Free image on Pixabay"/>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470946" y="2834554"/>
            <a:ext cx="936254" cy="1117092"/>
          </a:xfrm>
          <a:prstGeom prst="rect">
            <a:avLst/>
          </a:prstGeom>
        </p:spPr>
      </p:pic>
      <p:pic>
        <p:nvPicPr>
          <p:cNvPr id="25" name="Picture 24" descr="java - how to animate 2D curve arrows between two nodes in ..."/>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088598">
            <a:off x="9971517" y="4867180"/>
            <a:ext cx="1265476" cy="1091784"/>
          </a:xfrm>
          <a:prstGeom prst="rect">
            <a:avLst/>
          </a:prstGeom>
        </p:spPr>
      </p:pic>
      <p:sp>
        <p:nvSpPr>
          <p:cNvPr id="27" name="TextBox 26"/>
          <p:cNvSpPr txBox="1"/>
          <p:nvPr/>
        </p:nvSpPr>
        <p:spPr>
          <a:xfrm>
            <a:off x="7891077" y="4976298"/>
            <a:ext cx="2832994" cy="584775"/>
          </a:xfrm>
          <a:prstGeom prst="rect">
            <a:avLst/>
          </a:prstGeom>
          <a:noFill/>
        </p:spPr>
        <p:txBody>
          <a:bodyPr wrap="square" rtlCol="0">
            <a:spAutoFit/>
          </a:bodyPr>
          <a:lstStyle/>
          <a:p>
            <a:pPr algn="ctr"/>
            <a:r>
              <a:rPr lang="en-US" sz="1600" b="1" dirty="0" smtClean="0">
                <a:solidFill>
                  <a:srgbClr val="002060"/>
                </a:solidFill>
              </a:rPr>
              <a:t>Distribute to staff based on need for situation and job role</a:t>
            </a:r>
            <a:endParaRPr lang="en-US" sz="1600" b="1" dirty="0">
              <a:solidFill>
                <a:srgbClr val="002060"/>
              </a:solidFill>
            </a:endParaRPr>
          </a:p>
        </p:txBody>
      </p:sp>
      <p:sp>
        <p:nvSpPr>
          <p:cNvPr id="28" name="Snip Diagonal Corner Rectangle 27"/>
          <p:cNvSpPr/>
          <p:nvPr/>
        </p:nvSpPr>
        <p:spPr>
          <a:xfrm>
            <a:off x="6595071" y="1607849"/>
            <a:ext cx="1643782" cy="481537"/>
          </a:xfrm>
          <a:prstGeom prst="snip2Diag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solidFill>
              </a:rPr>
              <a:t>Exam Gloves</a:t>
            </a:r>
            <a:endParaRPr lang="en-US" sz="1200" b="1" dirty="0">
              <a:solidFill>
                <a:schemeClr val="tx2"/>
              </a:solidFill>
            </a:endParaRPr>
          </a:p>
        </p:txBody>
      </p:sp>
      <p:pic>
        <p:nvPicPr>
          <p:cNvPr id="30" name="Picture 29" descr="Arrow Top Direction · Free image on Pixabay"/>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7172495" y="2015434"/>
            <a:ext cx="813672" cy="978036"/>
          </a:xfrm>
          <a:prstGeom prst="rect">
            <a:avLst/>
          </a:prstGeom>
        </p:spPr>
      </p:pic>
      <p:sp>
        <p:nvSpPr>
          <p:cNvPr id="24" name="Rectangle 23"/>
          <p:cNvSpPr/>
          <p:nvPr/>
        </p:nvSpPr>
        <p:spPr>
          <a:xfrm>
            <a:off x="3366182" y="6315158"/>
            <a:ext cx="6863159" cy="646331"/>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6565183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1"/>
          </p:nvPr>
        </p:nvSpPr>
        <p:spPr>
          <a:xfrm>
            <a:off x="494645" y="288926"/>
            <a:ext cx="11155680" cy="506413"/>
          </a:xfrm>
        </p:spPr>
        <p:txBody>
          <a:bodyPr/>
          <a:lstStyle/>
          <a:p>
            <a:r>
              <a:rPr lang="en-US" dirty="0" smtClean="0"/>
              <a:t>Process for Collection &amp; Inventory</a:t>
            </a:r>
            <a:endParaRPr lang="en-US" dirty="0"/>
          </a:p>
        </p:txBody>
      </p:sp>
      <p:sp>
        <p:nvSpPr>
          <p:cNvPr id="32" name="Text Placeholder 31"/>
          <p:cNvSpPr>
            <a:spLocks noGrp="1"/>
          </p:cNvSpPr>
          <p:nvPr>
            <p:ph type="body" sz="quarter" idx="25"/>
          </p:nvPr>
        </p:nvSpPr>
        <p:spPr>
          <a:xfrm>
            <a:off x="494644" y="803131"/>
            <a:ext cx="11155680" cy="357251"/>
          </a:xfrm>
        </p:spPr>
        <p:txBody>
          <a:bodyPr/>
          <a:lstStyle/>
          <a:p>
            <a:r>
              <a:rPr lang="en-US" dirty="0" smtClean="0"/>
              <a:t>Centralization &amp; Distribution</a:t>
            </a:r>
            <a:endParaRPr lang="en-US" dirty="0"/>
          </a:p>
        </p:txBody>
      </p:sp>
      <p:sp>
        <p:nvSpPr>
          <p:cNvPr id="33" name="Rectangle 32"/>
          <p:cNvSpPr/>
          <p:nvPr/>
        </p:nvSpPr>
        <p:spPr>
          <a:xfrm>
            <a:off x="5090581" y="1235781"/>
            <a:ext cx="6524907" cy="5078313"/>
          </a:xfrm>
          <a:prstGeom prst="rect">
            <a:avLst/>
          </a:prstGeom>
        </p:spPr>
        <p:txBody>
          <a:bodyPr wrap="square">
            <a:spAutoFit/>
          </a:bodyPr>
          <a:lstStyle/>
          <a:p>
            <a:pPr marL="342900" lvl="0" indent="-342900">
              <a:buFont typeface="+mj-lt"/>
              <a:buAutoNum type="arabicPeriod"/>
            </a:pPr>
            <a:r>
              <a:rPr lang="en-US" dirty="0" smtClean="0">
                <a:cs typeface="Arial" panose="020B0604020202020204" pitchFamily="34" charset="0"/>
              </a:rPr>
              <a:t>PPE Task Force and Supply </a:t>
            </a:r>
            <a:r>
              <a:rPr lang="en-US" dirty="0">
                <a:cs typeface="Arial" panose="020B0604020202020204" pitchFamily="34" charset="0"/>
              </a:rPr>
              <a:t>Chain </a:t>
            </a:r>
            <a:r>
              <a:rPr lang="en-US" dirty="0" smtClean="0">
                <a:cs typeface="Arial" panose="020B0604020202020204" pitchFamily="34" charset="0"/>
              </a:rPr>
              <a:t>to evaluate level of exam glove needed for each area, including type of glove by task. </a:t>
            </a:r>
          </a:p>
          <a:p>
            <a:pPr marL="342900" lvl="0" indent="-342900">
              <a:buFont typeface="+mj-lt"/>
              <a:buAutoNum type="arabicPeriod"/>
            </a:pPr>
            <a:r>
              <a:rPr lang="en-US" dirty="0" smtClean="0">
                <a:cs typeface="Arial" panose="020B0604020202020204" pitchFamily="34" charset="0"/>
              </a:rPr>
              <a:t>Remove and centralize exam gloves from all locations who do not routinely use these gloves.</a:t>
            </a:r>
          </a:p>
          <a:p>
            <a:pPr marL="342900" lvl="0" indent="-342900">
              <a:buFont typeface="+mj-lt"/>
              <a:buAutoNum type="arabicPeriod"/>
            </a:pPr>
            <a:r>
              <a:rPr lang="en-US" dirty="0" smtClean="0">
                <a:cs typeface="Arial" panose="020B0604020202020204" pitchFamily="34" charset="0"/>
              </a:rPr>
              <a:t>Ensure </a:t>
            </a:r>
            <a:r>
              <a:rPr lang="en-US" dirty="0">
                <a:cs typeface="Arial" panose="020B0604020202020204" pitchFamily="34" charset="0"/>
              </a:rPr>
              <a:t>all locations </a:t>
            </a:r>
            <a:r>
              <a:rPr lang="en-US" dirty="0" smtClean="0">
                <a:cs typeface="Arial" panose="020B0604020202020204" pitchFamily="34" charset="0"/>
              </a:rPr>
              <a:t>are assessed and only appropriate gloves are stocked in each unit.</a:t>
            </a:r>
          </a:p>
          <a:p>
            <a:pPr marL="342900" lvl="0" indent="-342900">
              <a:buFont typeface="+mj-lt"/>
              <a:buAutoNum type="arabicPeriod"/>
            </a:pPr>
            <a:r>
              <a:rPr lang="en-US" dirty="0" smtClean="0">
                <a:cs typeface="Arial" panose="020B0604020202020204" pitchFamily="34" charset="0"/>
              </a:rPr>
              <a:t>PPE Task Force to educate departments on appropriate exam glove use.</a:t>
            </a:r>
          </a:p>
          <a:p>
            <a:pPr marL="342900" lvl="0" indent="-342900">
              <a:buFont typeface="+mj-lt"/>
              <a:buAutoNum type="arabicPeriod"/>
            </a:pPr>
            <a:r>
              <a:rPr lang="en-US" dirty="0" smtClean="0">
                <a:cs typeface="Arial" panose="020B0604020202020204" pitchFamily="34" charset="0"/>
              </a:rPr>
              <a:t>Supply Chain to </a:t>
            </a:r>
            <a:r>
              <a:rPr lang="en-US" dirty="0">
                <a:cs typeface="Arial" panose="020B0604020202020204" pitchFamily="34" charset="0"/>
              </a:rPr>
              <a:t>baseline consumption </a:t>
            </a:r>
            <a:r>
              <a:rPr lang="en-US" dirty="0" smtClean="0">
                <a:cs typeface="Arial" panose="020B0604020202020204" pitchFamily="34" charset="0"/>
              </a:rPr>
              <a:t>exam gloves and enter into tracker </a:t>
            </a:r>
            <a:r>
              <a:rPr lang="en-US" dirty="0" smtClean="0">
                <a:cs typeface="Arial" panose="020B0604020202020204" pitchFamily="34" charset="0"/>
                <a:hlinkClick r:id="rId2"/>
              </a:rPr>
              <a:t>using the HealthTrust PPE calculator</a:t>
            </a:r>
            <a:r>
              <a:rPr lang="en-US" dirty="0" smtClean="0">
                <a:cs typeface="Arial" panose="020B0604020202020204" pitchFamily="34" charset="0"/>
              </a:rPr>
              <a:t>.</a:t>
            </a:r>
          </a:p>
          <a:p>
            <a:pPr marL="342900" lvl="0" indent="-342900">
              <a:buFont typeface="+mj-lt"/>
              <a:buAutoNum type="arabicPeriod"/>
            </a:pPr>
            <a:r>
              <a:rPr lang="en-US" dirty="0" smtClean="0">
                <a:cs typeface="Arial" panose="020B0604020202020204" pitchFamily="34" charset="0"/>
              </a:rPr>
              <a:t>Supply Chain adjusts </a:t>
            </a:r>
            <a:r>
              <a:rPr lang="en-US" dirty="0">
                <a:cs typeface="Arial" panose="020B0604020202020204" pitchFamily="34" charset="0"/>
              </a:rPr>
              <a:t>tracker to account for </a:t>
            </a:r>
            <a:r>
              <a:rPr lang="en-US" dirty="0" smtClean="0">
                <a:cs typeface="Arial" panose="020B0604020202020204" pitchFamily="34" charset="0"/>
              </a:rPr>
              <a:t>current levels to </a:t>
            </a:r>
            <a:r>
              <a:rPr lang="en-US" dirty="0">
                <a:cs typeface="Arial" panose="020B0604020202020204" pitchFamily="34" charset="0"/>
              </a:rPr>
              <a:t>ensure overall consumption can be </a:t>
            </a:r>
            <a:r>
              <a:rPr lang="en-US" dirty="0" smtClean="0">
                <a:cs typeface="Arial" panose="020B0604020202020204" pitchFamily="34" charset="0"/>
              </a:rPr>
              <a:t>tracked.</a:t>
            </a:r>
          </a:p>
          <a:p>
            <a:pPr marL="342900" lvl="0" indent="-342900">
              <a:buFont typeface="+mj-lt"/>
              <a:buAutoNum type="arabicPeriod"/>
            </a:pPr>
            <a:r>
              <a:rPr lang="en-US" dirty="0" smtClean="0">
                <a:cs typeface="Arial" panose="020B0604020202020204" pitchFamily="34" charset="0"/>
              </a:rPr>
              <a:t>PPE </a:t>
            </a:r>
            <a:r>
              <a:rPr lang="en-US" dirty="0">
                <a:cs typeface="Arial" panose="020B0604020202020204" pitchFamily="34" charset="0"/>
              </a:rPr>
              <a:t>Task Force to review/report out </a:t>
            </a:r>
            <a:r>
              <a:rPr lang="en-US" dirty="0" smtClean="0">
                <a:cs typeface="Arial" panose="020B0604020202020204" pitchFamily="34" charset="0"/>
              </a:rPr>
              <a:t>daily </a:t>
            </a:r>
            <a:r>
              <a:rPr lang="en-US" dirty="0">
                <a:cs typeface="Arial" panose="020B0604020202020204" pitchFamily="34" charset="0"/>
              </a:rPr>
              <a:t>consumption </a:t>
            </a:r>
            <a:r>
              <a:rPr lang="en-US" dirty="0" smtClean="0">
                <a:cs typeface="Arial" panose="020B0604020202020204" pitchFamily="34" charset="0"/>
              </a:rPr>
              <a:t>of exam gloves to </a:t>
            </a:r>
            <a:r>
              <a:rPr lang="en-US" dirty="0">
                <a:cs typeface="Arial" panose="020B0604020202020204" pitchFamily="34" charset="0"/>
              </a:rPr>
              <a:t>understand how </a:t>
            </a:r>
            <a:r>
              <a:rPr lang="en-US" dirty="0" smtClean="0">
                <a:cs typeface="Arial" panose="020B0604020202020204" pitchFamily="34" charset="0"/>
              </a:rPr>
              <a:t>consumption </a:t>
            </a:r>
            <a:r>
              <a:rPr lang="en-US" dirty="0">
                <a:cs typeface="Arial" panose="020B0604020202020204" pitchFamily="34" charset="0"/>
              </a:rPr>
              <a:t>is impacted and to detect any early warning signs of a spike in </a:t>
            </a:r>
            <a:r>
              <a:rPr lang="en-US" dirty="0" smtClean="0">
                <a:cs typeface="Arial" panose="020B0604020202020204" pitchFamily="34" charset="0"/>
              </a:rPr>
              <a:t>use.</a:t>
            </a:r>
          </a:p>
          <a:p>
            <a:pPr marL="342900" lvl="0" indent="-342900">
              <a:buFont typeface="+mj-lt"/>
              <a:buAutoNum type="arabicPeriod"/>
            </a:pPr>
            <a:r>
              <a:rPr lang="en-US" dirty="0" smtClean="0">
                <a:cs typeface="Arial" panose="020B0604020202020204" pitchFamily="34" charset="0"/>
              </a:rPr>
              <a:t>Task Force members follow up with departments who are outliers in consumption.</a:t>
            </a:r>
          </a:p>
          <a:p>
            <a:pPr marL="342900" lvl="0" indent="-342900">
              <a:buFont typeface="+mj-lt"/>
              <a:buAutoNum type="arabicPeriod"/>
            </a:pPr>
            <a:endParaRPr lang="en-US" dirty="0">
              <a:cs typeface="Arial" panose="020B0604020202020204" pitchFamily="34" charset="0"/>
            </a:endParaRPr>
          </a:p>
        </p:txBody>
      </p:sp>
      <p:graphicFrame>
        <p:nvGraphicFramePr>
          <p:cNvPr id="34" name="Diagram 33"/>
          <p:cNvGraphicFramePr/>
          <p:nvPr>
            <p:extLst>
              <p:ext uri="{D42A27DB-BD31-4B8C-83A1-F6EECF244321}">
                <p14:modId xmlns:p14="http://schemas.microsoft.com/office/powerpoint/2010/main" val="1773016384"/>
              </p:ext>
            </p:extLst>
          </p:nvPr>
        </p:nvGraphicFramePr>
        <p:xfrm>
          <a:off x="607203" y="1647535"/>
          <a:ext cx="4158365" cy="3009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54096232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 Appropriate Glove use by Activity</a:t>
            </a:r>
            <a:endParaRPr lang="en-US" dirty="0"/>
          </a:p>
        </p:txBody>
      </p:sp>
      <p:grpSp>
        <p:nvGrpSpPr>
          <p:cNvPr id="14" name="Group 13">
            <a:extLst>
              <a:ext uri="{FF2B5EF4-FFF2-40B4-BE49-F238E27FC236}">
                <a16:creationId xmlns:a16="http://schemas.microsoft.com/office/drawing/2014/main" id="{A87830BE-EEF7-4034-8ABE-3212DB467DB4}"/>
              </a:ext>
            </a:extLst>
          </p:cNvPr>
          <p:cNvGrpSpPr/>
          <p:nvPr/>
        </p:nvGrpSpPr>
        <p:grpSpPr>
          <a:xfrm>
            <a:off x="1258530" y="1391351"/>
            <a:ext cx="4061240" cy="1866900"/>
            <a:chOff x="1494518" y="2209800"/>
            <a:chExt cx="3465576" cy="1866900"/>
          </a:xfrm>
        </p:grpSpPr>
        <p:sp>
          <p:nvSpPr>
            <p:cNvPr id="15" name="Rectangle: Top Corners Rounded 104">
              <a:extLst>
                <a:ext uri="{FF2B5EF4-FFF2-40B4-BE49-F238E27FC236}">
                  <a16:creationId xmlns:a16="http://schemas.microsoft.com/office/drawing/2014/main" id="{F1B87F23-BD02-4DB3-947D-2F61C5B87FEF}"/>
                </a:ext>
              </a:extLst>
            </p:cNvPr>
            <p:cNvSpPr/>
            <p:nvPr/>
          </p:nvSpPr>
          <p:spPr>
            <a:xfrm>
              <a:off x="1494518" y="2209800"/>
              <a:ext cx="3465576" cy="1866900"/>
            </a:xfrm>
            <a:prstGeom prst="round2SameRect">
              <a:avLst>
                <a:gd name="adj1" fmla="val 12063"/>
                <a:gd name="adj2" fmla="val 0"/>
              </a:avLst>
            </a:prstGeom>
            <a:solidFill>
              <a:srgbClr val="1A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D8301A0-49D9-41A5-A227-2E35458E6401}"/>
                </a:ext>
              </a:extLst>
            </p:cNvPr>
            <p:cNvSpPr txBox="1"/>
            <p:nvPr/>
          </p:nvSpPr>
          <p:spPr>
            <a:xfrm>
              <a:off x="1515093" y="2273661"/>
              <a:ext cx="3445001" cy="830997"/>
            </a:xfrm>
            <a:prstGeom prst="rect">
              <a:avLst/>
            </a:prstGeom>
            <a:noFill/>
          </p:spPr>
          <p:txBody>
            <a:bodyPr wrap="square" rtlCol="0">
              <a:spAutoFit/>
            </a:bodyPr>
            <a:lstStyle/>
            <a:p>
              <a:pPr algn="ctr"/>
              <a:r>
                <a:rPr lang="en-US" sz="2400" b="1" dirty="0" smtClean="0">
                  <a:solidFill>
                    <a:schemeClr val="bg1"/>
                  </a:solidFill>
                </a:rPr>
                <a:t>Single </a:t>
              </a:r>
              <a:r>
                <a:rPr lang="en-US" sz="2400" b="1" dirty="0">
                  <a:solidFill>
                    <a:schemeClr val="bg1"/>
                  </a:solidFill>
                </a:rPr>
                <a:t>l</a:t>
              </a:r>
              <a:r>
                <a:rPr lang="en-US" sz="2400" b="1" dirty="0" smtClean="0">
                  <a:solidFill>
                    <a:schemeClr val="bg1"/>
                  </a:solidFill>
                </a:rPr>
                <a:t>ayer </a:t>
              </a:r>
              <a:r>
                <a:rPr lang="en-US" sz="2400" b="1" dirty="0">
                  <a:solidFill>
                    <a:schemeClr val="bg1"/>
                  </a:solidFill>
                </a:rPr>
                <a:t>e</a:t>
              </a:r>
              <a:r>
                <a:rPr lang="en-US" sz="2400" b="1" dirty="0" smtClean="0">
                  <a:solidFill>
                    <a:schemeClr val="bg1"/>
                  </a:solidFill>
                </a:rPr>
                <a:t>xam glove to protect from contact with</a:t>
              </a:r>
              <a:endParaRPr lang="en-US" sz="2400" b="1" dirty="0">
                <a:solidFill>
                  <a:schemeClr val="bg1"/>
                </a:solidFill>
              </a:endParaRPr>
            </a:p>
          </p:txBody>
        </p:sp>
      </p:grpSp>
      <p:sp>
        <p:nvSpPr>
          <p:cNvPr id="22" name="Round Same Side Corner Rectangle 21"/>
          <p:cNvSpPr/>
          <p:nvPr/>
        </p:nvSpPr>
        <p:spPr>
          <a:xfrm rot="10800000">
            <a:off x="1258530" y="2324800"/>
            <a:ext cx="4069138" cy="3031986"/>
          </a:xfrm>
          <a:prstGeom prst="round2SameRect">
            <a:avLst/>
          </a:prstGeom>
          <a:solidFill>
            <a:schemeClr val="bg1"/>
          </a:solidFill>
          <a:ln>
            <a:noFill/>
          </a:ln>
          <a:effectLst>
            <a:outerShdw blurRad="241300" dist="114300" dir="408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FC94FF53-E358-452A-A5CE-3296318ABBE9}"/>
              </a:ext>
            </a:extLst>
          </p:cNvPr>
          <p:cNvSpPr txBox="1"/>
          <p:nvPr/>
        </p:nvSpPr>
        <p:spPr>
          <a:xfrm>
            <a:off x="1282641" y="2400383"/>
            <a:ext cx="4048708"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E355D"/>
                </a:solidFill>
              </a:rPr>
              <a:t>B</a:t>
            </a:r>
            <a:r>
              <a:rPr lang="en-US" dirty="0" smtClean="0">
                <a:solidFill>
                  <a:srgbClr val="1E355D"/>
                </a:solidFill>
              </a:rPr>
              <a:t>lood or body fluids</a:t>
            </a:r>
          </a:p>
          <a:p>
            <a:pPr marL="285750" indent="-285750">
              <a:buFont typeface="Arial" panose="020B0604020202020204" pitchFamily="34" charset="0"/>
              <a:buChar char="•"/>
            </a:pPr>
            <a:r>
              <a:rPr lang="en-US" dirty="0" smtClean="0">
                <a:solidFill>
                  <a:srgbClr val="1E355D"/>
                </a:solidFill>
              </a:rPr>
              <a:t>Mucus membranes</a:t>
            </a:r>
          </a:p>
          <a:p>
            <a:pPr marL="285750" indent="-285750">
              <a:buFont typeface="Arial" panose="020B0604020202020204" pitchFamily="34" charset="0"/>
              <a:buChar char="•"/>
            </a:pPr>
            <a:r>
              <a:rPr lang="en-US" dirty="0">
                <a:solidFill>
                  <a:srgbClr val="1E355D"/>
                </a:solidFill>
              </a:rPr>
              <a:t>N</a:t>
            </a:r>
            <a:r>
              <a:rPr lang="en-US" dirty="0" smtClean="0">
                <a:solidFill>
                  <a:srgbClr val="1E355D"/>
                </a:solidFill>
              </a:rPr>
              <a:t>on-intact skin, lacerations, punctures</a:t>
            </a:r>
          </a:p>
          <a:p>
            <a:pPr marL="285750" indent="-285750">
              <a:buFont typeface="Arial" panose="020B0604020202020204" pitchFamily="34" charset="0"/>
              <a:buChar char="•"/>
            </a:pPr>
            <a:r>
              <a:rPr lang="en-US" dirty="0" smtClean="0">
                <a:solidFill>
                  <a:srgbClr val="1E355D"/>
                </a:solidFill>
              </a:rPr>
              <a:t>Potentially infectious materials</a:t>
            </a:r>
          </a:p>
          <a:p>
            <a:pPr marL="285750" indent="-285750">
              <a:buFont typeface="Arial" panose="020B0604020202020204" pitchFamily="34" charset="0"/>
              <a:buChar char="•"/>
            </a:pPr>
            <a:r>
              <a:rPr lang="en-US" dirty="0" smtClean="0">
                <a:solidFill>
                  <a:srgbClr val="1E355D"/>
                </a:solidFill>
              </a:rPr>
              <a:t>Contaminated skin</a:t>
            </a:r>
          </a:p>
          <a:p>
            <a:pPr marL="285750" indent="-285750">
              <a:buFont typeface="Arial" panose="020B0604020202020204" pitchFamily="34" charset="0"/>
              <a:buChar char="•"/>
            </a:pPr>
            <a:r>
              <a:rPr lang="en-US" dirty="0" smtClean="0">
                <a:solidFill>
                  <a:srgbClr val="1E355D"/>
                </a:solidFill>
              </a:rPr>
              <a:t>Contaminated equipment</a:t>
            </a:r>
          </a:p>
          <a:p>
            <a:pPr marL="285750" indent="-285750">
              <a:buFont typeface="Arial" panose="020B0604020202020204" pitchFamily="34" charset="0"/>
              <a:buChar char="•"/>
            </a:pPr>
            <a:r>
              <a:rPr lang="en-US" dirty="0" smtClean="0">
                <a:solidFill>
                  <a:srgbClr val="1E355D"/>
                </a:solidFill>
              </a:rPr>
              <a:t>Soiled linen</a:t>
            </a:r>
          </a:p>
          <a:p>
            <a:pPr marL="285750" indent="-285750">
              <a:buFont typeface="Arial" panose="020B0604020202020204" pitchFamily="34" charset="0"/>
              <a:buChar char="•"/>
            </a:pPr>
            <a:r>
              <a:rPr lang="en-US" dirty="0">
                <a:solidFill>
                  <a:srgbClr val="1E355D"/>
                </a:solidFill>
              </a:rPr>
              <a:t>C</a:t>
            </a:r>
            <a:r>
              <a:rPr lang="en-US" dirty="0" smtClean="0">
                <a:solidFill>
                  <a:srgbClr val="1E355D"/>
                </a:solidFill>
              </a:rPr>
              <a:t>hemicals &amp; disinfectants</a:t>
            </a:r>
          </a:p>
          <a:p>
            <a:pPr marL="285750" indent="-285750">
              <a:buFont typeface="Arial" panose="020B0604020202020204" pitchFamily="34" charset="0"/>
              <a:buChar char="•"/>
            </a:pPr>
            <a:endParaRPr lang="en-US" dirty="0" smtClean="0">
              <a:solidFill>
                <a:srgbClr val="1E355D"/>
              </a:solidFill>
            </a:endParaRPr>
          </a:p>
          <a:p>
            <a:pPr marL="285750" indent="-285750">
              <a:buFont typeface="Arial" panose="020B0604020202020204" pitchFamily="34" charset="0"/>
              <a:buChar char="•"/>
            </a:pPr>
            <a:endParaRPr lang="en-US" dirty="0">
              <a:solidFill>
                <a:srgbClr val="1E355D"/>
              </a:solidFill>
            </a:endParaRPr>
          </a:p>
          <a:p>
            <a:pPr marL="285750" indent="-285750">
              <a:buFont typeface="Arial" panose="020B0604020202020204" pitchFamily="34" charset="0"/>
              <a:buChar char="•"/>
            </a:pPr>
            <a:endParaRPr lang="en-US" dirty="0">
              <a:solidFill>
                <a:srgbClr val="1E355D"/>
              </a:solidFill>
            </a:endParaRPr>
          </a:p>
        </p:txBody>
      </p:sp>
      <p:grpSp>
        <p:nvGrpSpPr>
          <p:cNvPr id="24" name="Group 23">
            <a:extLst>
              <a:ext uri="{FF2B5EF4-FFF2-40B4-BE49-F238E27FC236}">
                <a16:creationId xmlns:a16="http://schemas.microsoft.com/office/drawing/2014/main" id="{A87830BE-EEF7-4034-8ABE-3212DB467DB4}"/>
              </a:ext>
            </a:extLst>
          </p:cNvPr>
          <p:cNvGrpSpPr/>
          <p:nvPr/>
        </p:nvGrpSpPr>
        <p:grpSpPr>
          <a:xfrm>
            <a:off x="6774426" y="1391351"/>
            <a:ext cx="4205657" cy="1866900"/>
            <a:chOff x="1494518" y="2209800"/>
            <a:chExt cx="3486152" cy="1866900"/>
          </a:xfrm>
        </p:grpSpPr>
        <p:sp>
          <p:nvSpPr>
            <p:cNvPr id="25" name="Rectangle: Top Corners Rounded 104">
              <a:extLst>
                <a:ext uri="{FF2B5EF4-FFF2-40B4-BE49-F238E27FC236}">
                  <a16:creationId xmlns:a16="http://schemas.microsoft.com/office/drawing/2014/main" id="{F1B87F23-BD02-4DB3-947D-2F61C5B87FEF}"/>
                </a:ext>
              </a:extLst>
            </p:cNvPr>
            <p:cNvSpPr/>
            <p:nvPr/>
          </p:nvSpPr>
          <p:spPr>
            <a:xfrm>
              <a:off x="1494518" y="2209800"/>
              <a:ext cx="3465576" cy="1866900"/>
            </a:xfrm>
            <a:prstGeom prst="round2SameRect">
              <a:avLst>
                <a:gd name="adj1" fmla="val 1206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5D8301A0-49D9-41A5-A227-2E35458E6401}"/>
                </a:ext>
              </a:extLst>
            </p:cNvPr>
            <p:cNvSpPr txBox="1"/>
            <p:nvPr/>
          </p:nvSpPr>
          <p:spPr>
            <a:xfrm>
              <a:off x="1515093" y="2273662"/>
              <a:ext cx="3465577" cy="830997"/>
            </a:xfrm>
            <a:prstGeom prst="rect">
              <a:avLst/>
            </a:prstGeom>
            <a:noFill/>
          </p:spPr>
          <p:txBody>
            <a:bodyPr wrap="square" rtlCol="0">
              <a:spAutoFit/>
            </a:bodyPr>
            <a:lstStyle/>
            <a:p>
              <a:pPr algn="ctr"/>
              <a:r>
                <a:rPr lang="en-US" sz="2400" b="1" dirty="0" smtClean="0">
                  <a:solidFill>
                    <a:schemeClr val="bg1"/>
                  </a:solidFill>
                </a:rPr>
                <a:t>Activities safely performed without gloves</a:t>
              </a:r>
              <a:endParaRPr lang="en-US" sz="2400" b="1" dirty="0">
                <a:solidFill>
                  <a:schemeClr val="bg1"/>
                </a:solidFill>
              </a:endParaRPr>
            </a:p>
          </p:txBody>
        </p:sp>
      </p:grpSp>
      <p:sp>
        <p:nvSpPr>
          <p:cNvPr id="27" name="Round Same Side Corner Rectangle 26"/>
          <p:cNvSpPr/>
          <p:nvPr/>
        </p:nvSpPr>
        <p:spPr>
          <a:xfrm rot="10800000">
            <a:off x="6774426" y="2324800"/>
            <a:ext cx="4189442" cy="3031986"/>
          </a:xfrm>
          <a:prstGeom prst="round2SameRect">
            <a:avLst/>
          </a:prstGeom>
          <a:solidFill>
            <a:schemeClr val="bg1"/>
          </a:solidFill>
          <a:ln>
            <a:noFill/>
          </a:ln>
          <a:effectLst>
            <a:outerShdw blurRad="241300" dist="114300" dir="408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FC94FF53-E358-452A-A5CE-3296318ABBE9}"/>
              </a:ext>
            </a:extLst>
          </p:cNvPr>
          <p:cNvSpPr txBox="1"/>
          <p:nvPr/>
        </p:nvSpPr>
        <p:spPr>
          <a:xfrm>
            <a:off x="6799246" y="2400383"/>
            <a:ext cx="4295474"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1E355D"/>
                </a:solidFill>
              </a:rPr>
              <a:t>Touching intact skin</a:t>
            </a:r>
          </a:p>
          <a:p>
            <a:pPr marL="285750" indent="-285750">
              <a:buFont typeface="Arial" panose="020B0604020202020204" pitchFamily="34" charset="0"/>
              <a:buChar char="•"/>
            </a:pPr>
            <a:r>
              <a:rPr lang="en-US" dirty="0" smtClean="0">
                <a:solidFill>
                  <a:srgbClr val="1E355D"/>
                </a:solidFill>
              </a:rPr>
              <a:t>Taking vital signs</a:t>
            </a:r>
          </a:p>
          <a:p>
            <a:pPr marL="285750" indent="-285750">
              <a:buFont typeface="Arial" panose="020B0604020202020204" pitchFamily="34" charset="0"/>
              <a:buChar char="•"/>
            </a:pPr>
            <a:r>
              <a:rPr lang="en-US" dirty="0" smtClean="0">
                <a:solidFill>
                  <a:srgbClr val="1E355D"/>
                </a:solidFill>
              </a:rPr>
              <a:t>Changing dry linen</a:t>
            </a:r>
          </a:p>
          <a:p>
            <a:pPr marL="285750" indent="-285750">
              <a:buFont typeface="Arial" panose="020B0604020202020204" pitchFamily="34" charset="0"/>
              <a:buChar char="•"/>
            </a:pPr>
            <a:r>
              <a:rPr lang="en-US" dirty="0" smtClean="0">
                <a:solidFill>
                  <a:srgbClr val="1E355D"/>
                </a:solidFill>
              </a:rPr>
              <a:t>Ambulating a patient</a:t>
            </a:r>
          </a:p>
          <a:p>
            <a:pPr marL="285750" indent="-285750">
              <a:buFont typeface="Arial" panose="020B0604020202020204" pitchFamily="34" charset="0"/>
              <a:buChar char="•"/>
            </a:pPr>
            <a:r>
              <a:rPr lang="en-US" dirty="0" smtClean="0">
                <a:solidFill>
                  <a:srgbClr val="1E355D"/>
                </a:solidFill>
              </a:rPr>
              <a:t>Transporting a patient</a:t>
            </a:r>
          </a:p>
          <a:p>
            <a:pPr marL="285750" indent="-285750">
              <a:buFont typeface="Arial" panose="020B0604020202020204" pitchFamily="34" charset="0"/>
              <a:buChar char="•"/>
            </a:pPr>
            <a:r>
              <a:rPr lang="en-US" dirty="0" smtClean="0">
                <a:solidFill>
                  <a:srgbClr val="1E355D"/>
                </a:solidFill>
              </a:rPr>
              <a:t>Entering a non-isolation room</a:t>
            </a:r>
          </a:p>
          <a:p>
            <a:pPr marL="285750" indent="-285750">
              <a:buFont typeface="Arial" panose="020B0604020202020204" pitchFamily="34" charset="0"/>
              <a:buChar char="•"/>
            </a:pPr>
            <a:r>
              <a:rPr lang="en-US" dirty="0" smtClean="0">
                <a:solidFill>
                  <a:srgbClr val="1E355D"/>
                </a:solidFill>
              </a:rPr>
              <a:t>Touching equipment (IV, monitor)</a:t>
            </a:r>
          </a:p>
          <a:p>
            <a:pPr marL="285750" indent="-285750">
              <a:buFont typeface="Arial" panose="020B0604020202020204" pitchFamily="34" charset="0"/>
              <a:buChar char="•"/>
            </a:pPr>
            <a:r>
              <a:rPr lang="en-US" dirty="0" smtClean="0">
                <a:solidFill>
                  <a:srgbClr val="1E355D"/>
                </a:solidFill>
              </a:rPr>
              <a:t>Between doffing steps</a:t>
            </a:r>
          </a:p>
          <a:p>
            <a:pPr marL="285750" indent="-285750">
              <a:buFont typeface="Arial" panose="020B0604020202020204" pitchFamily="34" charset="0"/>
              <a:buChar char="•"/>
            </a:pPr>
            <a:r>
              <a:rPr lang="en-US" dirty="0" smtClean="0">
                <a:solidFill>
                  <a:srgbClr val="1E355D"/>
                </a:solidFill>
              </a:rPr>
              <a:t>Administering oral medication</a:t>
            </a:r>
          </a:p>
          <a:p>
            <a:pPr marL="285750" indent="-285750">
              <a:buFont typeface="Arial" panose="020B0604020202020204" pitchFamily="34" charset="0"/>
              <a:buChar char="•"/>
            </a:pPr>
            <a:r>
              <a:rPr lang="en-US" dirty="0" smtClean="0">
                <a:solidFill>
                  <a:srgbClr val="1E355D"/>
                </a:solidFill>
              </a:rPr>
              <a:t>COVID-19 Vaccine administration</a:t>
            </a:r>
          </a:p>
        </p:txBody>
      </p:sp>
      <p:sp>
        <p:nvSpPr>
          <p:cNvPr id="2" name="TextBox 1"/>
          <p:cNvSpPr txBox="1"/>
          <p:nvPr/>
        </p:nvSpPr>
        <p:spPr>
          <a:xfrm>
            <a:off x="603472" y="5685501"/>
            <a:ext cx="9601520" cy="707886"/>
          </a:xfrm>
          <a:prstGeom prst="rect">
            <a:avLst/>
          </a:prstGeom>
          <a:noFill/>
        </p:spPr>
        <p:txBody>
          <a:bodyPr wrap="square" rtlCol="0">
            <a:spAutoFit/>
          </a:bodyPr>
          <a:lstStyle/>
          <a:p>
            <a:pPr algn="l"/>
            <a:r>
              <a:rPr lang="en-US" sz="800" dirty="0" smtClean="0"/>
              <a:t>Resource:  Hand Hygiene in Healthcare Settings. CDC Available at:  </a:t>
            </a:r>
            <a:r>
              <a:rPr lang="en-US" sz="800" dirty="0" smtClean="0">
                <a:hlinkClick r:id="rId2"/>
              </a:rPr>
              <a:t>ttps</a:t>
            </a:r>
            <a:r>
              <a:rPr lang="en-US" sz="800" dirty="0">
                <a:hlinkClick r:id="rId2"/>
              </a:rPr>
              <a:t>://www.cdc.gov/handhygiene/providers/index.html#:~:text=Gloves%20are%20not%20a%20substitute,hygiene%20immediately%20after%20removing%20gloves</a:t>
            </a:r>
            <a:r>
              <a:rPr lang="en-US" sz="800" dirty="0" smtClean="0"/>
              <a:t>.  Accessed 12.2.2020</a:t>
            </a:r>
          </a:p>
          <a:p>
            <a:pPr algn="l"/>
            <a:r>
              <a:rPr lang="en-US" sz="800" dirty="0" smtClean="0"/>
              <a:t>CDC COVID-19  Vaccine Training Module. CDC Available at : </a:t>
            </a:r>
          </a:p>
          <a:p>
            <a:r>
              <a:rPr lang="en-US" sz="800" dirty="0"/>
              <a:t> </a:t>
            </a:r>
            <a:r>
              <a:rPr lang="en-US" sz="800" dirty="0">
                <a:hlinkClick r:id="rId3"/>
              </a:rPr>
              <a:t>https://</a:t>
            </a:r>
            <a:r>
              <a:rPr lang="en-US" sz="800" dirty="0" smtClean="0">
                <a:hlinkClick r:id="rId3"/>
              </a:rPr>
              <a:t>www2.cdc.gov/vaccines/ed/covid19/SHVA/40030.asp</a:t>
            </a:r>
            <a:r>
              <a:rPr lang="en-US" sz="800" dirty="0" smtClean="0"/>
              <a:t>  Accessed 12.12.2020</a:t>
            </a:r>
          </a:p>
          <a:p>
            <a:endParaRPr lang="en-US" sz="800" dirty="0" smtClean="0"/>
          </a:p>
        </p:txBody>
      </p:sp>
      <p:sp>
        <p:nvSpPr>
          <p:cNvPr id="16" name="Rectangle 1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21299800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Considerations for </a:t>
            </a:r>
            <a:r>
              <a:rPr lang="en-US" dirty="0"/>
              <a:t>D</a:t>
            </a:r>
            <a:r>
              <a:rPr lang="en-US" dirty="0" smtClean="0"/>
              <a:t>ouble </a:t>
            </a:r>
            <a:r>
              <a:rPr lang="en-US" dirty="0"/>
              <a:t>G</a:t>
            </a:r>
            <a:r>
              <a:rPr lang="en-US" dirty="0" smtClean="0"/>
              <a:t>loving</a:t>
            </a:r>
            <a:endParaRPr lang="en-US" dirty="0"/>
          </a:p>
        </p:txBody>
      </p:sp>
      <p:sp>
        <p:nvSpPr>
          <p:cNvPr id="4" name="Content Placeholder 3"/>
          <p:cNvSpPr>
            <a:spLocks noGrp="1"/>
          </p:cNvSpPr>
          <p:nvPr>
            <p:ph sz="half" idx="1"/>
          </p:nvPr>
        </p:nvSpPr>
        <p:spPr>
          <a:xfrm>
            <a:off x="546895" y="1002611"/>
            <a:ext cx="11155680" cy="4166490"/>
          </a:xfrm>
        </p:spPr>
        <p:txBody>
          <a:bodyPr/>
          <a:lstStyle/>
          <a:p>
            <a:r>
              <a:rPr lang="en-US" dirty="0"/>
              <a:t>D</a:t>
            </a:r>
            <a:r>
              <a:rPr lang="en-US" dirty="0" smtClean="0"/>
              <a:t>ouble gloving is a practice initiated to avoid exposure during invasive procedures.</a:t>
            </a:r>
          </a:p>
          <a:p>
            <a:r>
              <a:rPr lang="en-US" dirty="0" smtClean="0"/>
              <a:t>AORN 2020 guideline revisions stated the following:</a:t>
            </a:r>
          </a:p>
          <a:p>
            <a:pPr lvl="1"/>
            <a:r>
              <a:rPr lang="en-US" dirty="0"/>
              <a:t>While previously recommended double-gloving to reduce the risk for sharps injury and potential exposure to </a:t>
            </a:r>
            <a:r>
              <a:rPr lang="en-US" dirty="0" err="1"/>
              <a:t>bloodborne</a:t>
            </a:r>
            <a:r>
              <a:rPr lang="en-US" dirty="0"/>
              <a:t> pathogens, the revised guideline for Sharps Safety strengthens this recommendation by citing a new systematic review of randomized controlled trials on </a:t>
            </a:r>
            <a:r>
              <a:rPr lang="en-US" dirty="0" smtClean="0"/>
              <a:t>double gloving</a:t>
            </a:r>
            <a:r>
              <a:rPr lang="en-US" dirty="0"/>
              <a:t>. The review includes evidence that glove perforations were reduced by 71% when wearing two pairs of gloves compared to wearing only one</a:t>
            </a:r>
            <a:r>
              <a:rPr lang="en-US" dirty="0" smtClean="0"/>
              <a:t>.</a:t>
            </a:r>
          </a:p>
          <a:p>
            <a:r>
              <a:rPr lang="en-US" dirty="0" smtClean="0"/>
              <a:t>CDC Guidance for Surgical Hand Antisepsis</a:t>
            </a:r>
          </a:p>
          <a:p>
            <a:pPr lvl="1"/>
            <a:r>
              <a:rPr lang="en-US" dirty="0" smtClean="0"/>
              <a:t>Double </a:t>
            </a:r>
            <a:r>
              <a:rPr lang="en-US" dirty="0"/>
              <a:t>gloving is advised during invasive procedures, such as surgery, that pose an increased risk of blood </a:t>
            </a:r>
            <a:r>
              <a:rPr lang="en-US" dirty="0" smtClean="0"/>
              <a:t>exposure</a:t>
            </a:r>
            <a:endParaRPr lang="en-US" sz="1800" dirty="0" smtClean="0"/>
          </a:p>
          <a:p>
            <a:pPr marL="0" indent="0">
              <a:buNone/>
            </a:pPr>
            <a:r>
              <a:rPr lang="en-US" sz="1800" dirty="0" smtClean="0"/>
              <a:t>Considerations:</a:t>
            </a:r>
          </a:p>
          <a:p>
            <a:r>
              <a:rPr lang="en-US" sz="1800" dirty="0" smtClean="0"/>
              <a:t>This </a:t>
            </a:r>
            <a:r>
              <a:rPr lang="en-US" sz="1800" dirty="0"/>
              <a:t>practice should be evaluated by an interdisciplinary team to include representation from infection prevention, </a:t>
            </a:r>
            <a:r>
              <a:rPr lang="en-US" sz="1800" dirty="0" smtClean="0"/>
              <a:t>surgical nursing, anesthesia, </a:t>
            </a:r>
            <a:r>
              <a:rPr lang="en-US" sz="1800" dirty="0"/>
              <a:t>surgeons and supply chain.  </a:t>
            </a:r>
            <a:endParaRPr lang="en-US" sz="1800" dirty="0" smtClean="0"/>
          </a:p>
          <a:p>
            <a:r>
              <a:rPr lang="en-US" sz="1800" dirty="0" smtClean="0"/>
              <a:t>Specific </a:t>
            </a:r>
            <a:r>
              <a:rPr lang="en-US" sz="1800" dirty="0"/>
              <a:t>guidelines for this practice should be developed and education provided to all staff.  </a:t>
            </a:r>
            <a:endParaRPr lang="en-US" sz="1800" dirty="0" smtClean="0"/>
          </a:p>
          <a:p>
            <a:r>
              <a:rPr lang="en-US" sz="1800" dirty="0" smtClean="0"/>
              <a:t>Intermittent rounds to monitor utilization </a:t>
            </a:r>
            <a:r>
              <a:rPr lang="en-US" sz="1800" dirty="0"/>
              <a:t>should be performed to ensure </a:t>
            </a:r>
            <a:r>
              <a:rPr lang="en-US" sz="1800" dirty="0" smtClean="0"/>
              <a:t>compliance with health system established guidelines. </a:t>
            </a:r>
            <a:endParaRPr lang="en-US" sz="1800" dirty="0"/>
          </a:p>
          <a:p>
            <a:endParaRPr lang="en-US" dirty="0"/>
          </a:p>
        </p:txBody>
      </p:sp>
      <p:sp>
        <p:nvSpPr>
          <p:cNvPr id="7" name="TextBox 6"/>
          <p:cNvSpPr txBox="1"/>
          <p:nvPr/>
        </p:nvSpPr>
        <p:spPr>
          <a:xfrm>
            <a:off x="579122" y="5904268"/>
            <a:ext cx="10959738" cy="492443"/>
          </a:xfrm>
          <a:prstGeom prst="rect">
            <a:avLst/>
          </a:prstGeom>
          <a:noFill/>
        </p:spPr>
        <p:txBody>
          <a:bodyPr wrap="square" rtlCol="0">
            <a:spAutoFit/>
          </a:bodyPr>
          <a:lstStyle/>
          <a:p>
            <a:r>
              <a:rPr lang="en-US" sz="800" dirty="0" smtClean="0"/>
              <a:t>Reference: AORN Guideline revisions for 2020: 7 Things to Know. (2019). </a:t>
            </a:r>
            <a:r>
              <a:rPr lang="en-US" sz="800" dirty="0"/>
              <a:t>Available </a:t>
            </a:r>
            <a:r>
              <a:rPr lang="en-US" sz="800" dirty="0" smtClean="0"/>
              <a:t>at </a:t>
            </a:r>
            <a:r>
              <a:rPr lang="en-US" sz="800" dirty="0" smtClean="0">
                <a:hlinkClick r:id="rId2"/>
              </a:rPr>
              <a:t>https</a:t>
            </a:r>
            <a:r>
              <a:rPr lang="en-US" sz="800" dirty="0">
                <a:hlinkClick r:id="rId2"/>
              </a:rPr>
              <a:t>://</a:t>
            </a:r>
            <a:r>
              <a:rPr lang="en-US" sz="800" dirty="0" smtClean="0">
                <a:hlinkClick r:id="rId2"/>
              </a:rPr>
              <a:t>www.aorn.org/about-aorn/aorn-newsroom/periop-today-newsletter/2019/2019-articles/guideline-revisions-for-2020</a:t>
            </a:r>
            <a:r>
              <a:rPr lang="en-US" sz="800" dirty="0" smtClean="0"/>
              <a:t>  Accessed 12.1.2020.</a:t>
            </a:r>
          </a:p>
          <a:p>
            <a:r>
              <a:rPr lang="en-US" sz="800" dirty="0" smtClean="0"/>
              <a:t>Hand </a:t>
            </a:r>
            <a:r>
              <a:rPr lang="en-US" sz="800" dirty="0"/>
              <a:t>Hygiene in Healthcare Settings. CDC Available at:  </a:t>
            </a:r>
            <a:r>
              <a:rPr lang="en-US" sz="800" dirty="0">
                <a:hlinkClick r:id="rId3"/>
              </a:rPr>
              <a:t>https://www.cdc.gov/handhygiene/providers/index.html#:~:text=Gloves%20are%20not%20a%20substitute,hygiene%20immediately%20after%20removing%20gloves</a:t>
            </a:r>
            <a:r>
              <a:rPr lang="en-US" sz="800" dirty="0"/>
              <a:t>.  Accessed 12.2.2020</a:t>
            </a:r>
          </a:p>
          <a:p>
            <a:endParaRPr lang="en-US" sz="1000" dirty="0" smtClean="0"/>
          </a:p>
        </p:txBody>
      </p:sp>
      <p:sp>
        <p:nvSpPr>
          <p:cNvPr id="5" name="Rectangle 4"/>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9569228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theme/theme1.xml><?xml version="1.0" encoding="utf-8"?>
<a:theme xmlns:a="http://schemas.openxmlformats.org/drawingml/2006/main" name="1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4BA8222640BF40B47B20B9F827EE1E" ma:contentTypeVersion="8" ma:contentTypeDescription="Create a new document." ma:contentTypeScope="" ma:versionID="b87327e82458898bf34277b84cd0bd2b">
  <xsd:schema xmlns:xsd="http://www.w3.org/2001/XMLSchema" xmlns:xs="http://www.w3.org/2001/XMLSchema" xmlns:p="http://schemas.microsoft.com/office/2006/metadata/properties" xmlns:ns2="51796436-8a0c-435a-829e-18e6ae7f62dc" xmlns:ns3="e6bdf5ed-f06e-4a49-88e7-9a55df091a23" targetNamespace="http://schemas.microsoft.com/office/2006/metadata/properties" ma:root="true" ma:fieldsID="715944ce15a3d6808a1633d5a1e74cc9" ns2:_="" ns3:_="">
    <xsd:import namespace="51796436-8a0c-435a-829e-18e6ae7f62dc"/>
    <xsd:import namespace="e6bdf5ed-f06e-4a49-88e7-9a55df091a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Summary"/>
                <xsd:element ref="ns2:Publi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96436-8a0c-435a-829e-18e6ae7f62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Summary" ma:index="14" ma:displayName="Summary" ma:description="Summary of the contents in the document" ma:format="Dropdown" ma:internalName="Summary">
      <xsd:simpleType>
        <xsd:restriction base="dms:Note">
          <xsd:maxLength value="255"/>
        </xsd:restriction>
      </xsd:simpleType>
    </xsd:element>
    <xsd:element name="Publish" ma:index="15" nillable="true" ma:displayName="Publish" ma:default="0" ma:description="Visible to public" ma:format="Dropdown" ma:internalName="Publish">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e6bdf5ed-f06e-4a49-88e7-9a55df091a2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 xmlns="51796436-8a0c-435a-829e-18e6ae7f62dc">false</Publish>
    <Summary xmlns="51796436-8a0c-435a-829e-18e6ae7f62dc"/>
  </documentManagement>
</p:properties>
</file>

<file path=customXml/itemProps1.xml><?xml version="1.0" encoding="utf-8"?>
<ds:datastoreItem xmlns:ds="http://schemas.openxmlformats.org/officeDocument/2006/customXml" ds:itemID="{0E489254-EE8E-4647-B35F-5476A70735E8}"/>
</file>

<file path=customXml/itemProps2.xml><?xml version="1.0" encoding="utf-8"?>
<ds:datastoreItem xmlns:ds="http://schemas.openxmlformats.org/officeDocument/2006/customXml" ds:itemID="{A30DBC8E-BB02-43A8-A83D-FCCD0ED0CF38}">
  <ds:schemaRefs>
    <ds:schemaRef ds:uri="http://schemas.microsoft.com/sharepoint/v3/contenttype/forms"/>
  </ds:schemaRefs>
</ds:datastoreItem>
</file>

<file path=customXml/itemProps3.xml><?xml version="1.0" encoding="utf-8"?>
<ds:datastoreItem xmlns:ds="http://schemas.openxmlformats.org/officeDocument/2006/customXml" ds:itemID="{281C41CB-FA93-406D-80F2-A5C8FFAAE7D6}">
  <ds:schemaRefs>
    <ds:schemaRef ds:uri="http://purl.org/dc/elements/1.1/"/>
    <ds:schemaRef ds:uri="18bc6d06-91aa-45f9-be01-d556fab12f90"/>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25c48e05-d1cf-4c4f-babf-332f801026b4"/>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1135</TotalTime>
  <Words>1954</Words>
  <Application>Microsoft Office PowerPoint</Application>
  <PresentationFormat>Widescreen</PresentationFormat>
  <Paragraphs>96</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1_Divider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Bush Karen</cp:lastModifiedBy>
  <cp:revision>86</cp:revision>
  <dcterms:created xsi:type="dcterms:W3CDTF">2018-07-17T20:57:03Z</dcterms:created>
  <dcterms:modified xsi:type="dcterms:W3CDTF">2022-02-01T19:49:25Z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0x010100364BA8222640BF40B47B20B9F827EE1E</vt:lpwstr>
  </property>
</Properties>
</file>