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7" r:id="rId5"/>
    <p:sldId id="341" r:id="rId6"/>
    <p:sldId id="354" r:id="rId7"/>
    <p:sldId id="343" r:id="rId8"/>
    <p:sldId id="342" r:id="rId9"/>
    <p:sldId id="344" r:id="rId10"/>
    <p:sldId id="345" r:id="rId11"/>
    <p:sldId id="346" r:id="rId12"/>
    <p:sldId id="347" r:id="rId13"/>
    <p:sldId id="348" r:id="rId14"/>
    <p:sldId id="349" r:id="rId15"/>
    <p:sldId id="350" r:id="rId16"/>
    <p:sldId id="351" r:id="rId17"/>
    <p:sldId id="352" r:id="rId18"/>
    <p:sldId id="353" r:id="rId19"/>
    <p:sldId id="334" r:id="rId2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sh Karen" initials="BK" lastIdx="1" clrIdx="0">
    <p:extLst>
      <p:ext uri="{19B8F6BF-5375-455C-9EA6-DF929625EA0E}">
        <p15:presenceInfo xmlns:p15="http://schemas.microsoft.com/office/powerpoint/2012/main" userId="S-1-5-21-3631833995-499989989-2000863303-13375087" providerId="AD"/>
      </p:ext>
    </p:extLst>
  </p:cmAuthor>
  <p:cmAuthor id="2" name="Wright Emily - Brentwood" initials="WE-B" lastIdx="2" clrIdx="1">
    <p:extLst>
      <p:ext uri="{19B8F6BF-5375-455C-9EA6-DF929625EA0E}">
        <p15:presenceInfo xmlns:p15="http://schemas.microsoft.com/office/powerpoint/2012/main" userId="S-1-5-21-3631833995-499989989-2000863303-6879538" providerId="AD"/>
      </p:ext>
    </p:extLst>
  </p:cmAuthor>
  <p:cmAuthor id="3" name="Smith Kymberly - Nashville" initials="SK-N" lastIdx="12" clrIdx="2">
    <p:extLst>
      <p:ext uri="{19B8F6BF-5375-455C-9EA6-DF929625EA0E}">
        <p15:presenceInfo xmlns:p15="http://schemas.microsoft.com/office/powerpoint/2012/main" userId="S-1-5-21-3631833995-499989989-2000863303-9411929" providerId="AD"/>
      </p:ext>
    </p:extLst>
  </p:cmAuthor>
  <p:cmAuthor id="4" name="Wright Kimberly - Brentwood" initials="WK-B" lastIdx="5" clrIdx="3">
    <p:extLst>
      <p:ext uri="{19B8F6BF-5375-455C-9EA6-DF929625EA0E}">
        <p15:presenceInfo xmlns:p15="http://schemas.microsoft.com/office/powerpoint/2012/main" userId="S-1-5-21-3631833995-499989989-2000863303-6879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CB"/>
    <a:srgbClr val="1E345D"/>
    <a:srgbClr val="E2EBF2"/>
    <a:srgbClr val="B1C4D4"/>
    <a:srgbClr val="99CAEA"/>
    <a:srgbClr val="27518C"/>
    <a:srgbClr val="768591"/>
    <a:srgbClr val="C0DEF2"/>
    <a:srgbClr val="DEE8F6"/>
    <a:srgbClr val="EFF6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autoAdjust="0"/>
    <p:restoredTop sz="88140" autoAdjust="0"/>
  </p:normalViewPr>
  <p:slideViewPr>
    <p:cSldViewPr snapToGrid="0" snapToObjects="1">
      <p:cViewPr varScale="1">
        <p:scale>
          <a:sx n="60" d="100"/>
          <a:sy n="60" d="100"/>
        </p:scale>
        <p:origin x="835"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7" d="100"/>
          <a:sy n="117" d="100"/>
        </p:scale>
        <p:origin x="24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D4C1C-F51B-428F-90AE-0D1F39F21C30}"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C4D2B049-3DC5-48D6-A301-8F6D15028A5E}">
      <dgm:prSet phldrT="[Text]"/>
      <dgm:spPr/>
      <dgm:t>
        <a:bodyPr/>
        <a:lstStyle/>
        <a:p>
          <a:r>
            <a:rPr lang="en-US" dirty="0" smtClean="0">
              <a:solidFill>
                <a:schemeClr val="bg1"/>
              </a:solidFill>
            </a:rPr>
            <a:t>Safety Programs</a:t>
          </a:r>
          <a:endParaRPr lang="en-US" dirty="0">
            <a:solidFill>
              <a:schemeClr val="bg1"/>
            </a:solidFill>
          </a:endParaRPr>
        </a:p>
      </dgm:t>
    </dgm:pt>
    <dgm:pt modelId="{0B5D8864-0C4A-4BA5-86B3-3344C80A680F}" type="parTrans" cxnId="{8295AAF3-4EF4-4BAC-AA24-83B11D69D6D6}">
      <dgm:prSet/>
      <dgm:spPr/>
      <dgm:t>
        <a:bodyPr/>
        <a:lstStyle/>
        <a:p>
          <a:endParaRPr lang="en-US">
            <a:solidFill>
              <a:schemeClr val="bg1"/>
            </a:solidFill>
          </a:endParaRPr>
        </a:p>
      </dgm:t>
    </dgm:pt>
    <dgm:pt modelId="{97933B53-374C-40FA-A471-801776A9978C}" type="sibTrans" cxnId="{8295AAF3-4EF4-4BAC-AA24-83B11D69D6D6}">
      <dgm:prSet/>
      <dgm:spPr/>
      <dgm:t>
        <a:bodyPr/>
        <a:lstStyle/>
        <a:p>
          <a:endParaRPr lang="en-US">
            <a:solidFill>
              <a:schemeClr val="bg1"/>
            </a:solidFill>
          </a:endParaRPr>
        </a:p>
      </dgm:t>
    </dgm:pt>
    <dgm:pt modelId="{0E451B44-7E89-42BE-B8A1-85FC4644F6B0}">
      <dgm:prSet phldrT="[Text]"/>
      <dgm:spPr/>
      <dgm:t>
        <a:bodyPr/>
        <a:lstStyle/>
        <a:p>
          <a:r>
            <a:rPr lang="en-US" dirty="0" smtClean="0">
              <a:solidFill>
                <a:schemeClr val="bg1"/>
              </a:solidFill>
            </a:rPr>
            <a:t>Continuous Processes Quality Improvement</a:t>
          </a:r>
          <a:endParaRPr lang="en-US" dirty="0">
            <a:solidFill>
              <a:schemeClr val="bg1"/>
            </a:solidFill>
          </a:endParaRPr>
        </a:p>
      </dgm:t>
    </dgm:pt>
    <dgm:pt modelId="{7C30F069-B2E9-49F2-B577-3B8EF125257A}" type="parTrans" cxnId="{86CB7184-7694-43CB-B55D-D6B1D9925376}">
      <dgm:prSet/>
      <dgm:spPr/>
      <dgm:t>
        <a:bodyPr/>
        <a:lstStyle/>
        <a:p>
          <a:endParaRPr lang="en-US">
            <a:solidFill>
              <a:schemeClr val="bg1"/>
            </a:solidFill>
          </a:endParaRPr>
        </a:p>
      </dgm:t>
    </dgm:pt>
    <dgm:pt modelId="{BEF81A3D-F2F2-4F6F-A49B-927727A06F46}" type="sibTrans" cxnId="{86CB7184-7694-43CB-B55D-D6B1D9925376}">
      <dgm:prSet/>
      <dgm:spPr/>
      <dgm:t>
        <a:bodyPr/>
        <a:lstStyle/>
        <a:p>
          <a:endParaRPr lang="en-US">
            <a:solidFill>
              <a:schemeClr val="bg1"/>
            </a:solidFill>
          </a:endParaRPr>
        </a:p>
      </dgm:t>
    </dgm:pt>
    <dgm:pt modelId="{C2071C02-0A24-4A45-A7ED-0E1CA6D084DE}">
      <dgm:prSet phldrT="[Text]"/>
      <dgm:spPr/>
      <dgm:t>
        <a:bodyPr/>
        <a:lstStyle/>
        <a:p>
          <a:r>
            <a:rPr lang="en-US" dirty="0" smtClean="0">
              <a:solidFill>
                <a:schemeClr val="bg1"/>
              </a:solidFill>
            </a:rPr>
            <a:t>Infection Control Programs</a:t>
          </a:r>
          <a:endParaRPr lang="en-US" dirty="0">
            <a:solidFill>
              <a:schemeClr val="bg1"/>
            </a:solidFill>
          </a:endParaRPr>
        </a:p>
      </dgm:t>
    </dgm:pt>
    <dgm:pt modelId="{6670596C-AE44-45B3-AB23-ED94E5B0DBA5}" type="parTrans" cxnId="{BB61E089-FBA1-4A80-BF86-736837CE05AC}">
      <dgm:prSet/>
      <dgm:spPr/>
      <dgm:t>
        <a:bodyPr/>
        <a:lstStyle/>
        <a:p>
          <a:endParaRPr lang="en-US">
            <a:solidFill>
              <a:schemeClr val="bg1"/>
            </a:solidFill>
          </a:endParaRPr>
        </a:p>
      </dgm:t>
    </dgm:pt>
    <dgm:pt modelId="{A3189925-E2BD-499E-B324-1B29C9DE6F14}" type="sibTrans" cxnId="{BB61E089-FBA1-4A80-BF86-736837CE05AC}">
      <dgm:prSet/>
      <dgm:spPr/>
      <dgm:t>
        <a:bodyPr/>
        <a:lstStyle/>
        <a:p>
          <a:endParaRPr lang="en-US">
            <a:solidFill>
              <a:schemeClr val="bg1"/>
            </a:solidFill>
          </a:endParaRPr>
        </a:p>
      </dgm:t>
    </dgm:pt>
    <dgm:pt modelId="{0696405E-D7FF-4270-B470-29B1420C11FD}" type="pres">
      <dgm:prSet presAssocID="{6D6D4C1C-F51B-428F-90AE-0D1F39F21C30}" presName="Name0" presStyleCnt="0">
        <dgm:presLayoutVars>
          <dgm:chMax val="7"/>
          <dgm:chPref val="7"/>
          <dgm:dir/>
          <dgm:animLvl val="lvl"/>
        </dgm:presLayoutVars>
      </dgm:prSet>
      <dgm:spPr/>
      <dgm:t>
        <a:bodyPr/>
        <a:lstStyle/>
        <a:p>
          <a:endParaRPr lang="en-US"/>
        </a:p>
      </dgm:t>
    </dgm:pt>
    <dgm:pt modelId="{A681DBCE-2B86-46E6-8E70-C558A8457B76}" type="pres">
      <dgm:prSet presAssocID="{C4D2B049-3DC5-48D6-A301-8F6D15028A5E}" presName="Accent1" presStyleCnt="0"/>
      <dgm:spPr/>
    </dgm:pt>
    <dgm:pt modelId="{96FCA1EF-098D-4A18-A1B8-5218B9FEAB37}" type="pres">
      <dgm:prSet presAssocID="{C4D2B049-3DC5-48D6-A301-8F6D15028A5E}" presName="Accent" presStyleLbl="node1" presStyleIdx="0" presStyleCnt="3"/>
      <dgm:spPr/>
    </dgm:pt>
    <dgm:pt modelId="{7EFAE0F0-F972-455C-80BE-E1EC07B75C3D}" type="pres">
      <dgm:prSet presAssocID="{C4D2B049-3DC5-48D6-A301-8F6D15028A5E}" presName="Parent1" presStyleLbl="revTx" presStyleIdx="0" presStyleCnt="3">
        <dgm:presLayoutVars>
          <dgm:chMax val="1"/>
          <dgm:chPref val="1"/>
          <dgm:bulletEnabled val="1"/>
        </dgm:presLayoutVars>
      </dgm:prSet>
      <dgm:spPr/>
      <dgm:t>
        <a:bodyPr/>
        <a:lstStyle/>
        <a:p>
          <a:endParaRPr lang="en-US"/>
        </a:p>
      </dgm:t>
    </dgm:pt>
    <dgm:pt modelId="{A37CD90B-E51E-4781-8C46-C342C0684B84}" type="pres">
      <dgm:prSet presAssocID="{0E451B44-7E89-42BE-B8A1-85FC4644F6B0}" presName="Accent2" presStyleCnt="0"/>
      <dgm:spPr/>
    </dgm:pt>
    <dgm:pt modelId="{C49AC636-F844-48A1-846E-8A76ECBDE058}" type="pres">
      <dgm:prSet presAssocID="{0E451B44-7E89-42BE-B8A1-85FC4644F6B0}" presName="Accent" presStyleLbl="node1" presStyleIdx="1" presStyleCnt="3"/>
      <dgm:spPr/>
    </dgm:pt>
    <dgm:pt modelId="{16D58079-02D3-4773-8C53-287F22C9D28B}" type="pres">
      <dgm:prSet presAssocID="{0E451B44-7E89-42BE-B8A1-85FC4644F6B0}" presName="Parent2" presStyleLbl="revTx" presStyleIdx="1" presStyleCnt="3">
        <dgm:presLayoutVars>
          <dgm:chMax val="1"/>
          <dgm:chPref val="1"/>
          <dgm:bulletEnabled val="1"/>
        </dgm:presLayoutVars>
      </dgm:prSet>
      <dgm:spPr/>
      <dgm:t>
        <a:bodyPr/>
        <a:lstStyle/>
        <a:p>
          <a:endParaRPr lang="en-US"/>
        </a:p>
      </dgm:t>
    </dgm:pt>
    <dgm:pt modelId="{99D9E2F7-C84E-47A0-BDCD-F0D7E640B3E1}" type="pres">
      <dgm:prSet presAssocID="{C2071C02-0A24-4A45-A7ED-0E1CA6D084DE}" presName="Accent3" presStyleCnt="0"/>
      <dgm:spPr/>
    </dgm:pt>
    <dgm:pt modelId="{3CAAA3D7-4AE1-4D01-A61F-2B443A7D68EE}" type="pres">
      <dgm:prSet presAssocID="{C2071C02-0A24-4A45-A7ED-0E1CA6D084DE}" presName="Accent" presStyleLbl="node1" presStyleIdx="2" presStyleCnt="3"/>
      <dgm:spPr/>
    </dgm:pt>
    <dgm:pt modelId="{8905B6A6-E533-48C3-B158-ABD8F2E7A7CB}" type="pres">
      <dgm:prSet presAssocID="{C2071C02-0A24-4A45-A7ED-0E1CA6D084DE}" presName="Parent3" presStyleLbl="revTx" presStyleIdx="2" presStyleCnt="3">
        <dgm:presLayoutVars>
          <dgm:chMax val="1"/>
          <dgm:chPref val="1"/>
          <dgm:bulletEnabled val="1"/>
        </dgm:presLayoutVars>
      </dgm:prSet>
      <dgm:spPr/>
      <dgm:t>
        <a:bodyPr/>
        <a:lstStyle/>
        <a:p>
          <a:endParaRPr lang="en-US"/>
        </a:p>
      </dgm:t>
    </dgm:pt>
  </dgm:ptLst>
  <dgm:cxnLst>
    <dgm:cxn modelId="{A1729274-58DB-42E5-82B9-336CDEA965D8}" type="presOf" srcId="{C4D2B049-3DC5-48D6-A301-8F6D15028A5E}" destId="{7EFAE0F0-F972-455C-80BE-E1EC07B75C3D}" srcOrd="0" destOrd="0" presId="urn:microsoft.com/office/officeart/2009/layout/CircleArrowProcess"/>
    <dgm:cxn modelId="{8295AAF3-4EF4-4BAC-AA24-83B11D69D6D6}" srcId="{6D6D4C1C-F51B-428F-90AE-0D1F39F21C30}" destId="{C4D2B049-3DC5-48D6-A301-8F6D15028A5E}" srcOrd="0" destOrd="0" parTransId="{0B5D8864-0C4A-4BA5-86B3-3344C80A680F}" sibTransId="{97933B53-374C-40FA-A471-801776A9978C}"/>
    <dgm:cxn modelId="{632C3B95-6AED-4676-A1BB-99FDE3DE1DD7}" type="presOf" srcId="{C2071C02-0A24-4A45-A7ED-0E1CA6D084DE}" destId="{8905B6A6-E533-48C3-B158-ABD8F2E7A7CB}" srcOrd="0" destOrd="0" presId="urn:microsoft.com/office/officeart/2009/layout/CircleArrowProcess"/>
    <dgm:cxn modelId="{86CB7184-7694-43CB-B55D-D6B1D9925376}" srcId="{6D6D4C1C-F51B-428F-90AE-0D1F39F21C30}" destId="{0E451B44-7E89-42BE-B8A1-85FC4644F6B0}" srcOrd="1" destOrd="0" parTransId="{7C30F069-B2E9-49F2-B577-3B8EF125257A}" sibTransId="{BEF81A3D-F2F2-4F6F-A49B-927727A06F46}"/>
    <dgm:cxn modelId="{803DA3C5-1FAC-4C6E-918C-8F83DBAC9A6A}" type="presOf" srcId="{0E451B44-7E89-42BE-B8A1-85FC4644F6B0}" destId="{16D58079-02D3-4773-8C53-287F22C9D28B}" srcOrd="0" destOrd="0" presId="urn:microsoft.com/office/officeart/2009/layout/CircleArrowProcess"/>
    <dgm:cxn modelId="{BB61E089-FBA1-4A80-BF86-736837CE05AC}" srcId="{6D6D4C1C-F51B-428F-90AE-0D1F39F21C30}" destId="{C2071C02-0A24-4A45-A7ED-0E1CA6D084DE}" srcOrd="2" destOrd="0" parTransId="{6670596C-AE44-45B3-AB23-ED94E5B0DBA5}" sibTransId="{A3189925-E2BD-499E-B324-1B29C9DE6F14}"/>
    <dgm:cxn modelId="{DA9F4D50-496A-4185-97F2-C60428B1BF2C}" type="presOf" srcId="{6D6D4C1C-F51B-428F-90AE-0D1F39F21C30}" destId="{0696405E-D7FF-4270-B470-29B1420C11FD}" srcOrd="0" destOrd="0" presId="urn:microsoft.com/office/officeart/2009/layout/CircleArrowProcess"/>
    <dgm:cxn modelId="{0A3EA3F9-9F77-4D27-A3B4-E385B4B9D390}" type="presParOf" srcId="{0696405E-D7FF-4270-B470-29B1420C11FD}" destId="{A681DBCE-2B86-46E6-8E70-C558A8457B76}" srcOrd="0" destOrd="0" presId="urn:microsoft.com/office/officeart/2009/layout/CircleArrowProcess"/>
    <dgm:cxn modelId="{06C572C5-5130-426F-AA38-F8AB02BDE9B3}" type="presParOf" srcId="{A681DBCE-2B86-46E6-8E70-C558A8457B76}" destId="{96FCA1EF-098D-4A18-A1B8-5218B9FEAB37}" srcOrd="0" destOrd="0" presId="urn:microsoft.com/office/officeart/2009/layout/CircleArrowProcess"/>
    <dgm:cxn modelId="{ABD8BA3B-457F-4F11-9E77-F3AD1214182F}" type="presParOf" srcId="{0696405E-D7FF-4270-B470-29B1420C11FD}" destId="{7EFAE0F0-F972-455C-80BE-E1EC07B75C3D}" srcOrd="1" destOrd="0" presId="urn:microsoft.com/office/officeart/2009/layout/CircleArrowProcess"/>
    <dgm:cxn modelId="{5B9DA27D-E09A-4174-B5B1-661A6EEFB54F}" type="presParOf" srcId="{0696405E-D7FF-4270-B470-29B1420C11FD}" destId="{A37CD90B-E51E-4781-8C46-C342C0684B84}" srcOrd="2" destOrd="0" presId="urn:microsoft.com/office/officeart/2009/layout/CircleArrowProcess"/>
    <dgm:cxn modelId="{E2332707-AC69-4F27-9233-9A02910CF565}" type="presParOf" srcId="{A37CD90B-E51E-4781-8C46-C342C0684B84}" destId="{C49AC636-F844-48A1-846E-8A76ECBDE058}" srcOrd="0" destOrd="0" presId="urn:microsoft.com/office/officeart/2009/layout/CircleArrowProcess"/>
    <dgm:cxn modelId="{5FB8ACCF-2DF1-418D-A7AE-A67A1D9A8D56}" type="presParOf" srcId="{0696405E-D7FF-4270-B470-29B1420C11FD}" destId="{16D58079-02D3-4773-8C53-287F22C9D28B}" srcOrd="3" destOrd="0" presId="urn:microsoft.com/office/officeart/2009/layout/CircleArrowProcess"/>
    <dgm:cxn modelId="{F60DBA1D-AD42-4EBA-9622-40139987F9EA}" type="presParOf" srcId="{0696405E-D7FF-4270-B470-29B1420C11FD}" destId="{99D9E2F7-C84E-47A0-BDCD-F0D7E640B3E1}" srcOrd="4" destOrd="0" presId="urn:microsoft.com/office/officeart/2009/layout/CircleArrowProcess"/>
    <dgm:cxn modelId="{44DFF5F5-ACCD-40E3-B8FD-B2A55DFD184B}" type="presParOf" srcId="{99D9E2F7-C84E-47A0-BDCD-F0D7E640B3E1}" destId="{3CAAA3D7-4AE1-4D01-A61F-2B443A7D68EE}" srcOrd="0" destOrd="0" presId="urn:microsoft.com/office/officeart/2009/layout/CircleArrowProcess"/>
    <dgm:cxn modelId="{7092AD62-0710-4747-A833-DED4D8093467}" type="presParOf" srcId="{0696405E-D7FF-4270-B470-29B1420C11FD}" destId="{8905B6A6-E533-48C3-B158-ABD8F2E7A7CB}"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D4C1C-F51B-428F-90AE-0D1F39F21C30}"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C4D2B049-3DC5-48D6-A301-8F6D15028A5E}">
      <dgm:prSet phldrT="[Text]"/>
      <dgm:spPr/>
      <dgm:t>
        <a:bodyPr/>
        <a:lstStyle/>
        <a:p>
          <a:r>
            <a:rPr lang="en-US" dirty="0" smtClean="0">
              <a:solidFill>
                <a:schemeClr val="bg1"/>
              </a:solidFill>
            </a:rPr>
            <a:t>Safety Programs</a:t>
          </a:r>
          <a:endParaRPr lang="en-US" dirty="0">
            <a:solidFill>
              <a:schemeClr val="bg1"/>
            </a:solidFill>
          </a:endParaRPr>
        </a:p>
      </dgm:t>
    </dgm:pt>
    <dgm:pt modelId="{0B5D8864-0C4A-4BA5-86B3-3344C80A680F}" type="parTrans" cxnId="{8295AAF3-4EF4-4BAC-AA24-83B11D69D6D6}">
      <dgm:prSet/>
      <dgm:spPr/>
      <dgm:t>
        <a:bodyPr/>
        <a:lstStyle/>
        <a:p>
          <a:endParaRPr lang="en-US">
            <a:solidFill>
              <a:schemeClr val="bg1"/>
            </a:solidFill>
          </a:endParaRPr>
        </a:p>
      </dgm:t>
    </dgm:pt>
    <dgm:pt modelId="{97933B53-374C-40FA-A471-801776A9978C}" type="sibTrans" cxnId="{8295AAF3-4EF4-4BAC-AA24-83B11D69D6D6}">
      <dgm:prSet/>
      <dgm:spPr/>
      <dgm:t>
        <a:bodyPr/>
        <a:lstStyle/>
        <a:p>
          <a:endParaRPr lang="en-US">
            <a:solidFill>
              <a:schemeClr val="bg1"/>
            </a:solidFill>
          </a:endParaRPr>
        </a:p>
      </dgm:t>
    </dgm:pt>
    <dgm:pt modelId="{0E451B44-7E89-42BE-B8A1-85FC4644F6B0}">
      <dgm:prSet phldrT="[Text]"/>
      <dgm:spPr/>
      <dgm:t>
        <a:bodyPr/>
        <a:lstStyle/>
        <a:p>
          <a:r>
            <a:rPr lang="en-US" dirty="0" smtClean="0">
              <a:solidFill>
                <a:schemeClr val="bg1"/>
              </a:solidFill>
            </a:rPr>
            <a:t>Continuous Processes Quality Improvement</a:t>
          </a:r>
          <a:endParaRPr lang="en-US" dirty="0">
            <a:solidFill>
              <a:schemeClr val="bg1"/>
            </a:solidFill>
          </a:endParaRPr>
        </a:p>
      </dgm:t>
    </dgm:pt>
    <dgm:pt modelId="{7C30F069-B2E9-49F2-B577-3B8EF125257A}" type="parTrans" cxnId="{86CB7184-7694-43CB-B55D-D6B1D9925376}">
      <dgm:prSet/>
      <dgm:spPr/>
      <dgm:t>
        <a:bodyPr/>
        <a:lstStyle/>
        <a:p>
          <a:endParaRPr lang="en-US">
            <a:solidFill>
              <a:schemeClr val="bg1"/>
            </a:solidFill>
          </a:endParaRPr>
        </a:p>
      </dgm:t>
    </dgm:pt>
    <dgm:pt modelId="{BEF81A3D-F2F2-4F6F-A49B-927727A06F46}" type="sibTrans" cxnId="{86CB7184-7694-43CB-B55D-D6B1D9925376}">
      <dgm:prSet/>
      <dgm:spPr/>
      <dgm:t>
        <a:bodyPr/>
        <a:lstStyle/>
        <a:p>
          <a:endParaRPr lang="en-US">
            <a:solidFill>
              <a:schemeClr val="bg1"/>
            </a:solidFill>
          </a:endParaRPr>
        </a:p>
      </dgm:t>
    </dgm:pt>
    <dgm:pt modelId="{C2071C02-0A24-4A45-A7ED-0E1CA6D084DE}">
      <dgm:prSet phldrT="[Text]"/>
      <dgm:spPr/>
      <dgm:t>
        <a:bodyPr/>
        <a:lstStyle/>
        <a:p>
          <a:r>
            <a:rPr lang="en-US" dirty="0" smtClean="0">
              <a:solidFill>
                <a:schemeClr val="bg1"/>
              </a:solidFill>
            </a:rPr>
            <a:t>Infection Control Programs</a:t>
          </a:r>
          <a:endParaRPr lang="en-US" dirty="0">
            <a:solidFill>
              <a:schemeClr val="bg1"/>
            </a:solidFill>
          </a:endParaRPr>
        </a:p>
      </dgm:t>
    </dgm:pt>
    <dgm:pt modelId="{6670596C-AE44-45B3-AB23-ED94E5B0DBA5}" type="parTrans" cxnId="{BB61E089-FBA1-4A80-BF86-736837CE05AC}">
      <dgm:prSet/>
      <dgm:spPr/>
      <dgm:t>
        <a:bodyPr/>
        <a:lstStyle/>
        <a:p>
          <a:endParaRPr lang="en-US">
            <a:solidFill>
              <a:schemeClr val="bg1"/>
            </a:solidFill>
          </a:endParaRPr>
        </a:p>
      </dgm:t>
    </dgm:pt>
    <dgm:pt modelId="{A3189925-E2BD-499E-B324-1B29C9DE6F14}" type="sibTrans" cxnId="{BB61E089-FBA1-4A80-BF86-736837CE05AC}">
      <dgm:prSet/>
      <dgm:spPr/>
      <dgm:t>
        <a:bodyPr/>
        <a:lstStyle/>
        <a:p>
          <a:endParaRPr lang="en-US">
            <a:solidFill>
              <a:schemeClr val="bg1"/>
            </a:solidFill>
          </a:endParaRPr>
        </a:p>
      </dgm:t>
    </dgm:pt>
    <dgm:pt modelId="{0696405E-D7FF-4270-B470-29B1420C11FD}" type="pres">
      <dgm:prSet presAssocID="{6D6D4C1C-F51B-428F-90AE-0D1F39F21C30}" presName="Name0" presStyleCnt="0">
        <dgm:presLayoutVars>
          <dgm:chMax val="7"/>
          <dgm:chPref val="7"/>
          <dgm:dir/>
          <dgm:animLvl val="lvl"/>
        </dgm:presLayoutVars>
      </dgm:prSet>
      <dgm:spPr/>
      <dgm:t>
        <a:bodyPr/>
        <a:lstStyle/>
        <a:p>
          <a:endParaRPr lang="en-US"/>
        </a:p>
      </dgm:t>
    </dgm:pt>
    <dgm:pt modelId="{A681DBCE-2B86-46E6-8E70-C558A8457B76}" type="pres">
      <dgm:prSet presAssocID="{C4D2B049-3DC5-48D6-A301-8F6D15028A5E}" presName="Accent1" presStyleCnt="0"/>
      <dgm:spPr/>
    </dgm:pt>
    <dgm:pt modelId="{96FCA1EF-098D-4A18-A1B8-5218B9FEAB37}" type="pres">
      <dgm:prSet presAssocID="{C4D2B049-3DC5-48D6-A301-8F6D15028A5E}" presName="Accent" presStyleLbl="node1" presStyleIdx="0" presStyleCnt="3"/>
      <dgm:spPr/>
    </dgm:pt>
    <dgm:pt modelId="{7EFAE0F0-F972-455C-80BE-E1EC07B75C3D}" type="pres">
      <dgm:prSet presAssocID="{C4D2B049-3DC5-48D6-A301-8F6D15028A5E}" presName="Parent1" presStyleLbl="revTx" presStyleIdx="0" presStyleCnt="3">
        <dgm:presLayoutVars>
          <dgm:chMax val="1"/>
          <dgm:chPref val="1"/>
          <dgm:bulletEnabled val="1"/>
        </dgm:presLayoutVars>
      </dgm:prSet>
      <dgm:spPr/>
      <dgm:t>
        <a:bodyPr/>
        <a:lstStyle/>
        <a:p>
          <a:endParaRPr lang="en-US"/>
        </a:p>
      </dgm:t>
    </dgm:pt>
    <dgm:pt modelId="{A37CD90B-E51E-4781-8C46-C342C0684B84}" type="pres">
      <dgm:prSet presAssocID="{0E451B44-7E89-42BE-B8A1-85FC4644F6B0}" presName="Accent2" presStyleCnt="0"/>
      <dgm:spPr/>
    </dgm:pt>
    <dgm:pt modelId="{C49AC636-F844-48A1-846E-8A76ECBDE058}" type="pres">
      <dgm:prSet presAssocID="{0E451B44-7E89-42BE-B8A1-85FC4644F6B0}" presName="Accent" presStyleLbl="node1" presStyleIdx="1" presStyleCnt="3"/>
      <dgm:spPr/>
    </dgm:pt>
    <dgm:pt modelId="{16D58079-02D3-4773-8C53-287F22C9D28B}" type="pres">
      <dgm:prSet presAssocID="{0E451B44-7E89-42BE-B8A1-85FC4644F6B0}" presName="Parent2" presStyleLbl="revTx" presStyleIdx="1" presStyleCnt="3">
        <dgm:presLayoutVars>
          <dgm:chMax val="1"/>
          <dgm:chPref val="1"/>
          <dgm:bulletEnabled val="1"/>
        </dgm:presLayoutVars>
      </dgm:prSet>
      <dgm:spPr/>
      <dgm:t>
        <a:bodyPr/>
        <a:lstStyle/>
        <a:p>
          <a:endParaRPr lang="en-US"/>
        </a:p>
      </dgm:t>
    </dgm:pt>
    <dgm:pt modelId="{99D9E2F7-C84E-47A0-BDCD-F0D7E640B3E1}" type="pres">
      <dgm:prSet presAssocID="{C2071C02-0A24-4A45-A7ED-0E1CA6D084DE}" presName="Accent3" presStyleCnt="0"/>
      <dgm:spPr/>
    </dgm:pt>
    <dgm:pt modelId="{3CAAA3D7-4AE1-4D01-A61F-2B443A7D68EE}" type="pres">
      <dgm:prSet presAssocID="{C2071C02-0A24-4A45-A7ED-0E1CA6D084DE}" presName="Accent" presStyleLbl="node1" presStyleIdx="2" presStyleCnt="3"/>
      <dgm:spPr/>
    </dgm:pt>
    <dgm:pt modelId="{8905B6A6-E533-48C3-B158-ABD8F2E7A7CB}" type="pres">
      <dgm:prSet presAssocID="{C2071C02-0A24-4A45-A7ED-0E1CA6D084DE}" presName="Parent3" presStyleLbl="revTx" presStyleIdx="2" presStyleCnt="3">
        <dgm:presLayoutVars>
          <dgm:chMax val="1"/>
          <dgm:chPref val="1"/>
          <dgm:bulletEnabled val="1"/>
        </dgm:presLayoutVars>
      </dgm:prSet>
      <dgm:spPr/>
      <dgm:t>
        <a:bodyPr/>
        <a:lstStyle/>
        <a:p>
          <a:endParaRPr lang="en-US"/>
        </a:p>
      </dgm:t>
    </dgm:pt>
  </dgm:ptLst>
  <dgm:cxnLst>
    <dgm:cxn modelId="{A1729274-58DB-42E5-82B9-336CDEA965D8}" type="presOf" srcId="{C4D2B049-3DC5-48D6-A301-8F6D15028A5E}" destId="{7EFAE0F0-F972-455C-80BE-E1EC07B75C3D}" srcOrd="0" destOrd="0" presId="urn:microsoft.com/office/officeart/2009/layout/CircleArrowProcess"/>
    <dgm:cxn modelId="{8295AAF3-4EF4-4BAC-AA24-83B11D69D6D6}" srcId="{6D6D4C1C-F51B-428F-90AE-0D1F39F21C30}" destId="{C4D2B049-3DC5-48D6-A301-8F6D15028A5E}" srcOrd="0" destOrd="0" parTransId="{0B5D8864-0C4A-4BA5-86B3-3344C80A680F}" sibTransId="{97933B53-374C-40FA-A471-801776A9978C}"/>
    <dgm:cxn modelId="{632C3B95-6AED-4676-A1BB-99FDE3DE1DD7}" type="presOf" srcId="{C2071C02-0A24-4A45-A7ED-0E1CA6D084DE}" destId="{8905B6A6-E533-48C3-B158-ABD8F2E7A7CB}" srcOrd="0" destOrd="0" presId="urn:microsoft.com/office/officeart/2009/layout/CircleArrowProcess"/>
    <dgm:cxn modelId="{86CB7184-7694-43CB-B55D-D6B1D9925376}" srcId="{6D6D4C1C-F51B-428F-90AE-0D1F39F21C30}" destId="{0E451B44-7E89-42BE-B8A1-85FC4644F6B0}" srcOrd="1" destOrd="0" parTransId="{7C30F069-B2E9-49F2-B577-3B8EF125257A}" sibTransId="{BEF81A3D-F2F2-4F6F-A49B-927727A06F46}"/>
    <dgm:cxn modelId="{803DA3C5-1FAC-4C6E-918C-8F83DBAC9A6A}" type="presOf" srcId="{0E451B44-7E89-42BE-B8A1-85FC4644F6B0}" destId="{16D58079-02D3-4773-8C53-287F22C9D28B}" srcOrd="0" destOrd="0" presId="urn:microsoft.com/office/officeart/2009/layout/CircleArrowProcess"/>
    <dgm:cxn modelId="{BB61E089-FBA1-4A80-BF86-736837CE05AC}" srcId="{6D6D4C1C-F51B-428F-90AE-0D1F39F21C30}" destId="{C2071C02-0A24-4A45-A7ED-0E1CA6D084DE}" srcOrd="2" destOrd="0" parTransId="{6670596C-AE44-45B3-AB23-ED94E5B0DBA5}" sibTransId="{A3189925-E2BD-499E-B324-1B29C9DE6F14}"/>
    <dgm:cxn modelId="{DA9F4D50-496A-4185-97F2-C60428B1BF2C}" type="presOf" srcId="{6D6D4C1C-F51B-428F-90AE-0D1F39F21C30}" destId="{0696405E-D7FF-4270-B470-29B1420C11FD}" srcOrd="0" destOrd="0" presId="urn:microsoft.com/office/officeart/2009/layout/CircleArrowProcess"/>
    <dgm:cxn modelId="{0A3EA3F9-9F77-4D27-A3B4-E385B4B9D390}" type="presParOf" srcId="{0696405E-D7FF-4270-B470-29B1420C11FD}" destId="{A681DBCE-2B86-46E6-8E70-C558A8457B76}" srcOrd="0" destOrd="0" presId="urn:microsoft.com/office/officeart/2009/layout/CircleArrowProcess"/>
    <dgm:cxn modelId="{06C572C5-5130-426F-AA38-F8AB02BDE9B3}" type="presParOf" srcId="{A681DBCE-2B86-46E6-8E70-C558A8457B76}" destId="{96FCA1EF-098D-4A18-A1B8-5218B9FEAB37}" srcOrd="0" destOrd="0" presId="urn:microsoft.com/office/officeart/2009/layout/CircleArrowProcess"/>
    <dgm:cxn modelId="{ABD8BA3B-457F-4F11-9E77-F3AD1214182F}" type="presParOf" srcId="{0696405E-D7FF-4270-B470-29B1420C11FD}" destId="{7EFAE0F0-F972-455C-80BE-E1EC07B75C3D}" srcOrd="1" destOrd="0" presId="urn:microsoft.com/office/officeart/2009/layout/CircleArrowProcess"/>
    <dgm:cxn modelId="{5B9DA27D-E09A-4174-B5B1-661A6EEFB54F}" type="presParOf" srcId="{0696405E-D7FF-4270-B470-29B1420C11FD}" destId="{A37CD90B-E51E-4781-8C46-C342C0684B84}" srcOrd="2" destOrd="0" presId="urn:microsoft.com/office/officeart/2009/layout/CircleArrowProcess"/>
    <dgm:cxn modelId="{E2332707-AC69-4F27-9233-9A02910CF565}" type="presParOf" srcId="{A37CD90B-E51E-4781-8C46-C342C0684B84}" destId="{C49AC636-F844-48A1-846E-8A76ECBDE058}" srcOrd="0" destOrd="0" presId="urn:microsoft.com/office/officeart/2009/layout/CircleArrowProcess"/>
    <dgm:cxn modelId="{5FB8ACCF-2DF1-418D-A7AE-A67A1D9A8D56}" type="presParOf" srcId="{0696405E-D7FF-4270-B470-29B1420C11FD}" destId="{16D58079-02D3-4773-8C53-287F22C9D28B}" srcOrd="3" destOrd="0" presId="urn:microsoft.com/office/officeart/2009/layout/CircleArrowProcess"/>
    <dgm:cxn modelId="{F60DBA1D-AD42-4EBA-9622-40139987F9EA}" type="presParOf" srcId="{0696405E-D7FF-4270-B470-29B1420C11FD}" destId="{99D9E2F7-C84E-47A0-BDCD-F0D7E640B3E1}" srcOrd="4" destOrd="0" presId="urn:microsoft.com/office/officeart/2009/layout/CircleArrowProcess"/>
    <dgm:cxn modelId="{44DFF5F5-ACCD-40E3-B8FD-B2A55DFD184B}" type="presParOf" srcId="{99D9E2F7-C84E-47A0-BDCD-F0D7E640B3E1}" destId="{3CAAA3D7-4AE1-4D01-A61F-2B443A7D68EE}" srcOrd="0" destOrd="0" presId="urn:microsoft.com/office/officeart/2009/layout/CircleArrowProcess"/>
    <dgm:cxn modelId="{7092AD62-0710-4747-A833-DED4D8093467}" type="presParOf" srcId="{0696405E-D7FF-4270-B470-29B1420C11FD}" destId="{8905B6A6-E533-48C3-B158-ABD8F2E7A7CB}"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CA1EF-098D-4A18-A1B8-5218B9FEAB37}">
      <dsp:nvSpPr>
        <dsp:cNvPr id="0" name=""/>
        <dsp:cNvSpPr/>
      </dsp:nvSpPr>
      <dsp:spPr>
        <a:xfrm>
          <a:off x="1122512" y="399005"/>
          <a:ext cx="1942599" cy="194289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AE0F0-F972-455C-80BE-E1EC07B75C3D}">
      <dsp:nvSpPr>
        <dsp:cNvPr id="0" name=""/>
        <dsp:cNvSpPr/>
      </dsp:nvSpPr>
      <dsp:spPr>
        <a:xfrm>
          <a:off x="1551891" y="1100449"/>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Safety Programs</a:t>
          </a:r>
          <a:endParaRPr lang="en-US" sz="1100" kern="1200" dirty="0">
            <a:solidFill>
              <a:schemeClr val="bg1"/>
            </a:solidFill>
          </a:endParaRPr>
        </a:p>
      </dsp:txBody>
      <dsp:txXfrm>
        <a:off x="1551891" y="1100449"/>
        <a:ext cx="1079465" cy="539603"/>
      </dsp:txXfrm>
    </dsp:sp>
    <dsp:sp modelId="{C49AC636-F844-48A1-846E-8A76ECBDE058}">
      <dsp:nvSpPr>
        <dsp:cNvPr id="0" name=""/>
        <dsp:cNvSpPr/>
      </dsp:nvSpPr>
      <dsp:spPr>
        <a:xfrm>
          <a:off x="582962" y="1515342"/>
          <a:ext cx="1942599" cy="194289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58079-02D3-4773-8C53-287F22C9D28B}">
      <dsp:nvSpPr>
        <dsp:cNvPr id="0" name=""/>
        <dsp:cNvSpPr/>
      </dsp:nvSpPr>
      <dsp:spPr>
        <a:xfrm>
          <a:off x="1014529" y="2223244"/>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Continuous Processes Quality Improvement</a:t>
          </a:r>
          <a:endParaRPr lang="en-US" sz="1100" kern="1200" dirty="0">
            <a:solidFill>
              <a:schemeClr val="bg1"/>
            </a:solidFill>
          </a:endParaRPr>
        </a:p>
      </dsp:txBody>
      <dsp:txXfrm>
        <a:off x="1014529" y="2223244"/>
        <a:ext cx="1079465" cy="539603"/>
      </dsp:txXfrm>
    </dsp:sp>
    <dsp:sp modelId="{3CAAA3D7-4AE1-4D01-A61F-2B443A7D68EE}">
      <dsp:nvSpPr>
        <dsp:cNvPr id="0" name=""/>
        <dsp:cNvSpPr/>
      </dsp:nvSpPr>
      <dsp:spPr>
        <a:xfrm>
          <a:off x="1260774" y="2765269"/>
          <a:ext cx="1668994" cy="1669663"/>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5B6A6-E533-48C3-B158-ABD8F2E7A7CB}">
      <dsp:nvSpPr>
        <dsp:cNvPr id="0" name=""/>
        <dsp:cNvSpPr/>
      </dsp:nvSpPr>
      <dsp:spPr>
        <a:xfrm>
          <a:off x="1554444" y="3347653"/>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Infection Control Programs</a:t>
          </a:r>
          <a:endParaRPr lang="en-US" sz="1100" kern="1200" dirty="0">
            <a:solidFill>
              <a:schemeClr val="bg1"/>
            </a:solidFill>
          </a:endParaRPr>
        </a:p>
      </dsp:txBody>
      <dsp:txXfrm>
        <a:off x="1554444" y="3347653"/>
        <a:ext cx="1079465" cy="539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CA1EF-098D-4A18-A1B8-5218B9FEAB37}">
      <dsp:nvSpPr>
        <dsp:cNvPr id="0" name=""/>
        <dsp:cNvSpPr/>
      </dsp:nvSpPr>
      <dsp:spPr>
        <a:xfrm>
          <a:off x="1122512" y="399005"/>
          <a:ext cx="1942599" cy="194289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AE0F0-F972-455C-80BE-E1EC07B75C3D}">
      <dsp:nvSpPr>
        <dsp:cNvPr id="0" name=""/>
        <dsp:cNvSpPr/>
      </dsp:nvSpPr>
      <dsp:spPr>
        <a:xfrm>
          <a:off x="1551891" y="1100449"/>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Safety Programs</a:t>
          </a:r>
          <a:endParaRPr lang="en-US" sz="1100" kern="1200" dirty="0">
            <a:solidFill>
              <a:schemeClr val="bg1"/>
            </a:solidFill>
          </a:endParaRPr>
        </a:p>
      </dsp:txBody>
      <dsp:txXfrm>
        <a:off x="1551891" y="1100449"/>
        <a:ext cx="1079465" cy="539603"/>
      </dsp:txXfrm>
    </dsp:sp>
    <dsp:sp modelId="{C49AC636-F844-48A1-846E-8A76ECBDE058}">
      <dsp:nvSpPr>
        <dsp:cNvPr id="0" name=""/>
        <dsp:cNvSpPr/>
      </dsp:nvSpPr>
      <dsp:spPr>
        <a:xfrm>
          <a:off x="582962" y="1515342"/>
          <a:ext cx="1942599" cy="194289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58079-02D3-4773-8C53-287F22C9D28B}">
      <dsp:nvSpPr>
        <dsp:cNvPr id="0" name=""/>
        <dsp:cNvSpPr/>
      </dsp:nvSpPr>
      <dsp:spPr>
        <a:xfrm>
          <a:off x="1014529" y="2223244"/>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Continuous Processes Quality Improvement</a:t>
          </a:r>
          <a:endParaRPr lang="en-US" sz="1100" kern="1200" dirty="0">
            <a:solidFill>
              <a:schemeClr val="bg1"/>
            </a:solidFill>
          </a:endParaRPr>
        </a:p>
      </dsp:txBody>
      <dsp:txXfrm>
        <a:off x="1014529" y="2223244"/>
        <a:ext cx="1079465" cy="539603"/>
      </dsp:txXfrm>
    </dsp:sp>
    <dsp:sp modelId="{3CAAA3D7-4AE1-4D01-A61F-2B443A7D68EE}">
      <dsp:nvSpPr>
        <dsp:cNvPr id="0" name=""/>
        <dsp:cNvSpPr/>
      </dsp:nvSpPr>
      <dsp:spPr>
        <a:xfrm>
          <a:off x="1260774" y="2765269"/>
          <a:ext cx="1668994" cy="1669663"/>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5B6A6-E533-48C3-B158-ABD8F2E7A7CB}">
      <dsp:nvSpPr>
        <dsp:cNvPr id="0" name=""/>
        <dsp:cNvSpPr/>
      </dsp:nvSpPr>
      <dsp:spPr>
        <a:xfrm>
          <a:off x="1554444" y="3347653"/>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Infection Control Programs</a:t>
          </a:r>
          <a:endParaRPr lang="en-US" sz="1100" kern="1200" dirty="0">
            <a:solidFill>
              <a:schemeClr val="bg1"/>
            </a:solidFill>
          </a:endParaRPr>
        </a:p>
      </dsp:txBody>
      <dsp:txXfrm>
        <a:off x="1554444" y="3347653"/>
        <a:ext cx="1079465" cy="53960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463" y="522288"/>
            <a:ext cx="9445626" cy="5313362"/>
          </a:xfrm>
          <a:prstGeom prst="rect">
            <a:avLst/>
          </a:prstGeom>
          <a:noFill/>
          <a:ln w="12700">
            <a:solidFill>
              <a:prstClr val="black"/>
            </a:solidFill>
          </a:ln>
        </p:spPr>
        <p:txBody>
          <a:bodyPr vert="horz" lIns="94229" tIns="47114" rIns="94229" bIns="47114" rtlCol="0" anchor="ctr"/>
          <a:lstStyle/>
          <a:p>
            <a:endParaRPr lang="en-US" dirty="0"/>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97CA581-C722-6B40-99B6-69AFC8DBBCEE}" type="slidenum">
              <a:rPr lang="en-US" smtClean="0"/>
              <a:t>‹#›</a:t>
            </a:fld>
            <a:endParaRPr lang="en-US" dirty="0"/>
          </a:p>
        </p:txBody>
      </p:sp>
    </p:spTree>
    <p:extLst>
      <p:ext uri="{BB962C8B-B14F-4D97-AF65-F5344CB8AC3E}">
        <p14:creationId xmlns:p14="http://schemas.microsoft.com/office/powerpoint/2010/main" val="2610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 y="522288"/>
            <a:ext cx="9448800" cy="5314950"/>
          </a:xfrm>
        </p:spPr>
      </p:sp>
      <p:sp>
        <p:nvSpPr>
          <p:cNvPr id="4" name="Slide Number Placeholder 3"/>
          <p:cNvSpPr>
            <a:spLocks noGrp="1"/>
          </p:cNvSpPr>
          <p:nvPr>
            <p:ph type="sldNum" sz="quarter" idx="5"/>
          </p:nvPr>
        </p:nvSpPr>
        <p:spPr/>
        <p:txBody>
          <a:bodyPr/>
          <a:lstStyle/>
          <a:p>
            <a:fld id="{497CA581-C722-6B40-99B6-69AFC8DBBCEE}" type="slidenum">
              <a:rPr lang="en-US" smtClean="0"/>
              <a:t>1</a:t>
            </a:fld>
            <a:endParaRPr lang="en-US" dirty="0"/>
          </a:p>
        </p:txBody>
      </p:sp>
    </p:spTree>
    <p:extLst>
      <p:ext uri="{BB962C8B-B14F-4D97-AF65-F5344CB8AC3E}">
        <p14:creationId xmlns:p14="http://schemas.microsoft.com/office/powerpoint/2010/main" val="320033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 y="522288"/>
            <a:ext cx="9448800" cy="5314950"/>
          </a:xfrm>
        </p:spPr>
      </p:sp>
      <p:sp>
        <p:nvSpPr>
          <p:cNvPr id="3" name="Notes Placeholder 2"/>
          <p:cNvSpPr>
            <a:spLocks noGrp="1"/>
          </p:cNvSpPr>
          <p:nvPr>
            <p:ph type="body" idx="1"/>
          </p:nvPr>
        </p:nvSpPr>
        <p:spPr>
          <a:xfrm>
            <a:off x="938848" y="3418067"/>
            <a:ext cx="7510780" cy="2796599"/>
          </a:xfrm>
          <a:prstGeom prst="rect">
            <a:avLst/>
          </a:prstGeom>
        </p:spPr>
        <p:txBody>
          <a:bodyPr lIns="94229" tIns="47114" rIns="94229" bIns="47114"/>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2</a:t>
            </a:fld>
            <a:endParaRPr lang="en-US" dirty="0"/>
          </a:p>
        </p:txBody>
      </p:sp>
    </p:spTree>
    <p:extLst>
      <p:ext uri="{BB962C8B-B14F-4D97-AF65-F5344CB8AC3E}">
        <p14:creationId xmlns:p14="http://schemas.microsoft.com/office/powerpoint/2010/main" val="344465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 y="522288"/>
            <a:ext cx="9448800" cy="5314950"/>
          </a:xfrm>
        </p:spPr>
      </p:sp>
      <p:sp>
        <p:nvSpPr>
          <p:cNvPr id="3" name="Notes Placeholder 2"/>
          <p:cNvSpPr>
            <a:spLocks noGrp="1"/>
          </p:cNvSpPr>
          <p:nvPr>
            <p:ph type="body" idx="1"/>
          </p:nvPr>
        </p:nvSpPr>
        <p:spPr>
          <a:xfrm>
            <a:off x="938848" y="3418067"/>
            <a:ext cx="7510780" cy="2796599"/>
          </a:xfrm>
          <a:prstGeom prst="rect">
            <a:avLst/>
          </a:prstGeom>
        </p:spPr>
        <p:txBody>
          <a:bodyPr lIns="94229" tIns="47114" rIns="94229" bIns="47114"/>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3</a:t>
            </a:fld>
            <a:endParaRPr lang="en-US" dirty="0"/>
          </a:p>
        </p:txBody>
      </p:sp>
    </p:spTree>
    <p:extLst>
      <p:ext uri="{BB962C8B-B14F-4D97-AF65-F5344CB8AC3E}">
        <p14:creationId xmlns:p14="http://schemas.microsoft.com/office/powerpoint/2010/main" val="326342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8213" y="3417888"/>
            <a:ext cx="7512050" cy="2797175"/>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6</a:t>
            </a:fld>
            <a:endParaRPr lang="en-US" dirty="0"/>
          </a:p>
        </p:txBody>
      </p:sp>
    </p:spTree>
    <p:extLst>
      <p:ext uri="{BB962C8B-B14F-4D97-AF65-F5344CB8AC3E}">
        <p14:creationId xmlns:p14="http://schemas.microsoft.com/office/powerpoint/2010/main" val="317338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8213" y="3417888"/>
            <a:ext cx="7512050" cy="2797175"/>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14</a:t>
            </a:fld>
            <a:endParaRPr lang="en-US" dirty="0"/>
          </a:p>
        </p:txBody>
      </p:sp>
    </p:spTree>
    <p:extLst>
      <p:ext uri="{BB962C8B-B14F-4D97-AF65-F5344CB8AC3E}">
        <p14:creationId xmlns:p14="http://schemas.microsoft.com/office/powerpoint/2010/main" val="3233905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tx1"/>
                </a:solidFill>
              </a:rPr>
              <a:pPr/>
              <a:t>‹#›</a:t>
            </a:fld>
            <a:endParaRPr lang="en-US" sz="900" dirty="0">
              <a:solidFill>
                <a:schemeClr val="tx1"/>
              </a:solidFill>
            </a:endParaRP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pic>
        <p:nvPicPr>
          <p:cNvPr id="2" name="Picture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7176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1" r:id="rId9"/>
    <p:sldLayoutId id="2147483672" r:id="rId10"/>
    <p:sldLayoutId id="2147483673" r:id="rId11"/>
    <p:sldLayoutId id="2147483674" r:id="rId12"/>
    <p:sldLayoutId id="2147483675" r:id="rId13"/>
    <p:sldLayoutId id="2147483676" r:id="rId14"/>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hdr="0" ftr="0" dt="0"/>
  <p:txStyles>
    <p:titleStyle>
      <a:lvl1pPr algn="ctr" defTabSz="457200" rtl="0" eaLnBrk="1" latinLnBrk="0" hangingPunct="1">
        <a:spcBef>
          <a:spcPct val="0"/>
        </a:spcBef>
        <a:buNone/>
        <a:defRPr lang="en-US" sz="24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osha.gov/SLTC/etools/hospital/hazards/sharps/sharps.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osha.gov/SLTC/etools/hospital/hazards/sharps/sharps.html#needlestick_injuri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www.osha.gov/OshDoc/Directive_pdf/CPL_2-2_69_APPBForm5.pdf" TargetMode="External"/><Relationship Id="rId3" Type="http://schemas.openxmlformats.org/officeDocument/2006/relationships/hyperlink" Target="https://www.osha.gov/SLTC/etools/hospital/hazards/sharps/sharps.html" TargetMode="External"/><Relationship Id="rId7" Type="http://schemas.openxmlformats.org/officeDocument/2006/relationships/hyperlink" Target="https://www.osha.gov/laws-regs/standardinterpretations/2003-02-20#:~:text=The%20Needlestick%20Safety%20and%20Prevention%20Act%20(NSPA)%20was%20signed,into%20law%20in%20November%202000.&amp;text=The%20OSHA%20bloodborne%20pathogens%20standard,potentially%20infectious%20materials%20(OPIM" TargetMode="External"/><Relationship Id="rId2" Type="http://schemas.openxmlformats.org/officeDocument/2006/relationships/hyperlink" Target="https://internationalsafetycenter.org/wp-content/uploads/2020/06/2019-EPInet-Needlestick-Sharps-Summary.pdf" TargetMode="External"/><Relationship Id="rId1" Type="http://schemas.openxmlformats.org/officeDocument/2006/relationships/slideLayout" Target="../slideLayouts/slideLayout4.xml"/><Relationship Id="rId6" Type="http://schemas.openxmlformats.org/officeDocument/2006/relationships/hyperlink" Target="https://www.ast.org/uploadedFiles/Main_Site/Content/About_Us/Standard_Sharps_Safety_Use_of_the_Neutral_Zone.pdf" TargetMode="External"/><Relationship Id="rId11" Type="http://schemas.openxmlformats.org/officeDocument/2006/relationships/hyperlink" Target="https://www.cdc.gov/sharpssafety/resources.html" TargetMode="External"/><Relationship Id="rId5" Type="http://schemas.openxmlformats.org/officeDocument/2006/relationships/hyperlink" Target="https://www.osha.gov/laws-regs/regulations/standardnumber/1910/1910.1030" TargetMode="External"/><Relationship Id="rId10" Type="http://schemas.openxmlformats.org/officeDocument/2006/relationships/hyperlink" Target="https://www.osha.gov/needlesticks/needlefact.html" TargetMode="External"/><Relationship Id="rId4" Type="http://schemas.openxmlformats.org/officeDocument/2006/relationships/hyperlink" Target="https://www.osha.gov/SLTC/etools/hospital/hazards/sharps/sharps.html#needlestick_injuries" TargetMode="External"/><Relationship Id="rId9" Type="http://schemas.openxmlformats.org/officeDocument/2006/relationships/hyperlink" Target="https://www.cdc.gov/sharpssafet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internationalsafetycenter.org/wp-content/uploads/2020/06/2019-EPInet-Needlestick-Sharps-Summary.pdf"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www.osha.gov/SLTC/etools/hospital/hazards/sharps/sharps.html#needlestick_injuries" TargetMode="External"/><Relationship Id="rId4" Type="http://schemas.openxmlformats.org/officeDocument/2006/relationships/hyperlink" Target="https://www.osha.gov/SLTC/etools/hospital/hazards/sharps/sharps.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ast.org/uploadedFiles/Main_Site/Content/About_Us/Standard_Sharps_Safety_Use_of_the_Neutral_Zone.pdf" TargetMode="External"/><Relationship Id="rId3" Type="http://schemas.openxmlformats.org/officeDocument/2006/relationships/hyperlink" Target="https://www.cdc.gov/sharpssafety/resources.html" TargetMode="External"/><Relationship Id="rId7" Type="http://schemas.openxmlformats.org/officeDocument/2006/relationships/hyperlink" Target="https://www.osha.gov/laws-regs/regulations/standardnumber/1910/1910.1030"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www.osha.gov/SLTC/etools/hospital/hazards/sharps/sharps.html#needlestick_injuries" TargetMode="External"/><Relationship Id="rId5" Type="http://schemas.openxmlformats.org/officeDocument/2006/relationships/hyperlink" Target="https://www.osha.gov/SLTC/etools/hospital/hazards/sharps/sharps.html" TargetMode="External"/><Relationship Id="rId4" Type="http://schemas.openxmlformats.org/officeDocument/2006/relationships/hyperlink" Target="https://internationalsafetycenter.org/wp-content/uploads/2020/06/2019-EPInet-Needlestick-Sharps-Summary.pdf" TargetMode="External"/><Relationship Id="rId9" Type="http://schemas.openxmlformats.org/officeDocument/2006/relationships/hyperlink" Target="https://www.osha.gov/laws-regs/standardinterpretations/2003-02-20#:~:text=The%20Needlestick%20Safety%20and%20Prevention%20Act%20(NSPA)%20was%20signed,into%20law%20in%20November%202000.&amp;text=The%20OSHA%20bloodborne%20pathogens%20standard,potentially%20infectious%20materials%20(OPI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sha.gov/SLTC/etools/hospital/hazards/sharps/sharps.html#needlestick_injuries" TargetMode="External"/><Relationship Id="rId3" Type="http://schemas.openxmlformats.org/officeDocument/2006/relationships/diagramLayout" Target="../diagrams/layout1.xml"/><Relationship Id="rId7" Type="http://schemas.openxmlformats.org/officeDocument/2006/relationships/hyperlink" Target="https://www.osha.gov/SLTC/etools/hospital/hazards/sharps/sharps.html"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hyperlink" Target="https://www.osha.gov/SLTC/etools/hospital/hazards/sharps/sharps.html#needlestick_injuries" TargetMode="External"/><Relationship Id="rId3" Type="http://schemas.openxmlformats.org/officeDocument/2006/relationships/diagramLayout" Target="../diagrams/layout2.xml"/><Relationship Id="rId7" Type="http://schemas.openxmlformats.org/officeDocument/2006/relationships/hyperlink" Target="https://www.osha.gov/SLTC/etools/hospital/hazards/sharps/sharps.html" TargetMode="Externa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osha.gov/SLTC/etools/hospital/hazards/sharps/sharp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osha.gov/SLTC/etools/hospital/hazards/sharps/sharps.html#needlestick_injuri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93521" y="5198708"/>
            <a:ext cx="9692640" cy="1092762"/>
          </a:xfrm>
        </p:spPr>
        <p:txBody>
          <a:bodyPr/>
          <a:lstStyle/>
          <a:p>
            <a:pPr indent="-1005840"/>
            <a:r>
              <a:rPr lang="en-US" sz="3600" dirty="0" smtClean="0"/>
              <a:t>Sharps Safety</a:t>
            </a:r>
          </a:p>
          <a:p>
            <a:pPr indent="-1005840"/>
            <a:r>
              <a:rPr lang="en-US" sz="1800" dirty="0" smtClean="0"/>
              <a:t>Clinical Solutions Team </a:t>
            </a:r>
            <a:endParaRPr lang="en-US" sz="1800" dirty="0"/>
          </a:p>
        </p:txBody>
      </p:sp>
      <p:sp>
        <p:nvSpPr>
          <p:cNvPr id="4" name="Text Placeholder 3"/>
          <p:cNvSpPr>
            <a:spLocks noGrp="1"/>
          </p:cNvSpPr>
          <p:nvPr>
            <p:ph type="body" sz="quarter" idx="15"/>
          </p:nvPr>
        </p:nvSpPr>
        <p:spPr/>
        <p:txBody>
          <a:bodyPr/>
          <a:lstStyle/>
          <a:p>
            <a:r>
              <a:rPr lang="en-US" dirty="0" smtClean="0"/>
              <a:t>9/9/2020</a:t>
            </a:r>
            <a:endParaRPr lang="en-US" dirty="0"/>
          </a:p>
        </p:txBody>
      </p:sp>
    </p:spTree>
    <p:extLst>
      <p:ext uri="{BB962C8B-B14F-4D97-AF65-F5344CB8AC3E}">
        <p14:creationId xmlns:p14="http://schemas.microsoft.com/office/powerpoint/2010/main" val="11366194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996198" y="998315"/>
            <a:ext cx="7870893" cy="243097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0"/>
              <a:ext cx="4030527" cy="910836"/>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Develop </a:t>
              </a:r>
              <a:r>
                <a:rPr kumimoji="0" lang="en-US" sz="2000" b="0" i="0" u="none" strike="noStrike" kern="1200" cap="none" spc="0" normalizeH="0" baseline="0" noProof="0" dirty="0" smtClean="0">
                  <a:ln>
                    <a:noFill/>
                  </a:ln>
                  <a:solidFill>
                    <a:schemeClr val="bg1"/>
                  </a:solidFill>
                  <a:effectLst/>
                  <a:uLnTx/>
                  <a:uFillTx/>
                  <a:latin typeface="Calibri" panose="020F0502020204030204"/>
                  <a:ea typeface="+mn-ea"/>
                  <a:cs typeface="+mn-cs"/>
                </a:rPr>
                <a:t>and Implement</a:t>
              </a:r>
              <a:r>
                <a:rPr kumimoji="0" lang="en-US" sz="2000" b="0" i="0" u="none" strike="noStrike" kern="1200" cap="none" spc="0" normalizeH="0" noProof="0" dirty="0" smtClean="0">
                  <a:ln>
                    <a:noFill/>
                  </a:ln>
                  <a:solidFill>
                    <a:schemeClr val="bg1"/>
                  </a:solidFill>
                  <a:effectLst/>
                  <a:uLnTx/>
                  <a:uFillTx/>
                  <a:latin typeface="Calibri" panose="020F0502020204030204"/>
                  <a:ea typeface="+mn-ea"/>
                  <a:cs typeface="+mn-cs"/>
                </a:rPr>
                <a:t> </a:t>
              </a:r>
              <a:r>
                <a:rPr kumimoji="0" lang="en-US" sz="2000" b="0" i="0" u="none" strike="noStrike" kern="1200" cap="none" spc="0" normalizeH="0" baseline="0" noProof="0" dirty="0" smtClean="0">
                  <a:ln>
                    <a:noFill/>
                  </a:ln>
                  <a:solidFill>
                    <a:schemeClr val="bg1"/>
                  </a:solidFill>
                  <a:effectLst/>
                  <a:uLnTx/>
                  <a:uFillTx/>
                  <a:latin typeface="Calibri" panose="020F0502020204030204"/>
                  <a:ea typeface="+mn-ea"/>
                  <a:cs typeface="+mn-cs"/>
                </a:rPr>
                <a:t>Action </a:t>
              </a: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Plans</a:t>
              </a:r>
            </a:p>
          </p:txBody>
        </p:sp>
        <p:sp>
          <p:nvSpPr>
            <p:cNvPr id="26" name="Rectangle 25"/>
            <p:cNvSpPr/>
            <p:nvPr/>
          </p:nvSpPr>
          <p:spPr>
            <a:xfrm>
              <a:off x="4038178" y="1896566"/>
              <a:ext cx="7789050" cy="436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1289904" y="1710088"/>
            <a:ext cx="7536265" cy="167738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Action</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plan for reducing injuries should include:</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Setting</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targets for injury reduction</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Determine what interventions will be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Identify indicators of performance improvement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noProof="0" dirty="0" smtClean="0">
                <a:latin typeface="Calibri Light" panose="020F0302020204030204" pitchFamily="34" charset="0"/>
                <a:cs typeface="Calibri Light" panose="020F0302020204030204" pitchFamily="34" charset="0"/>
              </a:rPr>
              <a:t>Set timelines and define responsibility.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dirty="0">
              <a:ln>
                <a:noFill/>
              </a:ln>
              <a:solidFill>
                <a:srgbClr val="1E345D">
                  <a:lumMod val="50000"/>
                </a:srgbClr>
              </a:solidFill>
              <a:effectLst/>
              <a:uLnTx/>
              <a:uFillTx/>
              <a:latin typeface="Calibri Light" panose="020F0302020204030204" pitchFamily="34" charset="0"/>
              <a:cs typeface="Calibri Light" panose="020F03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noProof="0" dirty="0" smtClean="0">
              <a:ln>
                <a:noFill/>
              </a:ln>
              <a:solidFill>
                <a:srgbClr val="1E345D">
                  <a:lumMod val="50000"/>
                </a:srgbClr>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Calibri" panose="020F0502020204030204"/>
              <a:ea typeface="+mn-ea"/>
              <a:cs typeface="+mn-cs"/>
            </a:endParaRPr>
          </a:p>
        </p:txBody>
      </p:sp>
      <p:sp>
        <p:nvSpPr>
          <p:cNvPr id="50" name="Rectangle 49"/>
          <p:cNvSpPr/>
          <p:nvPr/>
        </p:nvSpPr>
        <p:spPr>
          <a:xfrm>
            <a:off x="7572376" y="5793646"/>
            <a:ext cx="4619624"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2" name="Group 21"/>
          <p:cNvGrpSpPr/>
          <p:nvPr/>
        </p:nvGrpSpPr>
        <p:grpSpPr>
          <a:xfrm>
            <a:off x="2325372" y="3159696"/>
            <a:ext cx="7870893" cy="2430974"/>
            <a:chOff x="3997257" y="723900"/>
            <a:chExt cx="7870893" cy="5534024"/>
          </a:xfrm>
        </p:grpSpPr>
        <p:sp>
          <p:nvSpPr>
            <p:cNvPr id="23" name="Rectangle 22"/>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Pentagon 2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7" name="TextBox 26"/>
            <p:cNvSpPr txBox="1"/>
            <p:nvPr/>
          </p:nvSpPr>
          <p:spPr>
            <a:xfrm>
              <a:off x="4079224" y="900640"/>
              <a:ext cx="2443105" cy="91083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Monitor Performance</a:t>
              </a:r>
            </a:p>
          </p:txBody>
        </p:sp>
        <p:sp>
          <p:nvSpPr>
            <p:cNvPr id="28" name="Rectangle 27"/>
            <p:cNvSpPr/>
            <p:nvPr/>
          </p:nvSpPr>
          <p:spPr>
            <a:xfrm>
              <a:off x="4038178" y="1896566"/>
              <a:ext cx="7789050" cy="436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solidFill>
                    <a:srgbClr val="1E345D">
                      <a:lumMod val="50000"/>
                    </a:srgbClr>
                  </a:solidFill>
                  <a:latin typeface="Calibri Light" panose="020F0302020204030204" pitchFamily="34" charset="0"/>
                  <a:cs typeface="Calibri Light" panose="020F0302020204030204" pitchFamily="34" charset="0"/>
                </a:rPr>
                <a:t>What data can be used to monitor each process</a:t>
              </a:r>
              <a:r>
                <a:rPr lang="en-US" sz="1400" b="1" dirty="0" smtClean="0">
                  <a:solidFill>
                    <a:srgbClr val="1E345D">
                      <a:lumMod val="50000"/>
                    </a:srgbClr>
                  </a:solidFill>
                  <a:latin typeface="Calibri Light" panose="020F0302020204030204" pitchFamily="34" charset="0"/>
                  <a:cs typeface="Calibri Light" panose="020F0302020204030204" pitchFamily="34" charset="0"/>
                </a:rPr>
                <a:t>?</a:t>
              </a:r>
              <a:endParaRPr lang="en-US" sz="1400" dirty="0" smtClean="0">
                <a:solidFill>
                  <a:srgbClr val="1E345D">
                    <a:lumMod val="50000"/>
                  </a:srgbClr>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400" dirty="0" smtClean="0">
                  <a:solidFill>
                    <a:srgbClr val="1E345D">
                      <a:lumMod val="50000"/>
                    </a:srgbClr>
                  </a:solidFill>
                  <a:latin typeface="Calibri Light" panose="020F0302020204030204" pitchFamily="34" charset="0"/>
                  <a:cs typeface="Calibri Light" panose="020F0302020204030204" pitchFamily="34" charset="0"/>
                </a:rPr>
                <a:t>Consider </a:t>
              </a:r>
              <a:r>
                <a:rPr lang="en-US" sz="1400" dirty="0">
                  <a:solidFill>
                    <a:srgbClr val="1E345D">
                      <a:lumMod val="50000"/>
                    </a:srgbClr>
                  </a:solidFill>
                  <a:latin typeface="Calibri Light" panose="020F0302020204030204" pitchFamily="34" charset="0"/>
                  <a:cs typeface="Calibri Light" panose="020F0302020204030204" pitchFamily="34" charset="0"/>
                </a:rPr>
                <a:t>a monthly or quarterly schedule to review data.</a:t>
              </a:r>
            </a:p>
            <a:p>
              <a:pPr marL="285750" indent="-285750">
                <a:buFont typeface="Arial" panose="020B0604020202020204" pitchFamily="34" charset="0"/>
                <a:buChar char="•"/>
              </a:pPr>
              <a:r>
                <a:rPr lang="en-US" sz="1400" dirty="0">
                  <a:solidFill>
                    <a:srgbClr val="1E345D">
                      <a:lumMod val="50000"/>
                    </a:srgbClr>
                  </a:solidFill>
                  <a:latin typeface="Calibri Light" panose="020F0302020204030204" pitchFamily="34" charset="0"/>
                  <a:cs typeface="Calibri Light" panose="020F0302020204030204" pitchFamily="34" charset="0"/>
                </a:rPr>
                <a:t>If objectives are not being met, redesign and </a:t>
              </a:r>
              <a:r>
                <a:rPr lang="en-US" sz="1400" dirty="0" smtClean="0">
                  <a:solidFill>
                    <a:srgbClr val="1E345D">
                      <a:lumMod val="50000"/>
                    </a:srgbClr>
                  </a:solidFill>
                  <a:latin typeface="Calibri Light" panose="020F0302020204030204" pitchFamily="34" charset="0"/>
                  <a:cs typeface="Calibri Light" panose="020F0302020204030204" pitchFamily="34" charset="0"/>
                </a:rPr>
                <a:t>re-implement</a:t>
              </a:r>
              <a:r>
                <a:rPr lang="en-US" dirty="0" smtClean="0">
                  <a:solidFill>
                    <a:srgbClr val="FFFFFF"/>
                  </a:solidFill>
                  <a:latin typeface="Calibri" panose="020F0502020204030204"/>
                </a:rPr>
                <a:t>.</a:t>
              </a: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cxnSp>
        <p:nvCxnSpPr>
          <p:cNvPr id="4" name="Straight Connector 3"/>
          <p:cNvCxnSpPr>
            <a:endCxn id="24" idx="1"/>
          </p:cNvCxnSpPr>
          <p:nvPr/>
        </p:nvCxnSpPr>
        <p:spPr>
          <a:xfrm>
            <a:off x="996198" y="3417259"/>
            <a:ext cx="1329174" cy="1"/>
          </a:xfrm>
          <a:prstGeom prst="line">
            <a:avLst/>
          </a:prstGeom>
          <a:ln w="38100">
            <a:solidFill>
              <a:srgbClr val="0082CB"/>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2322727" y="5578640"/>
            <a:ext cx="7873538" cy="1909"/>
          </a:xfrm>
          <a:prstGeom prst="line">
            <a:avLst/>
          </a:prstGeom>
          <a:ln w="38100">
            <a:solidFill>
              <a:srgbClr val="0082CB"/>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32943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8035640"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192091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Culture of Safety</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5" y="1583957"/>
            <a:ext cx="8129129" cy="417037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A culture of safety is a </a:t>
            </a:r>
            <a:r>
              <a:rPr lang="en-US" sz="1300" i="1" noProof="0" dirty="0" smtClean="0">
                <a:latin typeface="+mj-lt"/>
              </a:rPr>
              <a:t>shared commitment of both leadership and employees to ensure a safe work environment.</a:t>
            </a:r>
            <a:r>
              <a:rPr lang="en-US" sz="1300" noProof="0" dirty="0" smtClean="0">
                <a:latin typeface="+mj-lt"/>
              </a:rPr>
              <a:t>  An employee’s perception of an organization’s commitment to safety can be influenced by the following:</a:t>
            </a:r>
          </a:p>
          <a:p>
            <a:pPr marL="742950" lvl="1" indent="-285750">
              <a:buFont typeface="Arial" panose="020B0604020202020204" pitchFamily="34" charset="0"/>
              <a:buChar char="•"/>
            </a:pPr>
            <a:r>
              <a:rPr lang="en-US" sz="1300" dirty="0" smtClean="0">
                <a:latin typeface="+mj-lt"/>
              </a:rPr>
              <a:t>Managements actions to improve safety;</a:t>
            </a:r>
          </a:p>
          <a:p>
            <a:pPr marL="742950" lvl="1" indent="-285750">
              <a:buFont typeface="Arial" panose="020B0604020202020204" pitchFamily="34" charset="0"/>
              <a:buChar char="•"/>
            </a:pPr>
            <a:r>
              <a:rPr lang="en-US" sz="1300" noProof="0" dirty="0" smtClean="0">
                <a:latin typeface="+mj-lt"/>
              </a:rPr>
              <a:t>Inclusion of employees in safety planning;</a:t>
            </a:r>
          </a:p>
          <a:p>
            <a:pPr marL="742950" lvl="1" indent="-285750">
              <a:buFont typeface="Arial" panose="020B0604020202020204" pitchFamily="34" charset="0"/>
              <a:buChar char="•"/>
            </a:pPr>
            <a:r>
              <a:rPr lang="en-US" sz="1300" noProof="0" dirty="0" smtClean="0">
                <a:latin typeface="+mj-lt"/>
              </a:rPr>
              <a:t>Availability of written safety guidelines and policies;</a:t>
            </a:r>
          </a:p>
          <a:p>
            <a:pPr marL="742950" lvl="1" indent="-285750">
              <a:buFont typeface="Arial" panose="020B0604020202020204" pitchFamily="34" charset="0"/>
              <a:buChar char="•"/>
            </a:pPr>
            <a:r>
              <a:rPr lang="en-US" sz="1300" noProof="0" dirty="0" smtClean="0">
                <a:latin typeface="+mj-lt"/>
              </a:rPr>
              <a:t>Availability of appropriate safety devices and protective equipment;</a:t>
            </a:r>
          </a:p>
          <a:p>
            <a:pPr marL="742950" lvl="1" indent="-285750">
              <a:buFont typeface="Arial" panose="020B0604020202020204" pitchFamily="34" charset="0"/>
              <a:buChar char="•"/>
            </a:pPr>
            <a:r>
              <a:rPr kumimoji="0" lang="en-US" sz="1300" b="0" i="0" u="none" strike="noStrike" kern="1200" cap="none" spc="0" normalizeH="0" baseline="0" dirty="0" smtClean="0">
                <a:ln>
                  <a:noFill/>
                </a:ln>
                <a:effectLst/>
                <a:uLnTx/>
                <a:uFillTx/>
                <a:latin typeface="+mj-lt"/>
              </a:rPr>
              <a:t>Influence</a:t>
            </a:r>
            <a:r>
              <a:rPr kumimoji="0" lang="en-US" sz="1300" b="0" i="0" u="none" strike="noStrike" kern="1200" cap="none" spc="0" normalizeH="0" dirty="0" smtClean="0">
                <a:ln>
                  <a:noFill/>
                </a:ln>
                <a:effectLst/>
                <a:uLnTx/>
                <a:uFillTx/>
                <a:latin typeface="+mj-lt"/>
              </a:rPr>
              <a:t> of group norms regarding what is acceptable safety practice; </a:t>
            </a:r>
            <a:r>
              <a:rPr kumimoji="0" lang="en-US" sz="1300" b="0" i="1" u="none" strike="noStrike" kern="1200" cap="none" spc="0" normalizeH="0" dirty="0" smtClean="0">
                <a:ln>
                  <a:noFill/>
                </a:ln>
                <a:effectLst/>
                <a:uLnTx/>
                <a:uFillTx/>
                <a:latin typeface="+mj-lt"/>
              </a:rPr>
              <a:t>and</a:t>
            </a:r>
          </a:p>
          <a:p>
            <a:pPr marL="742950" lvl="1" indent="-285750">
              <a:buFont typeface="Arial" panose="020B0604020202020204" pitchFamily="34" charset="0"/>
              <a:buChar char="•"/>
            </a:pPr>
            <a:r>
              <a:rPr lang="en-US" sz="1300" baseline="0" noProof="0" dirty="0" smtClean="0">
                <a:latin typeface="+mj-lt"/>
              </a:rPr>
              <a:t>Introduction to safety processes when first employed.</a:t>
            </a:r>
          </a:p>
          <a:p>
            <a:pPr lvl="1"/>
            <a:endParaRPr kumimoji="0" lang="en-US" sz="1300" b="0" i="0" u="none" strike="noStrike" kern="1200" cap="none" spc="0" normalizeH="0" baseline="0" noProof="0" dirty="0" smtClean="0">
              <a:ln>
                <a:noFill/>
              </a:ln>
              <a:effectLst/>
              <a:uLnTx/>
              <a:uFillTx/>
              <a:latin typeface="+mj-lt"/>
            </a:endParaRPr>
          </a:p>
          <a:p>
            <a:pPr marR="0" lvl="0" algn="l" defTabSz="914400" rtl="0" eaLnBrk="1" fontAlgn="auto" latinLnBrk="0" hangingPunct="1">
              <a:lnSpc>
                <a:spcPct val="100000"/>
              </a:lnSpc>
              <a:spcBef>
                <a:spcPts val="0"/>
              </a:spcBef>
              <a:spcAft>
                <a:spcPts val="0"/>
              </a:spcAft>
              <a:buClrTx/>
              <a:buSzTx/>
              <a:tabLst/>
              <a:defRPr/>
            </a:pPr>
            <a:r>
              <a:rPr kumimoji="0" lang="en-US" sz="1300" b="0" i="0" u="none" strike="noStrike" kern="1200" cap="none" spc="0" normalizeH="0" baseline="0" noProof="0" dirty="0" smtClean="0">
                <a:ln>
                  <a:noFill/>
                </a:ln>
                <a:effectLst/>
                <a:uLnTx/>
                <a:uFillTx/>
                <a:latin typeface="+mj-lt"/>
              </a:rPr>
              <a:t>A systematic</a:t>
            </a:r>
            <a:r>
              <a:rPr lang="en-US" sz="1300" dirty="0" smtClean="0">
                <a:latin typeface="+mj-lt"/>
              </a:rPr>
              <a:t> </a:t>
            </a:r>
            <a:r>
              <a:rPr kumimoji="0" lang="en-US" sz="1300" b="0" i="0" u="none" strike="noStrike" kern="1200" cap="none" spc="0" normalizeH="0" baseline="0" noProof="0" dirty="0" smtClean="0">
                <a:ln>
                  <a:noFill/>
                </a:ln>
                <a:effectLst/>
                <a:uLnTx/>
                <a:uFillTx/>
                <a:latin typeface="+mj-lt"/>
              </a:rPr>
              <a:t>approach to safety concerns are found in “high reliability organizations”. Critical factors include:</a:t>
            </a:r>
          </a:p>
          <a:p>
            <a:pPr marL="742950" lvl="1" indent="-285750">
              <a:buFont typeface="Arial" panose="020B0604020202020204" pitchFamily="34" charset="0"/>
              <a:buChar char="•"/>
            </a:pPr>
            <a:r>
              <a:rPr lang="en-US" sz="1300" dirty="0" smtClean="0">
                <a:latin typeface="+mj-lt"/>
              </a:rPr>
              <a:t>Safety is valued above production or efficiency;</a:t>
            </a:r>
          </a:p>
          <a:p>
            <a:pPr marL="742950" lvl="1" indent="-285750">
              <a:buFont typeface="Arial" panose="020B0604020202020204" pitchFamily="34" charset="0"/>
              <a:buChar char="•"/>
            </a:pPr>
            <a:r>
              <a:rPr lang="en-US" sz="1300" dirty="0" smtClean="0">
                <a:latin typeface="+mj-lt"/>
              </a:rPr>
              <a:t>Unsafe acts are rare even when production is high;</a:t>
            </a:r>
          </a:p>
          <a:p>
            <a:pPr marL="742950" lvl="1" indent="-285750">
              <a:buFont typeface="Arial" panose="020B0604020202020204" pitchFamily="34" charset="0"/>
              <a:buChar char="•"/>
            </a:pPr>
            <a:r>
              <a:rPr lang="en-US" sz="1300" dirty="0" smtClean="0">
                <a:latin typeface="+mj-lt"/>
              </a:rPr>
              <a:t>Management involvement and ability to verbalize shared values, beliefs and acceptable behaviors;</a:t>
            </a:r>
          </a:p>
          <a:p>
            <a:pPr marL="742950" lvl="1" indent="-285750">
              <a:buFont typeface="Arial" panose="020B0604020202020204" pitchFamily="34" charset="0"/>
              <a:buChar char="•"/>
            </a:pPr>
            <a:r>
              <a:rPr lang="en-US" sz="1300" dirty="0" smtClean="0">
                <a:latin typeface="+mj-lt"/>
              </a:rPr>
              <a:t>Safety officers and committee members carry high status and rank;</a:t>
            </a:r>
          </a:p>
          <a:p>
            <a:pPr marL="742950" lvl="1" indent="-285750">
              <a:buFont typeface="Arial" panose="020B0604020202020204" pitchFamily="34" charset="0"/>
              <a:buChar char="•"/>
            </a:pPr>
            <a:r>
              <a:rPr lang="en-US" sz="1300" dirty="0" smtClean="0">
                <a:latin typeface="+mj-lt"/>
              </a:rPr>
              <a:t>Strong safety training and communication;</a:t>
            </a:r>
          </a:p>
          <a:p>
            <a:pPr marL="742950" lvl="1" indent="-285750">
              <a:buFont typeface="Arial" panose="020B0604020202020204" pitchFamily="34" charset="0"/>
              <a:buChar char="•"/>
            </a:pPr>
            <a:r>
              <a:rPr lang="en-US" sz="1300" dirty="0" smtClean="0">
                <a:latin typeface="+mj-lt"/>
              </a:rPr>
              <a:t>Orderly operations;</a:t>
            </a:r>
          </a:p>
          <a:p>
            <a:pPr marL="742950" lvl="1" indent="-285750">
              <a:buFont typeface="Arial" panose="020B0604020202020204" pitchFamily="34" charset="0"/>
              <a:buChar char="•"/>
            </a:pPr>
            <a:r>
              <a:rPr lang="en-US" sz="1300" dirty="0" smtClean="0">
                <a:latin typeface="+mj-lt"/>
              </a:rPr>
              <a:t>Frequent and candid communication across all levels;</a:t>
            </a:r>
          </a:p>
          <a:p>
            <a:pPr marL="742950" lvl="1" indent="-285750">
              <a:buFont typeface="Arial" panose="020B0604020202020204" pitchFamily="34" charset="0"/>
              <a:buChar char="•"/>
            </a:pPr>
            <a:r>
              <a:rPr lang="en-US" sz="1300" dirty="0" smtClean="0">
                <a:latin typeface="+mj-lt"/>
              </a:rPr>
              <a:t>Recognition of safety behaviors; and</a:t>
            </a:r>
          </a:p>
          <a:p>
            <a:pPr marL="742950" lvl="1" indent="-285750">
              <a:buFont typeface="Arial" panose="020B0604020202020204" pitchFamily="34" charset="0"/>
              <a:buChar char="•"/>
            </a:pPr>
            <a:r>
              <a:rPr lang="en-US" sz="1300" dirty="0" smtClean="0">
                <a:latin typeface="+mj-lt"/>
              </a:rPr>
              <a:t>Non-punitive response to event reporting.</a:t>
            </a:r>
          </a:p>
          <a:p>
            <a:pPr lvl="1"/>
            <a:endParaRPr kumimoji="0" lang="en-US" sz="1300" b="0" i="0" u="none" strike="noStrike" kern="1200" cap="none" spc="0" normalizeH="0" baseline="0" noProof="0" dirty="0">
              <a:ln>
                <a:noFill/>
              </a:ln>
              <a:solidFill>
                <a:srgbClr val="1E345D">
                  <a:lumMod val="50000"/>
                </a:srgbClr>
              </a:solidFill>
              <a:effectLst/>
              <a:uLnTx/>
              <a:uFillTx/>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6991350" y="5793646"/>
            <a:ext cx="4804165" cy="5078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2"/>
            </a:endParaRPr>
          </a:p>
          <a:p>
            <a:r>
              <a:rPr lang="en-US" sz="900" dirty="0" smtClean="0">
                <a:hlinkClick r:id="rId2"/>
              </a:rPr>
              <a:t>https</a:t>
            </a:r>
            <a:r>
              <a:rPr lang="en-US" sz="900" dirty="0">
                <a:hlinkClick r:id="rId2"/>
              </a:rPr>
              <a:t>://www.osha.gov/SLTC/etools/hospital/hazards/sharps/sharps.html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34" name="Group 33"/>
          <p:cNvGrpSpPr/>
          <p:nvPr/>
        </p:nvGrpSpPr>
        <p:grpSpPr>
          <a:xfrm>
            <a:off x="402785" y="1794331"/>
            <a:ext cx="2506652" cy="3709878"/>
            <a:chOff x="370383" y="856550"/>
            <a:chExt cx="2506652" cy="3709878"/>
          </a:xfrm>
        </p:grpSpPr>
        <p:grpSp>
          <p:nvGrpSpPr>
            <p:cNvPr id="35" name="Group 34"/>
            <p:cNvGrpSpPr/>
            <p:nvPr/>
          </p:nvGrpSpPr>
          <p:grpSpPr>
            <a:xfrm>
              <a:off x="370383" y="856550"/>
              <a:ext cx="2478344" cy="852134"/>
              <a:chOff x="601310" y="735392"/>
              <a:chExt cx="2567314" cy="1982726"/>
            </a:xfrm>
          </p:grpSpPr>
          <p:sp>
            <p:nvSpPr>
              <p:cNvPr id="72" name="Rectangle 71"/>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3" name="Pentagon 72"/>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4" name="Rectangle 73"/>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6" name="TextBox 35"/>
            <p:cNvSpPr txBox="1"/>
            <p:nvPr/>
          </p:nvSpPr>
          <p:spPr>
            <a:xfrm>
              <a:off x="434075" y="996649"/>
              <a:ext cx="23608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Procedures</a:t>
              </a:r>
              <a:r>
                <a:rPr kumimoji="0" lang="en-US" sz="1800" b="0" i="0" u="none" strike="noStrike" kern="1200" cap="none" spc="0" normalizeH="0" noProof="0" dirty="0" smtClean="0">
                  <a:ln>
                    <a:noFill/>
                  </a:ln>
                  <a:solidFill>
                    <a:srgbClr val="1E345D"/>
                  </a:solidFill>
                  <a:effectLst/>
                  <a:uLnTx/>
                  <a:uFillTx/>
                  <a:latin typeface="Calibri" panose="020F0502020204030204"/>
                  <a:ea typeface="+mn-ea"/>
                  <a:cs typeface="+mn-cs"/>
                </a:rPr>
                <a:t> for Reporting</a:t>
              </a:r>
              <a:endPar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endParaRPr>
            </a:p>
          </p:txBody>
        </p:sp>
        <p:grpSp>
          <p:nvGrpSpPr>
            <p:cNvPr id="37" name="Group 36"/>
            <p:cNvGrpSpPr/>
            <p:nvPr/>
          </p:nvGrpSpPr>
          <p:grpSpPr>
            <a:xfrm>
              <a:off x="387623" y="1767249"/>
              <a:ext cx="2461104" cy="892646"/>
              <a:chOff x="387623" y="1767249"/>
              <a:chExt cx="2461104" cy="892646"/>
            </a:xfrm>
          </p:grpSpPr>
          <p:grpSp>
            <p:nvGrpSpPr>
              <p:cNvPr id="67" name="Group 66"/>
              <p:cNvGrpSpPr/>
              <p:nvPr/>
            </p:nvGrpSpPr>
            <p:grpSpPr>
              <a:xfrm>
                <a:off x="387623" y="1767249"/>
                <a:ext cx="2461104" cy="892646"/>
                <a:chOff x="601310" y="735392"/>
                <a:chExt cx="2567314" cy="1982726"/>
              </a:xfrm>
            </p:grpSpPr>
            <p:sp>
              <p:nvSpPr>
                <p:cNvPr id="69" name="Rectangle 68"/>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Pentagon 69"/>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Rectangle 70"/>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8" name="TextBox 67"/>
              <p:cNvSpPr txBox="1"/>
              <p:nvPr/>
            </p:nvSpPr>
            <p:spPr>
              <a:xfrm>
                <a:off x="443013" y="2083452"/>
                <a:ext cx="238273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Data Analysis</a:t>
                </a:r>
              </a:p>
            </p:txBody>
          </p:sp>
        </p:grpSp>
        <p:grpSp>
          <p:nvGrpSpPr>
            <p:cNvPr id="38" name="Group 37"/>
            <p:cNvGrpSpPr/>
            <p:nvPr/>
          </p:nvGrpSpPr>
          <p:grpSpPr>
            <a:xfrm>
              <a:off x="401681" y="2727282"/>
              <a:ext cx="2461104" cy="892646"/>
              <a:chOff x="387623" y="1767249"/>
              <a:chExt cx="2461104" cy="892646"/>
            </a:xfrm>
          </p:grpSpPr>
          <p:grpSp>
            <p:nvGrpSpPr>
              <p:cNvPr id="62" name="Group 61"/>
              <p:cNvGrpSpPr/>
              <p:nvPr/>
            </p:nvGrpSpPr>
            <p:grpSpPr>
              <a:xfrm>
                <a:off x="387623" y="1767249"/>
                <a:ext cx="2461104" cy="892646"/>
                <a:chOff x="601310" y="735392"/>
                <a:chExt cx="2567314" cy="1982726"/>
              </a:xfrm>
            </p:grpSpPr>
            <p:sp>
              <p:nvSpPr>
                <p:cNvPr id="64" name="Rectangle 63"/>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Pentagon 64"/>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3" name="TextBox 62"/>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Device Selection</a:t>
                </a:r>
              </a:p>
            </p:txBody>
          </p:sp>
        </p:grpSp>
        <p:grpSp>
          <p:nvGrpSpPr>
            <p:cNvPr id="39" name="Group 38"/>
            <p:cNvGrpSpPr/>
            <p:nvPr/>
          </p:nvGrpSpPr>
          <p:grpSpPr>
            <a:xfrm>
              <a:off x="403557" y="3673782"/>
              <a:ext cx="2473478" cy="892646"/>
              <a:chOff x="387623" y="1767249"/>
              <a:chExt cx="2473478" cy="892646"/>
            </a:xfrm>
          </p:grpSpPr>
          <p:grpSp>
            <p:nvGrpSpPr>
              <p:cNvPr id="57" name="Group 56"/>
              <p:cNvGrpSpPr/>
              <p:nvPr/>
            </p:nvGrpSpPr>
            <p:grpSpPr>
              <a:xfrm>
                <a:off x="387623" y="1767249"/>
                <a:ext cx="2461104" cy="892646"/>
                <a:chOff x="601310" y="735392"/>
                <a:chExt cx="2567314" cy="1982726"/>
              </a:xfrm>
            </p:grpSpPr>
            <p:sp>
              <p:nvSpPr>
                <p:cNvPr id="59" name="Rectangle 58"/>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Pentagon 59"/>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8" name="TextBox 57"/>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grpSp>
    </p:spTree>
    <p:extLst>
      <p:ext uri="{BB962C8B-B14F-4D97-AF65-F5344CB8AC3E}">
        <p14:creationId xmlns:p14="http://schemas.microsoft.com/office/powerpoint/2010/main" val="6357213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420025" y="2705030"/>
            <a:ext cx="2489412" cy="2799179"/>
            <a:chOff x="387623" y="1767249"/>
            <a:chExt cx="2489412" cy="2799179"/>
          </a:xfrm>
        </p:grpSpPr>
        <p:grpSp>
          <p:nvGrpSpPr>
            <p:cNvPr id="29" name="Group 28"/>
            <p:cNvGrpSpPr/>
            <p:nvPr/>
          </p:nvGrpSpPr>
          <p:grpSpPr>
            <a:xfrm>
              <a:off x="387623" y="1767249"/>
              <a:ext cx="2461104" cy="892646"/>
              <a:chOff x="387623" y="1767249"/>
              <a:chExt cx="2461104" cy="892646"/>
            </a:xfrm>
          </p:grpSpPr>
          <p:grpSp>
            <p:nvGrpSpPr>
              <p:cNvPr id="56" name="Group 55"/>
              <p:cNvGrpSpPr/>
              <p:nvPr/>
            </p:nvGrpSpPr>
            <p:grpSpPr>
              <a:xfrm>
                <a:off x="387623" y="1767249"/>
                <a:ext cx="2461104" cy="892646"/>
                <a:chOff x="601310" y="735392"/>
                <a:chExt cx="2567314" cy="1982726"/>
              </a:xfrm>
            </p:grpSpPr>
            <p:sp>
              <p:nvSpPr>
                <p:cNvPr id="58" name="Rectangle 5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Pentagon 58"/>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Rectangle 59"/>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7" name="TextBox 56"/>
              <p:cNvSpPr txBox="1"/>
              <p:nvPr/>
            </p:nvSpPr>
            <p:spPr>
              <a:xfrm>
                <a:off x="443013" y="2083452"/>
                <a:ext cx="238273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Data Analysis</a:t>
                </a:r>
              </a:p>
            </p:txBody>
          </p:sp>
        </p:grpSp>
        <p:grpSp>
          <p:nvGrpSpPr>
            <p:cNvPr id="33" name="Group 32"/>
            <p:cNvGrpSpPr/>
            <p:nvPr/>
          </p:nvGrpSpPr>
          <p:grpSpPr>
            <a:xfrm>
              <a:off x="401681" y="2727282"/>
              <a:ext cx="2461104" cy="892646"/>
              <a:chOff x="387623" y="1767249"/>
              <a:chExt cx="2461104" cy="892646"/>
            </a:xfrm>
          </p:grpSpPr>
          <p:grpSp>
            <p:nvGrpSpPr>
              <p:cNvPr id="51" name="Group 50"/>
              <p:cNvGrpSpPr/>
              <p:nvPr/>
            </p:nvGrpSpPr>
            <p:grpSpPr>
              <a:xfrm>
                <a:off x="387623" y="1767249"/>
                <a:ext cx="2461104" cy="892646"/>
                <a:chOff x="601310" y="735392"/>
                <a:chExt cx="2567314" cy="1982726"/>
              </a:xfrm>
            </p:grpSpPr>
            <p:sp>
              <p:nvSpPr>
                <p:cNvPr id="53" name="Rectangle 52"/>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Pentagon 53"/>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2" name="TextBox 51"/>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Device Selection</a:t>
                </a:r>
              </a:p>
            </p:txBody>
          </p:sp>
        </p:grpSp>
        <p:grpSp>
          <p:nvGrpSpPr>
            <p:cNvPr id="34" name="Group 33"/>
            <p:cNvGrpSpPr/>
            <p:nvPr/>
          </p:nvGrpSpPr>
          <p:grpSpPr>
            <a:xfrm>
              <a:off x="403557" y="3673782"/>
              <a:ext cx="2473478" cy="892646"/>
              <a:chOff x="387623" y="1767249"/>
              <a:chExt cx="2473478" cy="892646"/>
            </a:xfrm>
          </p:grpSpPr>
          <p:grpSp>
            <p:nvGrpSpPr>
              <p:cNvPr id="35" name="Group 34"/>
              <p:cNvGrpSpPr/>
              <p:nvPr/>
            </p:nvGrpSpPr>
            <p:grpSpPr>
              <a:xfrm>
                <a:off x="387623" y="1767249"/>
                <a:ext cx="2461104" cy="892646"/>
                <a:chOff x="601310" y="735392"/>
                <a:chExt cx="2567314" cy="1982726"/>
              </a:xfrm>
            </p:grpSpPr>
            <p:sp>
              <p:nvSpPr>
                <p:cNvPr id="37" name="Rectangle 36"/>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Pentagon 37"/>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6" name="TextBox 35"/>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grpSp>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79621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Procedures for Reporting</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457048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Every healthcare organization should have a written protocol that describes the process for reporting exposure to blood and body fluids, including percutaneous injury, and how and when to seek medical treatment.  </a:t>
            </a:r>
            <a:r>
              <a:rPr lang="en-US" sz="1300" dirty="0" smtClean="0">
                <a:latin typeface="+mj-lt"/>
              </a:rPr>
              <a:t>Bloodborne pathogen exposure protocols need to be understood by all employees. </a:t>
            </a:r>
            <a:r>
              <a:rPr lang="en-US" sz="1300" noProof="0" dirty="0" smtClean="0">
                <a:latin typeface="+mj-lt"/>
              </a:rPr>
              <a:t>These</a:t>
            </a:r>
            <a:r>
              <a:rPr lang="en-US" sz="1300" dirty="0" smtClean="0">
                <a:latin typeface="+mj-lt"/>
              </a:rPr>
              <a:t> processes should include plan for injuries that may occur during off shifts.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noProof="0" dirty="0" smtClean="0">
                <a:latin typeface="+mj-lt"/>
              </a:rPr>
              <a:t>Federal OSHA and some states require a record of the brand and manufacturer of any device </a:t>
            </a:r>
            <a:r>
              <a:rPr lang="en-US" sz="1300" b="1" dirty="0" smtClean="0">
                <a:latin typeface="+mj-lt"/>
              </a:rPr>
              <a:t>involved in an injury to a worker</a:t>
            </a:r>
            <a:r>
              <a:rPr lang="en-US" sz="1300" noProof="0" dirty="0" smtClean="0">
                <a:latin typeface="+mj-lt"/>
              </a:rPr>
              <a:t>. The report must provide information to determine if injury was related to a design flaw, device failure, manufacturing defect, operator error, or other circumstance.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Suggested minimal information to be collected:</a:t>
            </a:r>
          </a:p>
          <a:p>
            <a:pPr marL="742950" lvl="1" indent="-285750">
              <a:buFont typeface="Arial" panose="020B0604020202020204" pitchFamily="34" charset="0"/>
              <a:buChar char="•"/>
            </a:pPr>
            <a:r>
              <a:rPr lang="en-US" sz="1300" dirty="0" smtClean="0">
                <a:latin typeface="+mj-lt"/>
              </a:rPr>
              <a:t>Unique identification number for incident that ensures privacy of healthcare worker;</a:t>
            </a:r>
          </a:p>
          <a:p>
            <a:pPr marL="742950" lvl="1" indent="-285750">
              <a:buFont typeface="Arial" panose="020B0604020202020204" pitchFamily="34" charset="0"/>
              <a:buChar char="•"/>
            </a:pPr>
            <a:r>
              <a:rPr lang="en-US" sz="1300" noProof="0" dirty="0" smtClean="0">
                <a:latin typeface="+mj-lt"/>
              </a:rPr>
              <a:t>Date and time of injury;</a:t>
            </a:r>
          </a:p>
          <a:p>
            <a:pPr marL="742950" lvl="1" indent="-285750">
              <a:buFont typeface="Arial" panose="020B0604020202020204" pitchFamily="34" charset="0"/>
              <a:buChar char="•"/>
            </a:pPr>
            <a:r>
              <a:rPr lang="en-US" sz="1300" noProof="0" dirty="0" smtClean="0">
                <a:latin typeface="+mj-lt"/>
              </a:rPr>
              <a:t>Occupation of worker</a:t>
            </a:r>
          </a:p>
          <a:p>
            <a:pPr marL="742950" lvl="1" indent="-285750">
              <a:buFont typeface="Arial" panose="020B0604020202020204" pitchFamily="34" charset="0"/>
              <a:buChar char="•"/>
            </a:pPr>
            <a:r>
              <a:rPr lang="en-US" sz="1300" noProof="0" dirty="0" smtClean="0">
                <a:latin typeface="+mj-lt"/>
              </a:rPr>
              <a:t>Location where injury occurred;</a:t>
            </a:r>
          </a:p>
          <a:p>
            <a:pPr marL="742950" lvl="1" indent="-285750">
              <a:buFont typeface="Arial" panose="020B0604020202020204" pitchFamily="34" charset="0"/>
              <a:buChar char="•"/>
            </a:pPr>
            <a:r>
              <a:rPr lang="en-US" sz="1300" dirty="0" smtClean="0">
                <a:latin typeface="+mj-lt"/>
              </a:rPr>
              <a:t>Type of device involved;</a:t>
            </a:r>
          </a:p>
          <a:p>
            <a:pPr marL="742950" lvl="1" indent="-285750">
              <a:buFont typeface="Arial" panose="020B0604020202020204" pitchFamily="34" charset="0"/>
              <a:buChar char="•"/>
            </a:pPr>
            <a:r>
              <a:rPr lang="en-US" sz="1300" noProof="0" dirty="0" smtClean="0">
                <a:latin typeface="+mj-lt"/>
              </a:rPr>
              <a:t>Presence or absence of an engineered </a:t>
            </a:r>
            <a:r>
              <a:rPr lang="en-US" sz="1300" noProof="0" dirty="0" smtClean="0">
                <a:solidFill>
                  <a:srgbClr val="1E345D">
                    <a:lumMod val="50000"/>
                  </a:srgbClr>
                </a:solidFill>
                <a:latin typeface="+mj-lt"/>
              </a:rPr>
              <a:t>sharps injury prevention feature;</a:t>
            </a:r>
          </a:p>
          <a:p>
            <a:pPr marL="742950" lvl="1" indent="-285750">
              <a:buFont typeface="Arial" panose="020B0604020202020204" pitchFamily="34" charset="0"/>
              <a:buChar char="•"/>
            </a:pPr>
            <a:r>
              <a:rPr lang="en-US" sz="1300" dirty="0" smtClean="0">
                <a:solidFill>
                  <a:srgbClr val="1E345D">
                    <a:lumMod val="50000"/>
                  </a:srgbClr>
                </a:solidFill>
                <a:latin typeface="+mj-lt"/>
              </a:rPr>
              <a:t>Brand of device;</a:t>
            </a:r>
          </a:p>
          <a:p>
            <a:pPr marL="742950" lvl="1" indent="-285750">
              <a:buFont typeface="Arial" panose="020B0604020202020204" pitchFamily="34" charset="0"/>
              <a:buChar char="•"/>
            </a:pPr>
            <a:r>
              <a:rPr lang="en-US" sz="1300" noProof="0" dirty="0" smtClean="0">
                <a:solidFill>
                  <a:srgbClr val="1E345D">
                    <a:lumMod val="50000"/>
                  </a:srgbClr>
                </a:solidFill>
                <a:latin typeface="+mj-lt"/>
              </a:rPr>
              <a:t>Purpose or procedure being performed at time of injury; and</a:t>
            </a:r>
          </a:p>
          <a:p>
            <a:pPr marL="742950" lvl="1" indent="-285750">
              <a:buFont typeface="Arial" panose="020B0604020202020204" pitchFamily="34" charset="0"/>
              <a:buChar char="•"/>
            </a:pPr>
            <a:r>
              <a:rPr lang="en-US" sz="1300" dirty="0" smtClean="0">
                <a:solidFill>
                  <a:srgbClr val="1E345D">
                    <a:lumMod val="50000"/>
                  </a:srgbClr>
                </a:solidFill>
                <a:latin typeface="+mj-lt"/>
              </a:rPr>
              <a:t>When and how injury occurred.</a:t>
            </a:r>
            <a:endParaRPr lang="en-US" sz="1300" noProof="0" dirty="0" smtClean="0">
              <a:solidFill>
                <a:srgbClr val="1E345D">
                  <a:lumMod val="50000"/>
                </a:srgbClr>
              </a:solidFill>
              <a:latin typeface="+mj-lt"/>
            </a:endParaRPr>
          </a:p>
          <a:p>
            <a:pPr marL="285750" indent="-285750">
              <a:buFont typeface="Arial" panose="020B0604020202020204" pitchFamily="34" charset="0"/>
              <a:buChar char="•"/>
            </a:pPr>
            <a:r>
              <a:rPr lang="en-US" sz="1300" dirty="0">
                <a:solidFill>
                  <a:srgbClr val="1E345D">
                    <a:lumMod val="50000"/>
                  </a:srgbClr>
                </a:solidFill>
                <a:latin typeface="+mj-lt"/>
              </a:rPr>
              <a:t>Performing a root cause analysis, using a process map or flow chart or fishbone diagrams should be performed on injuries or near misses.</a:t>
            </a:r>
          </a:p>
          <a:p>
            <a:pPr lvl="1"/>
            <a:endParaRPr kumimoji="0" lang="en-US" sz="1300" b="0" i="0" u="none" strike="noStrike" kern="1200" cap="none" spc="0" normalizeH="0" baseline="0" noProof="0" dirty="0" smtClean="0">
              <a:ln>
                <a:noFill/>
              </a:ln>
              <a:solidFill>
                <a:srgbClr val="1E345D">
                  <a:lumMod val="50000"/>
                </a:srgbClr>
              </a:solidFill>
              <a:effectLst/>
              <a:uLnTx/>
              <a:uFillTx/>
              <a:latin typeface="+mj-lt"/>
            </a:endParaRPr>
          </a:p>
          <a:p>
            <a:r>
              <a:rPr lang="en-US" sz="1300" dirty="0" smtClean="0">
                <a:solidFill>
                  <a:srgbClr val="1E345D">
                    <a:lumMod val="50000"/>
                  </a:srgbClr>
                </a:solidFill>
                <a:latin typeface="+mj-lt"/>
              </a:rPr>
              <a:t>Hazard reporting encourages employees to report observed hazards or near misses.  This information is useful in identifying an area that may need intervention or attention.</a:t>
            </a:r>
            <a:endParaRPr kumimoji="0" lang="en-US" sz="1300" b="0" i="0" u="none" strike="noStrike" kern="1200" cap="none" spc="0" normalizeH="0" baseline="0" noProof="0" dirty="0">
              <a:ln>
                <a:noFill/>
              </a:ln>
              <a:solidFill>
                <a:srgbClr val="1E345D">
                  <a:lumMod val="50000"/>
                </a:srgbClr>
              </a:solidFill>
              <a:effectLst/>
              <a:uLnTx/>
              <a:uFillTx/>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3" name="TextBox 2"/>
          <p:cNvSpPr txBox="1"/>
          <p:nvPr/>
        </p:nvSpPr>
        <p:spPr>
          <a:xfrm>
            <a:off x="5505450" y="6314602"/>
            <a:ext cx="5553075" cy="507831"/>
          </a:xfrm>
          <a:prstGeom prst="rect">
            <a:avLst/>
          </a:prstGeom>
          <a:noFill/>
        </p:spPr>
        <p:txBody>
          <a:bodyPr wrap="square" rtlCol="0">
            <a:spAutoFit/>
          </a:bodyPr>
          <a:lstStyle/>
          <a:p>
            <a:r>
              <a:rPr lang="en-US" sz="900" dirty="0"/>
              <a:t>https://www.cdc.gov/sharpssafety/resources.html</a:t>
            </a:r>
            <a:endParaRPr lang="en-US" sz="900" dirty="0">
              <a:hlinkClick r:id="rId2"/>
            </a:endParaRP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spTree>
    <p:extLst>
      <p:ext uri="{BB962C8B-B14F-4D97-AF65-F5344CB8AC3E}">
        <p14:creationId xmlns:p14="http://schemas.microsoft.com/office/powerpoint/2010/main" val="315163874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15681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Data Analysis</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3770263"/>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The first step to Analyzing Sharps Injury Data is to generate frequency lists of the following:</a:t>
            </a:r>
            <a:endParaRPr lang="en-US" sz="1300" dirty="0" smtClean="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Occupations of personnel;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Work locations;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Types of devices involved;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Types of procedures during which injury occurred;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Timing of occurrence (before, during or after use); </a:t>
            </a:r>
            <a:r>
              <a:rPr lang="en-US" sz="1300" i="1" dirty="0" smtClean="0">
                <a:latin typeface="+mj-lt"/>
              </a:rPr>
              <a:t>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Circumstances.</a:t>
            </a: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latin typeface="+mj-lt"/>
            </a:endParaRPr>
          </a:p>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Calculate injury incidence rates utilizing reliable and appropriate numerators and denominators. For instance when calculating injury incidence rates among nursing personnel, the denominator should only include nurses that are exposed or potentially exposed to sharp devices.</a:t>
            </a:r>
          </a:p>
          <a:p>
            <a:pPr marR="0" lvl="0" algn="l" defTabSz="914400" rtl="0" eaLnBrk="1" fontAlgn="auto" latinLnBrk="0" hangingPunct="1">
              <a:lnSpc>
                <a:spcPct val="100000"/>
              </a:lnSpc>
              <a:spcBef>
                <a:spcPts val="0"/>
              </a:spcBef>
              <a:spcAft>
                <a:spcPts val="0"/>
              </a:spcAft>
              <a:buClrTx/>
              <a:buSzTx/>
              <a:tabLst/>
              <a:defRPr/>
            </a:pPr>
            <a:endParaRPr lang="en-US" sz="1300" dirty="0">
              <a:latin typeface="+mj-lt"/>
            </a:endParaRPr>
          </a:p>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Procedure and/or device-specific incidence rates are also useful metrics to calculate. </a:t>
            </a:r>
            <a:r>
              <a:rPr lang="en-US" sz="1300" dirty="0" smtClean="0">
                <a:latin typeface="+mj-lt"/>
              </a:rPr>
              <a:t>The denominator should be based on the actual numbers of procedures performed or devices used which can sometimes be difficult to obtain.</a:t>
            </a:r>
          </a:p>
          <a:p>
            <a:pPr marR="0" lvl="0" algn="l" defTabSz="914400" rtl="0" eaLnBrk="1" fontAlgn="auto" latinLnBrk="0" hangingPunct="1">
              <a:lnSpc>
                <a:spcPct val="100000"/>
              </a:lnSpc>
              <a:spcBef>
                <a:spcPts val="0"/>
              </a:spcBef>
              <a:spcAft>
                <a:spcPts val="0"/>
              </a:spcAft>
              <a:buClrTx/>
              <a:buSzTx/>
              <a:tabLst/>
              <a:defRPr/>
            </a:pPr>
            <a:endParaRPr lang="en-US" sz="1300" noProof="0" dirty="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7077076" y="5793646"/>
            <a:ext cx="4718440" cy="5078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2"/>
            </a:endParaRPr>
          </a:p>
          <a:p>
            <a:r>
              <a:rPr lang="en-US" sz="900" dirty="0" smtClean="0">
                <a:hlinkClick r:id="rId2"/>
              </a:rPr>
              <a:t>https</a:t>
            </a:r>
            <a:r>
              <a:rPr lang="en-US" sz="900" dirty="0">
                <a:hlinkClick r:id="rId2"/>
              </a:rPr>
              <a:t>://www.osha.gov/SLTC/etools/hospital/hazards/sharps/sharps.html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2" name="Group 21"/>
          <p:cNvGrpSpPr/>
          <p:nvPr/>
        </p:nvGrpSpPr>
        <p:grpSpPr>
          <a:xfrm>
            <a:off x="434083" y="3665063"/>
            <a:ext cx="2475354" cy="1839146"/>
            <a:chOff x="401681" y="2727282"/>
            <a:chExt cx="2475354" cy="1839146"/>
          </a:xfrm>
        </p:grpSpPr>
        <p:grpSp>
          <p:nvGrpSpPr>
            <p:cNvPr id="24" name="Group 23"/>
            <p:cNvGrpSpPr/>
            <p:nvPr/>
          </p:nvGrpSpPr>
          <p:grpSpPr>
            <a:xfrm>
              <a:off x="401681" y="2727282"/>
              <a:ext cx="2461104" cy="892646"/>
              <a:chOff x="387623" y="1767249"/>
              <a:chExt cx="2461104" cy="892646"/>
            </a:xfrm>
          </p:grpSpPr>
          <p:grpSp>
            <p:nvGrpSpPr>
              <p:cNvPr id="36" name="Group 35"/>
              <p:cNvGrpSpPr/>
              <p:nvPr/>
            </p:nvGrpSpPr>
            <p:grpSpPr>
              <a:xfrm>
                <a:off x="387623" y="1767249"/>
                <a:ext cx="2461104" cy="892646"/>
                <a:chOff x="601310" y="735392"/>
                <a:chExt cx="2567314" cy="1982726"/>
              </a:xfrm>
            </p:grpSpPr>
            <p:sp>
              <p:nvSpPr>
                <p:cNvPr id="38" name="Rectangle 3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Pentagon 38"/>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Rectangle 39"/>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7" name="TextBox 36"/>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Device Selection</a:t>
                </a:r>
              </a:p>
            </p:txBody>
          </p:sp>
        </p:grpSp>
        <p:grpSp>
          <p:nvGrpSpPr>
            <p:cNvPr id="27" name="Group 26"/>
            <p:cNvGrpSpPr/>
            <p:nvPr/>
          </p:nvGrpSpPr>
          <p:grpSpPr>
            <a:xfrm>
              <a:off x="403557" y="3673782"/>
              <a:ext cx="2473478" cy="892646"/>
              <a:chOff x="387623" y="1767249"/>
              <a:chExt cx="2473478" cy="892646"/>
            </a:xfrm>
          </p:grpSpPr>
          <p:grpSp>
            <p:nvGrpSpPr>
              <p:cNvPr id="28" name="Group 27"/>
              <p:cNvGrpSpPr/>
              <p:nvPr/>
            </p:nvGrpSpPr>
            <p:grpSpPr>
              <a:xfrm>
                <a:off x="387623" y="1767249"/>
                <a:ext cx="2461104" cy="892646"/>
                <a:chOff x="601310" y="735392"/>
                <a:chExt cx="2567314" cy="1982726"/>
              </a:xfrm>
            </p:grpSpPr>
            <p:sp>
              <p:nvSpPr>
                <p:cNvPr id="33" name="Rectangle 32"/>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Pentagon 33"/>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Rectangle 34"/>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9" name="TextBox 28"/>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grpSp>
    </p:spTree>
    <p:extLst>
      <p:ext uri="{BB962C8B-B14F-4D97-AF65-F5344CB8AC3E}">
        <p14:creationId xmlns:p14="http://schemas.microsoft.com/office/powerpoint/2010/main" val="186353541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189699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Device Selection</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15656"/>
            <a:ext cx="7505983" cy="369332"/>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b="1" noProof="0" dirty="0" smtClean="0">
                <a:solidFill>
                  <a:srgbClr val="1E345D">
                    <a:lumMod val="50000"/>
                  </a:srgbClr>
                </a:solidFill>
                <a:latin typeface="Calibri" panose="020F0502020204030204"/>
              </a:rPr>
              <a:t>Product Evaluation Process</a:t>
            </a:r>
          </a:p>
        </p:txBody>
      </p:sp>
      <p:sp>
        <p:nvSpPr>
          <p:cNvPr id="50" name="Rectangle 49"/>
          <p:cNvSpPr/>
          <p:nvPr/>
        </p:nvSpPr>
        <p:spPr>
          <a:xfrm>
            <a:off x="7959164" y="5521408"/>
            <a:ext cx="3656326" cy="6463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3"/>
            </a:endParaRPr>
          </a:p>
          <a:p>
            <a:r>
              <a:rPr lang="en-US" sz="900" dirty="0" smtClean="0">
                <a:hlinkClick r:id="rId3"/>
              </a:rPr>
              <a:t>https</a:t>
            </a:r>
            <a:r>
              <a:rPr lang="en-US" sz="900" dirty="0">
                <a:hlinkClick r:id="rId3"/>
              </a:rPr>
              <a:t>://www.osha.gov/SLTC/etools/hospital/hazards/sharps/sharps.html</a:t>
            </a:r>
            <a:endParaRPr lang="en-US" sz="900" dirty="0"/>
          </a:p>
          <a:p>
            <a:r>
              <a:rPr lang="en-US" sz="900" dirty="0">
                <a:hlinkClick r:id="rId4"/>
              </a:rPr>
              <a:t>https://www.osha.gov/SLTC/etools/hospital/hazards/sharps/sharps.html#needlestick_injuries</a:t>
            </a:r>
            <a:endParaRPr lang="en-US" sz="900" dirty="0"/>
          </a:p>
        </p:txBody>
      </p:sp>
      <p:grpSp>
        <p:nvGrpSpPr>
          <p:cNvPr id="4" name="Group 3"/>
          <p:cNvGrpSpPr/>
          <p:nvPr/>
        </p:nvGrpSpPr>
        <p:grpSpPr>
          <a:xfrm>
            <a:off x="4285192" y="1902343"/>
            <a:ext cx="3506259" cy="1962827"/>
            <a:chOff x="4211968" y="3315647"/>
            <a:chExt cx="5691782" cy="1962827"/>
          </a:xfrm>
          <a:solidFill>
            <a:schemeClr val="tx1"/>
          </a:solidFill>
        </p:grpSpPr>
        <p:sp>
          <p:nvSpPr>
            <p:cNvPr id="6" name="Freeform 5"/>
            <p:cNvSpPr/>
            <p:nvPr/>
          </p:nvSpPr>
          <p:spPr>
            <a:xfrm>
              <a:off x="4211971" y="3315647"/>
              <a:ext cx="5655929"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Organize product selection and evaluation team</a:t>
              </a:r>
              <a:endParaRPr lang="en-US" sz="1400" kern="1200" dirty="0"/>
            </a:p>
          </p:txBody>
        </p:sp>
        <p:sp>
          <p:nvSpPr>
            <p:cNvPr id="8" name="Freeform 7"/>
            <p:cNvSpPr/>
            <p:nvPr/>
          </p:nvSpPr>
          <p:spPr>
            <a:xfrm>
              <a:off x="4211968" y="4059072"/>
              <a:ext cx="5688345"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Set priorities for product consideration</a:t>
              </a:r>
              <a:endParaRPr lang="en-US" sz="1400" kern="1200" dirty="0"/>
            </a:p>
          </p:txBody>
        </p:sp>
        <p:sp>
          <p:nvSpPr>
            <p:cNvPr id="10" name="Freeform 9"/>
            <p:cNvSpPr/>
            <p:nvPr/>
          </p:nvSpPr>
          <p:spPr>
            <a:xfrm>
              <a:off x="4211970" y="4717594"/>
              <a:ext cx="569178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Gather information on use of conventional device</a:t>
              </a:r>
            </a:p>
          </p:txBody>
        </p:sp>
      </p:grpSp>
      <p:grpSp>
        <p:nvGrpSpPr>
          <p:cNvPr id="28" name="Group 27"/>
          <p:cNvGrpSpPr/>
          <p:nvPr/>
        </p:nvGrpSpPr>
        <p:grpSpPr>
          <a:xfrm>
            <a:off x="4285192" y="3986036"/>
            <a:ext cx="3530390" cy="2041246"/>
            <a:chOff x="4245182" y="3337578"/>
            <a:chExt cx="5730955" cy="2041246"/>
          </a:xfrm>
          <a:solidFill>
            <a:schemeClr val="tx1"/>
          </a:solidFill>
        </p:grpSpPr>
        <p:sp>
          <p:nvSpPr>
            <p:cNvPr id="29" name="Freeform 28"/>
            <p:cNvSpPr/>
            <p:nvPr/>
          </p:nvSpPr>
          <p:spPr>
            <a:xfrm>
              <a:off x="4245184" y="3337578"/>
              <a:ext cx="5730951"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Determine selection criteria</a:t>
              </a:r>
              <a:endParaRPr lang="en-US" sz="1400" kern="1200" dirty="0"/>
            </a:p>
          </p:txBody>
        </p:sp>
        <p:sp>
          <p:nvSpPr>
            <p:cNvPr id="33" name="Freeform 32"/>
            <p:cNvSpPr/>
            <p:nvPr/>
          </p:nvSpPr>
          <p:spPr>
            <a:xfrm>
              <a:off x="4245186" y="4070780"/>
              <a:ext cx="5730951"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dirty="0" smtClean="0"/>
                <a:t>Obtain </a:t>
              </a:r>
              <a:r>
                <a:rPr lang="en-US" sz="1400" dirty="0"/>
                <a:t>information on available products</a:t>
              </a:r>
            </a:p>
          </p:txBody>
        </p:sp>
        <p:sp>
          <p:nvSpPr>
            <p:cNvPr id="34" name="Freeform 33"/>
            <p:cNvSpPr/>
            <p:nvPr/>
          </p:nvSpPr>
          <p:spPr>
            <a:xfrm>
              <a:off x="4245182" y="4817944"/>
              <a:ext cx="5730953"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Obtain devic</a:t>
              </a:r>
              <a:r>
                <a:rPr lang="en-US" sz="1400" dirty="0" smtClean="0"/>
                <a:t>e samples</a:t>
              </a:r>
              <a:endParaRPr lang="en-US" sz="1400" kern="1200" dirty="0" smtClean="0"/>
            </a:p>
          </p:txBody>
        </p:sp>
      </p:grpSp>
      <p:grpSp>
        <p:nvGrpSpPr>
          <p:cNvPr id="35" name="Group 34"/>
          <p:cNvGrpSpPr/>
          <p:nvPr/>
        </p:nvGrpSpPr>
        <p:grpSpPr>
          <a:xfrm>
            <a:off x="7959163" y="1895409"/>
            <a:ext cx="3514705" cy="1977228"/>
            <a:chOff x="4286533" y="3337578"/>
            <a:chExt cx="5705492" cy="1977228"/>
          </a:xfrm>
          <a:solidFill>
            <a:schemeClr val="tx1"/>
          </a:solidFill>
        </p:grpSpPr>
        <p:sp>
          <p:nvSpPr>
            <p:cNvPr id="36" name="Freeform 35"/>
            <p:cNvSpPr/>
            <p:nvPr/>
          </p:nvSpPr>
          <p:spPr>
            <a:xfrm>
              <a:off x="4286533" y="3337578"/>
              <a:ext cx="5705492"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Develop product evaluation form</a:t>
              </a:r>
              <a:endParaRPr lang="en-US" sz="1400" kern="1200" dirty="0"/>
            </a:p>
          </p:txBody>
        </p:sp>
        <p:sp>
          <p:nvSpPr>
            <p:cNvPr id="37" name="Freeform 36"/>
            <p:cNvSpPr/>
            <p:nvPr/>
          </p:nvSpPr>
          <p:spPr>
            <a:xfrm>
              <a:off x="4286535" y="4080369"/>
              <a:ext cx="568960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Develop and implement a product evaluation plan</a:t>
              </a:r>
              <a:endParaRPr lang="en-US" sz="1400" kern="1200" dirty="0"/>
            </a:p>
          </p:txBody>
        </p:sp>
        <p:sp>
          <p:nvSpPr>
            <p:cNvPr id="38" name="Freeform 37"/>
            <p:cNvSpPr/>
            <p:nvPr/>
          </p:nvSpPr>
          <p:spPr>
            <a:xfrm>
              <a:off x="4286535" y="4753926"/>
              <a:ext cx="568960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Tabulate and analyze results</a:t>
              </a:r>
            </a:p>
          </p:txBody>
        </p:sp>
      </p:grpSp>
      <p:grpSp>
        <p:nvGrpSpPr>
          <p:cNvPr id="39" name="Group 38"/>
          <p:cNvGrpSpPr/>
          <p:nvPr/>
        </p:nvGrpSpPr>
        <p:grpSpPr>
          <a:xfrm>
            <a:off x="7968954" y="3978009"/>
            <a:ext cx="3504915" cy="1294082"/>
            <a:chOff x="4286535" y="3337578"/>
            <a:chExt cx="5689600" cy="1294082"/>
          </a:xfrm>
          <a:solidFill>
            <a:schemeClr val="tx1"/>
          </a:solidFill>
        </p:grpSpPr>
        <p:sp>
          <p:nvSpPr>
            <p:cNvPr id="40" name="Freeform 39"/>
            <p:cNvSpPr/>
            <p:nvPr/>
          </p:nvSpPr>
          <p:spPr>
            <a:xfrm>
              <a:off x="4286535" y="3337578"/>
              <a:ext cx="5689598"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Select and implement preferred product</a:t>
              </a:r>
              <a:endParaRPr lang="en-US" sz="1400" kern="1200" dirty="0"/>
            </a:p>
          </p:txBody>
        </p:sp>
        <p:sp>
          <p:nvSpPr>
            <p:cNvPr id="41" name="Freeform 40"/>
            <p:cNvSpPr/>
            <p:nvPr/>
          </p:nvSpPr>
          <p:spPr>
            <a:xfrm>
              <a:off x="4286535" y="4070780"/>
              <a:ext cx="568960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Monitor post-implementation</a:t>
              </a:r>
              <a:endParaRPr lang="en-US" sz="1400" kern="1200" dirty="0"/>
            </a:p>
          </p:txBody>
        </p:sp>
      </p:grpSp>
      <p:grpSp>
        <p:nvGrpSpPr>
          <p:cNvPr id="44" name="Group 43"/>
          <p:cNvGrpSpPr/>
          <p:nvPr/>
        </p:nvGrpSpPr>
        <p:grpSpPr>
          <a:xfrm>
            <a:off x="435959" y="4611563"/>
            <a:ext cx="2473478" cy="892646"/>
            <a:chOff x="387623" y="1767249"/>
            <a:chExt cx="2473478" cy="892646"/>
          </a:xfrm>
        </p:grpSpPr>
        <p:grpSp>
          <p:nvGrpSpPr>
            <p:cNvPr id="45" name="Group 44"/>
            <p:cNvGrpSpPr/>
            <p:nvPr/>
          </p:nvGrpSpPr>
          <p:grpSpPr>
            <a:xfrm>
              <a:off x="387623" y="1767249"/>
              <a:ext cx="2461104" cy="892646"/>
              <a:chOff x="601310" y="735392"/>
              <a:chExt cx="2567314" cy="1982726"/>
            </a:xfrm>
          </p:grpSpPr>
          <p:sp>
            <p:nvSpPr>
              <p:cNvPr id="47" name="Rectangle 46"/>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Pentagon 47"/>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6" name="TextBox 45"/>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sp>
        <p:nvSpPr>
          <p:cNvPr id="3" name="TextBox 2"/>
          <p:cNvSpPr txBox="1"/>
          <p:nvPr/>
        </p:nvSpPr>
        <p:spPr>
          <a:xfrm>
            <a:off x="4430167" y="1955322"/>
            <a:ext cx="367408" cy="523220"/>
          </a:xfrm>
          <a:prstGeom prst="rect">
            <a:avLst/>
          </a:prstGeom>
          <a:noFill/>
        </p:spPr>
        <p:txBody>
          <a:bodyPr wrap="none" rtlCol="0">
            <a:spAutoFit/>
          </a:bodyPr>
          <a:lstStyle/>
          <a:p>
            <a:pPr algn="l"/>
            <a:r>
              <a:rPr lang="en-US" sz="2800" b="1" dirty="0" smtClean="0">
                <a:solidFill>
                  <a:schemeClr val="bg1"/>
                </a:solidFill>
              </a:rPr>
              <a:t>1</a:t>
            </a:r>
            <a:endParaRPr lang="en-US" b="1" dirty="0" smtClean="0">
              <a:solidFill>
                <a:schemeClr val="bg1"/>
              </a:solidFill>
            </a:endParaRPr>
          </a:p>
        </p:txBody>
      </p:sp>
      <p:sp>
        <p:nvSpPr>
          <p:cNvPr id="56" name="TextBox 55"/>
          <p:cNvSpPr txBox="1"/>
          <p:nvPr/>
        </p:nvSpPr>
        <p:spPr>
          <a:xfrm>
            <a:off x="4430167" y="2652282"/>
            <a:ext cx="367408" cy="523220"/>
          </a:xfrm>
          <a:prstGeom prst="rect">
            <a:avLst/>
          </a:prstGeom>
          <a:noFill/>
        </p:spPr>
        <p:txBody>
          <a:bodyPr wrap="none" rtlCol="0">
            <a:spAutoFit/>
          </a:bodyPr>
          <a:lstStyle/>
          <a:p>
            <a:pPr algn="l"/>
            <a:r>
              <a:rPr lang="en-US" sz="2800" b="1" dirty="0" smtClean="0">
                <a:solidFill>
                  <a:schemeClr val="bg1"/>
                </a:solidFill>
              </a:rPr>
              <a:t>2</a:t>
            </a:r>
            <a:endParaRPr lang="en-US" b="1" dirty="0" smtClean="0">
              <a:solidFill>
                <a:schemeClr val="bg1"/>
              </a:solidFill>
            </a:endParaRPr>
          </a:p>
        </p:txBody>
      </p:sp>
      <p:sp>
        <p:nvSpPr>
          <p:cNvPr id="57" name="TextBox 56"/>
          <p:cNvSpPr txBox="1"/>
          <p:nvPr/>
        </p:nvSpPr>
        <p:spPr>
          <a:xfrm>
            <a:off x="4431066" y="3330587"/>
            <a:ext cx="367408" cy="523220"/>
          </a:xfrm>
          <a:prstGeom prst="rect">
            <a:avLst/>
          </a:prstGeom>
          <a:noFill/>
        </p:spPr>
        <p:txBody>
          <a:bodyPr wrap="none" rtlCol="0">
            <a:spAutoFit/>
          </a:bodyPr>
          <a:lstStyle/>
          <a:p>
            <a:pPr algn="l"/>
            <a:r>
              <a:rPr lang="en-US" sz="2800" b="1" dirty="0" smtClean="0">
                <a:solidFill>
                  <a:schemeClr val="bg1"/>
                </a:solidFill>
              </a:rPr>
              <a:t>3</a:t>
            </a:r>
            <a:endParaRPr lang="en-US" b="1" dirty="0" smtClean="0">
              <a:solidFill>
                <a:schemeClr val="bg1"/>
              </a:solidFill>
            </a:endParaRPr>
          </a:p>
        </p:txBody>
      </p:sp>
      <p:sp>
        <p:nvSpPr>
          <p:cNvPr id="58" name="TextBox 57"/>
          <p:cNvSpPr txBox="1"/>
          <p:nvPr/>
        </p:nvSpPr>
        <p:spPr>
          <a:xfrm>
            <a:off x="4424621" y="4040091"/>
            <a:ext cx="367408" cy="523220"/>
          </a:xfrm>
          <a:prstGeom prst="rect">
            <a:avLst/>
          </a:prstGeom>
          <a:noFill/>
        </p:spPr>
        <p:txBody>
          <a:bodyPr wrap="none" rtlCol="0">
            <a:spAutoFit/>
          </a:bodyPr>
          <a:lstStyle/>
          <a:p>
            <a:pPr algn="l"/>
            <a:r>
              <a:rPr lang="en-US" sz="2800" b="1" dirty="0" smtClean="0">
                <a:solidFill>
                  <a:schemeClr val="bg1"/>
                </a:solidFill>
              </a:rPr>
              <a:t>4</a:t>
            </a:r>
            <a:endParaRPr lang="en-US" b="1" dirty="0" smtClean="0">
              <a:solidFill>
                <a:schemeClr val="bg1"/>
              </a:solidFill>
            </a:endParaRPr>
          </a:p>
        </p:txBody>
      </p:sp>
      <p:sp>
        <p:nvSpPr>
          <p:cNvPr id="59" name="TextBox 58"/>
          <p:cNvSpPr txBox="1"/>
          <p:nvPr/>
        </p:nvSpPr>
        <p:spPr>
          <a:xfrm>
            <a:off x="4431066" y="4738068"/>
            <a:ext cx="367408" cy="523220"/>
          </a:xfrm>
          <a:prstGeom prst="rect">
            <a:avLst/>
          </a:prstGeom>
          <a:noFill/>
        </p:spPr>
        <p:txBody>
          <a:bodyPr wrap="none" rtlCol="0">
            <a:spAutoFit/>
          </a:bodyPr>
          <a:lstStyle/>
          <a:p>
            <a:pPr algn="l"/>
            <a:r>
              <a:rPr lang="en-US" sz="2800" b="1" dirty="0" smtClean="0">
                <a:solidFill>
                  <a:schemeClr val="bg1"/>
                </a:solidFill>
              </a:rPr>
              <a:t>5</a:t>
            </a:r>
            <a:endParaRPr lang="en-US" b="1" dirty="0" smtClean="0">
              <a:solidFill>
                <a:schemeClr val="bg1"/>
              </a:solidFill>
            </a:endParaRPr>
          </a:p>
        </p:txBody>
      </p:sp>
      <p:sp>
        <p:nvSpPr>
          <p:cNvPr id="60" name="TextBox 59"/>
          <p:cNvSpPr txBox="1"/>
          <p:nvPr/>
        </p:nvSpPr>
        <p:spPr>
          <a:xfrm>
            <a:off x="4431066" y="5485232"/>
            <a:ext cx="367408" cy="523220"/>
          </a:xfrm>
          <a:prstGeom prst="rect">
            <a:avLst/>
          </a:prstGeom>
          <a:noFill/>
        </p:spPr>
        <p:txBody>
          <a:bodyPr wrap="none" rtlCol="0">
            <a:spAutoFit/>
          </a:bodyPr>
          <a:lstStyle/>
          <a:p>
            <a:pPr algn="l"/>
            <a:r>
              <a:rPr lang="en-US" sz="2800" b="1" dirty="0" smtClean="0">
                <a:solidFill>
                  <a:schemeClr val="bg1"/>
                </a:solidFill>
              </a:rPr>
              <a:t>6</a:t>
            </a:r>
            <a:endParaRPr lang="en-US" b="1" dirty="0" smtClean="0">
              <a:solidFill>
                <a:schemeClr val="bg1"/>
              </a:solidFill>
            </a:endParaRPr>
          </a:p>
        </p:txBody>
      </p:sp>
      <p:sp>
        <p:nvSpPr>
          <p:cNvPr id="61" name="TextBox 60"/>
          <p:cNvSpPr txBox="1"/>
          <p:nvPr/>
        </p:nvSpPr>
        <p:spPr>
          <a:xfrm>
            <a:off x="8107092" y="1959376"/>
            <a:ext cx="367408" cy="523220"/>
          </a:xfrm>
          <a:prstGeom prst="rect">
            <a:avLst/>
          </a:prstGeom>
          <a:noFill/>
        </p:spPr>
        <p:txBody>
          <a:bodyPr wrap="none" rtlCol="0">
            <a:spAutoFit/>
          </a:bodyPr>
          <a:lstStyle/>
          <a:p>
            <a:pPr algn="l"/>
            <a:r>
              <a:rPr lang="en-US" sz="2800" b="1" dirty="0" smtClean="0">
                <a:solidFill>
                  <a:schemeClr val="bg1"/>
                </a:solidFill>
              </a:rPr>
              <a:t>7</a:t>
            </a:r>
            <a:endParaRPr lang="en-US" b="1" dirty="0" smtClean="0">
              <a:solidFill>
                <a:schemeClr val="bg1"/>
              </a:solidFill>
            </a:endParaRPr>
          </a:p>
        </p:txBody>
      </p:sp>
      <p:sp>
        <p:nvSpPr>
          <p:cNvPr id="62" name="TextBox 61"/>
          <p:cNvSpPr txBox="1"/>
          <p:nvPr/>
        </p:nvSpPr>
        <p:spPr>
          <a:xfrm>
            <a:off x="8107092" y="2654101"/>
            <a:ext cx="367408" cy="523220"/>
          </a:xfrm>
          <a:prstGeom prst="rect">
            <a:avLst/>
          </a:prstGeom>
          <a:noFill/>
        </p:spPr>
        <p:txBody>
          <a:bodyPr wrap="none" rtlCol="0">
            <a:spAutoFit/>
          </a:bodyPr>
          <a:lstStyle/>
          <a:p>
            <a:pPr algn="l"/>
            <a:r>
              <a:rPr lang="en-US" sz="2800" b="1" dirty="0" smtClean="0">
                <a:solidFill>
                  <a:schemeClr val="bg1"/>
                </a:solidFill>
              </a:rPr>
              <a:t>8</a:t>
            </a:r>
            <a:endParaRPr lang="en-US" b="1" dirty="0" smtClean="0">
              <a:solidFill>
                <a:schemeClr val="bg1"/>
              </a:solidFill>
            </a:endParaRPr>
          </a:p>
        </p:txBody>
      </p:sp>
      <p:sp>
        <p:nvSpPr>
          <p:cNvPr id="63" name="TextBox 62"/>
          <p:cNvSpPr txBox="1"/>
          <p:nvPr/>
        </p:nvSpPr>
        <p:spPr>
          <a:xfrm>
            <a:off x="8107092" y="3327988"/>
            <a:ext cx="367408" cy="523220"/>
          </a:xfrm>
          <a:prstGeom prst="rect">
            <a:avLst/>
          </a:prstGeom>
          <a:noFill/>
        </p:spPr>
        <p:txBody>
          <a:bodyPr wrap="none" rtlCol="0">
            <a:spAutoFit/>
          </a:bodyPr>
          <a:lstStyle/>
          <a:p>
            <a:pPr algn="l"/>
            <a:r>
              <a:rPr lang="en-US" sz="2800" b="1" dirty="0" smtClean="0">
                <a:solidFill>
                  <a:schemeClr val="bg1"/>
                </a:solidFill>
              </a:rPr>
              <a:t>9</a:t>
            </a:r>
            <a:endParaRPr lang="en-US" b="1" dirty="0" smtClean="0">
              <a:solidFill>
                <a:schemeClr val="bg1"/>
              </a:solidFill>
            </a:endParaRPr>
          </a:p>
        </p:txBody>
      </p:sp>
      <p:sp>
        <p:nvSpPr>
          <p:cNvPr id="64" name="TextBox 63"/>
          <p:cNvSpPr txBox="1"/>
          <p:nvPr/>
        </p:nvSpPr>
        <p:spPr>
          <a:xfrm>
            <a:off x="8015720" y="4028442"/>
            <a:ext cx="550151" cy="523220"/>
          </a:xfrm>
          <a:prstGeom prst="rect">
            <a:avLst/>
          </a:prstGeom>
          <a:noFill/>
        </p:spPr>
        <p:txBody>
          <a:bodyPr wrap="none" rtlCol="0">
            <a:spAutoFit/>
          </a:bodyPr>
          <a:lstStyle/>
          <a:p>
            <a:pPr algn="l"/>
            <a:r>
              <a:rPr lang="en-US" sz="2800" b="1" dirty="0" smtClean="0">
                <a:solidFill>
                  <a:schemeClr val="bg1"/>
                </a:solidFill>
              </a:rPr>
              <a:t>10</a:t>
            </a:r>
            <a:endParaRPr lang="en-US" b="1" dirty="0" smtClean="0">
              <a:solidFill>
                <a:schemeClr val="bg1"/>
              </a:solidFill>
            </a:endParaRPr>
          </a:p>
        </p:txBody>
      </p:sp>
      <p:sp>
        <p:nvSpPr>
          <p:cNvPr id="65" name="TextBox 64"/>
          <p:cNvSpPr txBox="1"/>
          <p:nvPr/>
        </p:nvSpPr>
        <p:spPr>
          <a:xfrm>
            <a:off x="8036278" y="4730041"/>
            <a:ext cx="550151" cy="523220"/>
          </a:xfrm>
          <a:prstGeom prst="rect">
            <a:avLst/>
          </a:prstGeom>
          <a:noFill/>
        </p:spPr>
        <p:txBody>
          <a:bodyPr wrap="none" rtlCol="0">
            <a:spAutoFit/>
          </a:bodyPr>
          <a:lstStyle/>
          <a:p>
            <a:pPr algn="l"/>
            <a:r>
              <a:rPr lang="en-US" sz="2800" b="1" dirty="0" smtClean="0">
                <a:solidFill>
                  <a:schemeClr val="bg1"/>
                </a:solidFill>
              </a:rPr>
              <a:t>11</a:t>
            </a:r>
            <a:endParaRPr lang="en-US" b="1" dirty="0" smtClean="0">
              <a:solidFill>
                <a:schemeClr val="bg1"/>
              </a:solidFill>
            </a:endParaRPr>
          </a:p>
        </p:txBody>
      </p:sp>
    </p:spTree>
    <p:extLst>
      <p:ext uri="{BB962C8B-B14F-4D97-AF65-F5344CB8AC3E}">
        <p14:creationId xmlns:p14="http://schemas.microsoft.com/office/powerpoint/2010/main" val="363569784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551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Education and Training</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28912" y="1583957"/>
            <a:ext cx="8036108" cy="297004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Opportunities for </a:t>
            </a:r>
            <a:r>
              <a:rPr lang="en-US" sz="1300" dirty="0" smtClean="0">
                <a:latin typeface="+mj-lt"/>
              </a:rPr>
              <a:t>Sharps Injury Prevention </a:t>
            </a:r>
            <a:r>
              <a:rPr lang="en-US" sz="1300" noProof="0" dirty="0" smtClean="0">
                <a:latin typeface="+mj-lt"/>
              </a:rPr>
              <a:t>education</a:t>
            </a:r>
            <a:endParaRPr lang="en-US" sz="1300" dirty="0" smtClean="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Initial orientation;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solidFill>
                  <a:srgbClr val="1E345D">
                    <a:lumMod val="50000"/>
                  </a:srgbClr>
                </a:solidFill>
                <a:latin typeface="+mj-lt"/>
              </a:rPr>
              <a:t>Annual bloodborne pathogen training;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solidFill>
                  <a:srgbClr val="1E345D">
                    <a:lumMod val="50000"/>
                  </a:srgbClr>
                </a:solidFill>
                <a:latin typeface="+mj-lt"/>
              </a:rPr>
              <a:t>Procedure training; </a:t>
            </a:r>
            <a:r>
              <a:rPr lang="en-US" sz="1300" i="1" dirty="0" smtClean="0">
                <a:solidFill>
                  <a:srgbClr val="1E345D">
                    <a:lumMod val="50000"/>
                  </a:srgbClr>
                </a:solidFill>
                <a:latin typeface="+mj-lt"/>
              </a:rPr>
              <a:t>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solidFill>
                  <a:srgbClr val="1E345D">
                    <a:lumMod val="50000"/>
                  </a:srgbClr>
                </a:solidFill>
                <a:latin typeface="+mj-lt"/>
              </a:rPr>
              <a:t>New device introduction.</a:t>
            </a: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r>
              <a:rPr lang="en-US" sz="1300" noProof="0" dirty="0" smtClean="0">
                <a:solidFill>
                  <a:srgbClr val="1E345D">
                    <a:lumMod val="50000"/>
                  </a:srgbClr>
                </a:solidFill>
                <a:latin typeface="+mj-lt"/>
              </a:rPr>
              <a:t>Content may include: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Current state of sharps injuries within the institution;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Information on strategies, engineering controls, work practices, device sharps injury prevention features, and available personal protective equipment aimed at reducing sharps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Administrative activities designed to minimize sharps injuries (e.g., sharps prevention team, improved reporting)</a:t>
            </a:r>
          </a:p>
          <a:p>
            <a:pPr marR="0" lvl="0" algn="l" defTabSz="914400" rtl="0" eaLnBrk="1" fontAlgn="auto" latinLnBrk="0" hangingPunct="1">
              <a:lnSpc>
                <a:spcPct val="100000"/>
              </a:lnSpc>
              <a:spcBef>
                <a:spcPts val="0"/>
              </a:spcBef>
              <a:spcAft>
                <a:spcPts val="0"/>
              </a:spcAft>
              <a:buClrTx/>
              <a:buSzTx/>
              <a:tabLst/>
              <a:defRPr/>
            </a:pPr>
            <a:endParaRPr lang="en-US" sz="1300" noProof="0" dirty="0">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6838950" y="5780357"/>
            <a:ext cx="4912077" cy="5078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2"/>
            </a:endParaRPr>
          </a:p>
          <a:p>
            <a:r>
              <a:rPr lang="en-US" sz="900" dirty="0" smtClean="0">
                <a:hlinkClick r:id="rId2"/>
              </a:rPr>
              <a:t>https</a:t>
            </a:r>
            <a:r>
              <a:rPr lang="en-US" sz="900" dirty="0">
                <a:hlinkClick r:id="rId2"/>
              </a:rPr>
              <a:t>://www.osha.gov/SLTC/etools/hospital/hazards/sharps/sharps.html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spTree>
    <p:extLst>
      <p:ext uri="{BB962C8B-B14F-4D97-AF65-F5344CB8AC3E}">
        <p14:creationId xmlns:p14="http://schemas.microsoft.com/office/powerpoint/2010/main" val="370337335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References </a:t>
            </a:r>
            <a:endParaRPr lang="en-US" dirty="0"/>
          </a:p>
        </p:txBody>
      </p:sp>
      <p:sp>
        <p:nvSpPr>
          <p:cNvPr id="4" name="Content Placeholder 3"/>
          <p:cNvSpPr>
            <a:spLocks noGrp="1"/>
          </p:cNvSpPr>
          <p:nvPr>
            <p:ph sz="half" idx="1"/>
          </p:nvPr>
        </p:nvSpPr>
        <p:spPr>
          <a:xfrm>
            <a:off x="650727" y="1088963"/>
            <a:ext cx="11155680" cy="5111812"/>
          </a:xfrm>
        </p:spPr>
        <p:txBody>
          <a:bodyPr/>
          <a:lstStyle/>
          <a:p>
            <a:r>
              <a:rPr lang="en-US" sz="1600" dirty="0">
                <a:latin typeface="+mj-lt"/>
                <a:hlinkClick r:id="rId2"/>
              </a:rPr>
              <a:t>https://internationalsafetycenter.org/wp-content/uploads/2020/06/2019-EPInet-Needlestick-Sharps</a:t>
            </a:r>
          </a:p>
          <a:p>
            <a:r>
              <a:rPr lang="en-US" sz="1600" dirty="0">
                <a:latin typeface="+mj-lt"/>
                <a:hlinkClick r:id="rId3"/>
              </a:rPr>
              <a:t>https://www.osha.gov/SLTC/etools/hospital/hazards/sharps/sharps.html</a:t>
            </a:r>
            <a:endParaRPr lang="en-US" sz="1600" dirty="0">
              <a:latin typeface="+mj-lt"/>
            </a:endParaRPr>
          </a:p>
          <a:p>
            <a:r>
              <a:rPr lang="en-US" sz="1600" dirty="0">
                <a:latin typeface="+mj-lt"/>
                <a:hlinkClick r:id="rId4"/>
              </a:rPr>
              <a:t>https://www.osha.gov/SLTC/etools/hospital/hazards/sharps/sharps.html#needlestick_injuries</a:t>
            </a:r>
            <a:endParaRPr lang="en-US" sz="1600" dirty="0">
              <a:latin typeface="+mj-lt"/>
            </a:endParaRPr>
          </a:p>
          <a:p>
            <a:r>
              <a:rPr lang="en-US" sz="1600" dirty="0">
                <a:latin typeface="+mj-lt"/>
                <a:hlinkClick r:id="rId5"/>
              </a:rPr>
              <a:t>https://www.osha.gov/laws-regs/regulations/standardnumber/1910/1910.1030</a:t>
            </a:r>
            <a:endParaRPr lang="en-US" sz="1600" dirty="0">
              <a:latin typeface="+mj-lt"/>
            </a:endParaRPr>
          </a:p>
          <a:p>
            <a:r>
              <a:rPr lang="en-US" sz="1600" dirty="0">
                <a:latin typeface="+mj-lt"/>
                <a:hlinkClick r:id="rId6"/>
              </a:rPr>
              <a:t>https://www.ast.org/uploadedFiles/Main_Site/Content/About_Us/Standard_Sharps_Safety_Use_of_the_Neutral_Zone.pdf</a:t>
            </a:r>
            <a:endParaRPr lang="en-US" sz="1600" dirty="0">
              <a:latin typeface="+mj-lt"/>
            </a:endParaRPr>
          </a:p>
          <a:p>
            <a:r>
              <a:rPr lang="en-US" sz="1600" dirty="0">
                <a:latin typeface="+mj-lt"/>
                <a:hlinkClick r:id="rId5"/>
              </a:rPr>
              <a:t>https://www.osha.gov/laws-regs/regulations/standardnumber/1910/1910.1030</a:t>
            </a:r>
            <a:endParaRPr lang="en-US" sz="1600" dirty="0">
              <a:latin typeface="+mj-lt"/>
            </a:endParaRPr>
          </a:p>
          <a:p>
            <a:r>
              <a:rPr lang="en-US" sz="1600" dirty="0">
                <a:latin typeface="+mj-lt"/>
                <a:hlinkClick r:id="rId7"/>
              </a:rPr>
              <a:t>https://www.osha.gov/laws-regs/standardinterpretations/2003-02-20#:~:text=The%20Needlestick%20Safety%20and%20Prevention%20Act%20(NSPA)%20was%20signed,into%20law%20in%20November%202000.&amp;</a:t>
            </a:r>
            <a:r>
              <a:rPr lang="en-US" sz="1600" dirty="0" smtClean="0">
                <a:latin typeface="+mj-lt"/>
                <a:hlinkClick r:id="rId7"/>
              </a:rPr>
              <a:t>text=The%20OSHA%20bloodborne%20pathogens%20standard,potentially%20infectious%20materials%20(OPIM</a:t>
            </a:r>
            <a:endParaRPr lang="en-US" sz="1600" dirty="0" smtClean="0">
              <a:latin typeface="+mj-lt"/>
            </a:endParaRPr>
          </a:p>
          <a:p>
            <a:r>
              <a:rPr lang="en-US" sz="1600" u="sng" dirty="0">
                <a:latin typeface="+mj-lt"/>
                <a:hlinkClick r:id="rId8"/>
              </a:rPr>
              <a:t>https://</a:t>
            </a:r>
            <a:r>
              <a:rPr lang="en-US" sz="1600" u="sng" dirty="0" smtClean="0">
                <a:latin typeface="+mj-lt"/>
                <a:hlinkClick r:id="rId8"/>
              </a:rPr>
              <a:t>www.osha.gov/OshDoc/Directive_pdf/CPL_2-2_69_APPBForm5.pdf</a:t>
            </a:r>
            <a:endParaRPr lang="en-US" sz="1600" u="sng" dirty="0" smtClean="0">
              <a:latin typeface="+mj-lt"/>
            </a:endParaRPr>
          </a:p>
          <a:p>
            <a:pPr defTabSz="914400" eaLnBrk="0" fontAlgn="base" hangingPunct="0">
              <a:spcBef>
                <a:spcPct val="0"/>
              </a:spcBef>
              <a:spcAft>
                <a:spcPct val="0"/>
              </a:spcAft>
            </a:pPr>
            <a:r>
              <a:rPr lang="en-US" altLang="en-US" sz="1600" dirty="0">
                <a:solidFill>
                  <a:srgbClr val="0000FF"/>
                </a:solidFill>
                <a:latin typeface="+mj-lt"/>
                <a:ea typeface="Calibri" panose="020F0502020204030204" pitchFamily="34" charset="0"/>
                <a:cs typeface="Times New Roman" panose="02020603050405020304" pitchFamily="18" charset="0"/>
                <a:hlinkClick r:id="rId9"/>
              </a:rPr>
              <a:t>https://www.cdc.gov/sharpssafety/</a:t>
            </a:r>
            <a:endParaRPr lang="en-US" altLang="en-US" sz="1600" dirty="0">
              <a:solidFill>
                <a:schemeClr val="tx1"/>
              </a:solidFill>
              <a:latin typeface="+mj-lt"/>
            </a:endParaRPr>
          </a:p>
          <a:p>
            <a:pPr defTabSz="914400" eaLnBrk="0" fontAlgn="base" hangingPunct="0">
              <a:spcBef>
                <a:spcPct val="0"/>
              </a:spcBef>
              <a:spcAft>
                <a:spcPct val="0"/>
              </a:spcAft>
            </a:pPr>
            <a:r>
              <a:rPr lang="en-US" altLang="en-US" sz="1600" dirty="0">
                <a:solidFill>
                  <a:srgbClr val="0000FF"/>
                </a:solidFill>
                <a:latin typeface="+mj-lt"/>
                <a:ea typeface="Calibri" panose="020F0502020204030204" pitchFamily="34" charset="0"/>
                <a:cs typeface="Times New Roman" panose="02020603050405020304" pitchFamily="18" charset="0"/>
                <a:hlinkClick r:id="rId4"/>
              </a:rPr>
              <a:t>https://www.osha.gov/SLTC/etools/hospital/hazards/sharps/sharps.html#needlestick_injuries</a:t>
            </a:r>
            <a:endParaRPr lang="en-US" altLang="en-US" sz="1600" dirty="0">
              <a:solidFill>
                <a:schemeClr val="tx1"/>
              </a:solidFill>
              <a:latin typeface="+mj-lt"/>
            </a:endParaRPr>
          </a:p>
          <a:p>
            <a:pPr defTabSz="914400" eaLnBrk="0" fontAlgn="base" hangingPunct="0">
              <a:spcBef>
                <a:spcPct val="0"/>
              </a:spcBef>
              <a:spcAft>
                <a:spcPct val="0"/>
              </a:spcAft>
            </a:pPr>
            <a:r>
              <a:rPr lang="en-US" altLang="en-US" sz="1600" dirty="0">
                <a:solidFill>
                  <a:srgbClr val="0000FF"/>
                </a:solidFill>
                <a:latin typeface="+mj-lt"/>
                <a:ea typeface="Calibri" panose="020F0502020204030204" pitchFamily="34" charset="0"/>
                <a:cs typeface="Times New Roman" panose="02020603050405020304" pitchFamily="18" charset="0"/>
                <a:hlinkClick r:id="rId10"/>
              </a:rPr>
              <a:t>https://www.osha.gov/needlesticks/needlefact.html</a:t>
            </a:r>
            <a:endParaRPr lang="en-US" altLang="en-US" sz="1600" dirty="0">
              <a:solidFill>
                <a:schemeClr val="tx1"/>
              </a:solidFill>
              <a:latin typeface="+mj-lt"/>
            </a:endParaRPr>
          </a:p>
          <a:p>
            <a:r>
              <a:rPr lang="en-US" sz="1600" u="sng" dirty="0">
                <a:latin typeface="+mj-lt"/>
                <a:hlinkClick r:id="rId2"/>
              </a:rPr>
              <a:t>https://</a:t>
            </a:r>
            <a:r>
              <a:rPr lang="en-US" sz="1600" u="sng" dirty="0" smtClean="0">
                <a:latin typeface="+mj-lt"/>
                <a:hlinkClick r:id="rId2"/>
              </a:rPr>
              <a:t>internationalsafetycenter.org/wp-content/uploads/2020/06/2019-EPInet-Needlestick-Sharps-Summary.pdf</a:t>
            </a:r>
            <a:endParaRPr lang="en-US" sz="1600" u="sng" dirty="0" smtClean="0">
              <a:latin typeface="+mj-lt"/>
            </a:endParaRPr>
          </a:p>
          <a:p>
            <a:r>
              <a:rPr lang="en-US" sz="1600" dirty="0">
                <a:hlinkClick r:id="rId11"/>
              </a:rPr>
              <a:t>https://www.cdc.gov/sharpssafety/resources.html</a:t>
            </a:r>
            <a:endParaRPr lang="en-US" sz="1600" dirty="0"/>
          </a:p>
          <a:p>
            <a:pPr marL="0" indent="0">
              <a:buNone/>
            </a:pPr>
            <a:endParaRPr lang="en-US" sz="1600" u="sng" dirty="0">
              <a:latin typeface="+mj-lt"/>
            </a:endParaRPr>
          </a:p>
        </p:txBody>
      </p:sp>
      <p:sp>
        <p:nvSpPr>
          <p:cNvPr id="5" name="Rectangle 2"/>
          <p:cNvSpPr>
            <a:spLocks noChangeArrowheads="1"/>
          </p:cNvSpPr>
          <p:nvPr/>
        </p:nvSpPr>
        <p:spPr bwMode="auto">
          <a:xfrm>
            <a:off x="190919" y="10889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52950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366182" y="222452"/>
            <a:ext cx="8412480" cy="506413"/>
          </a:xfrm>
        </p:spPr>
        <p:txBody>
          <a:bodyPr/>
          <a:lstStyle/>
          <a:p>
            <a:r>
              <a:rPr lang="en-US" dirty="0" smtClean="0"/>
              <a:t>The Facts:    </a:t>
            </a:r>
            <a:r>
              <a:rPr lang="en-US" dirty="0" err="1" smtClean="0"/>
              <a:t>EPINet</a:t>
            </a:r>
            <a:r>
              <a:rPr lang="en-US" dirty="0" smtClean="0"/>
              <a:t> </a:t>
            </a:r>
            <a:r>
              <a:rPr lang="en-US" dirty="0" err="1" smtClean="0"/>
              <a:t>Needlestick</a:t>
            </a:r>
            <a:r>
              <a:rPr lang="en-US" dirty="0" smtClean="0"/>
              <a:t>/Sharp Object Injury Report 2019</a:t>
            </a:r>
            <a:endParaRPr lang="en-US" dirty="0"/>
          </a:p>
        </p:txBody>
      </p:sp>
      <p:sp>
        <p:nvSpPr>
          <p:cNvPr id="6" name="Rectangle 5"/>
          <p:cNvSpPr/>
          <p:nvPr/>
        </p:nvSpPr>
        <p:spPr>
          <a:xfrm>
            <a:off x="3049858" y="6241058"/>
            <a:ext cx="6096000" cy="507831"/>
          </a:xfrm>
          <a:prstGeom prst="rect">
            <a:avLst/>
          </a:prstGeom>
        </p:spPr>
        <p:txBody>
          <a:bodyPr>
            <a:spAutoFit/>
          </a:bodyPr>
          <a:lstStyle/>
          <a:p>
            <a:r>
              <a:rPr lang="en-US" sz="900" dirty="0">
                <a:hlinkClick r:id="rId3"/>
              </a:rPr>
              <a:t>https://</a:t>
            </a:r>
            <a:r>
              <a:rPr lang="en-US" sz="900" dirty="0" smtClean="0">
                <a:hlinkClick r:id="rId3"/>
              </a:rPr>
              <a:t>internationalsafetycenter.org/wp-content/uploads/2020/06/2019-EPInet-Needlestick-Sharps</a:t>
            </a:r>
          </a:p>
          <a:p>
            <a:r>
              <a:rPr lang="en-US" sz="900" dirty="0">
                <a:hlinkClick r:id="rId4"/>
              </a:rPr>
              <a:t>https://</a:t>
            </a:r>
            <a:r>
              <a:rPr lang="en-US" sz="900" dirty="0" smtClean="0">
                <a:hlinkClick r:id="rId4"/>
              </a:rPr>
              <a:t>www.osha.gov/SLTC/etools/hospital/hazards/sharps/sharps.html</a:t>
            </a:r>
            <a:endParaRPr lang="en-US" sz="900" dirty="0" smtClean="0"/>
          </a:p>
          <a:p>
            <a:r>
              <a:rPr lang="en-US" sz="900" dirty="0">
                <a:hlinkClick r:id="rId5"/>
              </a:rPr>
              <a:t>https://www.osha.gov/SLTC/etools/hospital/hazards/sharps/sharps.html#needlestick_injuries</a:t>
            </a:r>
            <a:endParaRPr lang="en-US" sz="900" dirty="0"/>
          </a:p>
        </p:txBody>
      </p:sp>
      <p:sp>
        <p:nvSpPr>
          <p:cNvPr id="8" name="TextBox 7"/>
          <p:cNvSpPr txBox="1"/>
          <p:nvPr/>
        </p:nvSpPr>
        <p:spPr>
          <a:xfrm>
            <a:off x="88133" y="1430551"/>
            <a:ext cx="2708366" cy="1923604"/>
          </a:xfrm>
          <a:prstGeom prst="rect">
            <a:avLst/>
          </a:prstGeom>
          <a:noFill/>
        </p:spPr>
        <p:txBody>
          <a:bodyPr wrap="square" rtlCol="0">
            <a:spAutoFit/>
          </a:bodyPr>
          <a:lstStyle/>
          <a:p>
            <a:pPr algn="ctr"/>
            <a:r>
              <a:rPr lang="en-US" i="1" dirty="0" smtClean="0">
                <a:solidFill>
                  <a:schemeClr val="bg1"/>
                </a:solidFill>
              </a:rPr>
              <a:t>“5.6 Million workers in the healthcare industry and related occupations are at risk of occupational exposure to bloodborne pathogens.” </a:t>
            </a:r>
          </a:p>
          <a:p>
            <a:pPr algn="r"/>
            <a:r>
              <a:rPr lang="en-US" sz="1100" dirty="0" smtClean="0">
                <a:solidFill>
                  <a:schemeClr val="bg1"/>
                </a:solidFill>
              </a:rPr>
              <a:t>OSHA</a:t>
            </a:r>
          </a:p>
        </p:txBody>
      </p:sp>
      <p:sp>
        <p:nvSpPr>
          <p:cNvPr id="5" name="Flowchart: Connector 4"/>
          <p:cNvSpPr/>
          <p:nvPr/>
        </p:nvSpPr>
        <p:spPr>
          <a:xfrm>
            <a:off x="6466840" y="2133599"/>
            <a:ext cx="1838960" cy="1839489"/>
          </a:xfrm>
          <a:prstGeom prst="flowChartConnector">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Connector 6"/>
          <p:cNvSpPr/>
          <p:nvPr/>
        </p:nvSpPr>
        <p:spPr>
          <a:xfrm>
            <a:off x="6370320" y="2062480"/>
            <a:ext cx="2032000" cy="1981729"/>
          </a:xfrm>
          <a:prstGeom prst="flowChartConnector">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620998" y="2819360"/>
            <a:ext cx="1530643" cy="707886"/>
          </a:xfrm>
          <a:prstGeom prst="rect">
            <a:avLst/>
          </a:prstGeom>
          <a:noFill/>
        </p:spPr>
        <p:txBody>
          <a:bodyPr wrap="square" rtlCol="0">
            <a:spAutoFit/>
          </a:bodyPr>
          <a:lstStyle/>
          <a:p>
            <a:pPr algn="ctr"/>
            <a:r>
              <a:rPr lang="en-US" sz="2000" b="1" dirty="0" err="1" smtClean="0">
                <a:solidFill>
                  <a:schemeClr val="bg1"/>
                </a:solidFill>
              </a:rPr>
              <a:t>Needlestick</a:t>
            </a:r>
            <a:r>
              <a:rPr lang="en-US" sz="2000" b="1" dirty="0" smtClean="0">
                <a:solidFill>
                  <a:schemeClr val="bg1"/>
                </a:solidFill>
              </a:rPr>
              <a:t> Injury</a:t>
            </a:r>
          </a:p>
        </p:txBody>
      </p:sp>
      <p:sp>
        <p:nvSpPr>
          <p:cNvPr id="10" name="Flowchart: Connector 9"/>
          <p:cNvSpPr/>
          <p:nvPr/>
        </p:nvSpPr>
        <p:spPr>
          <a:xfrm>
            <a:off x="6558280" y="2235200"/>
            <a:ext cx="1656080" cy="1645919"/>
          </a:xfrm>
          <a:prstGeom prst="flowChartConnector">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H="1" flipV="1">
            <a:off x="5659306" y="1839376"/>
            <a:ext cx="790626" cy="6141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72119" y="1008379"/>
            <a:ext cx="4245371" cy="830997"/>
          </a:xfrm>
          <a:prstGeom prst="rect">
            <a:avLst/>
          </a:prstGeom>
          <a:noFill/>
        </p:spPr>
        <p:txBody>
          <a:bodyPr wrap="square" rtlCol="0">
            <a:spAutoFit/>
          </a:bodyPr>
          <a:lstStyle/>
          <a:p>
            <a:pPr algn="ctr"/>
            <a:r>
              <a:rPr lang="en-US" sz="2400" b="1" dirty="0" smtClean="0">
                <a:solidFill>
                  <a:schemeClr val="accent6"/>
                </a:solidFill>
              </a:rPr>
              <a:t>52% </a:t>
            </a:r>
            <a:r>
              <a:rPr lang="en-US" sz="2000" dirty="0"/>
              <a:t>I</a:t>
            </a:r>
            <a:r>
              <a:rPr lang="en-US" sz="2000" dirty="0" smtClean="0"/>
              <a:t>njuries related to </a:t>
            </a:r>
            <a:r>
              <a:rPr lang="en-US" sz="2000" i="1" dirty="0" smtClean="0"/>
              <a:t>“safety design”</a:t>
            </a:r>
          </a:p>
          <a:p>
            <a:pPr algn="ctr"/>
            <a:r>
              <a:rPr lang="en-US" sz="2400" b="1" dirty="0" smtClean="0">
                <a:solidFill>
                  <a:schemeClr val="accent6"/>
                </a:solidFill>
              </a:rPr>
              <a:t>72% </a:t>
            </a:r>
            <a:r>
              <a:rPr lang="en-US" sz="2000" dirty="0" smtClean="0"/>
              <a:t>Safety Mechanism </a:t>
            </a:r>
            <a:r>
              <a:rPr lang="en-US" sz="2000" b="1" i="1" dirty="0"/>
              <a:t>n</a:t>
            </a:r>
            <a:r>
              <a:rPr lang="en-US" sz="2000" b="1" i="1" dirty="0" smtClean="0"/>
              <a:t>ot</a:t>
            </a:r>
            <a:r>
              <a:rPr lang="en-US" sz="2000" i="1" dirty="0" smtClean="0"/>
              <a:t> activated</a:t>
            </a:r>
          </a:p>
        </p:txBody>
      </p:sp>
      <p:sp>
        <p:nvSpPr>
          <p:cNvPr id="14" name="TextBox 13"/>
          <p:cNvSpPr txBox="1"/>
          <p:nvPr/>
        </p:nvSpPr>
        <p:spPr>
          <a:xfrm>
            <a:off x="8609551" y="4042501"/>
            <a:ext cx="3769360" cy="461665"/>
          </a:xfrm>
          <a:prstGeom prst="rect">
            <a:avLst/>
          </a:prstGeom>
          <a:noFill/>
        </p:spPr>
        <p:txBody>
          <a:bodyPr wrap="square" rtlCol="0">
            <a:spAutoFit/>
          </a:bodyPr>
          <a:lstStyle/>
          <a:p>
            <a:r>
              <a:rPr lang="en-US" sz="2400" b="1" dirty="0" smtClean="0">
                <a:solidFill>
                  <a:schemeClr val="accent6"/>
                </a:solidFill>
              </a:rPr>
              <a:t>41.7% </a:t>
            </a:r>
            <a:r>
              <a:rPr lang="en-US" sz="2000" dirty="0" smtClean="0"/>
              <a:t>Injuries</a:t>
            </a:r>
            <a:r>
              <a:rPr lang="en-US" sz="2000" dirty="0"/>
              <a:t> </a:t>
            </a:r>
            <a:r>
              <a:rPr lang="en-US" sz="2000" dirty="0" smtClean="0"/>
              <a:t>Occur in the OR</a:t>
            </a:r>
          </a:p>
        </p:txBody>
      </p:sp>
      <p:sp>
        <p:nvSpPr>
          <p:cNvPr id="15" name="TextBox 14"/>
          <p:cNvSpPr txBox="1"/>
          <p:nvPr/>
        </p:nvSpPr>
        <p:spPr>
          <a:xfrm>
            <a:off x="8151641" y="1240507"/>
            <a:ext cx="3891914" cy="461665"/>
          </a:xfrm>
          <a:prstGeom prst="rect">
            <a:avLst/>
          </a:prstGeom>
          <a:noFill/>
        </p:spPr>
        <p:txBody>
          <a:bodyPr wrap="square" rtlCol="0">
            <a:spAutoFit/>
          </a:bodyPr>
          <a:lstStyle/>
          <a:p>
            <a:pPr algn="ctr"/>
            <a:r>
              <a:rPr lang="en-US" sz="2400" b="1" dirty="0" smtClean="0">
                <a:solidFill>
                  <a:schemeClr val="accent6"/>
                </a:solidFill>
              </a:rPr>
              <a:t>36.5%</a:t>
            </a:r>
            <a:r>
              <a:rPr lang="en-US" sz="2400" dirty="0" smtClean="0">
                <a:solidFill>
                  <a:schemeClr val="accent6"/>
                </a:solidFill>
              </a:rPr>
              <a:t> </a:t>
            </a:r>
            <a:r>
              <a:rPr lang="en-US" sz="2000" dirty="0" smtClean="0"/>
              <a:t>Injured Workers are Nurses</a:t>
            </a:r>
          </a:p>
        </p:txBody>
      </p:sp>
      <p:sp>
        <p:nvSpPr>
          <p:cNvPr id="16" name="TextBox 15"/>
          <p:cNvSpPr txBox="1"/>
          <p:nvPr/>
        </p:nvSpPr>
        <p:spPr>
          <a:xfrm>
            <a:off x="2796500" y="4141646"/>
            <a:ext cx="3824498" cy="830997"/>
          </a:xfrm>
          <a:prstGeom prst="rect">
            <a:avLst/>
          </a:prstGeom>
          <a:noFill/>
        </p:spPr>
        <p:txBody>
          <a:bodyPr wrap="square" rtlCol="0">
            <a:spAutoFit/>
          </a:bodyPr>
          <a:lstStyle/>
          <a:p>
            <a:pPr algn="ctr"/>
            <a:r>
              <a:rPr lang="en-US" sz="2400" b="1" dirty="0" smtClean="0">
                <a:solidFill>
                  <a:schemeClr val="accent6"/>
                </a:solidFill>
              </a:rPr>
              <a:t>23.5% </a:t>
            </a:r>
            <a:r>
              <a:rPr lang="en-US" sz="2000" dirty="0"/>
              <a:t>S</a:t>
            </a:r>
            <a:r>
              <a:rPr lang="en-US" sz="2000" dirty="0" smtClean="0"/>
              <a:t>uture needle injury</a:t>
            </a:r>
          </a:p>
          <a:p>
            <a:pPr algn="ctr"/>
            <a:r>
              <a:rPr lang="en-US" sz="2400" b="1" dirty="0" smtClean="0">
                <a:solidFill>
                  <a:schemeClr val="accent6"/>
                </a:solidFill>
              </a:rPr>
              <a:t>19.5% </a:t>
            </a:r>
            <a:r>
              <a:rPr lang="en-US" sz="2000" dirty="0"/>
              <a:t>D</a:t>
            </a:r>
            <a:r>
              <a:rPr lang="en-US" sz="2000" dirty="0" smtClean="0"/>
              <a:t>isposable syringe injury</a:t>
            </a:r>
          </a:p>
        </p:txBody>
      </p:sp>
      <p:sp>
        <p:nvSpPr>
          <p:cNvPr id="17" name="TextBox 16"/>
          <p:cNvSpPr txBox="1"/>
          <p:nvPr/>
        </p:nvSpPr>
        <p:spPr>
          <a:xfrm>
            <a:off x="5659306" y="5322962"/>
            <a:ext cx="4313369" cy="461665"/>
          </a:xfrm>
          <a:prstGeom prst="rect">
            <a:avLst/>
          </a:prstGeom>
          <a:noFill/>
        </p:spPr>
        <p:txBody>
          <a:bodyPr wrap="square" rtlCol="0">
            <a:spAutoFit/>
          </a:bodyPr>
          <a:lstStyle/>
          <a:p>
            <a:pPr algn="ctr"/>
            <a:r>
              <a:rPr lang="en-US" sz="2400" b="1" dirty="0" smtClean="0">
                <a:solidFill>
                  <a:schemeClr val="accent6"/>
                </a:solidFill>
              </a:rPr>
              <a:t>86% </a:t>
            </a:r>
            <a:r>
              <a:rPr lang="en-US" sz="2000" dirty="0" smtClean="0"/>
              <a:t>Injuries with Contaminated Sharp</a:t>
            </a:r>
          </a:p>
        </p:txBody>
      </p:sp>
      <p:cxnSp>
        <p:nvCxnSpPr>
          <p:cNvPr id="22" name="Straight Connector 21"/>
          <p:cNvCxnSpPr/>
          <p:nvPr/>
        </p:nvCxnSpPr>
        <p:spPr>
          <a:xfrm flipV="1">
            <a:off x="8214360" y="1707772"/>
            <a:ext cx="596265" cy="64271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132251" y="3476760"/>
            <a:ext cx="1141549" cy="694004"/>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364176" y="3525581"/>
            <a:ext cx="749158" cy="513028"/>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417490" y="4170764"/>
            <a:ext cx="0" cy="1152198"/>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0586" y="4038609"/>
            <a:ext cx="2708366" cy="1092607"/>
          </a:xfrm>
          <a:prstGeom prst="rect">
            <a:avLst/>
          </a:prstGeom>
          <a:noFill/>
        </p:spPr>
        <p:txBody>
          <a:bodyPr wrap="square" rtlCol="0">
            <a:spAutoFit/>
          </a:bodyPr>
          <a:lstStyle/>
          <a:p>
            <a:pPr algn="ctr"/>
            <a:r>
              <a:rPr lang="en-US" i="1" dirty="0" smtClean="0">
                <a:solidFill>
                  <a:schemeClr val="bg1"/>
                </a:solidFill>
              </a:rPr>
              <a:t>“385,000 sharp injuries occur annually to hospital employees.”</a:t>
            </a:r>
          </a:p>
          <a:p>
            <a:pPr algn="r"/>
            <a:r>
              <a:rPr lang="en-US" sz="1100" dirty="0" smtClean="0">
                <a:solidFill>
                  <a:schemeClr val="bg1"/>
                </a:solidFill>
              </a:rPr>
              <a:t>CDC</a:t>
            </a:r>
          </a:p>
        </p:txBody>
      </p:sp>
    </p:spTree>
    <p:extLst>
      <p:ext uri="{BB962C8B-B14F-4D97-AF65-F5344CB8AC3E}">
        <p14:creationId xmlns:p14="http://schemas.microsoft.com/office/powerpoint/2010/main" val="239851243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Prevention Strategies</a:t>
            </a:r>
            <a:endParaRPr lang="en-US" dirty="0"/>
          </a:p>
        </p:txBody>
      </p:sp>
      <p:sp>
        <p:nvSpPr>
          <p:cNvPr id="6" name="Rectangle 5"/>
          <p:cNvSpPr/>
          <p:nvPr/>
        </p:nvSpPr>
        <p:spPr>
          <a:xfrm>
            <a:off x="2886074" y="5576066"/>
            <a:ext cx="7216238" cy="1323439"/>
          </a:xfrm>
          <a:prstGeom prst="rect">
            <a:avLst/>
          </a:prstGeom>
        </p:spPr>
        <p:txBody>
          <a:bodyPr wrap="square">
            <a:spAutoFit/>
          </a:bodyPr>
          <a:lstStyle/>
          <a:p>
            <a:r>
              <a:rPr lang="en-US" sz="800" dirty="0">
                <a:hlinkClick r:id="rId3"/>
              </a:rPr>
              <a:t>https://</a:t>
            </a:r>
            <a:r>
              <a:rPr lang="en-US" sz="800" dirty="0" smtClean="0">
                <a:hlinkClick r:id="rId3"/>
              </a:rPr>
              <a:t>www.cdc.gov/sharpssafety/resources.html</a:t>
            </a:r>
            <a:endParaRPr lang="en-US" sz="800" dirty="0" smtClean="0">
              <a:hlinkClick r:id="rId4"/>
            </a:endParaRPr>
          </a:p>
          <a:p>
            <a:r>
              <a:rPr lang="en-US" sz="800" dirty="0" smtClean="0">
                <a:hlinkClick r:id="rId4"/>
              </a:rPr>
              <a:t>https</a:t>
            </a:r>
            <a:r>
              <a:rPr lang="en-US" sz="800" dirty="0">
                <a:hlinkClick r:id="rId4"/>
              </a:rPr>
              <a:t>://</a:t>
            </a:r>
            <a:r>
              <a:rPr lang="en-US" sz="800" dirty="0" smtClean="0">
                <a:hlinkClick r:id="rId4"/>
              </a:rPr>
              <a:t>internationalsafetycenter.org/wp-content/uploads/2020/06/2019-EPInet-Needlestick-Sharps</a:t>
            </a:r>
          </a:p>
          <a:p>
            <a:r>
              <a:rPr lang="en-US" sz="800" dirty="0">
                <a:hlinkClick r:id="rId5"/>
              </a:rPr>
              <a:t>https://</a:t>
            </a:r>
            <a:r>
              <a:rPr lang="en-US" sz="800" dirty="0" smtClean="0">
                <a:hlinkClick r:id="rId5"/>
              </a:rPr>
              <a:t>www.osha.gov/SLTC/etools/hospital/hazards/sharps/sharps.html</a:t>
            </a:r>
            <a:endParaRPr lang="en-US" sz="800" dirty="0" smtClean="0"/>
          </a:p>
          <a:p>
            <a:r>
              <a:rPr lang="en-US" sz="800" dirty="0">
                <a:hlinkClick r:id="rId6"/>
              </a:rPr>
              <a:t>https://</a:t>
            </a:r>
            <a:r>
              <a:rPr lang="en-US" sz="800" dirty="0" smtClean="0">
                <a:hlinkClick r:id="rId6"/>
              </a:rPr>
              <a:t>www.osha.gov/SLTC/etools/hospital/hazards/sharps/sharps.html#needlestick_injuries</a:t>
            </a:r>
            <a:endParaRPr lang="en-US" sz="800" dirty="0" smtClean="0"/>
          </a:p>
          <a:p>
            <a:r>
              <a:rPr lang="en-US" sz="800" dirty="0">
                <a:hlinkClick r:id="rId7"/>
              </a:rPr>
              <a:t>https://</a:t>
            </a:r>
            <a:r>
              <a:rPr lang="en-US" sz="800" dirty="0" smtClean="0">
                <a:hlinkClick r:id="rId7"/>
              </a:rPr>
              <a:t>www.osha.gov/laws-regs/regulations/standardnumber/1910/1910.1030</a:t>
            </a:r>
            <a:endParaRPr lang="en-US" sz="800" dirty="0" smtClean="0"/>
          </a:p>
          <a:p>
            <a:r>
              <a:rPr lang="en-US" sz="800" dirty="0">
                <a:hlinkClick r:id="rId8"/>
              </a:rPr>
              <a:t>https://</a:t>
            </a:r>
            <a:r>
              <a:rPr lang="en-US" sz="800" dirty="0" smtClean="0">
                <a:hlinkClick r:id="rId8"/>
              </a:rPr>
              <a:t>www.ast.org/uploadedFiles/Main_Site/Content/About_Us/Standard_Sharps_Safety_Use_of_the_Neutral_Zone.pdf</a:t>
            </a:r>
            <a:endParaRPr lang="en-US" sz="800" dirty="0" smtClean="0"/>
          </a:p>
          <a:p>
            <a:r>
              <a:rPr lang="en-US" sz="800" dirty="0" smtClean="0">
                <a:hlinkClick r:id="rId7"/>
              </a:rPr>
              <a:t>https://www.osha.gov/laws-regs/regulations/standardnumber/1910/1910.1030</a:t>
            </a:r>
            <a:endParaRPr lang="en-US" sz="800" dirty="0" smtClean="0"/>
          </a:p>
          <a:p>
            <a:r>
              <a:rPr lang="en-US" sz="800" dirty="0" smtClean="0">
                <a:hlinkClick r:id="rId9"/>
              </a:rPr>
              <a:t>https</a:t>
            </a:r>
            <a:r>
              <a:rPr lang="en-US" sz="800" dirty="0">
                <a:hlinkClick r:id="rId9"/>
              </a:rPr>
              <a:t>://www.osha.gov/laws-regs/standardinterpretations/2003-02-20#:~:text=The%20Needlestick%20Safety%20and%20Prevention%20Act%20(NSPA)%20was%20signed,into%20law%20in%20November%202000.&amp;text=The%20OSHA%20bloodborne%20pathogens%20standard,potentially%20infectious%20materials%20(OPIM).</a:t>
            </a:r>
            <a:endParaRPr lang="en-US" sz="800" dirty="0"/>
          </a:p>
        </p:txBody>
      </p:sp>
      <p:sp>
        <p:nvSpPr>
          <p:cNvPr id="8" name="TextBox 7"/>
          <p:cNvSpPr txBox="1"/>
          <p:nvPr/>
        </p:nvSpPr>
        <p:spPr>
          <a:xfrm>
            <a:off x="-1" y="1048003"/>
            <a:ext cx="2886075" cy="1092607"/>
          </a:xfrm>
          <a:prstGeom prst="rect">
            <a:avLst/>
          </a:prstGeom>
          <a:noFill/>
        </p:spPr>
        <p:txBody>
          <a:bodyPr wrap="square" rtlCol="0">
            <a:spAutoFit/>
          </a:bodyPr>
          <a:lstStyle/>
          <a:p>
            <a:pPr algn="ctr"/>
            <a:r>
              <a:rPr lang="en-US" i="1" dirty="0" smtClean="0">
                <a:solidFill>
                  <a:schemeClr val="bg1"/>
                </a:solidFill>
              </a:rPr>
              <a:t>Bloodborne Pathogens Standard implemented in 1991. </a:t>
            </a:r>
          </a:p>
          <a:p>
            <a:pPr algn="ctr"/>
            <a:r>
              <a:rPr lang="en-US" sz="1100" i="1" dirty="0">
                <a:solidFill>
                  <a:schemeClr val="bg1"/>
                </a:solidFill>
              </a:rPr>
              <a:t>	</a:t>
            </a:r>
            <a:r>
              <a:rPr lang="en-US" sz="1100" i="1" dirty="0" smtClean="0">
                <a:solidFill>
                  <a:schemeClr val="bg1"/>
                </a:solidFill>
              </a:rPr>
              <a:t>       </a:t>
            </a:r>
            <a:r>
              <a:rPr lang="en-US" sz="1100" dirty="0" smtClean="0">
                <a:solidFill>
                  <a:schemeClr val="bg1"/>
                </a:solidFill>
              </a:rPr>
              <a:t>OSHA</a:t>
            </a:r>
          </a:p>
        </p:txBody>
      </p:sp>
      <p:sp>
        <p:nvSpPr>
          <p:cNvPr id="10" name="Flowchart: Connector 9"/>
          <p:cNvSpPr/>
          <p:nvPr/>
        </p:nvSpPr>
        <p:spPr>
          <a:xfrm>
            <a:off x="6558280" y="2235200"/>
            <a:ext cx="1656080" cy="1645919"/>
          </a:xfrm>
          <a:prstGeom prst="flowChartConnector">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3050" y="2493651"/>
            <a:ext cx="2708366" cy="1092607"/>
          </a:xfrm>
          <a:prstGeom prst="rect">
            <a:avLst/>
          </a:prstGeom>
          <a:noFill/>
        </p:spPr>
        <p:txBody>
          <a:bodyPr wrap="square" rtlCol="0">
            <a:spAutoFit/>
          </a:bodyPr>
          <a:lstStyle/>
          <a:p>
            <a:pPr algn="ctr"/>
            <a:r>
              <a:rPr lang="en-US" i="1" dirty="0" smtClean="0">
                <a:solidFill>
                  <a:schemeClr val="bg1"/>
                </a:solidFill>
              </a:rPr>
              <a:t>Federal </a:t>
            </a:r>
            <a:r>
              <a:rPr lang="en-US" i="1" dirty="0" err="1" smtClean="0">
                <a:solidFill>
                  <a:schemeClr val="bg1"/>
                </a:solidFill>
              </a:rPr>
              <a:t>Needlestick</a:t>
            </a:r>
            <a:r>
              <a:rPr lang="en-US" i="1" dirty="0" smtClean="0">
                <a:solidFill>
                  <a:schemeClr val="bg1"/>
                </a:solidFill>
              </a:rPr>
              <a:t> Safety and Prevention Act signed in 2000.</a:t>
            </a:r>
          </a:p>
          <a:p>
            <a:pPr algn="ctr"/>
            <a:r>
              <a:rPr lang="en-US" sz="1100" i="1" dirty="0">
                <a:solidFill>
                  <a:schemeClr val="bg1"/>
                </a:solidFill>
              </a:rPr>
              <a:t> </a:t>
            </a:r>
            <a:r>
              <a:rPr lang="en-US" sz="1100" i="1" dirty="0" smtClean="0">
                <a:solidFill>
                  <a:schemeClr val="bg1"/>
                </a:solidFill>
              </a:rPr>
              <a:t>                                  </a:t>
            </a:r>
            <a:r>
              <a:rPr lang="en-US" sz="1100" dirty="0" smtClean="0">
                <a:solidFill>
                  <a:schemeClr val="bg1"/>
                </a:solidFill>
              </a:rPr>
              <a:t>OSHA</a:t>
            </a:r>
          </a:p>
        </p:txBody>
      </p:sp>
      <p:sp>
        <p:nvSpPr>
          <p:cNvPr id="11" name="Freeform 10"/>
          <p:cNvSpPr/>
          <p:nvPr/>
        </p:nvSpPr>
        <p:spPr>
          <a:xfrm>
            <a:off x="7276487" y="1828805"/>
            <a:ext cx="2825825" cy="623610"/>
          </a:xfrm>
          <a:custGeom>
            <a:avLst/>
            <a:gdLst/>
            <a:ahLst/>
            <a:cxnLst/>
            <a:rect l="0" t="0" r="0" b="0"/>
            <a:pathLst>
              <a:path>
                <a:moveTo>
                  <a:pt x="0" y="0"/>
                </a:moveTo>
                <a:lnTo>
                  <a:pt x="0" y="375629"/>
                </a:lnTo>
                <a:lnTo>
                  <a:pt x="2825825" y="375629"/>
                </a:lnTo>
                <a:lnTo>
                  <a:pt x="2825825" y="630088"/>
                </a:lnTo>
              </a:path>
            </a:pathLst>
          </a:custGeom>
          <a:noFill/>
          <a:ln>
            <a:solidFill>
              <a:schemeClr val="accent4">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17"/>
          <p:cNvSpPr/>
          <p:nvPr/>
        </p:nvSpPr>
        <p:spPr>
          <a:xfrm>
            <a:off x="7230767" y="1828805"/>
            <a:ext cx="91440" cy="623610"/>
          </a:xfrm>
          <a:custGeom>
            <a:avLst/>
            <a:gdLst/>
            <a:ahLst/>
            <a:cxnLst/>
            <a:rect l="0" t="0" r="0" b="0"/>
            <a:pathLst>
              <a:path>
                <a:moveTo>
                  <a:pt x="45720" y="0"/>
                </a:moveTo>
                <a:lnTo>
                  <a:pt x="45720" y="630088"/>
                </a:lnTo>
              </a:path>
            </a:pathLst>
          </a:custGeom>
          <a:noFill/>
          <a:ln>
            <a:solidFill>
              <a:schemeClr val="accent4">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20"/>
          <p:cNvSpPr/>
          <p:nvPr/>
        </p:nvSpPr>
        <p:spPr>
          <a:xfrm>
            <a:off x="4450662" y="1828805"/>
            <a:ext cx="2825825" cy="623610"/>
          </a:xfrm>
          <a:custGeom>
            <a:avLst/>
            <a:gdLst/>
            <a:ahLst/>
            <a:cxnLst/>
            <a:rect l="0" t="0" r="0" b="0"/>
            <a:pathLst>
              <a:path>
                <a:moveTo>
                  <a:pt x="2825825" y="0"/>
                </a:moveTo>
                <a:lnTo>
                  <a:pt x="2825825" y="375629"/>
                </a:lnTo>
                <a:lnTo>
                  <a:pt x="0" y="375629"/>
                </a:lnTo>
                <a:lnTo>
                  <a:pt x="0" y="630088"/>
                </a:lnTo>
              </a:path>
            </a:pathLst>
          </a:custGeom>
          <a:noFill/>
          <a:ln>
            <a:solidFill>
              <a:schemeClr val="accent4">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22"/>
          <p:cNvSpPr/>
          <p:nvPr/>
        </p:nvSpPr>
        <p:spPr>
          <a:xfrm>
            <a:off x="4768858" y="1461014"/>
            <a:ext cx="5106697" cy="469105"/>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 tIns="20320" rIns="20320" bIns="153887" numCol="1" spcCol="1270" anchor="t" anchorCtr="0">
            <a:noAutofit/>
          </a:bodyPr>
          <a:lstStyle/>
          <a:p>
            <a:pPr lvl="0" algn="ctr" defTabSz="1422400">
              <a:lnSpc>
                <a:spcPct val="90000"/>
              </a:lnSpc>
              <a:spcBef>
                <a:spcPct val="0"/>
              </a:spcBef>
              <a:spcAft>
                <a:spcPct val="35000"/>
              </a:spcAft>
            </a:pPr>
            <a:r>
              <a:rPr lang="en-US" sz="3200" kern="1200" dirty="0" smtClean="0"/>
              <a:t>Hierarchy of Controls</a:t>
            </a:r>
            <a:endParaRPr lang="en-US" sz="3200" kern="1200" dirty="0"/>
          </a:p>
        </p:txBody>
      </p:sp>
      <p:sp>
        <p:nvSpPr>
          <p:cNvPr id="25" name="Freeform 24"/>
          <p:cNvSpPr/>
          <p:nvPr/>
        </p:nvSpPr>
        <p:spPr>
          <a:xfrm>
            <a:off x="3390900" y="2452417"/>
            <a:ext cx="2332568" cy="541476"/>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53887" numCol="1" spcCol="1270" anchor="t" anchorCtr="0">
            <a:noAutofit/>
          </a:bodyPr>
          <a:lstStyle/>
          <a:p>
            <a:pPr lvl="0" algn="ctr" defTabSz="800100">
              <a:lnSpc>
                <a:spcPct val="90000"/>
              </a:lnSpc>
              <a:spcBef>
                <a:spcPct val="0"/>
              </a:spcBef>
              <a:spcAft>
                <a:spcPct val="35000"/>
              </a:spcAft>
            </a:pPr>
            <a:r>
              <a:rPr lang="en-US" sz="1800" kern="1200" dirty="0" smtClean="0"/>
              <a:t>Elimination or Reduction in Needle Use</a:t>
            </a:r>
            <a:endParaRPr lang="en-US" sz="1800" kern="1200" dirty="0"/>
          </a:p>
        </p:txBody>
      </p:sp>
      <p:sp>
        <p:nvSpPr>
          <p:cNvPr id="28" name="Freeform 27"/>
          <p:cNvSpPr/>
          <p:nvPr/>
        </p:nvSpPr>
        <p:spPr>
          <a:xfrm>
            <a:off x="3390900" y="3004628"/>
            <a:ext cx="2316907" cy="551512"/>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2">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100" dirty="0" smtClean="0">
                <a:solidFill>
                  <a:schemeClr val="tx1"/>
                </a:solidFill>
              </a:rPr>
              <a:t>Needleless</a:t>
            </a:r>
            <a:r>
              <a:rPr lang="en-US" sz="1100" dirty="0" smtClean="0"/>
              <a:t> IV delivery systems</a:t>
            </a:r>
            <a:endParaRPr lang="en-US" sz="1100" kern="1200" dirty="0"/>
          </a:p>
        </p:txBody>
      </p:sp>
      <p:sp>
        <p:nvSpPr>
          <p:cNvPr id="30" name="Freeform 29"/>
          <p:cNvSpPr/>
          <p:nvPr/>
        </p:nvSpPr>
        <p:spPr>
          <a:xfrm>
            <a:off x="5999967" y="2426155"/>
            <a:ext cx="2567836" cy="565893"/>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53887" numCol="1" spcCol="1270" anchor="ctr" anchorCtr="0">
            <a:noAutofit/>
          </a:bodyPr>
          <a:lstStyle/>
          <a:p>
            <a:pPr lvl="0" algn="ctr" defTabSz="800100">
              <a:lnSpc>
                <a:spcPct val="90000"/>
              </a:lnSpc>
              <a:spcBef>
                <a:spcPct val="0"/>
              </a:spcBef>
              <a:spcAft>
                <a:spcPct val="35000"/>
              </a:spcAft>
            </a:pPr>
            <a:r>
              <a:rPr lang="en-US" sz="1800" kern="1200" dirty="0" smtClean="0"/>
              <a:t>Enginee</a:t>
            </a:r>
            <a:r>
              <a:rPr lang="en-US" sz="1800" kern="1200" dirty="0" smtClean="0">
                <a:solidFill>
                  <a:schemeClr val="bg1"/>
                </a:solidFill>
              </a:rPr>
              <a:t>ring</a:t>
            </a:r>
            <a:r>
              <a:rPr lang="en-US" sz="1800" kern="1200" dirty="0" smtClean="0"/>
              <a:t> Controls</a:t>
            </a:r>
            <a:endParaRPr lang="en-US" sz="1800" kern="1200" dirty="0"/>
          </a:p>
        </p:txBody>
      </p:sp>
      <p:sp>
        <p:nvSpPr>
          <p:cNvPr id="31" name="Freeform 30"/>
          <p:cNvSpPr/>
          <p:nvPr/>
        </p:nvSpPr>
        <p:spPr>
          <a:xfrm>
            <a:off x="6005860" y="3031770"/>
            <a:ext cx="2567835" cy="556893"/>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4">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Sharps disposable containers </a:t>
            </a:r>
            <a:endParaRPr lang="en-US" sz="1200" kern="1200" dirty="0"/>
          </a:p>
        </p:txBody>
      </p:sp>
      <p:sp>
        <p:nvSpPr>
          <p:cNvPr id="32" name="Freeform 31"/>
          <p:cNvSpPr/>
          <p:nvPr/>
        </p:nvSpPr>
        <p:spPr>
          <a:xfrm>
            <a:off x="8829505" y="2452417"/>
            <a:ext cx="2732017" cy="541476"/>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53887" numCol="1" spcCol="1270" anchor="ctr" anchorCtr="0">
            <a:noAutofit/>
          </a:bodyPr>
          <a:lstStyle/>
          <a:p>
            <a:pPr lvl="0" algn="ctr" defTabSz="800100">
              <a:lnSpc>
                <a:spcPct val="90000"/>
              </a:lnSpc>
              <a:spcBef>
                <a:spcPct val="0"/>
              </a:spcBef>
              <a:spcAft>
                <a:spcPct val="35000"/>
              </a:spcAft>
            </a:pPr>
            <a:r>
              <a:rPr lang="en-US" sz="1800" kern="1200" dirty="0" smtClean="0"/>
              <a:t>Work Practice Controls in OR</a:t>
            </a:r>
            <a:endParaRPr lang="en-US" sz="1800" kern="1200" dirty="0"/>
          </a:p>
        </p:txBody>
      </p:sp>
      <p:sp>
        <p:nvSpPr>
          <p:cNvPr id="33" name="Freeform 32"/>
          <p:cNvSpPr/>
          <p:nvPr/>
        </p:nvSpPr>
        <p:spPr>
          <a:xfrm>
            <a:off x="8829505" y="3042173"/>
            <a:ext cx="2717220" cy="476423"/>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instruments to grasp needles, retract tissue, load/unload needles/scalpels</a:t>
            </a:r>
            <a:endParaRPr lang="en-US" sz="1200" kern="1200" dirty="0"/>
          </a:p>
        </p:txBody>
      </p:sp>
      <p:sp>
        <p:nvSpPr>
          <p:cNvPr id="34" name="Freeform 33"/>
          <p:cNvSpPr/>
          <p:nvPr/>
        </p:nvSpPr>
        <p:spPr>
          <a:xfrm>
            <a:off x="3418347" y="4446002"/>
            <a:ext cx="2316907" cy="729510"/>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2">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Consolidate or eliminate unnecessary punctures related to specimen collection</a:t>
            </a:r>
            <a:endParaRPr lang="en-US" sz="1200" kern="1200" dirty="0"/>
          </a:p>
        </p:txBody>
      </p:sp>
      <p:sp>
        <p:nvSpPr>
          <p:cNvPr id="35" name="Freeform 34"/>
          <p:cNvSpPr/>
          <p:nvPr/>
        </p:nvSpPr>
        <p:spPr>
          <a:xfrm>
            <a:off x="3433143" y="3634001"/>
            <a:ext cx="2316907" cy="760478"/>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2">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Alternate routes for medication </a:t>
            </a:r>
            <a:r>
              <a:rPr lang="en-US" sz="1200" kern="1200" dirty="0" smtClean="0">
                <a:solidFill>
                  <a:schemeClr val="tx1"/>
                </a:solidFill>
              </a:rPr>
              <a:t>administration when available (e.g., jet injection system)</a:t>
            </a:r>
            <a:endParaRPr lang="en-US" sz="1200" kern="1200" dirty="0">
              <a:solidFill>
                <a:schemeClr val="tx1"/>
              </a:solidFill>
            </a:endParaRPr>
          </a:p>
        </p:txBody>
      </p:sp>
      <p:sp>
        <p:nvSpPr>
          <p:cNvPr id="36" name="Freeform 35"/>
          <p:cNvSpPr/>
          <p:nvPr/>
        </p:nvSpPr>
        <p:spPr>
          <a:xfrm>
            <a:off x="6005860" y="3657772"/>
            <a:ext cx="2567835" cy="556915"/>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4">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Engineered sharps injury prevention features</a:t>
            </a:r>
            <a:endParaRPr lang="en-US" sz="1200" kern="1200" dirty="0"/>
          </a:p>
        </p:txBody>
      </p:sp>
      <p:sp>
        <p:nvSpPr>
          <p:cNvPr id="37" name="Freeform 36"/>
          <p:cNvSpPr/>
          <p:nvPr/>
        </p:nvSpPr>
        <p:spPr>
          <a:xfrm>
            <a:off x="8829505" y="4216673"/>
            <a:ext cx="2717220" cy="502410"/>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lasers/ blunt electrocautery as alternative cutting methods</a:t>
            </a:r>
            <a:endParaRPr lang="en-US" sz="1200" kern="1200" dirty="0"/>
          </a:p>
        </p:txBody>
      </p:sp>
      <p:sp>
        <p:nvSpPr>
          <p:cNvPr id="38" name="Freeform 37"/>
          <p:cNvSpPr/>
          <p:nvPr/>
        </p:nvSpPr>
        <p:spPr>
          <a:xfrm>
            <a:off x="8829505" y="3572194"/>
            <a:ext cx="2717220" cy="584273"/>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Verbally announce when passing sharps, avoid hand-to-hand transfers, and utilize neutral </a:t>
            </a:r>
            <a:r>
              <a:rPr lang="en-US" sz="1200" kern="1200" dirty="0" smtClean="0">
                <a:solidFill>
                  <a:schemeClr val="tx1"/>
                </a:solidFill>
              </a:rPr>
              <a:t>zones (hands-free techni</a:t>
            </a:r>
            <a:r>
              <a:rPr lang="en-US" sz="1200" dirty="0" smtClean="0">
                <a:solidFill>
                  <a:schemeClr val="tx1"/>
                </a:solidFill>
              </a:rPr>
              <a:t>que)</a:t>
            </a:r>
            <a:endParaRPr lang="en-US" sz="1200" kern="1200" dirty="0">
              <a:solidFill>
                <a:schemeClr val="tx1"/>
              </a:solidFill>
            </a:endParaRPr>
          </a:p>
        </p:txBody>
      </p:sp>
      <p:sp>
        <p:nvSpPr>
          <p:cNvPr id="40" name="Freeform 39"/>
          <p:cNvSpPr/>
          <p:nvPr/>
        </p:nvSpPr>
        <p:spPr>
          <a:xfrm>
            <a:off x="8829505" y="5362416"/>
            <a:ext cx="2717220" cy="339009"/>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Double glove for all surgical procedures using a colored inner glove</a:t>
            </a:r>
            <a:endParaRPr lang="en-US" sz="1200" kern="1200" dirty="0"/>
          </a:p>
        </p:txBody>
      </p:sp>
      <p:sp>
        <p:nvSpPr>
          <p:cNvPr id="41" name="Freeform 40"/>
          <p:cNvSpPr/>
          <p:nvPr/>
        </p:nvSpPr>
        <p:spPr>
          <a:xfrm>
            <a:off x="8829505" y="5759845"/>
            <a:ext cx="2717220" cy="533690"/>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safety engineered scalpels </a:t>
            </a:r>
          </a:p>
          <a:p>
            <a:pPr lvl="0" algn="ctr" defTabSz="1022350">
              <a:lnSpc>
                <a:spcPct val="90000"/>
              </a:lnSpc>
              <a:spcBef>
                <a:spcPct val="0"/>
              </a:spcBef>
              <a:spcAft>
                <a:spcPct val="35000"/>
              </a:spcAft>
            </a:pPr>
            <a:r>
              <a:rPr lang="en-US" sz="1200" dirty="0" smtClean="0"/>
              <a:t>Use of blunt tip sutures when clinically appropriate</a:t>
            </a:r>
            <a:r>
              <a:rPr lang="en-US" sz="1200" kern="1200" dirty="0" smtClean="0"/>
              <a:t> </a:t>
            </a:r>
            <a:endParaRPr lang="en-US" sz="1200" kern="1200" dirty="0"/>
          </a:p>
        </p:txBody>
      </p:sp>
      <p:sp>
        <p:nvSpPr>
          <p:cNvPr id="42" name="Freeform 41"/>
          <p:cNvSpPr/>
          <p:nvPr/>
        </p:nvSpPr>
        <p:spPr>
          <a:xfrm>
            <a:off x="8829505" y="4780464"/>
            <a:ext cx="2717220" cy="523532"/>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endoscopic surgery instead of ope</a:t>
            </a:r>
            <a:r>
              <a:rPr lang="en-US" sz="1200" dirty="0" smtClean="0"/>
              <a:t>n when possible</a:t>
            </a:r>
            <a:endParaRPr lang="en-US" sz="1200" kern="1200" dirty="0"/>
          </a:p>
        </p:txBody>
      </p:sp>
      <p:sp>
        <p:nvSpPr>
          <p:cNvPr id="26" name="TextBox 25"/>
          <p:cNvSpPr txBox="1"/>
          <p:nvPr/>
        </p:nvSpPr>
        <p:spPr>
          <a:xfrm>
            <a:off x="107208" y="4013736"/>
            <a:ext cx="2708366" cy="1754326"/>
          </a:xfrm>
          <a:prstGeom prst="rect">
            <a:avLst/>
          </a:prstGeom>
          <a:noFill/>
        </p:spPr>
        <p:txBody>
          <a:bodyPr wrap="square" rtlCol="0">
            <a:spAutoFit/>
          </a:bodyPr>
          <a:lstStyle/>
          <a:p>
            <a:pPr algn="ctr"/>
            <a:r>
              <a:rPr lang="en-US" i="1" dirty="0" smtClean="0">
                <a:solidFill>
                  <a:schemeClr val="bg1"/>
                </a:solidFill>
              </a:rPr>
              <a:t>Double gloving reduces risk of exposure to bloodborne pathogens up to 87% when only the outer glove is punctured.</a:t>
            </a:r>
          </a:p>
          <a:p>
            <a:pPr algn="ctr"/>
            <a:r>
              <a:rPr lang="en-US" i="1" dirty="0">
                <a:solidFill>
                  <a:schemeClr val="bg1"/>
                </a:solidFill>
              </a:rPr>
              <a:t> </a:t>
            </a:r>
            <a:r>
              <a:rPr lang="en-US" i="1" dirty="0" smtClean="0">
                <a:solidFill>
                  <a:schemeClr val="bg1"/>
                </a:solidFill>
              </a:rPr>
              <a:t>                 </a:t>
            </a:r>
            <a:r>
              <a:rPr lang="en-US" sz="1100" dirty="0" smtClean="0">
                <a:solidFill>
                  <a:schemeClr val="bg1"/>
                </a:solidFill>
              </a:rPr>
              <a:t>AST</a:t>
            </a:r>
          </a:p>
        </p:txBody>
      </p:sp>
    </p:spTree>
    <p:extLst>
      <p:ext uri="{BB962C8B-B14F-4D97-AF65-F5344CB8AC3E}">
        <p14:creationId xmlns:p14="http://schemas.microsoft.com/office/powerpoint/2010/main" val="144724541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Systemic Organizational Approach: Key Components</a:t>
            </a:r>
            <a:endParaRPr lang="en-US" dirty="0"/>
          </a:p>
        </p:txBody>
      </p:sp>
      <p:sp>
        <p:nvSpPr>
          <p:cNvPr id="3" name="Text Placeholder 2"/>
          <p:cNvSpPr>
            <a:spLocks noGrp="1"/>
          </p:cNvSpPr>
          <p:nvPr>
            <p:ph type="body" sz="quarter" idx="25"/>
          </p:nvPr>
        </p:nvSpPr>
        <p:spPr/>
        <p:txBody>
          <a:bodyPr/>
          <a:lstStyle/>
          <a:p>
            <a:r>
              <a:rPr lang="en-US" dirty="0" smtClean="0"/>
              <a:t>Highly Reliable Organizations</a:t>
            </a:r>
            <a:endParaRPr lang="en-US" dirty="0"/>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4225966691"/>
              </p:ext>
            </p:extLst>
          </p:nvPr>
        </p:nvGraphicFramePr>
        <p:xfrm>
          <a:off x="-442808" y="982593"/>
          <a:ext cx="3648075"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363924" y="1386672"/>
            <a:ext cx="7488296" cy="2862322"/>
          </a:xfrm>
          <a:prstGeom prst="rect">
            <a:avLst/>
          </a:prstGeom>
          <a:noFill/>
        </p:spPr>
        <p:txBody>
          <a:bodyPr wrap="square" rtlCol="0">
            <a:spAutoFit/>
          </a:bodyPr>
          <a:lstStyle/>
          <a:p>
            <a:r>
              <a:rPr lang="en-US" dirty="0" smtClean="0"/>
              <a:t>Hierarchical </a:t>
            </a:r>
            <a:r>
              <a:rPr lang="en-US" dirty="0"/>
              <a:t>Controls alone are not sufficient</a:t>
            </a:r>
          </a:p>
          <a:p>
            <a:r>
              <a:rPr lang="en-US" dirty="0"/>
              <a:t>Organizational Structure and Operational Processes are also </a:t>
            </a:r>
            <a:r>
              <a:rPr lang="en-US" dirty="0" smtClean="0"/>
              <a:t>required</a:t>
            </a:r>
          </a:p>
          <a:p>
            <a:endParaRPr lang="en-US" dirty="0"/>
          </a:p>
          <a:p>
            <a:pPr marL="285750" indent="-285750">
              <a:buFont typeface="Arial" panose="020B0604020202020204" pitchFamily="34" charset="0"/>
              <a:buChar char="•"/>
            </a:pPr>
            <a:r>
              <a:rPr lang="en-US" dirty="0" smtClean="0"/>
              <a:t>Despite legislature regarding use of engineered devices or needleless systems, sharps injuries did not decline in the surgical setting.</a:t>
            </a:r>
          </a:p>
          <a:p>
            <a:pPr marL="285750" indent="-285750">
              <a:buFont typeface="Arial" panose="020B0604020202020204" pitchFamily="34" charset="0"/>
              <a:buChar char="•"/>
            </a:pPr>
            <a:r>
              <a:rPr lang="en-US" dirty="0" smtClean="0"/>
              <a:t>Strong </a:t>
            </a:r>
            <a:r>
              <a:rPr lang="en-US" dirty="0"/>
              <a:t>Safety Culture </a:t>
            </a:r>
            <a:r>
              <a:rPr lang="en-US" dirty="0" smtClean="0"/>
              <a:t>leads to increased </a:t>
            </a:r>
            <a:r>
              <a:rPr lang="en-US" dirty="0"/>
              <a:t>productivity</a:t>
            </a:r>
            <a:r>
              <a:rPr lang="en-US" dirty="0" smtClean="0"/>
              <a:t>, employee satisfaction, decreased cost and fewer injuries.</a:t>
            </a:r>
            <a:endParaRPr lang="en-US" dirty="0"/>
          </a:p>
          <a:p>
            <a:pPr marL="285750" indent="-285750">
              <a:buFont typeface="Arial" panose="020B0604020202020204" pitchFamily="34" charset="0"/>
              <a:buChar char="•"/>
            </a:pPr>
            <a:r>
              <a:rPr lang="en-US" dirty="0"/>
              <a:t>Greater levels of management </a:t>
            </a:r>
            <a:r>
              <a:rPr lang="en-US" dirty="0" smtClean="0"/>
              <a:t>support correlate with more </a:t>
            </a:r>
            <a:r>
              <a:rPr lang="en-US" dirty="0"/>
              <a:t>consistent use of universal </a:t>
            </a:r>
            <a:r>
              <a:rPr lang="en-US" dirty="0" smtClean="0"/>
              <a:t>precautions.</a:t>
            </a:r>
            <a:endParaRPr lang="en-US" dirty="0"/>
          </a:p>
          <a:p>
            <a:endParaRPr lang="en-US" dirty="0"/>
          </a:p>
        </p:txBody>
      </p:sp>
      <p:sp>
        <p:nvSpPr>
          <p:cNvPr id="12" name="Rectangle 11"/>
          <p:cNvSpPr/>
          <p:nvPr/>
        </p:nvSpPr>
        <p:spPr>
          <a:xfrm>
            <a:off x="3030583" y="6241058"/>
            <a:ext cx="6096000" cy="507831"/>
          </a:xfrm>
          <a:prstGeom prst="rect">
            <a:avLst/>
          </a:prstGeom>
        </p:spPr>
        <p:txBody>
          <a:bodyPr>
            <a:spAutoFit/>
          </a:bodyPr>
          <a:lstStyle/>
          <a:p>
            <a:r>
              <a:rPr lang="en-US" sz="900" dirty="0" smtClean="0">
                <a:hlinkClick r:id="rId7"/>
              </a:rPr>
              <a:t>https</a:t>
            </a:r>
            <a:r>
              <a:rPr lang="en-US" sz="900" dirty="0">
                <a:hlinkClick r:id="rId7"/>
              </a:rPr>
              <a:t>://</a:t>
            </a:r>
            <a:r>
              <a:rPr lang="en-US" sz="900" dirty="0" smtClean="0">
                <a:hlinkClick r:id="rId7"/>
              </a:rPr>
              <a:t>www.osha.gov/SLTC/etools/hospital/hazards/sharps/sharps.html</a:t>
            </a:r>
            <a:endParaRPr lang="en-US" sz="900" dirty="0" smtClean="0"/>
          </a:p>
          <a:p>
            <a:r>
              <a:rPr lang="en-US" sz="900" dirty="0">
                <a:hlinkClick r:id="rId8"/>
              </a:rPr>
              <a:t>https://</a:t>
            </a:r>
            <a:r>
              <a:rPr lang="en-US" sz="900" dirty="0" smtClean="0">
                <a:hlinkClick r:id="rId8"/>
              </a:rPr>
              <a:t>www.osha.gov/SLTC/etools/hospital/hazards/sharps/sharps.html#needlestick_injuries</a:t>
            </a:r>
            <a:endParaRPr lang="en-US" sz="900" dirty="0" smtClean="0"/>
          </a:p>
          <a:p>
            <a:r>
              <a:rPr lang="en-US" sz="900" dirty="0"/>
              <a:t>https://www.ast.org/uploadedFiles/Main_Site/Content/About_Us/Standard_Sharps_Safety_Use_of_the_Neutral_Zone.pdf</a:t>
            </a:r>
          </a:p>
        </p:txBody>
      </p:sp>
    </p:spTree>
    <p:extLst>
      <p:ext uri="{BB962C8B-B14F-4D97-AF65-F5344CB8AC3E}">
        <p14:creationId xmlns:p14="http://schemas.microsoft.com/office/powerpoint/2010/main" val="229460179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Systemic Organizational Approach: Key Components</a:t>
            </a:r>
            <a:endParaRPr lang="en-US" dirty="0"/>
          </a:p>
        </p:txBody>
      </p:sp>
      <p:sp>
        <p:nvSpPr>
          <p:cNvPr id="3" name="Text Placeholder 2"/>
          <p:cNvSpPr>
            <a:spLocks noGrp="1"/>
          </p:cNvSpPr>
          <p:nvPr>
            <p:ph type="body" sz="quarter" idx="25"/>
          </p:nvPr>
        </p:nvSpPr>
        <p:spPr/>
        <p:txBody>
          <a:bodyPr/>
          <a:lstStyle/>
          <a:p>
            <a:r>
              <a:rPr lang="en-US" dirty="0" smtClean="0"/>
              <a:t>Highly Reliable Organizations</a:t>
            </a:r>
            <a:endParaRPr lang="en-US" dirty="0"/>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4225966691"/>
              </p:ext>
            </p:extLst>
          </p:nvPr>
        </p:nvGraphicFramePr>
        <p:xfrm>
          <a:off x="-442808" y="982593"/>
          <a:ext cx="3648075"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363924" y="1386672"/>
            <a:ext cx="7488296" cy="4247317"/>
          </a:xfrm>
          <a:prstGeom prst="rect">
            <a:avLst/>
          </a:prstGeom>
          <a:noFill/>
        </p:spPr>
        <p:txBody>
          <a:bodyPr wrap="square" rtlCol="0">
            <a:spAutoFit/>
          </a:bodyPr>
          <a:lstStyle/>
          <a:p>
            <a:pPr algn="l"/>
            <a:endParaRPr lang="en-US" dirty="0" smtClean="0"/>
          </a:p>
          <a:p>
            <a:pPr marL="285750" indent="-285750" algn="l">
              <a:buFont typeface="Arial" panose="020B0604020202020204" pitchFamily="34" charset="0"/>
              <a:buChar char="•"/>
            </a:pPr>
            <a:r>
              <a:rPr lang="en-US" dirty="0" smtClean="0"/>
              <a:t>Organizational Structure</a:t>
            </a:r>
          </a:p>
          <a:p>
            <a:pPr marL="742950" lvl="1" indent="-285750">
              <a:buFont typeface="Arial" panose="020B0604020202020204" pitchFamily="34" charset="0"/>
              <a:buChar char="•"/>
            </a:pPr>
            <a:r>
              <a:rPr lang="en-US" dirty="0" smtClean="0"/>
              <a:t>Develop Organizational Capacity</a:t>
            </a:r>
          </a:p>
          <a:p>
            <a:pPr marL="742950" lvl="1" indent="-285750">
              <a:buFont typeface="Arial" panose="020B0604020202020204" pitchFamily="34" charset="0"/>
              <a:buChar char="•"/>
            </a:pPr>
            <a:r>
              <a:rPr lang="en-US" dirty="0" smtClean="0"/>
              <a:t>Assess Program Operation Processes</a:t>
            </a:r>
          </a:p>
          <a:p>
            <a:pPr marL="742950" lvl="1" indent="-285750">
              <a:buFont typeface="Arial" panose="020B0604020202020204" pitchFamily="34" charset="0"/>
              <a:buChar char="•"/>
            </a:pPr>
            <a:r>
              <a:rPr lang="en-US" dirty="0" smtClean="0"/>
              <a:t>Prepare Baseline Profile of Injuries and Prevention Activities</a:t>
            </a:r>
          </a:p>
          <a:p>
            <a:pPr marL="742950" lvl="1" indent="-285750">
              <a:buFont typeface="Arial" panose="020B0604020202020204" pitchFamily="34" charset="0"/>
              <a:buChar char="•"/>
            </a:pPr>
            <a:r>
              <a:rPr lang="en-US" dirty="0" smtClean="0"/>
              <a:t>Determine Intervention Priorities</a:t>
            </a:r>
          </a:p>
          <a:p>
            <a:pPr marL="742950" lvl="1" indent="-285750">
              <a:buFont typeface="Arial" panose="020B0604020202020204" pitchFamily="34" charset="0"/>
              <a:buChar char="•"/>
            </a:pPr>
            <a:r>
              <a:rPr lang="en-US" dirty="0" smtClean="0"/>
              <a:t>Develop and Implement Action Plans</a:t>
            </a:r>
          </a:p>
          <a:p>
            <a:pPr marL="742950" lvl="1" indent="-285750">
              <a:buFont typeface="Arial" panose="020B0604020202020204" pitchFamily="34" charset="0"/>
              <a:buChar char="•"/>
            </a:pPr>
            <a:r>
              <a:rPr lang="en-US" dirty="0" smtClean="0"/>
              <a:t>Monitor Performance Improvement</a:t>
            </a:r>
          </a:p>
          <a:p>
            <a:pPr marL="285750" indent="-285750" algn="l">
              <a:buFont typeface="Arial" panose="020B0604020202020204" pitchFamily="34" charset="0"/>
              <a:buChar char="•"/>
            </a:pPr>
            <a:r>
              <a:rPr lang="en-US" dirty="0" smtClean="0"/>
              <a:t>Operational Processes</a:t>
            </a:r>
          </a:p>
          <a:p>
            <a:pPr marL="742950" lvl="1" indent="-285750">
              <a:buFont typeface="Arial" panose="020B0604020202020204" pitchFamily="34" charset="0"/>
              <a:buChar char="•"/>
            </a:pPr>
            <a:r>
              <a:rPr lang="en-US" dirty="0" smtClean="0"/>
              <a:t>Institutionalize culture of safety</a:t>
            </a:r>
          </a:p>
          <a:p>
            <a:pPr marL="742950" lvl="1" indent="-285750">
              <a:buFont typeface="Arial" panose="020B0604020202020204" pitchFamily="34" charset="0"/>
              <a:buChar char="•"/>
            </a:pPr>
            <a:r>
              <a:rPr lang="en-US" dirty="0" smtClean="0"/>
              <a:t>Implement procedures for reporting and examining sharps injuries</a:t>
            </a:r>
          </a:p>
          <a:p>
            <a:pPr marL="742950" lvl="1" indent="-285750">
              <a:buFont typeface="Arial" panose="020B0604020202020204" pitchFamily="34" charset="0"/>
              <a:buChar char="•"/>
            </a:pPr>
            <a:r>
              <a:rPr lang="en-US" dirty="0" smtClean="0"/>
              <a:t>Analyze sharps injury data for prevention planning and performance improvement</a:t>
            </a:r>
          </a:p>
          <a:p>
            <a:pPr marL="742950" lvl="1" indent="-285750">
              <a:buFont typeface="Arial" panose="020B0604020202020204" pitchFamily="34" charset="0"/>
              <a:buChar char="•"/>
            </a:pPr>
            <a:r>
              <a:rPr lang="en-US" dirty="0" smtClean="0"/>
              <a:t>Select and evaluate sharps injury prevention devices</a:t>
            </a:r>
          </a:p>
          <a:p>
            <a:pPr marL="742950" lvl="1" indent="-285750">
              <a:buFont typeface="Arial" panose="020B0604020202020204" pitchFamily="34" charset="0"/>
              <a:buChar char="•"/>
            </a:pPr>
            <a:r>
              <a:rPr lang="en-US" dirty="0" smtClean="0"/>
              <a:t>Educate and train healthcare personnel</a:t>
            </a:r>
          </a:p>
        </p:txBody>
      </p:sp>
      <p:sp>
        <p:nvSpPr>
          <p:cNvPr id="12" name="Rectangle 11"/>
          <p:cNvSpPr/>
          <p:nvPr/>
        </p:nvSpPr>
        <p:spPr>
          <a:xfrm>
            <a:off x="3030583" y="6241058"/>
            <a:ext cx="6096000" cy="369332"/>
          </a:xfrm>
          <a:prstGeom prst="rect">
            <a:avLst/>
          </a:prstGeom>
        </p:spPr>
        <p:txBody>
          <a:bodyPr>
            <a:spAutoFit/>
          </a:bodyPr>
          <a:lstStyle/>
          <a:p>
            <a:r>
              <a:rPr lang="en-US" sz="900" dirty="0" smtClean="0">
                <a:hlinkClick r:id="rId7"/>
              </a:rPr>
              <a:t>https</a:t>
            </a:r>
            <a:r>
              <a:rPr lang="en-US" sz="900" dirty="0">
                <a:hlinkClick r:id="rId7"/>
              </a:rPr>
              <a:t>://</a:t>
            </a:r>
            <a:r>
              <a:rPr lang="en-US" sz="900" dirty="0" smtClean="0">
                <a:hlinkClick r:id="rId7"/>
              </a:rPr>
              <a:t>www.osha.gov/SLTC/etools/hospital/hazards/sharps/sharps.html</a:t>
            </a:r>
            <a:endParaRPr lang="en-US" sz="900" dirty="0" smtClean="0"/>
          </a:p>
          <a:p>
            <a:r>
              <a:rPr lang="en-US" sz="900" dirty="0">
                <a:hlinkClick r:id="rId8"/>
              </a:rPr>
              <a:t>https://www.osha.gov/SLTC/etools/hospital/hazards/sharps/sharps.html#needlestick_injuries</a:t>
            </a:r>
            <a:endParaRPr lang="en-US" sz="900" dirty="0"/>
          </a:p>
        </p:txBody>
      </p:sp>
    </p:spTree>
    <p:extLst>
      <p:ext uri="{BB962C8B-B14F-4D97-AF65-F5344CB8AC3E}">
        <p14:creationId xmlns:p14="http://schemas.microsoft.com/office/powerpoint/2010/main" val="201010689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466855" y="853447"/>
            <a:ext cx="8467970" cy="51792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6352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Organizational</a:t>
              </a:r>
              <a:r>
                <a:rPr kumimoji="0" lang="en-US" sz="2000" b="0" i="0" u="none" strike="noStrike" kern="1200" cap="none" spc="0" normalizeH="0" noProof="0" dirty="0" smtClean="0">
                  <a:ln>
                    <a:noFill/>
                  </a:ln>
                  <a:solidFill>
                    <a:srgbClr val="FFFFFF"/>
                  </a:solidFill>
                  <a:effectLst/>
                  <a:uLnTx/>
                  <a:uFillTx/>
                  <a:latin typeface="Calibri" panose="020F0502020204030204"/>
                  <a:ea typeface="+mn-ea"/>
                  <a:cs typeface="+mn-cs"/>
                </a:rPr>
                <a:t> Capacity</a:t>
              </a:r>
              <a:endPar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endParaRP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519478" y="1583957"/>
            <a:ext cx="8301048" cy="357020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solidFill>
                  <a:srgbClr val="1E345D">
                    <a:lumMod val="50000"/>
                  </a:srgbClr>
                </a:solidFill>
                <a:effectLst/>
                <a:uLnTx/>
                <a:uFillTx/>
                <a:latin typeface="+mj-lt"/>
              </a:rPr>
              <a:t>Institution-wide in</a:t>
            </a:r>
            <a:r>
              <a:rPr kumimoji="0" lang="en-US" sz="1300" b="0" i="0" u="none" strike="noStrike" kern="1200" cap="none" spc="0" normalizeH="0" noProof="0" dirty="0" smtClean="0">
                <a:ln>
                  <a:noFill/>
                </a:ln>
                <a:solidFill>
                  <a:srgbClr val="1E345D">
                    <a:lumMod val="50000"/>
                  </a:srgbClr>
                </a:solidFill>
                <a:effectLst/>
                <a:uLnTx/>
                <a:uFillTx/>
                <a:latin typeface="+mj-lt"/>
              </a:rPr>
              <a:t> scope.</a:t>
            </a:r>
            <a:endParaRPr kumimoji="0" lang="en-US" sz="500" b="0" i="0" u="none" strike="noStrike" kern="1200" cap="none" spc="0" normalizeH="0" baseline="0" noProof="0" dirty="0">
              <a:ln>
                <a:noFill/>
              </a:ln>
              <a:solidFill>
                <a:srgbClr val="1E345D">
                  <a:lumMod val="50000"/>
                </a:srgbClr>
              </a:solidFill>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1" i="0" u="none" strike="noStrike" kern="1200" cap="none" spc="0" normalizeH="0" baseline="0" noProof="0" dirty="0" smtClean="0">
                <a:ln>
                  <a:noFill/>
                </a:ln>
                <a:solidFill>
                  <a:srgbClr val="1E345D">
                    <a:lumMod val="50000"/>
                  </a:srgbClr>
                </a:solidFill>
                <a:effectLst/>
                <a:uLnTx/>
                <a:uFillTx/>
                <a:latin typeface="+mj-lt"/>
              </a:rPr>
              <a:t>Senior level management is vital to demonstrate</a:t>
            </a:r>
            <a:r>
              <a:rPr kumimoji="0" lang="en-US" sz="1300" b="1" i="0" u="none" strike="noStrike" kern="1200" cap="none" spc="0" normalizeH="0" noProof="0" dirty="0" smtClean="0">
                <a:ln>
                  <a:noFill/>
                </a:ln>
                <a:solidFill>
                  <a:srgbClr val="1E345D">
                    <a:lumMod val="50000"/>
                  </a:srgbClr>
                </a:solidFill>
                <a:effectLst/>
                <a:uLnTx/>
                <a:uFillTx/>
                <a:latin typeface="+mj-lt"/>
              </a:rPr>
              <a:t> administration’s commitment.</a:t>
            </a:r>
            <a:endParaRPr kumimoji="0" lang="en-US" sz="500" b="1" i="0" u="none" strike="noStrike" kern="1200" cap="none" spc="0" normalizeH="0" baseline="0" noProof="0" dirty="0" smtClean="0">
              <a:ln>
                <a:noFill/>
              </a:ln>
              <a:solidFill>
                <a:srgbClr val="1E345D">
                  <a:lumMod val="50000"/>
                </a:srgbClr>
              </a:solidFill>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solidFill>
                  <a:srgbClr val="1E345D">
                    <a:lumMod val="50000"/>
                  </a:srgbClr>
                </a:solidFill>
                <a:effectLst/>
                <a:uLnTx/>
                <a:uFillTx/>
                <a:latin typeface="+mj-lt"/>
              </a:rPr>
              <a:t>Multidisciplinary in nature with joint responsibility by members</a:t>
            </a:r>
            <a:r>
              <a:rPr kumimoji="0" lang="en-US" sz="1300" b="0" i="0" u="none" strike="noStrike" kern="1200" cap="none" spc="0" normalizeH="0" noProof="0" dirty="0" smtClean="0">
                <a:ln>
                  <a:noFill/>
                </a:ln>
                <a:solidFill>
                  <a:srgbClr val="1E345D">
                    <a:lumMod val="50000"/>
                  </a:srgbClr>
                </a:solidFill>
                <a:effectLst/>
                <a:uLnTx/>
                <a:uFillTx/>
                <a:latin typeface="+mj-lt"/>
              </a:rPr>
              <a:t> </a:t>
            </a:r>
            <a:r>
              <a:rPr kumimoji="0" lang="en-US" sz="1300" b="0" i="0" u="none" strike="noStrike" kern="1200" cap="none" spc="0" normalizeH="0" noProof="0" dirty="0" smtClean="0">
                <a:ln>
                  <a:noFill/>
                </a:ln>
                <a:solidFill>
                  <a:srgbClr val="FF0000"/>
                </a:solidFill>
                <a:effectLst/>
                <a:uLnTx/>
                <a:uFillTx/>
                <a:latin typeface="+mj-lt"/>
              </a:rPr>
              <a:t>with</a:t>
            </a:r>
            <a:r>
              <a:rPr kumimoji="0" lang="en-US" sz="1300" b="0" i="0" u="none" strike="noStrike" kern="1200" cap="none" spc="0" normalizeH="0" noProof="0" dirty="0" smtClean="0">
                <a:ln>
                  <a:noFill/>
                </a:ln>
                <a:solidFill>
                  <a:srgbClr val="1E345D">
                    <a:lumMod val="50000"/>
                  </a:srgbClr>
                </a:solidFill>
                <a:effectLst/>
                <a:uLnTx/>
                <a:uFillTx/>
                <a:latin typeface="+mj-lt"/>
              </a:rPr>
              <a:t> goal of reducing or eliminating sharps injuries</a:t>
            </a:r>
            <a:r>
              <a:rPr kumimoji="0" lang="en-US" sz="1300" b="0" i="0" u="none" strike="noStrike" kern="1200" cap="none" spc="0" normalizeH="0" baseline="0" noProof="0" dirty="0" smtClean="0">
                <a:ln>
                  <a:noFill/>
                </a:ln>
                <a:solidFill>
                  <a:srgbClr val="1E345D">
                    <a:lumMod val="50000"/>
                  </a:srgbClr>
                </a:solidFill>
                <a:effectLst/>
                <a:uLnTx/>
                <a:uFillTx/>
                <a:latin typeface="+mj-lt"/>
              </a:rPr>
              <a:t>. </a:t>
            </a:r>
            <a:r>
              <a:rPr lang="en-US" sz="1300" dirty="0" smtClean="0">
                <a:solidFill>
                  <a:srgbClr val="1E345D">
                    <a:lumMod val="50000"/>
                  </a:srgbClr>
                </a:solidFill>
                <a:latin typeface="+mj-lt"/>
              </a:rPr>
              <a:t>Representation from staff across all disciplines such as:</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Nursing</a:t>
            </a:r>
          </a:p>
          <a:p>
            <a:pPr marL="742950" lvl="1" indent="-285750">
              <a:buFont typeface="Arial" panose="020B0604020202020204" pitchFamily="34" charset="0"/>
              <a:buChar char="•"/>
            </a:pPr>
            <a:r>
              <a:rPr lang="en-US" sz="1300" dirty="0" smtClean="0">
                <a:latin typeface="+mj-lt"/>
              </a:rPr>
              <a:t>Clinical staff</a:t>
            </a:r>
          </a:p>
          <a:p>
            <a:pPr marL="742950" lvl="1" indent="-285750">
              <a:buFont typeface="Arial" panose="020B0604020202020204" pitchFamily="34" charset="0"/>
              <a:buChar char="•"/>
            </a:pPr>
            <a:r>
              <a:rPr lang="en-US" sz="1300" dirty="0" smtClean="0">
                <a:latin typeface="+mj-lt"/>
              </a:rPr>
              <a:t>Laboratory staff</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Infection control</a:t>
            </a:r>
          </a:p>
          <a:p>
            <a:pPr marL="742950" lvl="1" indent="-285750">
              <a:buFont typeface="Arial" panose="020B0604020202020204" pitchFamily="34" charset="0"/>
              <a:buChar char="•"/>
            </a:pPr>
            <a:r>
              <a:rPr lang="en-US" sz="1300" dirty="0" smtClean="0">
                <a:latin typeface="+mj-lt"/>
              </a:rPr>
              <a:t>Occupational Health</a:t>
            </a:r>
            <a:endParaRPr kumimoji="0" lang="en-US" sz="1300" b="0" i="0" u="none" strike="noStrike" kern="1200" cap="none" spc="0" normalizeH="0" baseline="0" noProof="0" dirty="0" smtClean="0">
              <a:ln>
                <a:noFill/>
              </a:ln>
              <a:effectLst/>
              <a:uLnTx/>
              <a:uFillTx/>
              <a:latin typeface="+mj-lt"/>
            </a:endParaRPr>
          </a:p>
          <a:p>
            <a:pPr marL="742950" lvl="1" indent="-285750">
              <a:buFont typeface="Arial" panose="020B0604020202020204" pitchFamily="34" charset="0"/>
              <a:buChar char="•"/>
            </a:pPr>
            <a:r>
              <a:rPr lang="en-US" sz="1300" dirty="0" smtClean="0">
                <a:latin typeface="+mj-lt"/>
              </a:rPr>
              <a:t>Staff development</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Environmental service</a:t>
            </a:r>
          </a:p>
          <a:p>
            <a:pPr marL="742950" lvl="1" indent="-285750">
              <a:buFont typeface="Arial" panose="020B0604020202020204" pitchFamily="34" charset="0"/>
              <a:buChar char="•"/>
            </a:pPr>
            <a:r>
              <a:rPr lang="en-US" sz="1300" dirty="0" smtClean="0">
                <a:latin typeface="+mj-lt"/>
              </a:rPr>
              <a:t>Central service</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Materials</a:t>
            </a:r>
            <a:r>
              <a:rPr kumimoji="0" lang="en-US" sz="1300" b="0" i="0" u="none" strike="noStrike" kern="1200" cap="none" spc="0" normalizeH="0" noProof="0" dirty="0" smtClean="0">
                <a:ln>
                  <a:noFill/>
                </a:ln>
                <a:effectLst/>
                <a:uLnTx/>
                <a:uFillTx/>
                <a:latin typeface="+mj-lt"/>
              </a:rPr>
              <a:t> management</a:t>
            </a:r>
          </a:p>
          <a:p>
            <a:pPr marL="742950" lvl="1" indent="-285750">
              <a:buFont typeface="Arial" panose="020B0604020202020204" pitchFamily="34" charset="0"/>
              <a:buChar char="•"/>
            </a:pPr>
            <a:r>
              <a:rPr lang="en-US" sz="1300" baseline="0" dirty="0" smtClean="0">
                <a:latin typeface="+mj-lt"/>
              </a:rPr>
              <a:t>Quality/risk management</a:t>
            </a:r>
            <a:endParaRPr kumimoji="0" lang="en-US" sz="1300" b="0" i="0" u="none" strike="noStrike" kern="1200" cap="none" spc="0" normalizeH="0" baseline="0" noProof="0" dirty="0" smtClean="0">
              <a:ln>
                <a:noFill/>
              </a:ln>
              <a:effectLst/>
              <a:uLnTx/>
              <a:uFillTx/>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smtClean="0">
              <a:ln>
                <a:noFill/>
              </a:ln>
              <a:solidFill>
                <a:srgbClr val="1E345D">
                  <a:lumMod val="50000"/>
                </a:srgbClr>
              </a:solidFill>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solidFill>
                  <a:srgbClr val="1E345D">
                    <a:lumMod val="50000"/>
                  </a:srgbClr>
                </a:solidFill>
                <a:effectLst/>
                <a:uLnTx/>
                <a:uFillTx/>
                <a:latin typeface="+mj-lt"/>
              </a:rPr>
              <a:t>Outline plan for how to achieve injury reduction or elimination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solidFill>
                  <a:srgbClr val="1E345D">
                    <a:lumMod val="50000"/>
                  </a:srgbClr>
                </a:solidFill>
                <a:latin typeface="+mj-lt"/>
              </a:rPr>
              <a:t>Determine what existing committees (</a:t>
            </a:r>
            <a:r>
              <a:rPr lang="en-US" sz="1300" dirty="0" smtClean="0">
                <a:latin typeface="+mj-lt"/>
              </a:rPr>
              <a:t>e.g., infection </a:t>
            </a:r>
            <a:r>
              <a:rPr lang="en-US" sz="1300" dirty="0" smtClean="0">
                <a:solidFill>
                  <a:srgbClr val="1E345D">
                    <a:lumMod val="50000"/>
                  </a:srgbClr>
                </a:solidFill>
                <a:latin typeface="+mj-lt"/>
              </a:rPr>
              <a:t>control, value analysis, quality improvement, occupational health, materials management) will be able to contribute to the process?  How will information be shared across committees?</a:t>
            </a:r>
            <a:endParaRPr kumimoji="0" lang="en-US" sz="13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7248524" y="5335130"/>
            <a:ext cx="4642273" cy="507831"/>
          </a:xfrm>
          <a:prstGeom prst="rect">
            <a:avLst/>
          </a:prstGeom>
        </p:spPr>
        <p:txBody>
          <a:bodyPr wrap="square">
            <a:spAutoFit/>
          </a:bodyPr>
          <a:lstStyle/>
          <a:p>
            <a:r>
              <a:rPr lang="en-US" sz="900" dirty="0">
                <a:hlinkClick r:id="rId3"/>
              </a:rPr>
              <a:t>https://www.cdc.gov/sharpssafety/resources.html</a:t>
            </a:r>
          </a:p>
          <a:p>
            <a:r>
              <a:rPr lang="en-US" sz="900" dirty="0" smtClean="0">
                <a:hlinkClick r:id="rId3"/>
              </a:rPr>
              <a:t>https</a:t>
            </a:r>
            <a:r>
              <a:rPr lang="en-US" sz="900" dirty="0">
                <a:hlinkClick r:id="rId3"/>
              </a:rPr>
              <a:t>://www.osha.gov/SLTC/etools/hospital/hazards/sharps/sharps.html</a:t>
            </a:r>
            <a:endParaRPr lang="en-US" sz="900" dirty="0"/>
          </a:p>
          <a:p>
            <a:r>
              <a:rPr lang="en-US" sz="900" dirty="0">
                <a:hlinkClick r:id="rId4"/>
              </a:rPr>
              <a:t>https://www.osha.gov/SLTC/etools/hospital/hazards/sharps/sharps.html#needlestick_injuries</a:t>
            </a:r>
            <a:endParaRPr lang="en-US" sz="900" dirty="0"/>
          </a:p>
        </p:txBody>
      </p:sp>
      <p:grpSp>
        <p:nvGrpSpPr>
          <p:cNvPr id="4" name="Group 3"/>
          <p:cNvGrpSpPr/>
          <p:nvPr/>
        </p:nvGrpSpPr>
        <p:grpSpPr>
          <a:xfrm>
            <a:off x="471512" y="1352750"/>
            <a:ext cx="2535729" cy="4656839"/>
            <a:chOff x="370383" y="856550"/>
            <a:chExt cx="2535729" cy="4656839"/>
          </a:xfrm>
        </p:grpSpPr>
        <p:grpSp>
          <p:nvGrpSpPr>
            <p:cNvPr id="28" name="Group 27"/>
            <p:cNvGrpSpPr/>
            <p:nvPr/>
          </p:nvGrpSpPr>
          <p:grpSpPr>
            <a:xfrm>
              <a:off x="370383" y="856550"/>
              <a:ext cx="2478344" cy="852134"/>
              <a:chOff x="601310" y="735392"/>
              <a:chExt cx="2567314" cy="1982726"/>
            </a:xfrm>
          </p:grpSpPr>
          <p:sp>
            <p:nvSpPr>
              <p:cNvPr id="24" name="Rectangle 23"/>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Pentagon 26"/>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Rectangle 3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9" name="TextBox 28"/>
            <p:cNvSpPr txBox="1"/>
            <p:nvPr/>
          </p:nvSpPr>
          <p:spPr>
            <a:xfrm>
              <a:off x="434075" y="1064835"/>
              <a:ext cx="223868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Assess Program Operation Processes</a:t>
              </a:r>
            </a:p>
          </p:txBody>
        </p:sp>
        <p:grpSp>
          <p:nvGrpSpPr>
            <p:cNvPr id="3" name="Group 2"/>
            <p:cNvGrpSpPr/>
            <p:nvPr/>
          </p:nvGrpSpPr>
          <p:grpSpPr>
            <a:xfrm>
              <a:off x="387623" y="1767249"/>
              <a:ext cx="2461104" cy="892646"/>
              <a:chOff x="387623" y="1767249"/>
              <a:chExt cx="2461104" cy="892646"/>
            </a:xfrm>
          </p:grpSpPr>
          <p:grpSp>
            <p:nvGrpSpPr>
              <p:cNvPr id="40" name="Group 39"/>
              <p:cNvGrpSpPr/>
              <p:nvPr/>
            </p:nvGrpSpPr>
            <p:grpSpPr>
              <a:xfrm>
                <a:off x="387623" y="1767249"/>
                <a:ext cx="2461104" cy="892646"/>
                <a:chOff x="601310" y="735392"/>
                <a:chExt cx="2567314" cy="1982726"/>
              </a:xfrm>
            </p:grpSpPr>
            <p:sp>
              <p:nvSpPr>
                <p:cNvPr id="41" name="Rectangle 40"/>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Pentagon 41"/>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Rectangle 4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8" name="TextBox 47"/>
              <p:cNvSpPr txBox="1"/>
              <p:nvPr/>
            </p:nvSpPr>
            <p:spPr>
              <a:xfrm>
                <a:off x="443013" y="1947060"/>
                <a:ext cx="213964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Prepare Baseline Profile</a:t>
                </a:r>
              </a:p>
            </p:txBody>
          </p:sp>
        </p:grpSp>
        <p:grpSp>
          <p:nvGrpSpPr>
            <p:cNvPr id="38" name="Group 37"/>
            <p:cNvGrpSpPr/>
            <p:nvPr/>
          </p:nvGrpSpPr>
          <p:grpSpPr>
            <a:xfrm>
              <a:off x="401681" y="2727282"/>
              <a:ext cx="2461104" cy="892646"/>
              <a:chOff x="387623" y="1767249"/>
              <a:chExt cx="2461104" cy="892646"/>
            </a:xfrm>
          </p:grpSpPr>
          <p:grpSp>
            <p:nvGrpSpPr>
              <p:cNvPr id="39" name="Group 38"/>
              <p:cNvGrpSpPr/>
              <p:nvPr/>
            </p:nvGrpSpPr>
            <p:grpSpPr>
              <a:xfrm>
                <a:off x="387623" y="1767249"/>
                <a:ext cx="2461104" cy="892646"/>
                <a:chOff x="601310" y="735392"/>
                <a:chExt cx="2567314" cy="1982726"/>
              </a:xfrm>
            </p:grpSpPr>
            <p:sp>
              <p:nvSpPr>
                <p:cNvPr id="52" name="Rectangle 51"/>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Pentagon 52"/>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1" name="TextBox 50"/>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Determine Priorities</a:t>
                </a:r>
              </a:p>
            </p:txBody>
          </p:sp>
        </p:grpSp>
        <p:grpSp>
          <p:nvGrpSpPr>
            <p:cNvPr id="55" name="Group 54"/>
            <p:cNvGrpSpPr/>
            <p:nvPr/>
          </p:nvGrpSpPr>
          <p:grpSpPr>
            <a:xfrm>
              <a:off x="403557" y="3673782"/>
              <a:ext cx="2502555" cy="892646"/>
              <a:chOff x="387623" y="1767249"/>
              <a:chExt cx="2502555" cy="892646"/>
            </a:xfrm>
          </p:grpSpPr>
          <p:grpSp>
            <p:nvGrpSpPr>
              <p:cNvPr id="56" name="Group 55"/>
              <p:cNvGrpSpPr/>
              <p:nvPr/>
            </p:nvGrpSpPr>
            <p:grpSpPr>
              <a:xfrm>
                <a:off x="387623" y="1767249"/>
                <a:ext cx="2461104" cy="892646"/>
                <a:chOff x="601310" y="735392"/>
                <a:chExt cx="2567314" cy="1982726"/>
              </a:xfrm>
            </p:grpSpPr>
            <p:sp>
              <p:nvSpPr>
                <p:cNvPr id="58" name="Rectangle 5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Pentagon 58"/>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Rectangle 59"/>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7" name="TextBox 56"/>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61" name="Group 60"/>
            <p:cNvGrpSpPr/>
            <p:nvPr/>
          </p:nvGrpSpPr>
          <p:grpSpPr>
            <a:xfrm>
              <a:off x="418079" y="4620743"/>
              <a:ext cx="2461104" cy="892646"/>
              <a:chOff x="387623" y="1767249"/>
              <a:chExt cx="2461104" cy="892646"/>
            </a:xfrm>
          </p:grpSpPr>
          <p:grpSp>
            <p:nvGrpSpPr>
              <p:cNvPr id="62" name="Group 61"/>
              <p:cNvGrpSpPr/>
              <p:nvPr/>
            </p:nvGrpSpPr>
            <p:grpSpPr>
              <a:xfrm>
                <a:off x="387623" y="1767249"/>
                <a:ext cx="2461104" cy="892646"/>
                <a:chOff x="601310" y="735392"/>
                <a:chExt cx="2567314" cy="1982726"/>
              </a:xfrm>
            </p:grpSpPr>
            <p:sp>
              <p:nvSpPr>
                <p:cNvPr id="64" name="Rectangle 63"/>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Pentagon 64"/>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3" name="TextBox 62"/>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Tree>
    <p:extLst>
      <p:ext uri="{BB962C8B-B14F-4D97-AF65-F5344CB8AC3E}">
        <p14:creationId xmlns:p14="http://schemas.microsoft.com/office/powerpoint/2010/main" val="405563571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488752" y="2263449"/>
            <a:ext cx="2518489" cy="3746140"/>
            <a:chOff x="387623" y="1767249"/>
            <a:chExt cx="2518489" cy="3746140"/>
          </a:xfrm>
        </p:grpSpPr>
        <p:grpSp>
          <p:nvGrpSpPr>
            <p:cNvPr id="80" name="Group 79"/>
            <p:cNvGrpSpPr/>
            <p:nvPr/>
          </p:nvGrpSpPr>
          <p:grpSpPr>
            <a:xfrm>
              <a:off x="387623" y="1767249"/>
              <a:ext cx="2461104" cy="892646"/>
              <a:chOff x="387623" y="1767249"/>
              <a:chExt cx="2461104" cy="892646"/>
            </a:xfrm>
          </p:grpSpPr>
          <p:grpSp>
            <p:nvGrpSpPr>
              <p:cNvPr id="99" name="Group 98"/>
              <p:cNvGrpSpPr/>
              <p:nvPr/>
            </p:nvGrpSpPr>
            <p:grpSpPr>
              <a:xfrm>
                <a:off x="387623" y="1767249"/>
                <a:ext cx="2461104" cy="892646"/>
                <a:chOff x="601310" y="735392"/>
                <a:chExt cx="2567314" cy="1982726"/>
              </a:xfrm>
            </p:grpSpPr>
            <p:sp>
              <p:nvSpPr>
                <p:cNvPr id="101" name="Rectangle 100"/>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2" name="Pentagon 101"/>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 name="Rectangle 10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00" name="TextBox 99"/>
              <p:cNvSpPr txBox="1"/>
              <p:nvPr/>
            </p:nvSpPr>
            <p:spPr>
              <a:xfrm>
                <a:off x="443013" y="1947060"/>
                <a:ext cx="213964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Prepare Baseline Profile</a:t>
                </a:r>
              </a:p>
            </p:txBody>
          </p:sp>
        </p:grpSp>
        <p:grpSp>
          <p:nvGrpSpPr>
            <p:cNvPr id="81" name="Group 80"/>
            <p:cNvGrpSpPr/>
            <p:nvPr/>
          </p:nvGrpSpPr>
          <p:grpSpPr>
            <a:xfrm>
              <a:off x="401681" y="2727282"/>
              <a:ext cx="2461104" cy="892646"/>
              <a:chOff x="387623" y="1767249"/>
              <a:chExt cx="2461104" cy="892646"/>
            </a:xfrm>
          </p:grpSpPr>
          <p:grpSp>
            <p:nvGrpSpPr>
              <p:cNvPr id="94" name="Group 93"/>
              <p:cNvGrpSpPr/>
              <p:nvPr/>
            </p:nvGrpSpPr>
            <p:grpSpPr>
              <a:xfrm>
                <a:off x="387623" y="1767249"/>
                <a:ext cx="2461104" cy="892646"/>
                <a:chOff x="601310" y="735392"/>
                <a:chExt cx="2567314" cy="1982726"/>
              </a:xfrm>
            </p:grpSpPr>
            <p:sp>
              <p:nvSpPr>
                <p:cNvPr id="96" name="Rectangle 95"/>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Pentagon 96"/>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Rectangle 97"/>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5" name="TextBox 94"/>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Determine Priorities</a:t>
                </a:r>
              </a:p>
            </p:txBody>
          </p:sp>
        </p:grpSp>
        <p:grpSp>
          <p:nvGrpSpPr>
            <p:cNvPr id="82" name="Group 81"/>
            <p:cNvGrpSpPr/>
            <p:nvPr/>
          </p:nvGrpSpPr>
          <p:grpSpPr>
            <a:xfrm>
              <a:off x="403557" y="3673782"/>
              <a:ext cx="2502555" cy="892646"/>
              <a:chOff x="387623" y="1767249"/>
              <a:chExt cx="2502555" cy="892646"/>
            </a:xfrm>
          </p:grpSpPr>
          <p:grpSp>
            <p:nvGrpSpPr>
              <p:cNvPr id="89" name="Group 88"/>
              <p:cNvGrpSpPr/>
              <p:nvPr/>
            </p:nvGrpSpPr>
            <p:grpSpPr>
              <a:xfrm>
                <a:off x="387623" y="1767249"/>
                <a:ext cx="2461104" cy="892646"/>
                <a:chOff x="601310" y="735392"/>
                <a:chExt cx="2567314" cy="1982726"/>
              </a:xfrm>
            </p:grpSpPr>
            <p:sp>
              <p:nvSpPr>
                <p:cNvPr id="91" name="Rectangle 90"/>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2" name="Pentagon 91"/>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0" name="TextBox 89"/>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83" name="Group 82"/>
            <p:cNvGrpSpPr/>
            <p:nvPr/>
          </p:nvGrpSpPr>
          <p:grpSpPr>
            <a:xfrm>
              <a:off x="418079" y="4620743"/>
              <a:ext cx="2461104" cy="892646"/>
              <a:chOff x="387623" y="1767249"/>
              <a:chExt cx="2461104" cy="892646"/>
            </a:xfrm>
          </p:grpSpPr>
          <p:grpSp>
            <p:nvGrpSpPr>
              <p:cNvPr id="84" name="Group 83"/>
              <p:cNvGrpSpPr/>
              <p:nvPr/>
            </p:nvGrpSpPr>
            <p:grpSpPr>
              <a:xfrm>
                <a:off x="387623" y="1767249"/>
                <a:ext cx="2461104" cy="892646"/>
                <a:chOff x="601310" y="735392"/>
                <a:chExt cx="2567314" cy="1982726"/>
              </a:xfrm>
            </p:grpSpPr>
            <p:sp>
              <p:nvSpPr>
                <p:cNvPr id="86" name="Rectangle 85"/>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7" name="Pentagon 86"/>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Rectangle 87"/>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85" name="TextBox 84"/>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735028"/>
              <a:ext cx="345037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Assess Program Operation Processes</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752010" cy="4124206"/>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300" b="0" i="0" u="none" strike="noStrike" kern="1200" cap="none" spc="0" normalizeH="0" baseline="0" noProof="0" dirty="0" smtClean="0">
                <a:ln>
                  <a:noFill/>
                </a:ln>
                <a:effectLst/>
                <a:uLnTx/>
                <a:uFillTx/>
                <a:latin typeface="+mj-lt"/>
              </a:rPr>
              <a:t>Assess </a:t>
            </a:r>
            <a:r>
              <a:rPr kumimoji="0" lang="en-US" sz="1300" b="0" i="0" u="none" strike="noStrike" kern="1200" cap="none" spc="0" normalizeH="0" noProof="0" dirty="0" smtClean="0">
                <a:ln>
                  <a:noFill/>
                </a:ln>
                <a:effectLst/>
                <a:uLnTx/>
                <a:uFillTx/>
                <a:latin typeface="+mj-lt"/>
              </a:rPr>
              <a:t>the following Five </a:t>
            </a:r>
            <a:r>
              <a:rPr lang="en-US" sz="1300" dirty="0">
                <a:latin typeface="+mj-lt"/>
              </a:rPr>
              <a:t>O</a:t>
            </a:r>
            <a:r>
              <a:rPr kumimoji="0" lang="en-US" sz="1300" b="0" i="0" u="none" strike="noStrike" kern="1200" cap="none" spc="0" normalizeH="0" noProof="0" dirty="0" err="1" smtClean="0">
                <a:ln>
                  <a:noFill/>
                </a:ln>
                <a:effectLst/>
                <a:uLnTx/>
                <a:uFillTx/>
                <a:latin typeface="+mj-lt"/>
              </a:rPr>
              <a:t>perational</a:t>
            </a:r>
            <a:r>
              <a:rPr kumimoji="0" lang="en-US" sz="1300" b="0" i="0" u="none" strike="noStrike" kern="1200" cap="none" spc="0" normalizeH="0" noProof="0" dirty="0" smtClean="0">
                <a:ln>
                  <a:noFill/>
                </a:ln>
                <a:effectLst/>
                <a:uLnTx/>
                <a:uFillTx/>
                <a:latin typeface="+mj-lt"/>
              </a:rPr>
              <a:t> Processes to identify needs:</a:t>
            </a:r>
            <a:endParaRPr kumimoji="0" lang="en-US" sz="1300" b="0" i="0" u="none" strike="noStrike" kern="1200" cap="none" spc="0" normalizeH="0" baseline="0" noProof="0" dirty="0" smtClean="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latin typeface="+mj-lt"/>
              </a:rPr>
              <a:t>C</a:t>
            </a:r>
            <a:r>
              <a:rPr kumimoji="0" lang="en-US" sz="1300" b="0" i="0" u="none" strike="noStrike" kern="1200" cap="none" spc="0" normalizeH="0" baseline="0" noProof="0" dirty="0" err="1" smtClean="0">
                <a:ln>
                  <a:noFill/>
                </a:ln>
                <a:effectLst/>
                <a:uLnTx/>
                <a:uFillTx/>
                <a:latin typeface="+mj-lt"/>
              </a:rPr>
              <a:t>ulture</a:t>
            </a:r>
            <a:r>
              <a:rPr kumimoji="0" lang="en-US" sz="1300" b="0" i="0" u="none" strike="noStrike" kern="1200" cap="none" spc="0" normalizeH="0" baseline="0" noProof="0" dirty="0" smtClean="0">
                <a:ln>
                  <a:noFill/>
                </a:ln>
                <a:effectLst/>
                <a:uLnTx/>
                <a:uFillTx/>
                <a:latin typeface="+mj-lt"/>
              </a:rPr>
              <a:t> of safety</a:t>
            </a:r>
          </a:p>
          <a:p>
            <a:pPr marL="742950" lvl="1" indent="-285750">
              <a:buFont typeface="Arial" panose="020B0604020202020204" pitchFamily="34" charset="0"/>
              <a:buChar char="•"/>
            </a:pPr>
            <a:r>
              <a:rPr lang="en-US" sz="1300" dirty="0" smtClean="0">
                <a:latin typeface="+mj-lt"/>
              </a:rPr>
              <a:t>What is leadership’s commitment to safety?</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What</a:t>
            </a:r>
            <a:r>
              <a:rPr kumimoji="0" lang="en-US" sz="1300" b="0" i="0" u="none" strike="noStrike" kern="1200" cap="none" spc="0" normalizeH="0" noProof="0" dirty="0" smtClean="0">
                <a:ln>
                  <a:noFill/>
                </a:ln>
                <a:effectLst/>
                <a:uLnTx/>
                <a:uFillTx/>
                <a:latin typeface="+mj-lt"/>
              </a:rPr>
              <a:t> strategies are used to report injuries, identify and remove hazards?</a:t>
            </a:r>
          </a:p>
          <a:p>
            <a:pPr marL="742950" lvl="1" indent="-285750">
              <a:buFont typeface="Arial" panose="020B0604020202020204" pitchFamily="34" charset="0"/>
              <a:buChar char="•"/>
            </a:pPr>
            <a:r>
              <a:rPr lang="en-US" sz="1300" baseline="0" dirty="0" smtClean="0">
                <a:latin typeface="+mj-lt"/>
              </a:rPr>
              <a:t>What</a:t>
            </a:r>
            <a:r>
              <a:rPr lang="en-US" sz="1300" dirty="0" smtClean="0">
                <a:latin typeface="+mj-lt"/>
              </a:rPr>
              <a:t> feedback systems are in place to improve safety awareness?</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What</a:t>
            </a:r>
            <a:r>
              <a:rPr kumimoji="0" lang="en-US" sz="1300" b="0" i="0" u="none" strike="noStrike" kern="1200" cap="none" spc="0" normalizeH="0" noProof="0" dirty="0" smtClean="0">
                <a:ln>
                  <a:noFill/>
                </a:ln>
                <a:effectLst/>
                <a:uLnTx/>
                <a:uFillTx/>
                <a:latin typeface="+mj-lt"/>
              </a:rPr>
              <a:t> methods are used to </a:t>
            </a:r>
            <a:r>
              <a:rPr lang="en-US" sz="1300" dirty="0" smtClean="0">
                <a:latin typeface="+mj-lt"/>
              </a:rPr>
              <a:t>encourage individual accountability to safety goals?</a:t>
            </a:r>
            <a:endParaRPr kumimoji="0" lang="en-US" sz="1300" b="0" i="0" u="none" strike="noStrike" kern="1200" cap="none" spc="0" normalizeH="0" baseline="0" noProof="0" dirty="0" smtClean="0">
              <a:ln>
                <a:noFill/>
              </a:ln>
              <a:effectLst/>
              <a:uLnTx/>
              <a:uFillTx/>
              <a:latin typeface="+mj-lt"/>
            </a:endParaRPr>
          </a:p>
          <a:p>
            <a:pPr marL="742950" lvl="1" indent="-285750">
              <a:buFont typeface="Arial" panose="020B0604020202020204" pitchFamily="34" charset="0"/>
              <a:buChar char="•"/>
            </a:pPr>
            <a:endParaRPr kumimoji="0" lang="en-US" sz="500" b="0" i="0" u="none" strike="noStrike" kern="1200" cap="none" spc="0" normalizeH="0" baseline="0" noProof="0" dirty="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latin typeface="+mj-lt"/>
              </a:rPr>
              <a:t>P</a:t>
            </a:r>
            <a:r>
              <a:rPr kumimoji="0" lang="en-US" sz="1300" b="0" i="0" u="none" strike="noStrike" kern="1200" cap="none" spc="0" normalizeH="0" baseline="0" noProof="0" dirty="0" err="1" smtClean="0">
                <a:ln>
                  <a:noFill/>
                </a:ln>
                <a:effectLst/>
                <a:uLnTx/>
                <a:uFillTx/>
                <a:latin typeface="+mj-lt"/>
              </a:rPr>
              <a:t>rocedures</a:t>
            </a:r>
            <a:r>
              <a:rPr kumimoji="0" lang="en-US" sz="1300" b="0" i="0" u="none" strike="noStrike" kern="1200" cap="none" spc="0" normalizeH="0" noProof="0" dirty="0" smtClean="0">
                <a:ln>
                  <a:noFill/>
                </a:ln>
                <a:effectLst/>
                <a:uLnTx/>
                <a:uFillTx/>
                <a:latin typeface="+mj-lt"/>
              </a:rPr>
              <a:t> for reporting, examining sharps injuries including near misses</a:t>
            </a:r>
          </a:p>
          <a:p>
            <a:pPr marL="742950" lvl="1" indent="-285750">
              <a:buFont typeface="Arial" panose="020B0604020202020204" pitchFamily="34" charset="0"/>
              <a:buChar char="•"/>
            </a:pPr>
            <a:r>
              <a:rPr lang="en-US" sz="1300" dirty="0" smtClean="0">
                <a:latin typeface="+mj-lt"/>
              </a:rPr>
              <a:t>Are current procedures adequate for data collection and analysis? </a:t>
            </a:r>
          </a:p>
          <a:p>
            <a:pPr marL="742950" lvl="1" indent="-285750">
              <a:buFont typeface="Arial" panose="020B0604020202020204" pitchFamily="34" charset="0"/>
              <a:buChar char="•"/>
            </a:pPr>
            <a:r>
              <a:rPr lang="en-US" sz="1300" dirty="0" smtClean="0">
                <a:latin typeface="+mj-lt"/>
              </a:rPr>
              <a:t>Determine data sources that can be used to assess improvements in injury reporting.</a:t>
            </a:r>
          </a:p>
          <a:p>
            <a:pPr marL="742950" lvl="1" indent="-285750">
              <a:buFont typeface="Arial" panose="020B0604020202020204" pitchFamily="34" charset="0"/>
              <a:buChar char="•"/>
            </a:pPr>
            <a:r>
              <a:rPr kumimoji="0" lang="en-US" sz="1300" b="0" i="0" u="none" strike="noStrike" kern="1200" cap="none" spc="0" normalizeH="0" noProof="0" dirty="0" smtClean="0">
                <a:ln>
                  <a:noFill/>
                </a:ln>
                <a:effectLst/>
                <a:uLnTx/>
                <a:uFillTx/>
                <a:latin typeface="+mj-lt"/>
              </a:rPr>
              <a:t>Consider collecting information on “near misses”. </a:t>
            </a:r>
          </a:p>
          <a:p>
            <a:pPr marL="742950" lvl="1" indent="-285750">
              <a:buFont typeface="Arial" panose="020B0604020202020204" pitchFamily="34" charset="0"/>
              <a:buChar char="•"/>
            </a:pPr>
            <a:endParaRPr kumimoji="0" lang="en-US" sz="500" b="0" i="0" u="none" strike="noStrike" kern="1200" cap="none" spc="0" normalizeH="0" baseline="0" noProof="0" dirty="0" smtClean="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effectLst/>
                <a:uLnTx/>
                <a:uFillTx/>
                <a:latin typeface="+mj-lt"/>
              </a:rPr>
              <a:t>Methods</a:t>
            </a:r>
            <a:r>
              <a:rPr kumimoji="0" lang="en-US" sz="1300" b="0" i="0" u="none" strike="noStrike" kern="1200" cap="none" spc="0" normalizeH="0" noProof="0" dirty="0" smtClean="0">
                <a:ln>
                  <a:noFill/>
                </a:ln>
                <a:effectLst/>
                <a:uLnTx/>
                <a:uFillTx/>
                <a:latin typeface="+mj-lt"/>
              </a:rPr>
              <a:t> for </a:t>
            </a:r>
            <a:r>
              <a:rPr lang="en-US" sz="1300" dirty="0" smtClean="0">
                <a:latin typeface="+mj-lt"/>
              </a:rPr>
              <a:t>Analysis and Use of </a:t>
            </a:r>
            <a:r>
              <a:rPr kumimoji="0" lang="en-US" sz="1300" b="0" i="0" u="none" strike="noStrike" kern="1200" cap="none" spc="0" normalizeH="0" baseline="0" noProof="0" dirty="0" smtClean="0">
                <a:ln>
                  <a:noFill/>
                </a:ln>
                <a:effectLst/>
                <a:uLnTx/>
                <a:uFillTx/>
                <a:latin typeface="+mj-lt"/>
              </a:rPr>
              <a:t>data </a:t>
            </a:r>
          </a:p>
          <a:p>
            <a:pPr marL="742950" lvl="1" indent="-285750">
              <a:buFont typeface="Arial" panose="020B0604020202020204" pitchFamily="34" charset="0"/>
              <a:buChar char="•"/>
              <a:defRPr/>
            </a:pPr>
            <a:r>
              <a:rPr lang="en-US" sz="1300" dirty="0" smtClean="0">
                <a:latin typeface="+mj-lt"/>
              </a:rPr>
              <a:t>How is the data compiled and used to guide prevention planning and monitor performance improvement?</a:t>
            </a:r>
            <a:endParaRPr kumimoji="0" lang="en-US" sz="1300" b="0" i="0" u="none" strike="noStrike" kern="1200" cap="none" spc="0" normalizeH="0" noProof="0" dirty="0" smtClean="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aseline="0" dirty="0" smtClean="0">
                <a:latin typeface="+mj-lt"/>
              </a:rPr>
              <a:t>Process for identification,</a:t>
            </a:r>
            <a:r>
              <a:rPr lang="en-US" sz="1300" dirty="0" smtClean="0">
                <a:latin typeface="+mj-lt"/>
              </a:rPr>
              <a:t> selection, and implementation of sharps injury prevention devices</a:t>
            </a:r>
            <a:endParaRPr lang="en-US" sz="1300" baseline="0" dirty="0" smtClean="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effectLst/>
                <a:uLnTx/>
                <a:uFillTx/>
                <a:latin typeface="+mj-lt"/>
              </a:rPr>
              <a:t>Education</a:t>
            </a:r>
            <a:r>
              <a:rPr kumimoji="0" lang="en-US" sz="1300" b="0" i="0" u="none" strike="noStrike" kern="1200" cap="none" spc="0" normalizeH="0" noProof="0" dirty="0" smtClean="0">
                <a:ln>
                  <a:noFill/>
                </a:ln>
                <a:effectLst/>
                <a:uLnTx/>
                <a:uFillTx/>
                <a:latin typeface="+mj-lt"/>
              </a:rPr>
              <a:t> and training of personnel on sharps injury prevention</a:t>
            </a:r>
            <a:r>
              <a:rPr kumimoji="0" lang="en-US" sz="1300" b="0" i="0" u="none" strike="noStrike" kern="1200" cap="none" spc="0" normalizeH="0" baseline="0" noProof="0" dirty="0" smtClean="0">
                <a:ln>
                  <a:noFill/>
                </a:ln>
                <a:effectLst/>
                <a:uLnTx/>
                <a:uFillTx/>
                <a:latin typeface="+mj-lt"/>
              </a:rPr>
              <a:t> </a:t>
            </a:r>
          </a:p>
          <a:p>
            <a:pPr marL="742950" lvl="1" indent="-285750">
              <a:buFont typeface="Arial" panose="020B0604020202020204" pitchFamily="34" charset="0"/>
              <a:buChar char="•"/>
            </a:pPr>
            <a:r>
              <a:rPr lang="en-US" sz="1300" dirty="0" smtClean="0">
                <a:latin typeface="+mj-lt"/>
              </a:rPr>
              <a:t>How </a:t>
            </a:r>
            <a:r>
              <a:rPr lang="en-US" sz="1300" dirty="0">
                <a:latin typeface="+mj-lt"/>
              </a:rPr>
              <a:t>often is </a:t>
            </a:r>
            <a:r>
              <a:rPr lang="en-US" sz="1300" dirty="0" smtClean="0">
                <a:latin typeface="+mj-lt"/>
              </a:rPr>
              <a:t>education provided? </a:t>
            </a:r>
            <a:endParaRPr lang="en-US" sz="1300" dirty="0">
              <a:latin typeface="+mj-lt"/>
            </a:endParaRPr>
          </a:p>
          <a:p>
            <a:pPr marL="742950" lvl="1" indent="-285750">
              <a:buFont typeface="Arial" panose="020B0604020202020204" pitchFamily="34" charset="0"/>
              <a:buChar char="•"/>
            </a:pPr>
            <a:r>
              <a:rPr lang="en-US" sz="1300" dirty="0" smtClean="0">
                <a:latin typeface="+mj-lt"/>
              </a:rPr>
              <a:t>What </a:t>
            </a:r>
            <a:r>
              <a:rPr lang="en-US" sz="1300" dirty="0">
                <a:latin typeface="+mj-lt"/>
              </a:rPr>
              <a:t>is the content? </a:t>
            </a:r>
            <a:endParaRPr lang="en-US" sz="1300" dirty="0" smtClean="0">
              <a:latin typeface="+mj-lt"/>
            </a:endParaRPr>
          </a:p>
          <a:p>
            <a:pPr marL="742950" lvl="1" indent="-285750">
              <a:buFont typeface="Arial" panose="020B0604020202020204" pitchFamily="34" charset="0"/>
              <a:buChar char="•"/>
            </a:pPr>
            <a:r>
              <a:rPr lang="en-US" sz="1300" dirty="0" smtClean="0">
                <a:latin typeface="+mj-lt"/>
              </a:rPr>
              <a:t>Are </a:t>
            </a:r>
            <a:r>
              <a:rPr lang="en-US" sz="1300" dirty="0">
                <a:latin typeface="+mj-lt"/>
              </a:rPr>
              <a:t>there opportunities for </a:t>
            </a:r>
            <a:r>
              <a:rPr lang="en-US" sz="1300" dirty="0" smtClean="0">
                <a:latin typeface="+mj-lt"/>
              </a:rPr>
              <a:t>improving education/training </a:t>
            </a:r>
            <a:r>
              <a:rPr lang="en-US" sz="1300" dirty="0">
                <a:latin typeface="+mj-lt"/>
              </a:rPr>
              <a:t>(increase frequency, improved content)?</a:t>
            </a:r>
          </a:p>
          <a:p>
            <a:pPr lvl="1"/>
            <a:endParaRPr kumimoji="0" lang="en-US" sz="1300" b="0" i="0" u="none" strike="noStrike" kern="1200" cap="none" spc="0" normalizeH="0" baseline="0" noProof="0" dirty="0" smtClean="0">
              <a:ln>
                <a:noFill/>
              </a:ln>
              <a:solidFill>
                <a:srgbClr val="1E345D">
                  <a:lumMod val="50000"/>
                </a:srgbClr>
              </a:solidFill>
              <a:effectLst/>
              <a:uLnTx/>
              <a:uFillTx/>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7124700" y="5793646"/>
            <a:ext cx="4670815"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spTree>
    <p:extLst>
      <p:ext uri="{BB962C8B-B14F-4D97-AF65-F5344CB8AC3E}">
        <p14:creationId xmlns:p14="http://schemas.microsoft.com/office/powerpoint/2010/main" val="244209705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67284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Prepare Baseline Profile</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275460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How are injuries occurring?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What are our current prevention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occupational groups have the most sharps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Where do injuries most often occur?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devices contribute the</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most to sharps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Calibri Light" panose="020F0302020204030204" pitchFamily="34" charset="0"/>
                <a:cs typeface="Calibri Light" panose="020F0302020204030204" pitchFamily="34" charset="0"/>
              </a:rPr>
              <a:t>During</a:t>
            </a:r>
            <a:r>
              <a:rPr lang="en-US" sz="1400" dirty="0" smtClean="0">
                <a:latin typeface="Calibri Light" panose="020F0302020204030204" pitchFamily="34" charset="0"/>
                <a:cs typeface="Calibri Light" panose="020F0302020204030204" pitchFamily="34" charset="0"/>
              </a:rPr>
              <a:t> what procedure or under what circumstance are injuries occurring?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sharps</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injuries put personnel at greater risk for bloodborne virus transmission?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Calibri Light" panose="020F0302020204030204" pitchFamily="34" charset="0"/>
                <a:cs typeface="Calibri Light" panose="020F0302020204030204" pitchFamily="34" charset="0"/>
              </a:rPr>
              <a:t>What</a:t>
            </a:r>
            <a:r>
              <a:rPr lang="en-US" sz="1400" dirty="0" smtClean="0">
                <a:latin typeface="Calibri Light" panose="020F0302020204030204" pitchFamily="34" charset="0"/>
                <a:cs typeface="Calibri Light" panose="020F0302020204030204" pitchFamily="34" charset="0"/>
              </a:rPr>
              <a:t> steps have been taken to reduce use of needles?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What recommended work practices are in place to reduce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How</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do you communicate safe sharps handling techniques?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Calibri Light" panose="020F0302020204030204" pitchFamily="34" charset="0"/>
                <a:cs typeface="Calibri Light" panose="020F0302020204030204" pitchFamily="34" charset="0"/>
              </a:rPr>
              <a:t>Is there a policy</a:t>
            </a:r>
            <a:r>
              <a:rPr lang="en-US" sz="1400" dirty="0" smtClean="0">
                <a:latin typeface="Calibri Light" panose="020F0302020204030204" pitchFamily="34" charset="0"/>
                <a:cs typeface="Calibri Light" panose="020F0302020204030204" pitchFamily="34" charset="0"/>
              </a:rPr>
              <a:t> that addresses appropriate location of sharps containers?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Who</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is responsible for removing/replacing sharps containers?</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Calibri" panose="020F0502020204030204"/>
              <a:ea typeface="+mn-ea"/>
              <a:cs typeface="+mn-cs"/>
            </a:endParaRPr>
          </a:p>
        </p:txBody>
      </p:sp>
      <p:sp>
        <p:nvSpPr>
          <p:cNvPr id="50" name="Rectangle 49"/>
          <p:cNvSpPr/>
          <p:nvPr/>
        </p:nvSpPr>
        <p:spPr>
          <a:xfrm>
            <a:off x="7077076" y="5793646"/>
            <a:ext cx="4718440"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3" name="Group 22"/>
          <p:cNvGrpSpPr/>
          <p:nvPr/>
        </p:nvGrpSpPr>
        <p:grpSpPr>
          <a:xfrm>
            <a:off x="502810" y="3223482"/>
            <a:ext cx="2504431" cy="2786107"/>
            <a:chOff x="401681" y="2727282"/>
            <a:chExt cx="2504431" cy="2786107"/>
          </a:xfrm>
        </p:grpSpPr>
        <p:grpSp>
          <p:nvGrpSpPr>
            <p:cNvPr id="27" name="Group 26"/>
            <p:cNvGrpSpPr/>
            <p:nvPr/>
          </p:nvGrpSpPr>
          <p:grpSpPr>
            <a:xfrm>
              <a:off x="401681" y="2727282"/>
              <a:ext cx="2461104" cy="892646"/>
              <a:chOff x="387623" y="1767249"/>
              <a:chExt cx="2461104" cy="892646"/>
            </a:xfrm>
          </p:grpSpPr>
          <p:grpSp>
            <p:nvGrpSpPr>
              <p:cNvPr id="53" name="Group 52"/>
              <p:cNvGrpSpPr/>
              <p:nvPr/>
            </p:nvGrpSpPr>
            <p:grpSpPr>
              <a:xfrm>
                <a:off x="387623" y="1767249"/>
                <a:ext cx="2461104" cy="892646"/>
                <a:chOff x="601310" y="735392"/>
                <a:chExt cx="2567314" cy="1982726"/>
              </a:xfrm>
            </p:grpSpPr>
            <p:sp>
              <p:nvSpPr>
                <p:cNvPr id="55" name="Rectangle 54"/>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Pentagon 55"/>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56"/>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4" name="TextBox 53"/>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Determine Priorities</a:t>
                </a:r>
              </a:p>
            </p:txBody>
          </p:sp>
        </p:grpSp>
        <p:grpSp>
          <p:nvGrpSpPr>
            <p:cNvPr id="28" name="Group 27"/>
            <p:cNvGrpSpPr/>
            <p:nvPr/>
          </p:nvGrpSpPr>
          <p:grpSpPr>
            <a:xfrm>
              <a:off x="403557" y="3673782"/>
              <a:ext cx="2502555" cy="892646"/>
              <a:chOff x="387623" y="1767249"/>
              <a:chExt cx="2502555" cy="892646"/>
            </a:xfrm>
          </p:grpSpPr>
          <p:grpSp>
            <p:nvGrpSpPr>
              <p:cNvPr id="42" name="Group 41"/>
              <p:cNvGrpSpPr/>
              <p:nvPr/>
            </p:nvGrpSpPr>
            <p:grpSpPr>
              <a:xfrm>
                <a:off x="387623" y="1767249"/>
                <a:ext cx="2461104" cy="892646"/>
                <a:chOff x="601310" y="735392"/>
                <a:chExt cx="2567314" cy="1982726"/>
              </a:xfrm>
            </p:grpSpPr>
            <p:sp>
              <p:nvSpPr>
                <p:cNvPr id="48" name="Rectangle 4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Pentagon 50"/>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3" name="TextBox 42"/>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29" name="Group 28"/>
            <p:cNvGrpSpPr/>
            <p:nvPr/>
          </p:nvGrpSpPr>
          <p:grpSpPr>
            <a:xfrm>
              <a:off x="418079" y="4620743"/>
              <a:ext cx="2461104" cy="892646"/>
              <a:chOff x="387623" y="1767249"/>
              <a:chExt cx="2461104" cy="892646"/>
            </a:xfrm>
          </p:grpSpPr>
          <p:grpSp>
            <p:nvGrpSpPr>
              <p:cNvPr id="33" name="Group 32"/>
              <p:cNvGrpSpPr/>
              <p:nvPr/>
            </p:nvGrpSpPr>
            <p:grpSpPr>
              <a:xfrm>
                <a:off x="387623" y="1767249"/>
                <a:ext cx="2461104" cy="892646"/>
                <a:chOff x="601310" y="735392"/>
                <a:chExt cx="2567314" cy="1982726"/>
              </a:xfrm>
            </p:grpSpPr>
            <p:sp>
              <p:nvSpPr>
                <p:cNvPr id="39" name="Rectangle 38"/>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Pentagon 39"/>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Rectangle 40"/>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8" name="TextBox 37"/>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Tree>
    <p:extLst>
      <p:ext uri="{BB962C8B-B14F-4D97-AF65-F5344CB8AC3E}">
        <p14:creationId xmlns:p14="http://schemas.microsoft.com/office/powerpoint/2010/main" val="262790072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296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Determine Priorities</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124649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The following are</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proposed criteria for intervention prioritization:</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injuries put personnel at greatest risk for bloodborne</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virus transmission?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What device is causing the most frequent injury?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What specific activity/procedure is contributing to the most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smtClean="0">
              <a:ln>
                <a:noFill/>
              </a:ln>
              <a:solidFill>
                <a:srgbClr val="1E345D">
                  <a:lumMod val="50000"/>
                </a:srgbClr>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Calibri" panose="020F0502020204030204"/>
              <a:ea typeface="+mn-ea"/>
              <a:cs typeface="+mn-cs"/>
            </a:endParaRPr>
          </a:p>
        </p:txBody>
      </p:sp>
      <p:sp>
        <p:nvSpPr>
          <p:cNvPr id="50" name="Rectangle 49"/>
          <p:cNvSpPr/>
          <p:nvPr/>
        </p:nvSpPr>
        <p:spPr>
          <a:xfrm>
            <a:off x="7134226" y="5793646"/>
            <a:ext cx="4661290"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2" name="Group 21"/>
          <p:cNvGrpSpPr/>
          <p:nvPr/>
        </p:nvGrpSpPr>
        <p:grpSpPr>
          <a:xfrm>
            <a:off x="504686" y="4169982"/>
            <a:ext cx="2502555" cy="1839607"/>
            <a:chOff x="403557" y="3673782"/>
            <a:chExt cx="2502555" cy="1839607"/>
          </a:xfrm>
        </p:grpSpPr>
        <p:grpSp>
          <p:nvGrpSpPr>
            <p:cNvPr id="24" name="Group 23"/>
            <p:cNvGrpSpPr/>
            <p:nvPr/>
          </p:nvGrpSpPr>
          <p:grpSpPr>
            <a:xfrm>
              <a:off x="403557" y="3673782"/>
              <a:ext cx="2502555" cy="892646"/>
              <a:chOff x="387623" y="1767249"/>
              <a:chExt cx="2502555" cy="892646"/>
            </a:xfrm>
          </p:grpSpPr>
          <p:grpSp>
            <p:nvGrpSpPr>
              <p:cNvPr id="40" name="Group 39"/>
              <p:cNvGrpSpPr/>
              <p:nvPr/>
            </p:nvGrpSpPr>
            <p:grpSpPr>
              <a:xfrm>
                <a:off x="387623" y="1767249"/>
                <a:ext cx="2461104" cy="892646"/>
                <a:chOff x="601310" y="735392"/>
                <a:chExt cx="2567314" cy="1982726"/>
              </a:xfrm>
            </p:grpSpPr>
            <p:sp>
              <p:nvSpPr>
                <p:cNvPr id="42" name="Rectangle 41"/>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Pentagon 42"/>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Rectangle 43"/>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1" name="TextBox 40"/>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27" name="Group 26"/>
            <p:cNvGrpSpPr/>
            <p:nvPr/>
          </p:nvGrpSpPr>
          <p:grpSpPr>
            <a:xfrm>
              <a:off x="418079" y="4620743"/>
              <a:ext cx="2461104" cy="892646"/>
              <a:chOff x="387623" y="1767249"/>
              <a:chExt cx="2461104" cy="892646"/>
            </a:xfrm>
          </p:grpSpPr>
          <p:grpSp>
            <p:nvGrpSpPr>
              <p:cNvPr id="28" name="Group 27"/>
              <p:cNvGrpSpPr/>
              <p:nvPr/>
            </p:nvGrpSpPr>
            <p:grpSpPr>
              <a:xfrm>
                <a:off x="387623" y="1767249"/>
                <a:ext cx="2461104" cy="892646"/>
                <a:chOff x="601310" y="735392"/>
                <a:chExt cx="2567314" cy="1982726"/>
              </a:xfrm>
            </p:grpSpPr>
            <p:sp>
              <p:nvSpPr>
                <p:cNvPr id="33" name="Rectangle 32"/>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Pentagon 37"/>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9" name="TextBox 28"/>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Tree>
    <p:extLst>
      <p:ext uri="{BB962C8B-B14F-4D97-AF65-F5344CB8AC3E}">
        <p14:creationId xmlns:p14="http://schemas.microsoft.com/office/powerpoint/2010/main" val="352377633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1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4BA8222640BF40B47B20B9F827EE1E" ma:contentTypeVersion="8" ma:contentTypeDescription="Create a new document." ma:contentTypeScope="" ma:versionID="b87327e82458898bf34277b84cd0bd2b">
  <xsd:schema xmlns:xsd="http://www.w3.org/2001/XMLSchema" xmlns:xs="http://www.w3.org/2001/XMLSchema" xmlns:p="http://schemas.microsoft.com/office/2006/metadata/properties" xmlns:ns2="51796436-8a0c-435a-829e-18e6ae7f62dc" xmlns:ns3="e6bdf5ed-f06e-4a49-88e7-9a55df091a23" targetNamespace="http://schemas.microsoft.com/office/2006/metadata/properties" ma:root="true" ma:fieldsID="715944ce15a3d6808a1633d5a1e74cc9" ns2:_="" ns3:_="">
    <xsd:import namespace="51796436-8a0c-435a-829e-18e6ae7f62dc"/>
    <xsd:import namespace="e6bdf5ed-f06e-4a49-88e7-9a55df091a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Summary"/>
                <xsd:element ref="ns2:Publi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96436-8a0c-435a-829e-18e6ae7f6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Summary" ma:index="14" ma:displayName="Summary" ma:description="Summary of the contents in the document" ma:format="Dropdown" ma:internalName="Summary">
      <xsd:simpleType>
        <xsd:restriction base="dms:Note">
          <xsd:maxLength value="255"/>
        </xsd:restriction>
      </xsd:simpleType>
    </xsd:element>
    <xsd:element name="Publish" ma:index="15" nillable="true" ma:displayName="Publish" ma:default="0" ma:description="Visible to public" ma:format="Dropdown" ma:internalName="Publish">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6bdf5ed-f06e-4a49-88e7-9a55df091a2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 xmlns="51796436-8a0c-435a-829e-18e6ae7f62dc">false</Publish>
    <Summary xmlns="51796436-8a0c-435a-829e-18e6ae7f62dc"/>
  </documentManagement>
</p:properties>
</file>

<file path=customXml/itemProps1.xml><?xml version="1.0" encoding="utf-8"?>
<ds:datastoreItem xmlns:ds="http://schemas.openxmlformats.org/officeDocument/2006/customXml" ds:itemID="{70B10817-BEF7-4415-A217-FAD5EB6DBA79}"/>
</file>

<file path=customXml/itemProps2.xml><?xml version="1.0" encoding="utf-8"?>
<ds:datastoreItem xmlns:ds="http://schemas.openxmlformats.org/officeDocument/2006/customXml" ds:itemID="{EC6FD3BC-775B-4462-9B53-5073B8C4F0BD}">
  <ds:schemaRefs>
    <ds:schemaRef ds:uri="http://schemas.microsoft.com/sharepoint/v3/contenttype/forms"/>
  </ds:schemaRefs>
</ds:datastoreItem>
</file>

<file path=customXml/itemProps3.xml><?xml version="1.0" encoding="utf-8"?>
<ds:datastoreItem xmlns:ds="http://schemas.openxmlformats.org/officeDocument/2006/customXml" ds:itemID="{8559D7BF-716F-4BC3-B633-7F9CEB8333D2}">
  <ds:schemaRefs>
    <ds:schemaRef ds:uri="18bc6d06-91aa-45f9-be01-d556fab12f90"/>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http://schemas.openxmlformats.org/package/2006/metadata/core-properties"/>
    <ds:schemaRef ds:uri="25c48e05-d1cf-4c4f-babf-332f801026b4"/>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9162</TotalTime>
  <Words>1916</Words>
  <Application>Microsoft Office PowerPoint</Application>
  <PresentationFormat>Widescreen</PresentationFormat>
  <Paragraphs>320</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1_Divider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Bush Karen</cp:lastModifiedBy>
  <cp:revision>364</cp:revision>
  <cp:lastPrinted>2020-08-24T15:16:47Z</cp:lastPrinted>
  <dcterms:created xsi:type="dcterms:W3CDTF">2018-07-17T20:57:03Z</dcterms:created>
  <dcterms:modified xsi:type="dcterms:W3CDTF">2022-02-01T20:13:11Z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0x010100364BA8222640BF40B47B20B9F827EE1E</vt:lpwstr>
  </property>
</Properties>
</file>