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1"/>
  </p:notesMasterIdLst>
  <p:sldIdLst>
    <p:sldId id="257" r:id="rId5"/>
    <p:sldId id="341" r:id="rId6"/>
    <p:sldId id="354" r:id="rId7"/>
    <p:sldId id="343" r:id="rId8"/>
    <p:sldId id="342" r:id="rId9"/>
    <p:sldId id="344" r:id="rId10"/>
    <p:sldId id="345" r:id="rId11"/>
    <p:sldId id="346" r:id="rId12"/>
    <p:sldId id="347" r:id="rId13"/>
    <p:sldId id="348" r:id="rId14"/>
    <p:sldId id="349" r:id="rId15"/>
    <p:sldId id="350" r:id="rId16"/>
    <p:sldId id="351" r:id="rId17"/>
    <p:sldId id="352" r:id="rId18"/>
    <p:sldId id="353" r:id="rId19"/>
    <p:sldId id="334" r:id="rId20"/>
  </p:sldIdLst>
  <p:sldSz cx="12192000" cy="6858000"/>
  <p:notesSz cx="9388475" cy="7102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ush Karen" initials="BK" lastIdx="1" clrIdx="0">
    <p:extLst>
      <p:ext uri="{19B8F6BF-5375-455C-9EA6-DF929625EA0E}">
        <p15:presenceInfo xmlns:p15="http://schemas.microsoft.com/office/powerpoint/2012/main" userId="S-1-5-21-3631833995-499989989-2000863303-13375087" providerId="AD"/>
      </p:ext>
    </p:extLst>
  </p:cmAuthor>
  <p:cmAuthor id="2" name="Wright Emily - Brentwood" initials="WE-B" lastIdx="2" clrIdx="1">
    <p:extLst>
      <p:ext uri="{19B8F6BF-5375-455C-9EA6-DF929625EA0E}">
        <p15:presenceInfo xmlns:p15="http://schemas.microsoft.com/office/powerpoint/2012/main" userId="S-1-5-21-3631833995-499989989-2000863303-6879538" providerId="AD"/>
      </p:ext>
    </p:extLst>
  </p:cmAuthor>
  <p:cmAuthor id="3" name="Smith Kymberly - Nashville" initials="SK-N" lastIdx="12" clrIdx="2">
    <p:extLst>
      <p:ext uri="{19B8F6BF-5375-455C-9EA6-DF929625EA0E}">
        <p15:presenceInfo xmlns:p15="http://schemas.microsoft.com/office/powerpoint/2012/main" userId="S-1-5-21-3631833995-499989989-2000863303-9411929" providerId="AD"/>
      </p:ext>
    </p:extLst>
  </p:cmAuthor>
  <p:cmAuthor id="4" name="Wright Kimberly - Brentwood" initials="WK-B" lastIdx="5" clrIdx="3">
    <p:extLst>
      <p:ext uri="{19B8F6BF-5375-455C-9EA6-DF929625EA0E}">
        <p15:presenceInfo xmlns:p15="http://schemas.microsoft.com/office/powerpoint/2012/main" userId="S-1-5-21-3631833995-499989989-2000863303-687954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2CB"/>
    <a:srgbClr val="1E345D"/>
    <a:srgbClr val="E2EBF2"/>
    <a:srgbClr val="B1C4D4"/>
    <a:srgbClr val="99CAEA"/>
    <a:srgbClr val="27518C"/>
    <a:srgbClr val="768591"/>
    <a:srgbClr val="C0DEF2"/>
    <a:srgbClr val="DEE8F6"/>
    <a:srgbClr val="EFF6F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97" autoAdjust="0"/>
    <p:restoredTop sz="88140" autoAdjust="0"/>
  </p:normalViewPr>
  <p:slideViewPr>
    <p:cSldViewPr snapToGrid="0" snapToObjects="1">
      <p:cViewPr varScale="1">
        <p:scale>
          <a:sx n="60" d="100"/>
          <a:sy n="60" d="100"/>
        </p:scale>
        <p:origin x="835" y="4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117" d="100"/>
          <a:sy n="117" d="100"/>
        </p:scale>
        <p:origin x="2400" y="16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6D4C1C-F51B-428F-90AE-0D1F39F21C30}" type="doc">
      <dgm:prSet loTypeId="urn:microsoft.com/office/officeart/2009/layout/CircleArrowProcess" loCatId="process" qsTypeId="urn:microsoft.com/office/officeart/2005/8/quickstyle/simple1" qsCatId="simple" csTypeId="urn:microsoft.com/office/officeart/2005/8/colors/accent1_2" csCatId="accent1" phldr="1"/>
      <dgm:spPr/>
      <dgm:t>
        <a:bodyPr/>
        <a:lstStyle/>
        <a:p>
          <a:endParaRPr lang="en-US"/>
        </a:p>
      </dgm:t>
    </dgm:pt>
    <dgm:pt modelId="{C4D2B049-3DC5-48D6-A301-8F6D15028A5E}">
      <dgm:prSet phldrT="[Text]"/>
      <dgm:spPr/>
      <dgm:t>
        <a:bodyPr/>
        <a:lstStyle/>
        <a:p>
          <a:r>
            <a:rPr lang="en-US" dirty="0" smtClean="0">
              <a:solidFill>
                <a:schemeClr val="bg1"/>
              </a:solidFill>
            </a:rPr>
            <a:t>Safety Programs</a:t>
          </a:r>
          <a:endParaRPr lang="en-US" dirty="0">
            <a:solidFill>
              <a:schemeClr val="bg1"/>
            </a:solidFill>
          </a:endParaRPr>
        </a:p>
      </dgm:t>
    </dgm:pt>
    <dgm:pt modelId="{0B5D8864-0C4A-4BA5-86B3-3344C80A680F}" type="parTrans" cxnId="{8295AAF3-4EF4-4BAC-AA24-83B11D69D6D6}">
      <dgm:prSet/>
      <dgm:spPr/>
      <dgm:t>
        <a:bodyPr/>
        <a:lstStyle/>
        <a:p>
          <a:endParaRPr lang="en-US">
            <a:solidFill>
              <a:schemeClr val="bg1"/>
            </a:solidFill>
          </a:endParaRPr>
        </a:p>
      </dgm:t>
    </dgm:pt>
    <dgm:pt modelId="{97933B53-374C-40FA-A471-801776A9978C}" type="sibTrans" cxnId="{8295AAF3-4EF4-4BAC-AA24-83B11D69D6D6}">
      <dgm:prSet/>
      <dgm:spPr/>
      <dgm:t>
        <a:bodyPr/>
        <a:lstStyle/>
        <a:p>
          <a:endParaRPr lang="en-US">
            <a:solidFill>
              <a:schemeClr val="bg1"/>
            </a:solidFill>
          </a:endParaRPr>
        </a:p>
      </dgm:t>
    </dgm:pt>
    <dgm:pt modelId="{0E451B44-7E89-42BE-B8A1-85FC4644F6B0}">
      <dgm:prSet phldrT="[Text]"/>
      <dgm:spPr/>
      <dgm:t>
        <a:bodyPr/>
        <a:lstStyle/>
        <a:p>
          <a:r>
            <a:rPr lang="en-US" dirty="0" smtClean="0">
              <a:solidFill>
                <a:schemeClr val="bg1"/>
              </a:solidFill>
            </a:rPr>
            <a:t>Continuous Processes Quality Improvement</a:t>
          </a:r>
          <a:endParaRPr lang="en-US" dirty="0">
            <a:solidFill>
              <a:schemeClr val="bg1"/>
            </a:solidFill>
          </a:endParaRPr>
        </a:p>
      </dgm:t>
    </dgm:pt>
    <dgm:pt modelId="{7C30F069-B2E9-49F2-B577-3B8EF125257A}" type="parTrans" cxnId="{86CB7184-7694-43CB-B55D-D6B1D9925376}">
      <dgm:prSet/>
      <dgm:spPr/>
      <dgm:t>
        <a:bodyPr/>
        <a:lstStyle/>
        <a:p>
          <a:endParaRPr lang="en-US">
            <a:solidFill>
              <a:schemeClr val="bg1"/>
            </a:solidFill>
          </a:endParaRPr>
        </a:p>
      </dgm:t>
    </dgm:pt>
    <dgm:pt modelId="{BEF81A3D-F2F2-4F6F-A49B-927727A06F46}" type="sibTrans" cxnId="{86CB7184-7694-43CB-B55D-D6B1D9925376}">
      <dgm:prSet/>
      <dgm:spPr/>
      <dgm:t>
        <a:bodyPr/>
        <a:lstStyle/>
        <a:p>
          <a:endParaRPr lang="en-US">
            <a:solidFill>
              <a:schemeClr val="bg1"/>
            </a:solidFill>
          </a:endParaRPr>
        </a:p>
      </dgm:t>
    </dgm:pt>
    <dgm:pt modelId="{C2071C02-0A24-4A45-A7ED-0E1CA6D084DE}">
      <dgm:prSet phldrT="[Text]"/>
      <dgm:spPr/>
      <dgm:t>
        <a:bodyPr/>
        <a:lstStyle/>
        <a:p>
          <a:r>
            <a:rPr lang="en-US" dirty="0" smtClean="0">
              <a:solidFill>
                <a:schemeClr val="bg1"/>
              </a:solidFill>
            </a:rPr>
            <a:t>Infection Control Programs</a:t>
          </a:r>
          <a:endParaRPr lang="en-US" dirty="0">
            <a:solidFill>
              <a:schemeClr val="bg1"/>
            </a:solidFill>
          </a:endParaRPr>
        </a:p>
      </dgm:t>
    </dgm:pt>
    <dgm:pt modelId="{6670596C-AE44-45B3-AB23-ED94E5B0DBA5}" type="parTrans" cxnId="{BB61E089-FBA1-4A80-BF86-736837CE05AC}">
      <dgm:prSet/>
      <dgm:spPr/>
      <dgm:t>
        <a:bodyPr/>
        <a:lstStyle/>
        <a:p>
          <a:endParaRPr lang="en-US">
            <a:solidFill>
              <a:schemeClr val="bg1"/>
            </a:solidFill>
          </a:endParaRPr>
        </a:p>
      </dgm:t>
    </dgm:pt>
    <dgm:pt modelId="{A3189925-E2BD-499E-B324-1B29C9DE6F14}" type="sibTrans" cxnId="{BB61E089-FBA1-4A80-BF86-736837CE05AC}">
      <dgm:prSet/>
      <dgm:spPr/>
      <dgm:t>
        <a:bodyPr/>
        <a:lstStyle/>
        <a:p>
          <a:endParaRPr lang="en-US">
            <a:solidFill>
              <a:schemeClr val="bg1"/>
            </a:solidFill>
          </a:endParaRPr>
        </a:p>
      </dgm:t>
    </dgm:pt>
    <dgm:pt modelId="{0696405E-D7FF-4270-B470-29B1420C11FD}" type="pres">
      <dgm:prSet presAssocID="{6D6D4C1C-F51B-428F-90AE-0D1F39F21C30}" presName="Name0" presStyleCnt="0">
        <dgm:presLayoutVars>
          <dgm:chMax val="7"/>
          <dgm:chPref val="7"/>
          <dgm:dir/>
          <dgm:animLvl val="lvl"/>
        </dgm:presLayoutVars>
      </dgm:prSet>
      <dgm:spPr/>
      <dgm:t>
        <a:bodyPr/>
        <a:lstStyle/>
        <a:p>
          <a:endParaRPr lang="en-US"/>
        </a:p>
      </dgm:t>
    </dgm:pt>
    <dgm:pt modelId="{A681DBCE-2B86-46E6-8E70-C558A8457B76}" type="pres">
      <dgm:prSet presAssocID="{C4D2B049-3DC5-48D6-A301-8F6D15028A5E}" presName="Accent1" presStyleCnt="0"/>
      <dgm:spPr/>
    </dgm:pt>
    <dgm:pt modelId="{96FCA1EF-098D-4A18-A1B8-5218B9FEAB37}" type="pres">
      <dgm:prSet presAssocID="{C4D2B049-3DC5-48D6-A301-8F6D15028A5E}" presName="Accent" presStyleLbl="node1" presStyleIdx="0" presStyleCnt="3"/>
      <dgm:spPr/>
    </dgm:pt>
    <dgm:pt modelId="{7EFAE0F0-F972-455C-80BE-E1EC07B75C3D}" type="pres">
      <dgm:prSet presAssocID="{C4D2B049-3DC5-48D6-A301-8F6D15028A5E}" presName="Parent1" presStyleLbl="revTx" presStyleIdx="0" presStyleCnt="3">
        <dgm:presLayoutVars>
          <dgm:chMax val="1"/>
          <dgm:chPref val="1"/>
          <dgm:bulletEnabled val="1"/>
        </dgm:presLayoutVars>
      </dgm:prSet>
      <dgm:spPr/>
      <dgm:t>
        <a:bodyPr/>
        <a:lstStyle/>
        <a:p>
          <a:endParaRPr lang="en-US"/>
        </a:p>
      </dgm:t>
    </dgm:pt>
    <dgm:pt modelId="{A37CD90B-E51E-4781-8C46-C342C0684B84}" type="pres">
      <dgm:prSet presAssocID="{0E451B44-7E89-42BE-B8A1-85FC4644F6B0}" presName="Accent2" presStyleCnt="0"/>
      <dgm:spPr/>
    </dgm:pt>
    <dgm:pt modelId="{C49AC636-F844-48A1-846E-8A76ECBDE058}" type="pres">
      <dgm:prSet presAssocID="{0E451B44-7E89-42BE-B8A1-85FC4644F6B0}" presName="Accent" presStyleLbl="node1" presStyleIdx="1" presStyleCnt="3"/>
      <dgm:spPr/>
    </dgm:pt>
    <dgm:pt modelId="{16D58079-02D3-4773-8C53-287F22C9D28B}" type="pres">
      <dgm:prSet presAssocID="{0E451B44-7E89-42BE-B8A1-85FC4644F6B0}" presName="Parent2" presStyleLbl="revTx" presStyleIdx="1" presStyleCnt="3">
        <dgm:presLayoutVars>
          <dgm:chMax val="1"/>
          <dgm:chPref val="1"/>
          <dgm:bulletEnabled val="1"/>
        </dgm:presLayoutVars>
      </dgm:prSet>
      <dgm:spPr/>
      <dgm:t>
        <a:bodyPr/>
        <a:lstStyle/>
        <a:p>
          <a:endParaRPr lang="en-US"/>
        </a:p>
      </dgm:t>
    </dgm:pt>
    <dgm:pt modelId="{99D9E2F7-C84E-47A0-BDCD-F0D7E640B3E1}" type="pres">
      <dgm:prSet presAssocID="{C2071C02-0A24-4A45-A7ED-0E1CA6D084DE}" presName="Accent3" presStyleCnt="0"/>
      <dgm:spPr/>
    </dgm:pt>
    <dgm:pt modelId="{3CAAA3D7-4AE1-4D01-A61F-2B443A7D68EE}" type="pres">
      <dgm:prSet presAssocID="{C2071C02-0A24-4A45-A7ED-0E1CA6D084DE}" presName="Accent" presStyleLbl="node1" presStyleIdx="2" presStyleCnt="3"/>
      <dgm:spPr/>
    </dgm:pt>
    <dgm:pt modelId="{8905B6A6-E533-48C3-B158-ABD8F2E7A7CB}" type="pres">
      <dgm:prSet presAssocID="{C2071C02-0A24-4A45-A7ED-0E1CA6D084DE}" presName="Parent3" presStyleLbl="revTx" presStyleIdx="2" presStyleCnt="3">
        <dgm:presLayoutVars>
          <dgm:chMax val="1"/>
          <dgm:chPref val="1"/>
          <dgm:bulletEnabled val="1"/>
        </dgm:presLayoutVars>
      </dgm:prSet>
      <dgm:spPr/>
      <dgm:t>
        <a:bodyPr/>
        <a:lstStyle/>
        <a:p>
          <a:endParaRPr lang="en-US"/>
        </a:p>
      </dgm:t>
    </dgm:pt>
  </dgm:ptLst>
  <dgm:cxnLst>
    <dgm:cxn modelId="{A1729274-58DB-42E5-82B9-336CDEA965D8}" type="presOf" srcId="{C4D2B049-3DC5-48D6-A301-8F6D15028A5E}" destId="{7EFAE0F0-F972-455C-80BE-E1EC07B75C3D}" srcOrd="0" destOrd="0" presId="urn:microsoft.com/office/officeart/2009/layout/CircleArrowProcess"/>
    <dgm:cxn modelId="{8295AAF3-4EF4-4BAC-AA24-83B11D69D6D6}" srcId="{6D6D4C1C-F51B-428F-90AE-0D1F39F21C30}" destId="{C4D2B049-3DC5-48D6-A301-8F6D15028A5E}" srcOrd="0" destOrd="0" parTransId="{0B5D8864-0C4A-4BA5-86B3-3344C80A680F}" sibTransId="{97933B53-374C-40FA-A471-801776A9978C}"/>
    <dgm:cxn modelId="{632C3B95-6AED-4676-A1BB-99FDE3DE1DD7}" type="presOf" srcId="{C2071C02-0A24-4A45-A7ED-0E1CA6D084DE}" destId="{8905B6A6-E533-48C3-B158-ABD8F2E7A7CB}" srcOrd="0" destOrd="0" presId="urn:microsoft.com/office/officeart/2009/layout/CircleArrowProcess"/>
    <dgm:cxn modelId="{86CB7184-7694-43CB-B55D-D6B1D9925376}" srcId="{6D6D4C1C-F51B-428F-90AE-0D1F39F21C30}" destId="{0E451B44-7E89-42BE-B8A1-85FC4644F6B0}" srcOrd="1" destOrd="0" parTransId="{7C30F069-B2E9-49F2-B577-3B8EF125257A}" sibTransId="{BEF81A3D-F2F2-4F6F-A49B-927727A06F46}"/>
    <dgm:cxn modelId="{803DA3C5-1FAC-4C6E-918C-8F83DBAC9A6A}" type="presOf" srcId="{0E451B44-7E89-42BE-B8A1-85FC4644F6B0}" destId="{16D58079-02D3-4773-8C53-287F22C9D28B}" srcOrd="0" destOrd="0" presId="urn:microsoft.com/office/officeart/2009/layout/CircleArrowProcess"/>
    <dgm:cxn modelId="{BB61E089-FBA1-4A80-BF86-736837CE05AC}" srcId="{6D6D4C1C-F51B-428F-90AE-0D1F39F21C30}" destId="{C2071C02-0A24-4A45-A7ED-0E1CA6D084DE}" srcOrd="2" destOrd="0" parTransId="{6670596C-AE44-45B3-AB23-ED94E5B0DBA5}" sibTransId="{A3189925-E2BD-499E-B324-1B29C9DE6F14}"/>
    <dgm:cxn modelId="{DA9F4D50-496A-4185-97F2-C60428B1BF2C}" type="presOf" srcId="{6D6D4C1C-F51B-428F-90AE-0D1F39F21C30}" destId="{0696405E-D7FF-4270-B470-29B1420C11FD}" srcOrd="0" destOrd="0" presId="urn:microsoft.com/office/officeart/2009/layout/CircleArrowProcess"/>
    <dgm:cxn modelId="{0A3EA3F9-9F77-4D27-A3B4-E385B4B9D390}" type="presParOf" srcId="{0696405E-D7FF-4270-B470-29B1420C11FD}" destId="{A681DBCE-2B86-46E6-8E70-C558A8457B76}" srcOrd="0" destOrd="0" presId="urn:microsoft.com/office/officeart/2009/layout/CircleArrowProcess"/>
    <dgm:cxn modelId="{06C572C5-5130-426F-AA38-F8AB02BDE9B3}" type="presParOf" srcId="{A681DBCE-2B86-46E6-8E70-C558A8457B76}" destId="{96FCA1EF-098D-4A18-A1B8-5218B9FEAB37}" srcOrd="0" destOrd="0" presId="urn:microsoft.com/office/officeart/2009/layout/CircleArrowProcess"/>
    <dgm:cxn modelId="{ABD8BA3B-457F-4F11-9E77-F3AD1214182F}" type="presParOf" srcId="{0696405E-D7FF-4270-B470-29B1420C11FD}" destId="{7EFAE0F0-F972-455C-80BE-E1EC07B75C3D}" srcOrd="1" destOrd="0" presId="urn:microsoft.com/office/officeart/2009/layout/CircleArrowProcess"/>
    <dgm:cxn modelId="{5B9DA27D-E09A-4174-B5B1-661A6EEFB54F}" type="presParOf" srcId="{0696405E-D7FF-4270-B470-29B1420C11FD}" destId="{A37CD90B-E51E-4781-8C46-C342C0684B84}" srcOrd="2" destOrd="0" presId="urn:microsoft.com/office/officeart/2009/layout/CircleArrowProcess"/>
    <dgm:cxn modelId="{E2332707-AC69-4F27-9233-9A02910CF565}" type="presParOf" srcId="{A37CD90B-E51E-4781-8C46-C342C0684B84}" destId="{C49AC636-F844-48A1-846E-8A76ECBDE058}" srcOrd="0" destOrd="0" presId="urn:microsoft.com/office/officeart/2009/layout/CircleArrowProcess"/>
    <dgm:cxn modelId="{5FB8ACCF-2DF1-418D-A7AE-A67A1D9A8D56}" type="presParOf" srcId="{0696405E-D7FF-4270-B470-29B1420C11FD}" destId="{16D58079-02D3-4773-8C53-287F22C9D28B}" srcOrd="3" destOrd="0" presId="urn:microsoft.com/office/officeart/2009/layout/CircleArrowProcess"/>
    <dgm:cxn modelId="{F60DBA1D-AD42-4EBA-9622-40139987F9EA}" type="presParOf" srcId="{0696405E-D7FF-4270-B470-29B1420C11FD}" destId="{99D9E2F7-C84E-47A0-BDCD-F0D7E640B3E1}" srcOrd="4" destOrd="0" presId="urn:microsoft.com/office/officeart/2009/layout/CircleArrowProcess"/>
    <dgm:cxn modelId="{44DFF5F5-ACCD-40E3-B8FD-B2A55DFD184B}" type="presParOf" srcId="{99D9E2F7-C84E-47A0-BDCD-F0D7E640B3E1}" destId="{3CAAA3D7-4AE1-4D01-A61F-2B443A7D68EE}" srcOrd="0" destOrd="0" presId="urn:microsoft.com/office/officeart/2009/layout/CircleArrowProcess"/>
    <dgm:cxn modelId="{7092AD62-0710-4747-A833-DED4D8093467}" type="presParOf" srcId="{0696405E-D7FF-4270-B470-29B1420C11FD}" destId="{8905B6A6-E533-48C3-B158-ABD8F2E7A7CB}" srcOrd="5"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D6D4C1C-F51B-428F-90AE-0D1F39F21C30}" type="doc">
      <dgm:prSet loTypeId="urn:microsoft.com/office/officeart/2009/layout/CircleArrowProcess" loCatId="process" qsTypeId="urn:microsoft.com/office/officeart/2005/8/quickstyle/simple1" qsCatId="simple" csTypeId="urn:microsoft.com/office/officeart/2005/8/colors/accent1_2" csCatId="accent1" phldr="1"/>
      <dgm:spPr/>
      <dgm:t>
        <a:bodyPr/>
        <a:lstStyle/>
        <a:p>
          <a:endParaRPr lang="en-US"/>
        </a:p>
      </dgm:t>
    </dgm:pt>
    <dgm:pt modelId="{C4D2B049-3DC5-48D6-A301-8F6D15028A5E}">
      <dgm:prSet phldrT="[Text]"/>
      <dgm:spPr/>
      <dgm:t>
        <a:bodyPr/>
        <a:lstStyle/>
        <a:p>
          <a:r>
            <a:rPr lang="en-US" dirty="0" smtClean="0">
              <a:solidFill>
                <a:schemeClr val="bg1"/>
              </a:solidFill>
            </a:rPr>
            <a:t>Safety Programs</a:t>
          </a:r>
          <a:endParaRPr lang="en-US" dirty="0">
            <a:solidFill>
              <a:schemeClr val="bg1"/>
            </a:solidFill>
          </a:endParaRPr>
        </a:p>
      </dgm:t>
    </dgm:pt>
    <dgm:pt modelId="{0B5D8864-0C4A-4BA5-86B3-3344C80A680F}" type="parTrans" cxnId="{8295AAF3-4EF4-4BAC-AA24-83B11D69D6D6}">
      <dgm:prSet/>
      <dgm:spPr/>
      <dgm:t>
        <a:bodyPr/>
        <a:lstStyle/>
        <a:p>
          <a:endParaRPr lang="en-US">
            <a:solidFill>
              <a:schemeClr val="bg1"/>
            </a:solidFill>
          </a:endParaRPr>
        </a:p>
      </dgm:t>
    </dgm:pt>
    <dgm:pt modelId="{97933B53-374C-40FA-A471-801776A9978C}" type="sibTrans" cxnId="{8295AAF3-4EF4-4BAC-AA24-83B11D69D6D6}">
      <dgm:prSet/>
      <dgm:spPr/>
      <dgm:t>
        <a:bodyPr/>
        <a:lstStyle/>
        <a:p>
          <a:endParaRPr lang="en-US">
            <a:solidFill>
              <a:schemeClr val="bg1"/>
            </a:solidFill>
          </a:endParaRPr>
        </a:p>
      </dgm:t>
    </dgm:pt>
    <dgm:pt modelId="{0E451B44-7E89-42BE-B8A1-85FC4644F6B0}">
      <dgm:prSet phldrT="[Text]"/>
      <dgm:spPr/>
      <dgm:t>
        <a:bodyPr/>
        <a:lstStyle/>
        <a:p>
          <a:r>
            <a:rPr lang="en-US" dirty="0" smtClean="0">
              <a:solidFill>
                <a:schemeClr val="bg1"/>
              </a:solidFill>
            </a:rPr>
            <a:t>Continuous Processes Quality Improvement</a:t>
          </a:r>
          <a:endParaRPr lang="en-US" dirty="0">
            <a:solidFill>
              <a:schemeClr val="bg1"/>
            </a:solidFill>
          </a:endParaRPr>
        </a:p>
      </dgm:t>
    </dgm:pt>
    <dgm:pt modelId="{7C30F069-B2E9-49F2-B577-3B8EF125257A}" type="parTrans" cxnId="{86CB7184-7694-43CB-B55D-D6B1D9925376}">
      <dgm:prSet/>
      <dgm:spPr/>
      <dgm:t>
        <a:bodyPr/>
        <a:lstStyle/>
        <a:p>
          <a:endParaRPr lang="en-US">
            <a:solidFill>
              <a:schemeClr val="bg1"/>
            </a:solidFill>
          </a:endParaRPr>
        </a:p>
      </dgm:t>
    </dgm:pt>
    <dgm:pt modelId="{BEF81A3D-F2F2-4F6F-A49B-927727A06F46}" type="sibTrans" cxnId="{86CB7184-7694-43CB-B55D-D6B1D9925376}">
      <dgm:prSet/>
      <dgm:spPr/>
      <dgm:t>
        <a:bodyPr/>
        <a:lstStyle/>
        <a:p>
          <a:endParaRPr lang="en-US">
            <a:solidFill>
              <a:schemeClr val="bg1"/>
            </a:solidFill>
          </a:endParaRPr>
        </a:p>
      </dgm:t>
    </dgm:pt>
    <dgm:pt modelId="{C2071C02-0A24-4A45-A7ED-0E1CA6D084DE}">
      <dgm:prSet phldrT="[Text]"/>
      <dgm:spPr/>
      <dgm:t>
        <a:bodyPr/>
        <a:lstStyle/>
        <a:p>
          <a:r>
            <a:rPr lang="en-US" dirty="0" smtClean="0">
              <a:solidFill>
                <a:schemeClr val="bg1"/>
              </a:solidFill>
            </a:rPr>
            <a:t>Infection Control Programs</a:t>
          </a:r>
          <a:endParaRPr lang="en-US" dirty="0">
            <a:solidFill>
              <a:schemeClr val="bg1"/>
            </a:solidFill>
          </a:endParaRPr>
        </a:p>
      </dgm:t>
    </dgm:pt>
    <dgm:pt modelId="{6670596C-AE44-45B3-AB23-ED94E5B0DBA5}" type="parTrans" cxnId="{BB61E089-FBA1-4A80-BF86-736837CE05AC}">
      <dgm:prSet/>
      <dgm:spPr/>
      <dgm:t>
        <a:bodyPr/>
        <a:lstStyle/>
        <a:p>
          <a:endParaRPr lang="en-US">
            <a:solidFill>
              <a:schemeClr val="bg1"/>
            </a:solidFill>
          </a:endParaRPr>
        </a:p>
      </dgm:t>
    </dgm:pt>
    <dgm:pt modelId="{A3189925-E2BD-499E-B324-1B29C9DE6F14}" type="sibTrans" cxnId="{BB61E089-FBA1-4A80-BF86-736837CE05AC}">
      <dgm:prSet/>
      <dgm:spPr/>
      <dgm:t>
        <a:bodyPr/>
        <a:lstStyle/>
        <a:p>
          <a:endParaRPr lang="en-US">
            <a:solidFill>
              <a:schemeClr val="bg1"/>
            </a:solidFill>
          </a:endParaRPr>
        </a:p>
      </dgm:t>
    </dgm:pt>
    <dgm:pt modelId="{0696405E-D7FF-4270-B470-29B1420C11FD}" type="pres">
      <dgm:prSet presAssocID="{6D6D4C1C-F51B-428F-90AE-0D1F39F21C30}" presName="Name0" presStyleCnt="0">
        <dgm:presLayoutVars>
          <dgm:chMax val="7"/>
          <dgm:chPref val="7"/>
          <dgm:dir/>
          <dgm:animLvl val="lvl"/>
        </dgm:presLayoutVars>
      </dgm:prSet>
      <dgm:spPr/>
      <dgm:t>
        <a:bodyPr/>
        <a:lstStyle/>
        <a:p>
          <a:endParaRPr lang="en-US"/>
        </a:p>
      </dgm:t>
    </dgm:pt>
    <dgm:pt modelId="{A681DBCE-2B86-46E6-8E70-C558A8457B76}" type="pres">
      <dgm:prSet presAssocID="{C4D2B049-3DC5-48D6-A301-8F6D15028A5E}" presName="Accent1" presStyleCnt="0"/>
      <dgm:spPr/>
    </dgm:pt>
    <dgm:pt modelId="{96FCA1EF-098D-4A18-A1B8-5218B9FEAB37}" type="pres">
      <dgm:prSet presAssocID="{C4D2B049-3DC5-48D6-A301-8F6D15028A5E}" presName="Accent" presStyleLbl="node1" presStyleIdx="0" presStyleCnt="3"/>
      <dgm:spPr/>
    </dgm:pt>
    <dgm:pt modelId="{7EFAE0F0-F972-455C-80BE-E1EC07B75C3D}" type="pres">
      <dgm:prSet presAssocID="{C4D2B049-3DC5-48D6-A301-8F6D15028A5E}" presName="Parent1" presStyleLbl="revTx" presStyleIdx="0" presStyleCnt="3">
        <dgm:presLayoutVars>
          <dgm:chMax val="1"/>
          <dgm:chPref val="1"/>
          <dgm:bulletEnabled val="1"/>
        </dgm:presLayoutVars>
      </dgm:prSet>
      <dgm:spPr/>
      <dgm:t>
        <a:bodyPr/>
        <a:lstStyle/>
        <a:p>
          <a:endParaRPr lang="en-US"/>
        </a:p>
      </dgm:t>
    </dgm:pt>
    <dgm:pt modelId="{A37CD90B-E51E-4781-8C46-C342C0684B84}" type="pres">
      <dgm:prSet presAssocID="{0E451B44-7E89-42BE-B8A1-85FC4644F6B0}" presName="Accent2" presStyleCnt="0"/>
      <dgm:spPr/>
    </dgm:pt>
    <dgm:pt modelId="{C49AC636-F844-48A1-846E-8A76ECBDE058}" type="pres">
      <dgm:prSet presAssocID="{0E451B44-7E89-42BE-B8A1-85FC4644F6B0}" presName="Accent" presStyleLbl="node1" presStyleIdx="1" presStyleCnt="3"/>
      <dgm:spPr/>
    </dgm:pt>
    <dgm:pt modelId="{16D58079-02D3-4773-8C53-287F22C9D28B}" type="pres">
      <dgm:prSet presAssocID="{0E451B44-7E89-42BE-B8A1-85FC4644F6B0}" presName="Parent2" presStyleLbl="revTx" presStyleIdx="1" presStyleCnt="3">
        <dgm:presLayoutVars>
          <dgm:chMax val="1"/>
          <dgm:chPref val="1"/>
          <dgm:bulletEnabled val="1"/>
        </dgm:presLayoutVars>
      </dgm:prSet>
      <dgm:spPr/>
      <dgm:t>
        <a:bodyPr/>
        <a:lstStyle/>
        <a:p>
          <a:endParaRPr lang="en-US"/>
        </a:p>
      </dgm:t>
    </dgm:pt>
    <dgm:pt modelId="{99D9E2F7-C84E-47A0-BDCD-F0D7E640B3E1}" type="pres">
      <dgm:prSet presAssocID="{C2071C02-0A24-4A45-A7ED-0E1CA6D084DE}" presName="Accent3" presStyleCnt="0"/>
      <dgm:spPr/>
    </dgm:pt>
    <dgm:pt modelId="{3CAAA3D7-4AE1-4D01-A61F-2B443A7D68EE}" type="pres">
      <dgm:prSet presAssocID="{C2071C02-0A24-4A45-A7ED-0E1CA6D084DE}" presName="Accent" presStyleLbl="node1" presStyleIdx="2" presStyleCnt="3"/>
      <dgm:spPr/>
    </dgm:pt>
    <dgm:pt modelId="{8905B6A6-E533-48C3-B158-ABD8F2E7A7CB}" type="pres">
      <dgm:prSet presAssocID="{C2071C02-0A24-4A45-A7ED-0E1CA6D084DE}" presName="Parent3" presStyleLbl="revTx" presStyleIdx="2" presStyleCnt="3">
        <dgm:presLayoutVars>
          <dgm:chMax val="1"/>
          <dgm:chPref val="1"/>
          <dgm:bulletEnabled val="1"/>
        </dgm:presLayoutVars>
      </dgm:prSet>
      <dgm:spPr/>
      <dgm:t>
        <a:bodyPr/>
        <a:lstStyle/>
        <a:p>
          <a:endParaRPr lang="en-US"/>
        </a:p>
      </dgm:t>
    </dgm:pt>
  </dgm:ptLst>
  <dgm:cxnLst>
    <dgm:cxn modelId="{A1729274-58DB-42E5-82B9-336CDEA965D8}" type="presOf" srcId="{C4D2B049-3DC5-48D6-A301-8F6D15028A5E}" destId="{7EFAE0F0-F972-455C-80BE-E1EC07B75C3D}" srcOrd="0" destOrd="0" presId="urn:microsoft.com/office/officeart/2009/layout/CircleArrowProcess"/>
    <dgm:cxn modelId="{8295AAF3-4EF4-4BAC-AA24-83B11D69D6D6}" srcId="{6D6D4C1C-F51B-428F-90AE-0D1F39F21C30}" destId="{C4D2B049-3DC5-48D6-A301-8F6D15028A5E}" srcOrd="0" destOrd="0" parTransId="{0B5D8864-0C4A-4BA5-86B3-3344C80A680F}" sibTransId="{97933B53-374C-40FA-A471-801776A9978C}"/>
    <dgm:cxn modelId="{632C3B95-6AED-4676-A1BB-99FDE3DE1DD7}" type="presOf" srcId="{C2071C02-0A24-4A45-A7ED-0E1CA6D084DE}" destId="{8905B6A6-E533-48C3-B158-ABD8F2E7A7CB}" srcOrd="0" destOrd="0" presId="urn:microsoft.com/office/officeart/2009/layout/CircleArrowProcess"/>
    <dgm:cxn modelId="{86CB7184-7694-43CB-B55D-D6B1D9925376}" srcId="{6D6D4C1C-F51B-428F-90AE-0D1F39F21C30}" destId="{0E451B44-7E89-42BE-B8A1-85FC4644F6B0}" srcOrd="1" destOrd="0" parTransId="{7C30F069-B2E9-49F2-B577-3B8EF125257A}" sibTransId="{BEF81A3D-F2F2-4F6F-A49B-927727A06F46}"/>
    <dgm:cxn modelId="{803DA3C5-1FAC-4C6E-918C-8F83DBAC9A6A}" type="presOf" srcId="{0E451B44-7E89-42BE-B8A1-85FC4644F6B0}" destId="{16D58079-02D3-4773-8C53-287F22C9D28B}" srcOrd="0" destOrd="0" presId="urn:microsoft.com/office/officeart/2009/layout/CircleArrowProcess"/>
    <dgm:cxn modelId="{BB61E089-FBA1-4A80-BF86-736837CE05AC}" srcId="{6D6D4C1C-F51B-428F-90AE-0D1F39F21C30}" destId="{C2071C02-0A24-4A45-A7ED-0E1CA6D084DE}" srcOrd="2" destOrd="0" parTransId="{6670596C-AE44-45B3-AB23-ED94E5B0DBA5}" sibTransId="{A3189925-E2BD-499E-B324-1B29C9DE6F14}"/>
    <dgm:cxn modelId="{DA9F4D50-496A-4185-97F2-C60428B1BF2C}" type="presOf" srcId="{6D6D4C1C-F51B-428F-90AE-0D1F39F21C30}" destId="{0696405E-D7FF-4270-B470-29B1420C11FD}" srcOrd="0" destOrd="0" presId="urn:microsoft.com/office/officeart/2009/layout/CircleArrowProcess"/>
    <dgm:cxn modelId="{0A3EA3F9-9F77-4D27-A3B4-E385B4B9D390}" type="presParOf" srcId="{0696405E-D7FF-4270-B470-29B1420C11FD}" destId="{A681DBCE-2B86-46E6-8E70-C558A8457B76}" srcOrd="0" destOrd="0" presId="urn:microsoft.com/office/officeart/2009/layout/CircleArrowProcess"/>
    <dgm:cxn modelId="{06C572C5-5130-426F-AA38-F8AB02BDE9B3}" type="presParOf" srcId="{A681DBCE-2B86-46E6-8E70-C558A8457B76}" destId="{96FCA1EF-098D-4A18-A1B8-5218B9FEAB37}" srcOrd="0" destOrd="0" presId="urn:microsoft.com/office/officeart/2009/layout/CircleArrowProcess"/>
    <dgm:cxn modelId="{ABD8BA3B-457F-4F11-9E77-F3AD1214182F}" type="presParOf" srcId="{0696405E-D7FF-4270-B470-29B1420C11FD}" destId="{7EFAE0F0-F972-455C-80BE-E1EC07B75C3D}" srcOrd="1" destOrd="0" presId="urn:microsoft.com/office/officeart/2009/layout/CircleArrowProcess"/>
    <dgm:cxn modelId="{5B9DA27D-E09A-4174-B5B1-661A6EEFB54F}" type="presParOf" srcId="{0696405E-D7FF-4270-B470-29B1420C11FD}" destId="{A37CD90B-E51E-4781-8C46-C342C0684B84}" srcOrd="2" destOrd="0" presId="urn:microsoft.com/office/officeart/2009/layout/CircleArrowProcess"/>
    <dgm:cxn modelId="{E2332707-AC69-4F27-9233-9A02910CF565}" type="presParOf" srcId="{A37CD90B-E51E-4781-8C46-C342C0684B84}" destId="{C49AC636-F844-48A1-846E-8A76ECBDE058}" srcOrd="0" destOrd="0" presId="urn:microsoft.com/office/officeart/2009/layout/CircleArrowProcess"/>
    <dgm:cxn modelId="{5FB8ACCF-2DF1-418D-A7AE-A67A1D9A8D56}" type="presParOf" srcId="{0696405E-D7FF-4270-B470-29B1420C11FD}" destId="{16D58079-02D3-4773-8C53-287F22C9D28B}" srcOrd="3" destOrd="0" presId="urn:microsoft.com/office/officeart/2009/layout/CircleArrowProcess"/>
    <dgm:cxn modelId="{F60DBA1D-AD42-4EBA-9622-40139987F9EA}" type="presParOf" srcId="{0696405E-D7FF-4270-B470-29B1420C11FD}" destId="{99D9E2F7-C84E-47A0-BDCD-F0D7E640B3E1}" srcOrd="4" destOrd="0" presId="urn:microsoft.com/office/officeart/2009/layout/CircleArrowProcess"/>
    <dgm:cxn modelId="{44DFF5F5-ACCD-40E3-B8FD-B2A55DFD184B}" type="presParOf" srcId="{99D9E2F7-C84E-47A0-BDCD-F0D7E640B3E1}" destId="{3CAAA3D7-4AE1-4D01-A61F-2B443A7D68EE}" srcOrd="0" destOrd="0" presId="urn:microsoft.com/office/officeart/2009/layout/CircleArrowProcess"/>
    <dgm:cxn modelId="{7092AD62-0710-4747-A833-DED4D8093467}" type="presParOf" srcId="{0696405E-D7FF-4270-B470-29B1420C11FD}" destId="{8905B6A6-E533-48C3-B158-ABD8F2E7A7CB}" srcOrd="5"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FCA1EF-098D-4A18-A1B8-5218B9FEAB37}">
      <dsp:nvSpPr>
        <dsp:cNvPr id="0" name=""/>
        <dsp:cNvSpPr/>
      </dsp:nvSpPr>
      <dsp:spPr>
        <a:xfrm>
          <a:off x="1122512" y="399005"/>
          <a:ext cx="1942599" cy="1942895"/>
        </a:xfrm>
        <a:prstGeom prst="circularArrow">
          <a:avLst>
            <a:gd name="adj1" fmla="val 10980"/>
            <a:gd name="adj2" fmla="val 1142322"/>
            <a:gd name="adj3" fmla="val 4500000"/>
            <a:gd name="adj4" fmla="val 10800000"/>
            <a:gd name="adj5" fmla="val 125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FAE0F0-F972-455C-80BE-E1EC07B75C3D}">
      <dsp:nvSpPr>
        <dsp:cNvPr id="0" name=""/>
        <dsp:cNvSpPr/>
      </dsp:nvSpPr>
      <dsp:spPr>
        <a:xfrm>
          <a:off x="1551891" y="1100449"/>
          <a:ext cx="1079465" cy="5396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solidFill>
                <a:schemeClr val="bg1"/>
              </a:solidFill>
            </a:rPr>
            <a:t>Safety Programs</a:t>
          </a:r>
          <a:endParaRPr lang="en-US" sz="1100" kern="1200" dirty="0">
            <a:solidFill>
              <a:schemeClr val="bg1"/>
            </a:solidFill>
          </a:endParaRPr>
        </a:p>
      </dsp:txBody>
      <dsp:txXfrm>
        <a:off x="1551891" y="1100449"/>
        <a:ext cx="1079465" cy="539603"/>
      </dsp:txXfrm>
    </dsp:sp>
    <dsp:sp modelId="{C49AC636-F844-48A1-846E-8A76ECBDE058}">
      <dsp:nvSpPr>
        <dsp:cNvPr id="0" name=""/>
        <dsp:cNvSpPr/>
      </dsp:nvSpPr>
      <dsp:spPr>
        <a:xfrm>
          <a:off x="582962" y="1515342"/>
          <a:ext cx="1942599" cy="1942895"/>
        </a:xfrm>
        <a:prstGeom prst="leftCircularArrow">
          <a:avLst>
            <a:gd name="adj1" fmla="val 10980"/>
            <a:gd name="adj2" fmla="val 1142322"/>
            <a:gd name="adj3" fmla="val 6300000"/>
            <a:gd name="adj4" fmla="val 18900000"/>
            <a:gd name="adj5" fmla="val 125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6D58079-02D3-4773-8C53-287F22C9D28B}">
      <dsp:nvSpPr>
        <dsp:cNvPr id="0" name=""/>
        <dsp:cNvSpPr/>
      </dsp:nvSpPr>
      <dsp:spPr>
        <a:xfrm>
          <a:off x="1014529" y="2223244"/>
          <a:ext cx="1079465" cy="5396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solidFill>
                <a:schemeClr val="bg1"/>
              </a:solidFill>
            </a:rPr>
            <a:t>Continuous Processes Quality Improvement</a:t>
          </a:r>
          <a:endParaRPr lang="en-US" sz="1100" kern="1200" dirty="0">
            <a:solidFill>
              <a:schemeClr val="bg1"/>
            </a:solidFill>
          </a:endParaRPr>
        </a:p>
      </dsp:txBody>
      <dsp:txXfrm>
        <a:off x="1014529" y="2223244"/>
        <a:ext cx="1079465" cy="539603"/>
      </dsp:txXfrm>
    </dsp:sp>
    <dsp:sp modelId="{3CAAA3D7-4AE1-4D01-A61F-2B443A7D68EE}">
      <dsp:nvSpPr>
        <dsp:cNvPr id="0" name=""/>
        <dsp:cNvSpPr/>
      </dsp:nvSpPr>
      <dsp:spPr>
        <a:xfrm>
          <a:off x="1260774" y="2765269"/>
          <a:ext cx="1668994" cy="1669663"/>
        </a:xfrm>
        <a:prstGeom prst="blockArc">
          <a:avLst>
            <a:gd name="adj1" fmla="val 13500000"/>
            <a:gd name="adj2" fmla="val 10800000"/>
            <a:gd name="adj3" fmla="val 1274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05B6A6-E533-48C3-B158-ABD8F2E7A7CB}">
      <dsp:nvSpPr>
        <dsp:cNvPr id="0" name=""/>
        <dsp:cNvSpPr/>
      </dsp:nvSpPr>
      <dsp:spPr>
        <a:xfrm>
          <a:off x="1554444" y="3347653"/>
          <a:ext cx="1079465" cy="5396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solidFill>
                <a:schemeClr val="bg1"/>
              </a:solidFill>
            </a:rPr>
            <a:t>Infection Control Programs</a:t>
          </a:r>
          <a:endParaRPr lang="en-US" sz="1100" kern="1200" dirty="0">
            <a:solidFill>
              <a:schemeClr val="bg1"/>
            </a:solidFill>
          </a:endParaRPr>
        </a:p>
      </dsp:txBody>
      <dsp:txXfrm>
        <a:off x="1554444" y="3347653"/>
        <a:ext cx="1079465" cy="5396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FCA1EF-098D-4A18-A1B8-5218B9FEAB37}">
      <dsp:nvSpPr>
        <dsp:cNvPr id="0" name=""/>
        <dsp:cNvSpPr/>
      </dsp:nvSpPr>
      <dsp:spPr>
        <a:xfrm>
          <a:off x="1122512" y="399005"/>
          <a:ext cx="1942599" cy="1942895"/>
        </a:xfrm>
        <a:prstGeom prst="circularArrow">
          <a:avLst>
            <a:gd name="adj1" fmla="val 10980"/>
            <a:gd name="adj2" fmla="val 1142322"/>
            <a:gd name="adj3" fmla="val 4500000"/>
            <a:gd name="adj4" fmla="val 10800000"/>
            <a:gd name="adj5" fmla="val 125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FAE0F0-F972-455C-80BE-E1EC07B75C3D}">
      <dsp:nvSpPr>
        <dsp:cNvPr id="0" name=""/>
        <dsp:cNvSpPr/>
      </dsp:nvSpPr>
      <dsp:spPr>
        <a:xfrm>
          <a:off x="1551891" y="1100449"/>
          <a:ext cx="1079465" cy="5396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solidFill>
                <a:schemeClr val="bg1"/>
              </a:solidFill>
            </a:rPr>
            <a:t>Safety Programs</a:t>
          </a:r>
          <a:endParaRPr lang="en-US" sz="1100" kern="1200" dirty="0">
            <a:solidFill>
              <a:schemeClr val="bg1"/>
            </a:solidFill>
          </a:endParaRPr>
        </a:p>
      </dsp:txBody>
      <dsp:txXfrm>
        <a:off x="1551891" y="1100449"/>
        <a:ext cx="1079465" cy="539603"/>
      </dsp:txXfrm>
    </dsp:sp>
    <dsp:sp modelId="{C49AC636-F844-48A1-846E-8A76ECBDE058}">
      <dsp:nvSpPr>
        <dsp:cNvPr id="0" name=""/>
        <dsp:cNvSpPr/>
      </dsp:nvSpPr>
      <dsp:spPr>
        <a:xfrm>
          <a:off x="582962" y="1515342"/>
          <a:ext cx="1942599" cy="1942895"/>
        </a:xfrm>
        <a:prstGeom prst="leftCircularArrow">
          <a:avLst>
            <a:gd name="adj1" fmla="val 10980"/>
            <a:gd name="adj2" fmla="val 1142322"/>
            <a:gd name="adj3" fmla="val 6300000"/>
            <a:gd name="adj4" fmla="val 18900000"/>
            <a:gd name="adj5" fmla="val 125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6D58079-02D3-4773-8C53-287F22C9D28B}">
      <dsp:nvSpPr>
        <dsp:cNvPr id="0" name=""/>
        <dsp:cNvSpPr/>
      </dsp:nvSpPr>
      <dsp:spPr>
        <a:xfrm>
          <a:off x="1014529" y="2223244"/>
          <a:ext cx="1079465" cy="5396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solidFill>
                <a:schemeClr val="bg1"/>
              </a:solidFill>
            </a:rPr>
            <a:t>Continuous Processes Quality Improvement</a:t>
          </a:r>
          <a:endParaRPr lang="en-US" sz="1100" kern="1200" dirty="0">
            <a:solidFill>
              <a:schemeClr val="bg1"/>
            </a:solidFill>
          </a:endParaRPr>
        </a:p>
      </dsp:txBody>
      <dsp:txXfrm>
        <a:off x="1014529" y="2223244"/>
        <a:ext cx="1079465" cy="539603"/>
      </dsp:txXfrm>
    </dsp:sp>
    <dsp:sp modelId="{3CAAA3D7-4AE1-4D01-A61F-2B443A7D68EE}">
      <dsp:nvSpPr>
        <dsp:cNvPr id="0" name=""/>
        <dsp:cNvSpPr/>
      </dsp:nvSpPr>
      <dsp:spPr>
        <a:xfrm>
          <a:off x="1260774" y="2765269"/>
          <a:ext cx="1668994" cy="1669663"/>
        </a:xfrm>
        <a:prstGeom prst="blockArc">
          <a:avLst>
            <a:gd name="adj1" fmla="val 13500000"/>
            <a:gd name="adj2" fmla="val 10800000"/>
            <a:gd name="adj3" fmla="val 1274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05B6A6-E533-48C3-B158-ABD8F2E7A7CB}">
      <dsp:nvSpPr>
        <dsp:cNvPr id="0" name=""/>
        <dsp:cNvSpPr/>
      </dsp:nvSpPr>
      <dsp:spPr>
        <a:xfrm>
          <a:off x="1554444" y="3347653"/>
          <a:ext cx="1079465" cy="5396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solidFill>
                <a:schemeClr val="bg1"/>
              </a:solidFill>
            </a:rPr>
            <a:t>Infection Control Programs</a:t>
          </a:r>
          <a:endParaRPr lang="en-US" sz="1100" kern="1200" dirty="0">
            <a:solidFill>
              <a:schemeClr val="bg1"/>
            </a:solidFill>
          </a:endParaRPr>
        </a:p>
      </dsp:txBody>
      <dsp:txXfrm>
        <a:off x="1554444" y="3347653"/>
        <a:ext cx="1079465" cy="539603"/>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7463" y="522288"/>
            <a:ext cx="9445626" cy="5313362"/>
          </a:xfrm>
          <a:prstGeom prst="rect">
            <a:avLst/>
          </a:prstGeom>
          <a:noFill/>
          <a:ln w="12700">
            <a:solidFill>
              <a:prstClr val="black"/>
            </a:solidFill>
          </a:ln>
        </p:spPr>
        <p:txBody>
          <a:bodyPr vert="horz" lIns="94229" tIns="47114" rIns="94229" bIns="47114" rtlCol="0" anchor="ctr"/>
          <a:lstStyle/>
          <a:p>
            <a:endParaRPr lang="en-US" dirty="0"/>
          </a:p>
        </p:txBody>
      </p:sp>
      <p:sp>
        <p:nvSpPr>
          <p:cNvPr id="6" name="Footer Placeholder 5"/>
          <p:cNvSpPr>
            <a:spLocks noGrp="1"/>
          </p:cNvSpPr>
          <p:nvPr>
            <p:ph type="ftr" sz="quarter" idx="4"/>
          </p:nvPr>
        </p:nvSpPr>
        <p:spPr>
          <a:xfrm>
            <a:off x="0" y="6746119"/>
            <a:ext cx="4068339" cy="356356"/>
          </a:xfrm>
          <a:prstGeom prst="rect">
            <a:avLst/>
          </a:prstGeom>
        </p:spPr>
        <p:txBody>
          <a:bodyPr vert="horz" lIns="94229" tIns="47114" rIns="94229" bIns="47114" rtlCol="0" anchor="b"/>
          <a:lstStyle>
            <a:lvl1pPr algn="l">
              <a:defRPr sz="1200"/>
            </a:lvl1pPr>
          </a:lstStyle>
          <a:p>
            <a:endParaRPr lang="en-US" dirty="0"/>
          </a:p>
        </p:txBody>
      </p:sp>
      <p:sp>
        <p:nvSpPr>
          <p:cNvPr id="7" name="Slide Number Placeholder 6"/>
          <p:cNvSpPr>
            <a:spLocks noGrp="1"/>
          </p:cNvSpPr>
          <p:nvPr>
            <p:ph type="sldNum" sz="quarter" idx="5"/>
          </p:nvPr>
        </p:nvSpPr>
        <p:spPr>
          <a:xfrm>
            <a:off x="5317963" y="6746119"/>
            <a:ext cx="4068339" cy="356356"/>
          </a:xfrm>
          <a:prstGeom prst="rect">
            <a:avLst/>
          </a:prstGeom>
        </p:spPr>
        <p:txBody>
          <a:bodyPr vert="horz" lIns="94229" tIns="47114" rIns="94229" bIns="47114" rtlCol="0" anchor="b"/>
          <a:lstStyle>
            <a:lvl1pPr algn="r">
              <a:defRPr sz="1200"/>
            </a:lvl1pPr>
          </a:lstStyle>
          <a:p>
            <a:fld id="{497CA581-C722-6B40-99B6-69AFC8DBBCEE}" type="slidenum">
              <a:rPr lang="en-US" smtClean="0"/>
              <a:t>‹#›</a:t>
            </a:fld>
            <a:endParaRPr lang="en-US" dirty="0"/>
          </a:p>
        </p:txBody>
      </p:sp>
    </p:spTree>
    <p:extLst>
      <p:ext uri="{BB962C8B-B14F-4D97-AF65-F5344CB8AC3E}">
        <p14:creationId xmlns:p14="http://schemas.microsoft.com/office/powerpoint/2010/main" val="2610621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050" y="522288"/>
            <a:ext cx="9448800" cy="5314950"/>
          </a:xfrm>
        </p:spPr>
      </p:sp>
      <p:sp>
        <p:nvSpPr>
          <p:cNvPr id="4" name="Slide Number Placeholder 3"/>
          <p:cNvSpPr>
            <a:spLocks noGrp="1"/>
          </p:cNvSpPr>
          <p:nvPr>
            <p:ph type="sldNum" sz="quarter" idx="5"/>
          </p:nvPr>
        </p:nvSpPr>
        <p:spPr/>
        <p:txBody>
          <a:bodyPr/>
          <a:lstStyle/>
          <a:p>
            <a:fld id="{497CA581-C722-6B40-99B6-69AFC8DBBCEE}" type="slidenum">
              <a:rPr lang="en-US" smtClean="0"/>
              <a:t>1</a:t>
            </a:fld>
            <a:endParaRPr lang="en-US" dirty="0"/>
          </a:p>
        </p:txBody>
      </p:sp>
    </p:spTree>
    <p:extLst>
      <p:ext uri="{BB962C8B-B14F-4D97-AF65-F5344CB8AC3E}">
        <p14:creationId xmlns:p14="http://schemas.microsoft.com/office/powerpoint/2010/main" val="32003324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050" y="522288"/>
            <a:ext cx="9448800" cy="5314950"/>
          </a:xfrm>
        </p:spPr>
      </p:sp>
      <p:sp>
        <p:nvSpPr>
          <p:cNvPr id="3" name="Notes Placeholder 2"/>
          <p:cNvSpPr>
            <a:spLocks noGrp="1"/>
          </p:cNvSpPr>
          <p:nvPr>
            <p:ph type="body" idx="1"/>
          </p:nvPr>
        </p:nvSpPr>
        <p:spPr>
          <a:xfrm>
            <a:off x="938848" y="3418067"/>
            <a:ext cx="7510780" cy="2796599"/>
          </a:xfrm>
          <a:prstGeom prst="rect">
            <a:avLst/>
          </a:prstGeom>
        </p:spPr>
        <p:txBody>
          <a:bodyPr lIns="94229" tIns="47114" rIns="94229" bIns="47114"/>
          <a:lstStyle/>
          <a:p>
            <a:endParaRPr lang="en-US" dirty="0"/>
          </a:p>
        </p:txBody>
      </p:sp>
      <p:sp>
        <p:nvSpPr>
          <p:cNvPr id="4" name="Slide Number Placeholder 3"/>
          <p:cNvSpPr>
            <a:spLocks noGrp="1"/>
          </p:cNvSpPr>
          <p:nvPr>
            <p:ph type="sldNum" sz="quarter" idx="10"/>
          </p:nvPr>
        </p:nvSpPr>
        <p:spPr/>
        <p:txBody>
          <a:bodyPr/>
          <a:lstStyle/>
          <a:p>
            <a:fld id="{497CA581-C722-6B40-99B6-69AFC8DBBCEE}" type="slidenum">
              <a:rPr lang="en-US" smtClean="0"/>
              <a:t>2</a:t>
            </a:fld>
            <a:endParaRPr lang="en-US" dirty="0"/>
          </a:p>
        </p:txBody>
      </p:sp>
    </p:spTree>
    <p:extLst>
      <p:ext uri="{BB962C8B-B14F-4D97-AF65-F5344CB8AC3E}">
        <p14:creationId xmlns:p14="http://schemas.microsoft.com/office/powerpoint/2010/main" val="34446525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050" y="522288"/>
            <a:ext cx="9448800" cy="5314950"/>
          </a:xfrm>
        </p:spPr>
      </p:sp>
      <p:sp>
        <p:nvSpPr>
          <p:cNvPr id="3" name="Notes Placeholder 2"/>
          <p:cNvSpPr>
            <a:spLocks noGrp="1"/>
          </p:cNvSpPr>
          <p:nvPr>
            <p:ph type="body" idx="1"/>
          </p:nvPr>
        </p:nvSpPr>
        <p:spPr>
          <a:xfrm>
            <a:off x="938848" y="3418067"/>
            <a:ext cx="7510780" cy="2796599"/>
          </a:xfrm>
          <a:prstGeom prst="rect">
            <a:avLst/>
          </a:prstGeom>
        </p:spPr>
        <p:txBody>
          <a:bodyPr lIns="94229" tIns="47114" rIns="94229" bIns="47114"/>
          <a:lstStyle/>
          <a:p>
            <a:endParaRPr lang="en-US" dirty="0"/>
          </a:p>
        </p:txBody>
      </p:sp>
      <p:sp>
        <p:nvSpPr>
          <p:cNvPr id="4" name="Slide Number Placeholder 3"/>
          <p:cNvSpPr>
            <a:spLocks noGrp="1"/>
          </p:cNvSpPr>
          <p:nvPr>
            <p:ph type="sldNum" sz="quarter" idx="10"/>
          </p:nvPr>
        </p:nvSpPr>
        <p:spPr/>
        <p:txBody>
          <a:bodyPr/>
          <a:lstStyle/>
          <a:p>
            <a:fld id="{497CA581-C722-6B40-99B6-69AFC8DBBCEE}" type="slidenum">
              <a:rPr lang="en-US" smtClean="0"/>
              <a:t>3</a:t>
            </a:fld>
            <a:endParaRPr lang="en-US" dirty="0"/>
          </a:p>
        </p:txBody>
      </p:sp>
    </p:spTree>
    <p:extLst>
      <p:ext uri="{BB962C8B-B14F-4D97-AF65-F5344CB8AC3E}">
        <p14:creationId xmlns:p14="http://schemas.microsoft.com/office/powerpoint/2010/main" val="32634278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938213" y="3417888"/>
            <a:ext cx="7512050" cy="2797175"/>
          </a:xfrm>
          <a:prstGeom prst="rect">
            <a:avLst/>
          </a:prstGeom>
        </p:spPr>
        <p:txBody>
          <a:bodyPr/>
          <a:lstStyle/>
          <a:p>
            <a:endParaRPr lang="en-US" dirty="0"/>
          </a:p>
        </p:txBody>
      </p:sp>
      <p:sp>
        <p:nvSpPr>
          <p:cNvPr id="4" name="Slide Number Placeholder 3"/>
          <p:cNvSpPr>
            <a:spLocks noGrp="1"/>
          </p:cNvSpPr>
          <p:nvPr>
            <p:ph type="sldNum" sz="quarter" idx="10"/>
          </p:nvPr>
        </p:nvSpPr>
        <p:spPr/>
        <p:txBody>
          <a:bodyPr/>
          <a:lstStyle/>
          <a:p>
            <a:fld id="{497CA581-C722-6B40-99B6-69AFC8DBBCEE}" type="slidenum">
              <a:rPr lang="en-US" smtClean="0"/>
              <a:t>6</a:t>
            </a:fld>
            <a:endParaRPr lang="en-US" dirty="0"/>
          </a:p>
        </p:txBody>
      </p:sp>
    </p:spTree>
    <p:extLst>
      <p:ext uri="{BB962C8B-B14F-4D97-AF65-F5344CB8AC3E}">
        <p14:creationId xmlns:p14="http://schemas.microsoft.com/office/powerpoint/2010/main" val="31733860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938213" y="3417888"/>
            <a:ext cx="7512050" cy="2797175"/>
          </a:xfrm>
          <a:prstGeom prst="rect">
            <a:avLst/>
          </a:prstGeom>
        </p:spPr>
        <p:txBody>
          <a:bodyPr/>
          <a:lstStyle/>
          <a:p>
            <a:endParaRPr lang="en-US" dirty="0"/>
          </a:p>
        </p:txBody>
      </p:sp>
      <p:sp>
        <p:nvSpPr>
          <p:cNvPr id="4" name="Slide Number Placeholder 3"/>
          <p:cNvSpPr>
            <a:spLocks noGrp="1"/>
          </p:cNvSpPr>
          <p:nvPr>
            <p:ph type="sldNum" sz="quarter" idx="10"/>
          </p:nvPr>
        </p:nvSpPr>
        <p:spPr/>
        <p:txBody>
          <a:bodyPr/>
          <a:lstStyle/>
          <a:p>
            <a:fld id="{497CA581-C722-6B40-99B6-69AFC8DBBCEE}" type="slidenum">
              <a:rPr lang="en-US" smtClean="0"/>
              <a:t>14</a:t>
            </a:fld>
            <a:endParaRPr lang="en-US" dirty="0"/>
          </a:p>
        </p:txBody>
      </p:sp>
    </p:spTree>
    <p:extLst>
      <p:ext uri="{BB962C8B-B14F-4D97-AF65-F5344CB8AC3E}">
        <p14:creationId xmlns:p14="http://schemas.microsoft.com/office/powerpoint/2010/main" val="32339053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HT -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b="31433"/>
          <a:stretch/>
        </p:blipFill>
        <p:spPr>
          <a:xfrm>
            <a:off x="0" y="0"/>
            <a:ext cx="12192000" cy="4702366"/>
          </a:xfrm>
          <a:prstGeom prst="rect">
            <a:avLst/>
          </a:prstGeom>
        </p:spPr>
      </p:pic>
      <p:sp>
        <p:nvSpPr>
          <p:cNvPr id="6" name="Text Placeholder 7"/>
          <p:cNvSpPr>
            <a:spLocks noGrp="1"/>
          </p:cNvSpPr>
          <p:nvPr>
            <p:ph type="body" sz="quarter" idx="13" hasCustomPrompt="1"/>
          </p:nvPr>
        </p:nvSpPr>
        <p:spPr>
          <a:xfrm>
            <a:off x="735131" y="4702366"/>
            <a:ext cx="10847269" cy="1258574"/>
          </a:xfrm>
          <a:prstGeom prst="rect">
            <a:avLst/>
          </a:prstGeom>
        </p:spPr>
        <p:txBody>
          <a:bodyPr vert="horz" anchor="ctr"/>
          <a:lstStyle>
            <a:lvl1pPr marL="0" indent="0" algn="ctr">
              <a:buNone/>
              <a:defRPr sz="3200" b="0" baseline="0">
                <a:solidFill>
                  <a:srgbClr val="052B62"/>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Title Slide Headline</a:t>
            </a:r>
          </a:p>
        </p:txBody>
      </p:sp>
      <p:sp>
        <p:nvSpPr>
          <p:cNvPr id="8" name="Text Placeholder 7"/>
          <p:cNvSpPr>
            <a:spLocks noGrp="1"/>
          </p:cNvSpPr>
          <p:nvPr>
            <p:ph type="body" sz="quarter" idx="14" hasCustomPrompt="1"/>
          </p:nvPr>
        </p:nvSpPr>
        <p:spPr>
          <a:xfrm>
            <a:off x="735131" y="5960940"/>
            <a:ext cx="10847269" cy="510260"/>
          </a:xfrm>
          <a:prstGeom prst="rect">
            <a:avLst/>
          </a:prstGeom>
        </p:spPr>
        <p:txBody>
          <a:bodyPr vert="horz" anchor="ctr"/>
          <a:lstStyle>
            <a:lvl1pPr marL="0" indent="0" algn="ctr">
              <a:buNone/>
              <a:defRPr sz="1800" i="1" baseline="0">
                <a:solidFill>
                  <a:schemeClr val="accent4"/>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Presenter Name</a:t>
            </a:r>
          </a:p>
        </p:txBody>
      </p:sp>
      <p:cxnSp>
        <p:nvCxnSpPr>
          <p:cNvPr id="12" name="Straight Connector 11"/>
          <p:cNvCxnSpPr/>
          <p:nvPr userDrawn="1"/>
        </p:nvCxnSpPr>
        <p:spPr>
          <a:xfrm>
            <a:off x="3850860" y="3004036"/>
            <a:ext cx="4326400" cy="0"/>
          </a:xfrm>
          <a:prstGeom prst="line">
            <a:avLst/>
          </a:prstGeom>
          <a:ln w="19050">
            <a:solidFill>
              <a:srgbClr val="A2CAEB"/>
            </a:solidFill>
          </a:ln>
          <a:effectLst/>
        </p:spPr>
        <p:style>
          <a:lnRef idx="2">
            <a:schemeClr val="accent1"/>
          </a:lnRef>
          <a:fillRef idx="0">
            <a:schemeClr val="accent1"/>
          </a:fillRef>
          <a:effectRef idx="1">
            <a:schemeClr val="accent1"/>
          </a:effectRef>
          <a:fontRef idx="minor">
            <a:schemeClr val="tx1"/>
          </a:fontRef>
        </p:style>
      </p:cxnSp>
      <p:sp>
        <p:nvSpPr>
          <p:cNvPr id="13" name="Text Placeholder 7"/>
          <p:cNvSpPr>
            <a:spLocks noGrp="1"/>
          </p:cNvSpPr>
          <p:nvPr>
            <p:ph type="body" sz="quarter" idx="15" hasCustomPrompt="1"/>
          </p:nvPr>
        </p:nvSpPr>
        <p:spPr>
          <a:xfrm>
            <a:off x="3242800" y="3090783"/>
            <a:ext cx="5542520" cy="510260"/>
          </a:xfrm>
          <a:prstGeom prst="rect">
            <a:avLst/>
          </a:prstGeom>
        </p:spPr>
        <p:txBody>
          <a:bodyPr vert="horz" anchor="ctr"/>
          <a:lstStyle>
            <a:lvl1pPr marL="0" indent="0" algn="ctr">
              <a:buNone/>
              <a:defRPr sz="1600" i="1" baseline="0">
                <a:solidFill>
                  <a:schemeClr val="bg1"/>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Presentation date</a:t>
            </a: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31282" y="1341688"/>
            <a:ext cx="3254965" cy="1170467"/>
          </a:xfrm>
          <a:prstGeom prst="rect">
            <a:avLst/>
          </a:prstGeom>
        </p:spPr>
      </p:pic>
    </p:spTree>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HT - Divider 1">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 Placeholder 7"/>
          <p:cNvSpPr>
            <a:spLocks noGrp="1"/>
          </p:cNvSpPr>
          <p:nvPr>
            <p:ph type="body" sz="quarter" idx="13" hasCustomPrompt="1"/>
          </p:nvPr>
        </p:nvSpPr>
        <p:spPr>
          <a:xfrm>
            <a:off x="735131" y="2646363"/>
            <a:ext cx="10847269" cy="749300"/>
          </a:xfrm>
          <a:prstGeom prst="rect">
            <a:avLst/>
          </a:prstGeom>
        </p:spPr>
        <p:txBody>
          <a:bodyPr vert="horz"/>
          <a:lstStyle>
            <a:lvl1pPr marL="0" indent="0" algn="ctr">
              <a:buNone/>
              <a:defRPr sz="4000" baseline="0">
                <a:solidFill>
                  <a:srgbClr val="C0DEF2"/>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DIVIDER SLIDE HEADLINE</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20754" y="6503291"/>
            <a:ext cx="1744767" cy="266426"/>
          </a:xfrm>
          <a:prstGeom prst="rect">
            <a:avLst/>
          </a:prstGeom>
        </p:spPr>
      </p:pic>
    </p:spTree>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HT - Divider 2">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 Placeholder 7"/>
          <p:cNvSpPr>
            <a:spLocks noGrp="1"/>
          </p:cNvSpPr>
          <p:nvPr>
            <p:ph type="body" sz="quarter" idx="13" hasCustomPrompt="1"/>
          </p:nvPr>
        </p:nvSpPr>
        <p:spPr>
          <a:xfrm>
            <a:off x="735131" y="2646363"/>
            <a:ext cx="10847269" cy="749300"/>
          </a:xfrm>
          <a:prstGeom prst="rect">
            <a:avLst/>
          </a:prstGeom>
        </p:spPr>
        <p:txBody>
          <a:bodyPr vert="horz"/>
          <a:lstStyle>
            <a:lvl1pPr marL="0" indent="0" algn="ctr">
              <a:buNone/>
              <a:defRPr sz="4000" baseline="0">
                <a:solidFill>
                  <a:schemeClr val="bg1"/>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DIVIDER SLIDE HEADLINE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20754" y="6503291"/>
            <a:ext cx="1744767" cy="266426"/>
          </a:xfrm>
          <a:prstGeom prst="rect">
            <a:avLst/>
          </a:prstGeom>
        </p:spPr>
      </p:pic>
    </p:spTree>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T - Large Quote Slide dar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cxnSp>
        <p:nvCxnSpPr>
          <p:cNvPr id="4" name="Straight Connector 3"/>
          <p:cNvCxnSpPr/>
          <p:nvPr userDrawn="1"/>
        </p:nvCxnSpPr>
        <p:spPr>
          <a:xfrm>
            <a:off x="4368098" y="5056305"/>
            <a:ext cx="3431177" cy="0"/>
          </a:xfrm>
          <a:prstGeom prst="line">
            <a:avLst/>
          </a:prstGeom>
          <a:ln w="19050">
            <a:solidFill>
              <a:srgbClr val="ED8B00"/>
            </a:solidFill>
          </a:ln>
          <a:effectLst/>
        </p:spPr>
        <p:style>
          <a:lnRef idx="2">
            <a:schemeClr val="accent1"/>
          </a:lnRef>
          <a:fillRef idx="0">
            <a:schemeClr val="accent1"/>
          </a:fillRef>
          <a:effectRef idx="1">
            <a:schemeClr val="accent1"/>
          </a:effectRef>
          <a:fontRef idx="minor">
            <a:schemeClr val="tx1"/>
          </a:fontRef>
        </p:style>
      </p:cxnSp>
      <p:sp>
        <p:nvSpPr>
          <p:cNvPr id="8" name="Text Placeholder 7"/>
          <p:cNvSpPr>
            <a:spLocks noGrp="1"/>
          </p:cNvSpPr>
          <p:nvPr>
            <p:ph type="body" sz="quarter" idx="13" hasCustomPrompt="1"/>
          </p:nvPr>
        </p:nvSpPr>
        <p:spPr>
          <a:xfrm>
            <a:off x="1451296" y="2150399"/>
            <a:ext cx="9289409" cy="1854119"/>
          </a:xfrm>
          <a:prstGeom prst="rect">
            <a:avLst/>
          </a:prstGeom>
        </p:spPr>
        <p:txBody>
          <a:bodyPr vert="horz" anchor="b"/>
          <a:lstStyle>
            <a:lvl1pPr marL="0" indent="0" algn="ctr">
              <a:lnSpc>
                <a:spcPct val="100000"/>
              </a:lnSpc>
              <a:buNone/>
              <a:defRPr sz="3600" i="1" baseline="0">
                <a:solidFill>
                  <a:schemeClr val="bg1"/>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Divider slide headline. Hero quote goes here.</a:t>
            </a:r>
          </a:p>
        </p:txBody>
      </p:sp>
      <p:sp>
        <p:nvSpPr>
          <p:cNvPr id="6" name="Text Placeholder 53"/>
          <p:cNvSpPr>
            <a:spLocks noGrp="1"/>
          </p:cNvSpPr>
          <p:nvPr>
            <p:ph type="body" sz="quarter" idx="14" hasCustomPrompt="1"/>
          </p:nvPr>
        </p:nvSpPr>
        <p:spPr>
          <a:xfrm>
            <a:off x="4076734" y="5056306"/>
            <a:ext cx="4038529" cy="646113"/>
          </a:xfrm>
          <a:prstGeom prst="rect">
            <a:avLst/>
          </a:prstGeom>
        </p:spPr>
        <p:txBody>
          <a:bodyPr vert="horz" anchor="ctr"/>
          <a:lstStyle>
            <a:lvl1pPr marL="0" indent="0" algn="ctr">
              <a:buNone/>
              <a:defRPr sz="2500" b="0" baseline="0">
                <a:solidFill>
                  <a:srgbClr val="C0DEF2"/>
                </a:solidFill>
              </a:defRPr>
            </a:lvl1pPr>
          </a:lstStyle>
          <a:p>
            <a:pPr lvl="0"/>
            <a:r>
              <a:rPr lang="en-US" dirty="0"/>
              <a:t>Quote Source</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20754" y="6503291"/>
            <a:ext cx="1744767" cy="266426"/>
          </a:xfrm>
          <a:prstGeom prst="rect">
            <a:avLst/>
          </a:prstGeom>
        </p:spPr>
      </p:pic>
    </p:spTree>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T - closing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1" y="-2823"/>
            <a:ext cx="12192000" cy="6858000"/>
          </a:xfrm>
          <a:prstGeom prst="rect">
            <a:avLst/>
          </a:prstGeom>
        </p:spPr>
      </p:pic>
      <p:sp>
        <p:nvSpPr>
          <p:cNvPr id="5" name="Text Placeholder 4"/>
          <p:cNvSpPr>
            <a:spLocks noGrp="1"/>
          </p:cNvSpPr>
          <p:nvPr>
            <p:ph type="body" sz="quarter" idx="10" hasCustomPrompt="1"/>
          </p:nvPr>
        </p:nvSpPr>
        <p:spPr>
          <a:xfrm>
            <a:off x="2330731" y="2524795"/>
            <a:ext cx="7477040" cy="547721"/>
          </a:xfrm>
          <a:prstGeom prst="rect">
            <a:avLst/>
          </a:prstGeom>
        </p:spPr>
        <p:txBody>
          <a:bodyPr>
            <a:noAutofit/>
          </a:bodyPr>
          <a:lstStyle>
            <a:lvl1pPr marL="7938" marR="0" indent="0" algn="l" defTabSz="457200" rtl="0" eaLnBrk="1" fontAlgn="auto" latinLnBrk="0" hangingPunct="1">
              <a:lnSpc>
                <a:spcPct val="100000"/>
              </a:lnSpc>
              <a:spcBef>
                <a:spcPts val="0"/>
              </a:spcBef>
              <a:spcAft>
                <a:spcPts val="600"/>
              </a:spcAft>
              <a:buClrTx/>
              <a:buSzTx/>
              <a:buFont typeface="Arial"/>
              <a:buNone/>
              <a:tabLst/>
              <a:defRPr sz="2800" b="0" baseline="0">
                <a:solidFill>
                  <a:schemeClr val="bg1"/>
                </a:solidFill>
              </a:defRPr>
            </a:lvl1pPr>
            <a:lvl2pPr marL="7938" indent="0">
              <a:spcBef>
                <a:spcPts val="0"/>
              </a:spcBef>
              <a:spcAft>
                <a:spcPts val="600"/>
              </a:spcAft>
              <a:buNone/>
              <a:tabLst/>
              <a:defRPr sz="2400">
                <a:solidFill>
                  <a:schemeClr val="bg1"/>
                </a:solidFill>
              </a:defRPr>
            </a:lvl2pPr>
            <a:lvl3pPr marL="7938" indent="0">
              <a:spcBef>
                <a:spcPts val="0"/>
              </a:spcBef>
              <a:spcAft>
                <a:spcPts val="600"/>
              </a:spcAft>
              <a:buNone/>
              <a:tabLst/>
              <a:defRPr sz="2400">
                <a:solidFill>
                  <a:schemeClr val="bg1"/>
                </a:solidFill>
              </a:defRPr>
            </a:lvl3pPr>
            <a:lvl4pPr marL="7938" indent="0">
              <a:spcBef>
                <a:spcPts val="0"/>
              </a:spcBef>
              <a:spcAft>
                <a:spcPts val="600"/>
              </a:spcAft>
              <a:buNone/>
              <a:tabLst/>
              <a:defRPr sz="2400">
                <a:solidFill>
                  <a:schemeClr val="bg1"/>
                </a:solidFill>
              </a:defRPr>
            </a:lvl4pPr>
            <a:lvl5pPr marL="7938" indent="0">
              <a:spcAft>
                <a:spcPts val="600"/>
              </a:spcAft>
              <a:buNone/>
              <a:tabLst/>
              <a:defRPr sz="2400">
                <a:solidFill>
                  <a:schemeClr val="bg1"/>
                </a:solidFill>
              </a:defRPr>
            </a:lvl5pPr>
          </a:lstStyle>
          <a:p>
            <a:pPr marL="7938" marR="0" lvl="0" indent="0" algn="l" defTabSz="457200" rtl="0" eaLnBrk="1" fontAlgn="auto" latinLnBrk="0" hangingPunct="1">
              <a:lnSpc>
                <a:spcPct val="100000"/>
              </a:lnSpc>
              <a:spcBef>
                <a:spcPts val="0"/>
              </a:spcBef>
              <a:spcAft>
                <a:spcPts val="600"/>
              </a:spcAft>
              <a:buClrTx/>
              <a:buSzTx/>
              <a:buFont typeface="Arial"/>
              <a:buNone/>
              <a:tabLst/>
              <a:defRPr/>
            </a:pPr>
            <a:r>
              <a:rPr lang="en-US" dirty="0"/>
              <a:t>Presenter’s name</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20754" y="6503291"/>
            <a:ext cx="1744767" cy="266426"/>
          </a:xfrm>
          <a:prstGeom prst="rect">
            <a:avLst/>
          </a:prstGeom>
        </p:spPr>
      </p:pic>
      <p:sp>
        <p:nvSpPr>
          <p:cNvPr id="7" name="Text Placeholder 4"/>
          <p:cNvSpPr>
            <a:spLocks noGrp="1"/>
          </p:cNvSpPr>
          <p:nvPr>
            <p:ph type="body" sz="quarter" idx="11" hasCustomPrompt="1"/>
          </p:nvPr>
        </p:nvSpPr>
        <p:spPr>
          <a:xfrm>
            <a:off x="2330731" y="3215952"/>
            <a:ext cx="7477040" cy="986117"/>
          </a:xfrm>
          <a:prstGeom prst="rect">
            <a:avLst/>
          </a:prstGeom>
        </p:spPr>
        <p:txBody>
          <a:bodyPr>
            <a:noAutofit/>
          </a:bodyPr>
          <a:lstStyle>
            <a:lvl1pPr marL="7938" marR="0" indent="0" algn="l" defTabSz="457200" rtl="0" eaLnBrk="1" fontAlgn="auto" latinLnBrk="0" hangingPunct="1">
              <a:lnSpc>
                <a:spcPct val="100000"/>
              </a:lnSpc>
              <a:spcBef>
                <a:spcPts val="0"/>
              </a:spcBef>
              <a:spcAft>
                <a:spcPts val="600"/>
              </a:spcAft>
              <a:buClrTx/>
              <a:buSzTx/>
              <a:buFont typeface="Arial"/>
              <a:buNone/>
              <a:tabLst/>
              <a:defRPr sz="2400" b="0" baseline="0">
                <a:solidFill>
                  <a:schemeClr val="bg1"/>
                </a:solidFill>
              </a:defRPr>
            </a:lvl1pPr>
            <a:lvl2pPr marL="7938" indent="0">
              <a:spcBef>
                <a:spcPts val="0"/>
              </a:spcBef>
              <a:spcAft>
                <a:spcPts val="600"/>
              </a:spcAft>
              <a:buNone/>
              <a:tabLst/>
              <a:defRPr sz="2400">
                <a:solidFill>
                  <a:schemeClr val="bg1"/>
                </a:solidFill>
              </a:defRPr>
            </a:lvl2pPr>
            <a:lvl3pPr marL="7938" indent="0">
              <a:spcBef>
                <a:spcPts val="0"/>
              </a:spcBef>
              <a:spcAft>
                <a:spcPts val="600"/>
              </a:spcAft>
              <a:buNone/>
              <a:tabLst/>
              <a:defRPr sz="2400">
                <a:solidFill>
                  <a:schemeClr val="bg1"/>
                </a:solidFill>
              </a:defRPr>
            </a:lvl3pPr>
            <a:lvl4pPr marL="7938" indent="0">
              <a:spcBef>
                <a:spcPts val="0"/>
              </a:spcBef>
              <a:spcAft>
                <a:spcPts val="600"/>
              </a:spcAft>
              <a:buNone/>
              <a:tabLst/>
              <a:defRPr sz="2400">
                <a:solidFill>
                  <a:schemeClr val="bg1"/>
                </a:solidFill>
              </a:defRPr>
            </a:lvl4pPr>
            <a:lvl5pPr marL="7938" indent="0">
              <a:spcAft>
                <a:spcPts val="600"/>
              </a:spcAft>
              <a:buNone/>
              <a:tabLst/>
              <a:defRPr sz="2400">
                <a:solidFill>
                  <a:schemeClr val="bg1"/>
                </a:solidFill>
              </a:defRPr>
            </a:lvl5pPr>
          </a:lstStyle>
          <a:p>
            <a:pPr marL="7938" marR="0" lvl="0" indent="0" algn="l" defTabSz="457200" rtl="0" eaLnBrk="1" fontAlgn="auto" latinLnBrk="0" hangingPunct="1">
              <a:lnSpc>
                <a:spcPct val="100000"/>
              </a:lnSpc>
              <a:spcBef>
                <a:spcPts val="0"/>
              </a:spcBef>
              <a:spcAft>
                <a:spcPts val="600"/>
              </a:spcAft>
              <a:buClrTx/>
              <a:buSzTx/>
              <a:buFont typeface="Arial"/>
              <a:buNone/>
              <a:tabLst/>
              <a:defRPr/>
            </a:pPr>
            <a:r>
              <a:rPr lang="en-US" dirty="0"/>
              <a:t>Email address and phone</a:t>
            </a:r>
          </a:p>
        </p:txBody>
      </p:sp>
      <p:cxnSp>
        <p:nvCxnSpPr>
          <p:cNvPr id="11" name="Straight Connector 10"/>
          <p:cNvCxnSpPr/>
          <p:nvPr userDrawn="1"/>
        </p:nvCxnSpPr>
        <p:spPr>
          <a:xfrm>
            <a:off x="2330731" y="2211898"/>
            <a:ext cx="7477040" cy="0"/>
          </a:xfrm>
          <a:prstGeom prst="line">
            <a:avLst/>
          </a:prstGeom>
          <a:ln w="2540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extLst mod="1">
    <p:ext uri="{DCECCB84-F9BA-43D5-87BE-67443E8EF086}">
      <p15:sldGuideLst xmlns:p15="http://schemas.microsoft.com/office/powerpoint/2012/main">
        <p15:guide id="1"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HT - Title Slide with Client Logo">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b="31433"/>
          <a:stretch/>
        </p:blipFill>
        <p:spPr>
          <a:xfrm>
            <a:off x="0" y="0"/>
            <a:ext cx="12192000" cy="4702366"/>
          </a:xfrm>
          <a:prstGeom prst="rect">
            <a:avLst/>
          </a:prstGeom>
        </p:spPr>
      </p:pic>
      <p:sp>
        <p:nvSpPr>
          <p:cNvPr id="3" name="Picture Placeholder 2"/>
          <p:cNvSpPr>
            <a:spLocks noGrp="1"/>
          </p:cNvSpPr>
          <p:nvPr>
            <p:ph type="pic" sz="quarter" idx="11" hasCustomPrompt="1"/>
          </p:nvPr>
        </p:nvSpPr>
        <p:spPr>
          <a:xfrm>
            <a:off x="4809356" y="5216286"/>
            <a:ext cx="2573289" cy="1246858"/>
          </a:xfrm>
          <a:prstGeom prst="rect">
            <a:avLst/>
          </a:prstGeom>
        </p:spPr>
        <p:txBody>
          <a:bodyPr/>
          <a:lstStyle>
            <a:lvl1pPr marL="0" indent="0" algn="ctr">
              <a:buNone/>
              <a:defRPr sz="1050"/>
            </a:lvl1pPr>
          </a:lstStyle>
          <a:p>
            <a:r>
              <a:rPr lang="en-US" dirty="0"/>
              <a:t>Client logo goes here</a:t>
            </a:r>
          </a:p>
        </p:txBody>
      </p:sp>
      <p:cxnSp>
        <p:nvCxnSpPr>
          <p:cNvPr id="12" name="Straight Connector 11"/>
          <p:cNvCxnSpPr/>
          <p:nvPr userDrawn="1"/>
        </p:nvCxnSpPr>
        <p:spPr>
          <a:xfrm>
            <a:off x="3850860" y="2940507"/>
            <a:ext cx="4326400" cy="0"/>
          </a:xfrm>
          <a:prstGeom prst="line">
            <a:avLst/>
          </a:prstGeom>
          <a:ln w="19050">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31282" y="1324808"/>
            <a:ext cx="3254965" cy="1170467"/>
          </a:xfrm>
          <a:prstGeom prst="rect">
            <a:avLst/>
          </a:prstGeom>
        </p:spPr>
      </p:pic>
      <p:sp>
        <p:nvSpPr>
          <p:cNvPr id="11" name="Text Placeholder 7"/>
          <p:cNvSpPr>
            <a:spLocks noGrp="1"/>
          </p:cNvSpPr>
          <p:nvPr>
            <p:ph type="body" sz="quarter" idx="15" hasCustomPrompt="1"/>
          </p:nvPr>
        </p:nvSpPr>
        <p:spPr>
          <a:xfrm>
            <a:off x="3242800" y="3051699"/>
            <a:ext cx="5542520" cy="510260"/>
          </a:xfrm>
          <a:prstGeom prst="rect">
            <a:avLst/>
          </a:prstGeom>
        </p:spPr>
        <p:txBody>
          <a:bodyPr vert="horz" anchor="ctr">
            <a:noAutofit/>
          </a:bodyPr>
          <a:lstStyle>
            <a:lvl1pPr marL="0" indent="0" algn="ctr">
              <a:buNone/>
              <a:defRPr sz="3200" i="0" baseline="0">
                <a:solidFill>
                  <a:schemeClr val="bg1"/>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Title Slide Headline</a:t>
            </a:r>
          </a:p>
        </p:txBody>
      </p:sp>
      <p:sp>
        <p:nvSpPr>
          <p:cNvPr id="13" name="Text Placeholder 7"/>
          <p:cNvSpPr>
            <a:spLocks noGrp="1"/>
          </p:cNvSpPr>
          <p:nvPr>
            <p:ph type="body" sz="quarter" idx="16" hasCustomPrompt="1"/>
          </p:nvPr>
        </p:nvSpPr>
        <p:spPr>
          <a:xfrm>
            <a:off x="3242800" y="3571369"/>
            <a:ext cx="5542520" cy="510260"/>
          </a:xfrm>
          <a:prstGeom prst="rect">
            <a:avLst/>
          </a:prstGeom>
        </p:spPr>
        <p:txBody>
          <a:bodyPr vert="horz" anchor="ctr"/>
          <a:lstStyle>
            <a:lvl1pPr marL="0" indent="0" algn="ctr">
              <a:buNone/>
              <a:defRPr sz="1600" i="1" baseline="0">
                <a:solidFill>
                  <a:schemeClr val="bg1"/>
                </a:solidFill>
                <a:latin typeface="Calibri"/>
                <a:cs typeface="Calibri"/>
              </a:defRPr>
            </a:lvl1pPr>
            <a:lvl2pPr marL="457200" indent="0">
              <a:buNone/>
              <a:defRPr sz="4000">
                <a:solidFill>
                  <a:srgbClr val="A2CAEB"/>
                </a:solidFill>
                <a:latin typeface="Calibri"/>
                <a:cs typeface="Calibri"/>
              </a:defRPr>
            </a:lvl2pPr>
            <a:lvl3pPr marL="914400" indent="0">
              <a:buNone/>
              <a:defRPr sz="4000">
                <a:solidFill>
                  <a:srgbClr val="A2CAEB"/>
                </a:solidFill>
                <a:latin typeface="Calibri"/>
                <a:cs typeface="Calibri"/>
              </a:defRPr>
            </a:lvl3pPr>
            <a:lvl4pPr marL="1371600" indent="0">
              <a:buNone/>
              <a:defRPr sz="4000">
                <a:solidFill>
                  <a:srgbClr val="A2CAEB"/>
                </a:solidFill>
                <a:latin typeface="Calibri"/>
                <a:cs typeface="Calibri"/>
              </a:defRPr>
            </a:lvl4pPr>
            <a:lvl5pPr marL="1828800" indent="0">
              <a:buNone/>
              <a:defRPr sz="4000">
                <a:solidFill>
                  <a:srgbClr val="A2CAEB"/>
                </a:solidFill>
                <a:latin typeface="Calibri"/>
                <a:cs typeface="Calibri"/>
              </a:defRPr>
            </a:lvl5pPr>
          </a:lstStyle>
          <a:p>
            <a:pPr lvl="0"/>
            <a:r>
              <a:rPr lang="en-US" dirty="0"/>
              <a:t>Presentation date</a:t>
            </a:r>
          </a:p>
        </p:txBody>
      </p:sp>
    </p:spTree>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T - Title only - freestyle">
    <p:spTree>
      <p:nvGrpSpPr>
        <p:cNvPr id="1" name=""/>
        <p:cNvGrpSpPr/>
        <p:nvPr/>
      </p:nvGrpSpPr>
      <p:grpSpPr>
        <a:xfrm>
          <a:off x="0" y="0"/>
          <a:ext cx="0" cy="0"/>
          <a:chOff x="0" y="0"/>
          <a:chExt cx="0" cy="0"/>
        </a:xfrm>
      </p:grpSpPr>
      <p:cxnSp>
        <p:nvCxnSpPr>
          <p:cNvPr id="9" name="Straight Connector 8"/>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58" name="Text Placeholder 56"/>
          <p:cNvSpPr>
            <a:spLocks noGrp="1"/>
          </p:cNvSpPr>
          <p:nvPr>
            <p:ph type="body" sz="quarter" idx="11" hasCustomPrompt="1"/>
          </p:nvPr>
        </p:nvSpPr>
        <p:spPr>
          <a:xfrm>
            <a:off x="459810" y="288926"/>
            <a:ext cx="11433543" cy="523875"/>
          </a:xfrm>
          <a:prstGeom prst="rect">
            <a:avLst/>
          </a:prstGeom>
        </p:spPr>
        <p:txBody>
          <a:bodyPr vert="horz" anchor="t" anchorCtr="0">
            <a:noAutofit/>
          </a:bodyPr>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Title only</a:t>
            </a:r>
          </a:p>
        </p:txBody>
      </p:sp>
    </p:spTree>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T - Full width bullet list w header">
    <p:spTree>
      <p:nvGrpSpPr>
        <p:cNvPr id="1" name=""/>
        <p:cNvGrpSpPr/>
        <p:nvPr/>
      </p:nvGrpSpPr>
      <p:grpSpPr>
        <a:xfrm>
          <a:off x="0" y="0"/>
          <a:ext cx="0" cy="0"/>
          <a:chOff x="0" y="0"/>
          <a:chExt cx="0" cy="0"/>
        </a:xfrm>
      </p:grpSpPr>
      <p:cxnSp>
        <p:nvCxnSpPr>
          <p:cNvPr id="13" name="Straight Connector 12"/>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6"/>
          <p:cNvSpPr>
            <a:spLocks noGrp="1"/>
          </p:cNvSpPr>
          <p:nvPr>
            <p:ph type="body" sz="quarter" idx="11" hasCustomPrompt="1"/>
          </p:nvPr>
        </p:nvSpPr>
        <p:spPr>
          <a:xfrm>
            <a:off x="459809" y="288926"/>
            <a:ext cx="11155680"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Full width bulleted list with header</a:t>
            </a:r>
          </a:p>
        </p:txBody>
      </p:sp>
      <p:sp>
        <p:nvSpPr>
          <p:cNvPr id="8" name="Text Placeholder 3"/>
          <p:cNvSpPr>
            <a:spLocks noGrp="1"/>
          </p:cNvSpPr>
          <p:nvPr>
            <p:ph type="body" sz="quarter" idx="25" hasCustomPrompt="1"/>
          </p:nvPr>
        </p:nvSpPr>
        <p:spPr>
          <a:xfrm>
            <a:off x="459808" y="803131"/>
            <a:ext cx="11155680" cy="357251"/>
          </a:xfrm>
          <a:prstGeom prst="rect">
            <a:avLst/>
          </a:prstGeom>
          <a:ln>
            <a:noFill/>
          </a:ln>
        </p:spPr>
        <p:txBody>
          <a:bodyPr vert="horz">
            <a:noAutofit/>
          </a:bodyPr>
          <a:lstStyle>
            <a:lvl1pPr marL="0" indent="0" algn="l">
              <a:buNone/>
              <a:defRPr sz="1800" b="0" baseline="0">
                <a:solidFill>
                  <a:schemeClr val="accent4"/>
                </a:solidFill>
              </a:defRPr>
            </a:lvl1pPr>
          </a:lstStyle>
          <a:p>
            <a:pPr lvl="0"/>
            <a:r>
              <a:rPr lang="en-US" dirty="0"/>
              <a:t>Header</a:t>
            </a:r>
          </a:p>
        </p:txBody>
      </p:sp>
      <p:sp>
        <p:nvSpPr>
          <p:cNvPr id="11" name="Content Placeholder 2">
            <a:extLst>
              <a:ext uri="{FF2B5EF4-FFF2-40B4-BE49-F238E27FC236}">
                <a16:creationId xmlns:a16="http://schemas.microsoft.com/office/drawing/2014/main" id="{34D00964-2FE6-6E4B-BE13-876E0B4964ED}"/>
              </a:ext>
            </a:extLst>
          </p:cNvPr>
          <p:cNvSpPr>
            <a:spLocks noGrp="1"/>
          </p:cNvSpPr>
          <p:nvPr>
            <p:ph sz="half" idx="1"/>
          </p:nvPr>
        </p:nvSpPr>
        <p:spPr bwMode="white">
          <a:xfrm>
            <a:off x="459808" y="1293785"/>
            <a:ext cx="11155680" cy="4911072"/>
          </a:xfrm>
          <a:prstGeom prst="rect">
            <a:avLst/>
          </a:prstGeom>
        </p:spPr>
        <p:txBody>
          <a:bodyPr>
            <a:noAutofit/>
          </a:bodyPr>
          <a:lstStyle>
            <a:lvl1pPr marL="228589" indent="-228589">
              <a:lnSpc>
                <a:spcPct val="100000"/>
              </a:lnSpc>
              <a:spcBef>
                <a:spcPts val="0"/>
              </a:spcBef>
              <a:tabLst/>
              <a:defRPr sz="2000">
                <a:solidFill>
                  <a:schemeClr val="tx2"/>
                </a:solidFill>
              </a:defRPr>
            </a:lvl1pPr>
            <a:lvl2pPr>
              <a:lnSpc>
                <a:spcPct val="100000"/>
              </a:lnSpc>
              <a:spcBef>
                <a:spcPts val="0"/>
              </a:spcBef>
              <a:defRPr sz="1800">
                <a:solidFill>
                  <a:schemeClr val="tx2"/>
                </a:solidFill>
              </a:defRPr>
            </a:lvl2pPr>
            <a:lvl3pPr>
              <a:lnSpc>
                <a:spcPct val="100000"/>
              </a:lnSpc>
              <a:spcBef>
                <a:spcPts val="0"/>
              </a:spcBef>
              <a:defRPr sz="1600">
                <a:solidFill>
                  <a:schemeClr val="tx2"/>
                </a:solidFill>
              </a:defRPr>
            </a:lvl3pPr>
            <a:lvl4pPr>
              <a:lnSpc>
                <a:spcPct val="100000"/>
              </a:lnSpc>
              <a:spcBef>
                <a:spcPts val="0"/>
              </a:spcBef>
              <a:defRPr sz="1600">
                <a:solidFill>
                  <a:schemeClr val="tx2"/>
                </a:solidFill>
              </a:defRPr>
            </a:lvl4pPr>
            <a:lvl5pPr>
              <a:defRPr sz="1867">
                <a:solidFill>
                  <a:schemeClr val="tx1"/>
                </a:solidFill>
              </a:defRPr>
            </a:lvl5pPr>
            <a:lvl6pPr>
              <a:defRPr sz="2400"/>
            </a:lvl6pPr>
            <a:lvl7pPr>
              <a:defRPr sz="2400"/>
            </a:lvl7pPr>
            <a:lvl8pPr>
              <a:defRPr sz="2400"/>
            </a:lvl8pPr>
            <a:lvl9pPr>
              <a:defRPr sz="2400"/>
            </a:lvl9pPr>
          </a:lstStyle>
          <a:p>
            <a:pPr lvl="0"/>
            <a:r>
              <a:rPr lang="en-US" dirty="0"/>
              <a:t>Edit Master text styles</a:t>
            </a:r>
          </a:p>
          <a:p>
            <a:pPr lvl="1"/>
            <a:r>
              <a:rPr lang="en-US" dirty="0"/>
              <a:t>Second level</a:t>
            </a:r>
          </a:p>
          <a:p>
            <a:pPr lvl="2"/>
            <a:r>
              <a:rPr lang="en-US" dirty="0"/>
              <a:t>Third level</a:t>
            </a:r>
          </a:p>
          <a:p>
            <a:pPr lvl="3"/>
            <a:r>
              <a:rPr lang="en-US" dirty="0"/>
              <a:t>Fourth level</a:t>
            </a:r>
          </a:p>
        </p:txBody>
      </p:sp>
    </p:spTree>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T - Two Column Bulleted List">
    <p:spTree>
      <p:nvGrpSpPr>
        <p:cNvPr id="1" name=""/>
        <p:cNvGrpSpPr/>
        <p:nvPr/>
      </p:nvGrpSpPr>
      <p:grpSpPr>
        <a:xfrm>
          <a:off x="0" y="0"/>
          <a:ext cx="0" cy="0"/>
          <a:chOff x="0" y="0"/>
          <a:chExt cx="0" cy="0"/>
        </a:xfrm>
      </p:grpSpPr>
      <p:cxnSp>
        <p:nvCxnSpPr>
          <p:cNvPr id="13" name="Straight Connector 12"/>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6"/>
          <p:cNvSpPr>
            <a:spLocks noGrp="1"/>
          </p:cNvSpPr>
          <p:nvPr>
            <p:ph type="body" sz="quarter" idx="11" hasCustomPrompt="1"/>
          </p:nvPr>
        </p:nvSpPr>
        <p:spPr>
          <a:xfrm>
            <a:off x="459810" y="288926"/>
            <a:ext cx="11433543"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Two Column Bulleted List with headers</a:t>
            </a:r>
          </a:p>
        </p:txBody>
      </p:sp>
      <p:sp>
        <p:nvSpPr>
          <p:cNvPr id="6" name="Text Placeholder 3"/>
          <p:cNvSpPr>
            <a:spLocks noGrp="1"/>
          </p:cNvSpPr>
          <p:nvPr>
            <p:ph type="body" sz="quarter" idx="25" hasCustomPrompt="1"/>
          </p:nvPr>
        </p:nvSpPr>
        <p:spPr>
          <a:xfrm>
            <a:off x="459810" y="1041553"/>
            <a:ext cx="4819762" cy="357251"/>
          </a:xfrm>
          <a:prstGeom prst="rect">
            <a:avLst/>
          </a:prstGeom>
          <a:ln>
            <a:noFill/>
          </a:ln>
        </p:spPr>
        <p:txBody>
          <a:bodyPr vert="horz">
            <a:noAutofit/>
          </a:bodyPr>
          <a:lstStyle>
            <a:lvl1pPr marL="0" indent="0" algn="l">
              <a:buNone/>
              <a:defRPr sz="1800" b="0" baseline="0">
                <a:solidFill>
                  <a:schemeClr val="tx1"/>
                </a:solidFill>
              </a:defRPr>
            </a:lvl1pPr>
          </a:lstStyle>
          <a:p>
            <a:pPr lvl="0"/>
            <a:r>
              <a:rPr lang="en-US" dirty="0"/>
              <a:t>Header</a:t>
            </a:r>
          </a:p>
        </p:txBody>
      </p:sp>
      <p:sp>
        <p:nvSpPr>
          <p:cNvPr id="7" name="Text Placeholder 3"/>
          <p:cNvSpPr>
            <a:spLocks noGrp="1"/>
          </p:cNvSpPr>
          <p:nvPr>
            <p:ph type="body" sz="quarter" idx="30" hasCustomPrompt="1"/>
          </p:nvPr>
        </p:nvSpPr>
        <p:spPr>
          <a:xfrm>
            <a:off x="6348459" y="1041553"/>
            <a:ext cx="4819753" cy="357251"/>
          </a:xfrm>
          <a:prstGeom prst="rect">
            <a:avLst/>
          </a:prstGeom>
          <a:ln>
            <a:noFill/>
          </a:ln>
        </p:spPr>
        <p:txBody>
          <a:bodyPr vert="horz">
            <a:noAutofit/>
          </a:bodyPr>
          <a:lstStyle>
            <a:lvl1pPr marL="0" indent="0" algn="l">
              <a:buNone/>
              <a:defRPr sz="1800" b="0" baseline="0">
                <a:solidFill>
                  <a:schemeClr val="tx1"/>
                </a:solidFill>
              </a:defRPr>
            </a:lvl1pPr>
          </a:lstStyle>
          <a:p>
            <a:pPr lvl="0"/>
            <a:r>
              <a:rPr lang="en-US" dirty="0"/>
              <a:t>Header</a:t>
            </a:r>
          </a:p>
        </p:txBody>
      </p:sp>
      <p:sp>
        <p:nvSpPr>
          <p:cNvPr id="15" name="Content Placeholder 2">
            <a:extLst>
              <a:ext uri="{FF2B5EF4-FFF2-40B4-BE49-F238E27FC236}">
                <a16:creationId xmlns:a16="http://schemas.microsoft.com/office/drawing/2014/main" id="{F68C41BA-4E39-6D40-B2F2-2B80B1535CE6}"/>
              </a:ext>
            </a:extLst>
          </p:cNvPr>
          <p:cNvSpPr>
            <a:spLocks noGrp="1"/>
          </p:cNvSpPr>
          <p:nvPr>
            <p:ph sz="half" idx="1"/>
          </p:nvPr>
        </p:nvSpPr>
        <p:spPr bwMode="white">
          <a:xfrm>
            <a:off x="459808" y="1645017"/>
            <a:ext cx="4819753" cy="4559839"/>
          </a:xfrm>
          <a:prstGeom prst="rect">
            <a:avLst/>
          </a:prstGeom>
        </p:spPr>
        <p:txBody>
          <a:bodyPr>
            <a:noAutofit/>
          </a:bodyPr>
          <a:lstStyle>
            <a:lvl1pPr marL="228589" indent="-228589">
              <a:lnSpc>
                <a:spcPct val="100000"/>
              </a:lnSpc>
              <a:spcBef>
                <a:spcPts val="0"/>
              </a:spcBef>
              <a:tabLst/>
              <a:defRPr sz="1800">
                <a:solidFill>
                  <a:schemeClr val="tx2"/>
                </a:solidFill>
              </a:defRPr>
            </a:lvl1pPr>
            <a:lvl2pPr>
              <a:lnSpc>
                <a:spcPct val="100000"/>
              </a:lnSpc>
              <a:spcBef>
                <a:spcPts val="0"/>
              </a:spcBef>
              <a:defRPr sz="1600">
                <a:solidFill>
                  <a:schemeClr val="tx2"/>
                </a:solidFill>
              </a:defRPr>
            </a:lvl2pPr>
            <a:lvl3pPr>
              <a:lnSpc>
                <a:spcPct val="100000"/>
              </a:lnSpc>
              <a:spcBef>
                <a:spcPts val="0"/>
              </a:spcBef>
              <a:defRPr sz="1400">
                <a:solidFill>
                  <a:schemeClr val="tx2"/>
                </a:solidFill>
              </a:defRPr>
            </a:lvl3pPr>
            <a:lvl4pPr>
              <a:lnSpc>
                <a:spcPct val="100000"/>
              </a:lnSpc>
              <a:spcBef>
                <a:spcPts val="0"/>
              </a:spcBef>
              <a:defRPr sz="1400">
                <a:solidFill>
                  <a:schemeClr val="tx2"/>
                </a:solidFill>
              </a:defRPr>
            </a:lvl4pPr>
            <a:lvl5pPr>
              <a:defRPr sz="1867">
                <a:solidFill>
                  <a:schemeClr val="tx1"/>
                </a:solidFill>
              </a:defRPr>
            </a:lvl5pPr>
            <a:lvl6pPr>
              <a:defRPr sz="2400"/>
            </a:lvl6pPr>
            <a:lvl7pPr>
              <a:defRPr sz="2400"/>
            </a:lvl7pPr>
            <a:lvl8pPr>
              <a:defRPr sz="2400"/>
            </a:lvl8pPr>
            <a:lvl9pPr>
              <a:defRPr sz="2400"/>
            </a:lvl9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6" name="Content Placeholder 2">
            <a:extLst>
              <a:ext uri="{FF2B5EF4-FFF2-40B4-BE49-F238E27FC236}">
                <a16:creationId xmlns:a16="http://schemas.microsoft.com/office/drawing/2014/main" id="{F05B783A-F2E2-094A-A3EA-0F8419B65D9E}"/>
              </a:ext>
            </a:extLst>
          </p:cNvPr>
          <p:cNvSpPr>
            <a:spLocks noGrp="1"/>
          </p:cNvSpPr>
          <p:nvPr>
            <p:ph sz="half" idx="31"/>
          </p:nvPr>
        </p:nvSpPr>
        <p:spPr bwMode="white">
          <a:xfrm>
            <a:off x="6348459" y="1645016"/>
            <a:ext cx="4819753" cy="4559839"/>
          </a:xfrm>
          <a:prstGeom prst="rect">
            <a:avLst/>
          </a:prstGeom>
        </p:spPr>
        <p:txBody>
          <a:bodyPr>
            <a:noAutofit/>
          </a:bodyPr>
          <a:lstStyle>
            <a:lvl1pPr marL="228589" indent="-228589">
              <a:lnSpc>
                <a:spcPct val="100000"/>
              </a:lnSpc>
              <a:spcBef>
                <a:spcPts val="0"/>
              </a:spcBef>
              <a:tabLst/>
              <a:defRPr sz="1800">
                <a:solidFill>
                  <a:schemeClr val="tx2"/>
                </a:solidFill>
              </a:defRPr>
            </a:lvl1pPr>
            <a:lvl2pPr>
              <a:lnSpc>
                <a:spcPct val="100000"/>
              </a:lnSpc>
              <a:spcBef>
                <a:spcPts val="0"/>
              </a:spcBef>
              <a:defRPr sz="1600">
                <a:solidFill>
                  <a:schemeClr val="tx2"/>
                </a:solidFill>
              </a:defRPr>
            </a:lvl2pPr>
            <a:lvl3pPr>
              <a:lnSpc>
                <a:spcPct val="100000"/>
              </a:lnSpc>
              <a:spcBef>
                <a:spcPts val="0"/>
              </a:spcBef>
              <a:defRPr sz="1400">
                <a:solidFill>
                  <a:schemeClr val="tx2"/>
                </a:solidFill>
              </a:defRPr>
            </a:lvl3pPr>
            <a:lvl4pPr>
              <a:lnSpc>
                <a:spcPct val="100000"/>
              </a:lnSpc>
              <a:spcBef>
                <a:spcPts val="0"/>
              </a:spcBef>
              <a:defRPr sz="1400">
                <a:solidFill>
                  <a:schemeClr val="tx2"/>
                </a:solidFill>
              </a:defRPr>
            </a:lvl4pPr>
            <a:lvl5pPr>
              <a:defRPr sz="1867">
                <a:solidFill>
                  <a:schemeClr val="tx1"/>
                </a:solidFill>
              </a:defRPr>
            </a:lvl5pPr>
            <a:lvl6pPr>
              <a:defRPr sz="2400"/>
            </a:lvl6pPr>
            <a:lvl7pPr>
              <a:defRPr sz="2400"/>
            </a:lvl7pPr>
            <a:lvl8pPr>
              <a:defRPr sz="2400"/>
            </a:lvl8pPr>
            <a:lvl9pPr>
              <a:defRPr sz="2400"/>
            </a:lvl9pPr>
          </a:lstStyle>
          <a:p>
            <a:pPr lvl="0"/>
            <a:r>
              <a:rPr lang="en-US" dirty="0"/>
              <a:t>Edit Master text styles</a:t>
            </a:r>
          </a:p>
          <a:p>
            <a:pPr lvl="1"/>
            <a:r>
              <a:rPr lang="en-US" dirty="0"/>
              <a:t>Second level</a:t>
            </a:r>
          </a:p>
          <a:p>
            <a:pPr lvl="2"/>
            <a:r>
              <a:rPr lang="en-US" dirty="0"/>
              <a:t>Third level</a:t>
            </a:r>
          </a:p>
          <a:p>
            <a:pPr lvl="3"/>
            <a:r>
              <a:rPr lang="en-US" dirty="0"/>
              <a:t>Fourth level</a:t>
            </a:r>
          </a:p>
        </p:txBody>
      </p:sp>
    </p:spTree>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T - side panel grey callout">
    <p:spTree>
      <p:nvGrpSpPr>
        <p:cNvPr id="1" name=""/>
        <p:cNvGrpSpPr/>
        <p:nvPr/>
      </p:nvGrpSpPr>
      <p:grpSpPr>
        <a:xfrm>
          <a:off x="0" y="0"/>
          <a:ext cx="0" cy="0"/>
          <a:chOff x="0" y="0"/>
          <a:chExt cx="0" cy="0"/>
        </a:xfrm>
      </p:grpSpPr>
      <p:sp>
        <p:nvSpPr>
          <p:cNvPr id="23" name="Rectangle 22"/>
          <p:cNvSpPr/>
          <p:nvPr userDrawn="1"/>
        </p:nvSpPr>
        <p:spPr>
          <a:xfrm>
            <a:off x="4" y="877754"/>
            <a:ext cx="3620652" cy="5980246"/>
          </a:xfrm>
          <a:prstGeom prst="rect">
            <a:avLst/>
          </a:prstGeom>
          <a:solidFill>
            <a:schemeClr val="bg1">
              <a:lumMod val="65000"/>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cxnSp>
        <p:nvCxnSpPr>
          <p:cNvPr id="13" name="Straight Connector 12"/>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6"/>
          <p:cNvSpPr>
            <a:spLocks noGrp="1"/>
          </p:cNvSpPr>
          <p:nvPr>
            <p:ph type="body" sz="quarter" idx="11" hasCustomPrompt="1"/>
          </p:nvPr>
        </p:nvSpPr>
        <p:spPr>
          <a:xfrm>
            <a:off x="459810" y="288926"/>
            <a:ext cx="11433543"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Side panel with grey callout</a:t>
            </a:r>
          </a:p>
        </p:txBody>
      </p:sp>
      <p:sp>
        <p:nvSpPr>
          <p:cNvPr id="24" name="Text Placeholder 53"/>
          <p:cNvSpPr>
            <a:spLocks noGrp="1"/>
          </p:cNvSpPr>
          <p:nvPr>
            <p:ph type="body" sz="quarter" idx="15" hasCustomPrompt="1"/>
          </p:nvPr>
        </p:nvSpPr>
        <p:spPr>
          <a:xfrm>
            <a:off x="459810" y="1892786"/>
            <a:ext cx="2625135" cy="4196999"/>
          </a:xfrm>
          <a:prstGeom prst="rect">
            <a:avLst/>
          </a:prstGeom>
        </p:spPr>
        <p:txBody>
          <a:bodyPr vert="horz" anchor="t"/>
          <a:lstStyle>
            <a:lvl1pPr marL="0" marR="0" indent="0" algn="l" defTabSz="457200" rtl="0" eaLnBrk="1" fontAlgn="auto" latinLnBrk="0" hangingPunct="1">
              <a:lnSpc>
                <a:spcPct val="100000"/>
              </a:lnSpc>
              <a:spcBef>
                <a:spcPct val="20000"/>
              </a:spcBef>
              <a:spcAft>
                <a:spcPts val="0"/>
              </a:spcAft>
              <a:buClrTx/>
              <a:buSzTx/>
              <a:buFont typeface="Arial"/>
              <a:buNone/>
              <a:tabLst/>
              <a:defRPr sz="1400" b="0">
                <a:solidFill>
                  <a:srgbClr val="474747"/>
                </a:solidFil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Text placeholder, insert text here.</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Text placeholder, insert text here.</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Text placeholder, insert text here.</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Text placeholder, insert text here.</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Text placeholder, insert text here.</a:t>
            </a:r>
          </a:p>
        </p:txBody>
      </p:sp>
      <p:sp>
        <p:nvSpPr>
          <p:cNvPr id="25" name="Text Placeholder 53"/>
          <p:cNvSpPr>
            <a:spLocks noGrp="1"/>
          </p:cNvSpPr>
          <p:nvPr>
            <p:ph type="body" sz="quarter" idx="16" hasCustomPrompt="1"/>
          </p:nvPr>
        </p:nvSpPr>
        <p:spPr>
          <a:xfrm>
            <a:off x="459811" y="1164257"/>
            <a:ext cx="2625134" cy="646113"/>
          </a:xfrm>
          <a:prstGeom prst="rect">
            <a:avLst/>
          </a:prstGeom>
        </p:spPr>
        <p:txBody>
          <a:bodyPr vert="horz" anchor="ctr"/>
          <a:lstStyle>
            <a:lvl1pPr marL="0" indent="0">
              <a:buNone/>
              <a:defRPr sz="2000" b="0">
                <a:solidFill>
                  <a:srgbClr val="15284B"/>
                </a:solidFill>
              </a:defRPr>
            </a:lvl1pPr>
          </a:lstStyle>
          <a:p>
            <a:pPr lvl="0"/>
            <a:r>
              <a:rPr lang="en-US" dirty="0"/>
              <a:t>Headline</a:t>
            </a:r>
          </a:p>
        </p:txBody>
      </p:sp>
    </p:spTree>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T - Four blocks">
    <p:spTree>
      <p:nvGrpSpPr>
        <p:cNvPr id="1" name=""/>
        <p:cNvGrpSpPr/>
        <p:nvPr/>
      </p:nvGrpSpPr>
      <p:grpSpPr>
        <a:xfrm>
          <a:off x="0" y="0"/>
          <a:ext cx="0" cy="0"/>
          <a:chOff x="0" y="0"/>
          <a:chExt cx="0" cy="0"/>
        </a:xfrm>
      </p:grpSpPr>
      <p:cxnSp>
        <p:nvCxnSpPr>
          <p:cNvPr id="13" name="Straight Connector 12"/>
          <p:cNvCxnSpPr/>
          <p:nvPr userDrawn="1"/>
        </p:nvCxnSpPr>
        <p:spPr>
          <a:xfrm>
            <a:off x="45981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6"/>
          <p:cNvSpPr>
            <a:spLocks noGrp="1"/>
          </p:cNvSpPr>
          <p:nvPr>
            <p:ph type="body" sz="quarter" idx="11" hasCustomPrompt="1"/>
          </p:nvPr>
        </p:nvSpPr>
        <p:spPr>
          <a:xfrm>
            <a:off x="459810" y="288926"/>
            <a:ext cx="11433543"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Four Blocks</a:t>
            </a:r>
          </a:p>
        </p:txBody>
      </p:sp>
      <p:sp>
        <p:nvSpPr>
          <p:cNvPr id="19" name="Rectangle 18"/>
          <p:cNvSpPr/>
          <p:nvPr userDrawn="1"/>
        </p:nvSpPr>
        <p:spPr>
          <a:xfrm>
            <a:off x="6054884" y="939680"/>
            <a:ext cx="6137117" cy="2750052"/>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0" name="Rectangle 19"/>
          <p:cNvSpPr/>
          <p:nvPr userDrawn="1"/>
        </p:nvSpPr>
        <p:spPr>
          <a:xfrm>
            <a:off x="0" y="3618010"/>
            <a:ext cx="6137117" cy="2750052"/>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3" name="Rectangle 22"/>
          <p:cNvSpPr/>
          <p:nvPr userDrawn="1"/>
        </p:nvSpPr>
        <p:spPr>
          <a:xfrm>
            <a:off x="2" y="939681"/>
            <a:ext cx="6054881" cy="2678329"/>
          </a:xfrm>
          <a:prstGeom prst="rect">
            <a:avLst/>
          </a:prstGeom>
          <a:solidFill>
            <a:srgbClr val="F2F2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5" name="Rectangle 14"/>
          <p:cNvSpPr/>
          <p:nvPr userDrawn="1"/>
        </p:nvSpPr>
        <p:spPr>
          <a:xfrm>
            <a:off x="6054884" y="3618010"/>
            <a:ext cx="6137117" cy="2750052"/>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7" name="Text Placeholder 4"/>
          <p:cNvSpPr>
            <a:spLocks noGrp="1"/>
          </p:cNvSpPr>
          <p:nvPr>
            <p:ph type="body" sz="quarter" idx="12" hasCustomPrompt="1"/>
          </p:nvPr>
        </p:nvSpPr>
        <p:spPr>
          <a:xfrm>
            <a:off x="493366" y="1015441"/>
            <a:ext cx="4883009" cy="262081"/>
          </a:xfrm>
          <a:prstGeom prst="rect">
            <a:avLst/>
          </a:prstGeom>
        </p:spPr>
        <p:txBody>
          <a:bodyPr vert="horz" anchor="ctr"/>
          <a:lstStyle>
            <a:lvl1pPr marL="0" indent="0" algn="ctr">
              <a:buNone/>
              <a:defRPr sz="1200" b="1" baseline="0"/>
            </a:lvl1pPr>
          </a:lstStyle>
          <a:p>
            <a:pPr lvl="0"/>
            <a:r>
              <a:rPr lang="en-US" dirty="0"/>
              <a:t>TITLE</a:t>
            </a:r>
          </a:p>
        </p:txBody>
      </p:sp>
      <p:sp>
        <p:nvSpPr>
          <p:cNvPr id="21" name="Text Placeholder 4"/>
          <p:cNvSpPr>
            <a:spLocks noGrp="1"/>
          </p:cNvSpPr>
          <p:nvPr>
            <p:ph type="body" sz="quarter" idx="13" hasCustomPrompt="1"/>
          </p:nvPr>
        </p:nvSpPr>
        <p:spPr>
          <a:xfrm>
            <a:off x="493366" y="3691752"/>
            <a:ext cx="4883009" cy="262081"/>
          </a:xfrm>
          <a:prstGeom prst="rect">
            <a:avLst/>
          </a:prstGeom>
        </p:spPr>
        <p:txBody>
          <a:bodyPr vert="horz" anchor="ctr"/>
          <a:lstStyle>
            <a:lvl1pPr marL="0" indent="0" algn="ctr">
              <a:buNone/>
              <a:defRPr sz="1200" b="1" baseline="0"/>
            </a:lvl1pPr>
          </a:lstStyle>
          <a:p>
            <a:pPr lvl="0"/>
            <a:r>
              <a:rPr lang="en-US" dirty="0"/>
              <a:t>TITLE</a:t>
            </a:r>
          </a:p>
        </p:txBody>
      </p:sp>
      <p:sp>
        <p:nvSpPr>
          <p:cNvPr id="22" name="Text Placeholder 4"/>
          <p:cNvSpPr>
            <a:spLocks noGrp="1"/>
          </p:cNvSpPr>
          <p:nvPr>
            <p:ph type="body" sz="quarter" idx="14" hasCustomPrompt="1"/>
          </p:nvPr>
        </p:nvSpPr>
        <p:spPr>
          <a:xfrm>
            <a:off x="6681938" y="1015441"/>
            <a:ext cx="4883009" cy="262081"/>
          </a:xfrm>
          <a:prstGeom prst="rect">
            <a:avLst/>
          </a:prstGeom>
        </p:spPr>
        <p:txBody>
          <a:bodyPr vert="horz" anchor="ctr"/>
          <a:lstStyle>
            <a:lvl1pPr marL="0" indent="0" algn="ctr">
              <a:buNone/>
              <a:defRPr sz="1200" b="1" baseline="0"/>
            </a:lvl1pPr>
          </a:lstStyle>
          <a:p>
            <a:pPr lvl="0"/>
            <a:r>
              <a:rPr lang="en-US" dirty="0"/>
              <a:t>TITLE</a:t>
            </a:r>
          </a:p>
        </p:txBody>
      </p:sp>
      <p:sp>
        <p:nvSpPr>
          <p:cNvPr id="24" name="Text Placeholder 4"/>
          <p:cNvSpPr>
            <a:spLocks noGrp="1"/>
          </p:cNvSpPr>
          <p:nvPr>
            <p:ph type="body" sz="quarter" idx="15" hasCustomPrompt="1"/>
          </p:nvPr>
        </p:nvSpPr>
        <p:spPr>
          <a:xfrm>
            <a:off x="6681938" y="3691752"/>
            <a:ext cx="4883009" cy="262081"/>
          </a:xfrm>
          <a:prstGeom prst="rect">
            <a:avLst/>
          </a:prstGeom>
        </p:spPr>
        <p:txBody>
          <a:bodyPr vert="horz" anchor="ctr"/>
          <a:lstStyle>
            <a:lvl1pPr marL="0" indent="0" algn="ctr">
              <a:buNone/>
              <a:defRPr sz="1200" b="1" baseline="0"/>
            </a:lvl1pPr>
          </a:lstStyle>
          <a:p>
            <a:pPr lvl="0"/>
            <a:r>
              <a:rPr lang="en-US" dirty="0"/>
              <a:t>TITLE</a:t>
            </a:r>
          </a:p>
        </p:txBody>
      </p:sp>
    </p:spTree>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T - Left side panel double headers">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2">
            <a:extLst>
              <a:ext uri="{28A0092B-C50C-407E-A947-70E740481C1C}">
                <a14:useLocalDpi xmlns:a14="http://schemas.microsoft.com/office/drawing/2010/main" val="0"/>
              </a:ext>
            </a:extLst>
          </a:blip>
          <a:srcRect l="32540" r="34336"/>
          <a:stretch/>
        </p:blipFill>
        <p:spPr>
          <a:xfrm>
            <a:off x="0" y="0"/>
            <a:ext cx="2881745" cy="6858000"/>
          </a:xfrm>
          <a:prstGeom prst="rect">
            <a:avLst/>
          </a:prstGeom>
        </p:spPr>
      </p:pic>
      <p:cxnSp>
        <p:nvCxnSpPr>
          <p:cNvPr id="11" name="Straight Connector 10"/>
          <p:cNvCxnSpPr/>
          <p:nvPr userDrawn="1"/>
        </p:nvCxnSpPr>
        <p:spPr>
          <a:xfrm>
            <a:off x="3402945" y="1233377"/>
            <a:ext cx="0" cy="4588719"/>
          </a:xfrm>
          <a:prstGeom prst="line">
            <a:avLst/>
          </a:prstGeom>
          <a:ln w="190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14" name="Text Placeholder 5"/>
          <p:cNvSpPr>
            <a:spLocks noGrp="1"/>
          </p:cNvSpPr>
          <p:nvPr>
            <p:ph type="body" sz="quarter" idx="28" hasCustomPrompt="1"/>
          </p:nvPr>
        </p:nvSpPr>
        <p:spPr>
          <a:xfrm>
            <a:off x="3406217" y="1615486"/>
            <a:ext cx="8412480" cy="1705492"/>
          </a:xfrm>
          <a:prstGeom prst="rect">
            <a:avLst/>
          </a:prstGeom>
        </p:spPr>
        <p:txBody>
          <a:bodyPr vert="horz" anchor="t"/>
          <a:lstStyle>
            <a:lvl1pPr marL="0" marR="0" indent="0" algn="l" defTabSz="457200" rtl="0" eaLnBrk="1" fontAlgn="auto" latinLnBrk="0" hangingPunct="1">
              <a:lnSpc>
                <a:spcPct val="140000"/>
              </a:lnSpc>
              <a:spcBef>
                <a:spcPct val="20000"/>
              </a:spcBef>
              <a:spcAft>
                <a:spcPts val="0"/>
              </a:spcAft>
              <a:buClrTx/>
              <a:buSzTx/>
              <a:buFont typeface="Arial"/>
              <a:buNone/>
              <a:tabLst/>
              <a:defRPr sz="1400" baseline="0">
                <a:solidFill>
                  <a:schemeClr val="tx2"/>
                </a:solidFill>
              </a:defRPr>
            </a:lvl1pPr>
          </a:lstStyle>
          <a:p>
            <a:pPr marL="0" marR="0" lvl="0" indent="0" algn="l" defTabSz="457200" rtl="0" eaLnBrk="1" fontAlgn="auto" latinLnBrk="0" hangingPunct="1">
              <a:lnSpc>
                <a:spcPct val="140000"/>
              </a:lnSpc>
              <a:spcBef>
                <a:spcPct val="20000"/>
              </a:spcBef>
              <a:spcAft>
                <a:spcPts val="0"/>
              </a:spcAft>
              <a:buClrTx/>
              <a:buSzTx/>
              <a:buFont typeface="Arial"/>
              <a:buNone/>
              <a:tabLst/>
              <a:defRPr/>
            </a:pPr>
            <a:r>
              <a:rPr lang="en-US" dirty="0"/>
              <a:t>Placeholder text goes here. Insert text here. Placeholder text goes here. Insert text here. Placeholder text goes here. Insert text here. Placeholder text goes here. Insert text here. </a:t>
            </a:r>
          </a:p>
          <a:p>
            <a:pPr lvl="0"/>
            <a:endParaRPr lang="en-US" dirty="0"/>
          </a:p>
        </p:txBody>
      </p:sp>
      <p:cxnSp>
        <p:nvCxnSpPr>
          <p:cNvPr id="17" name="Straight Connector 16"/>
          <p:cNvCxnSpPr/>
          <p:nvPr userDrawn="1"/>
        </p:nvCxnSpPr>
        <p:spPr>
          <a:xfrm>
            <a:off x="3418531"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6"/>
          <p:cNvSpPr>
            <a:spLocks noGrp="1"/>
          </p:cNvSpPr>
          <p:nvPr>
            <p:ph type="body" sz="quarter" idx="11" hasCustomPrompt="1"/>
          </p:nvPr>
        </p:nvSpPr>
        <p:spPr>
          <a:xfrm>
            <a:off x="3418529" y="288926"/>
            <a:ext cx="8412480"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Left side panel with lined headers</a:t>
            </a:r>
          </a:p>
        </p:txBody>
      </p:sp>
      <p:sp>
        <p:nvSpPr>
          <p:cNvPr id="20" name="Text Placeholder 5"/>
          <p:cNvSpPr>
            <a:spLocks noGrp="1"/>
          </p:cNvSpPr>
          <p:nvPr>
            <p:ph type="body" sz="quarter" idx="30" hasCustomPrompt="1"/>
          </p:nvPr>
        </p:nvSpPr>
        <p:spPr>
          <a:xfrm>
            <a:off x="3402949" y="4116603"/>
            <a:ext cx="8412480" cy="1705492"/>
          </a:xfrm>
          <a:prstGeom prst="rect">
            <a:avLst/>
          </a:prstGeom>
        </p:spPr>
        <p:txBody>
          <a:bodyPr vert="horz" anchor="t"/>
          <a:lstStyle>
            <a:lvl1pPr marL="0" marR="0" indent="0" algn="l" defTabSz="457200" rtl="0" eaLnBrk="1" fontAlgn="auto" latinLnBrk="0" hangingPunct="1">
              <a:lnSpc>
                <a:spcPct val="140000"/>
              </a:lnSpc>
              <a:spcBef>
                <a:spcPct val="20000"/>
              </a:spcBef>
              <a:spcAft>
                <a:spcPts val="0"/>
              </a:spcAft>
              <a:buClrTx/>
              <a:buSzTx/>
              <a:buFont typeface="Arial"/>
              <a:buNone/>
              <a:tabLst/>
              <a:defRPr sz="1400" baseline="0">
                <a:solidFill>
                  <a:schemeClr val="tx2"/>
                </a:solidFill>
              </a:defRPr>
            </a:lvl1pPr>
          </a:lstStyle>
          <a:p>
            <a:pPr marL="0" marR="0" lvl="0" indent="0" algn="l" defTabSz="457200" rtl="0" eaLnBrk="1" fontAlgn="auto" latinLnBrk="0" hangingPunct="1">
              <a:lnSpc>
                <a:spcPct val="140000"/>
              </a:lnSpc>
              <a:spcBef>
                <a:spcPct val="20000"/>
              </a:spcBef>
              <a:spcAft>
                <a:spcPts val="0"/>
              </a:spcAft>
              <a:buClrTx/>
              <a:buSzTx/>
              <a:buFont typeface="Arial"/>
              <a:buNone/>
              <a:tabLst/>
              <a:defRPr/>
            </a:pPr>
            <a:r>
              <a:rPr lang="en-US" dirty="0"/>
              <a:t>Placeholder text goes here. Insert text here. Placeholder text goes here. Insert text here. Placeholder text goes here. Insert text here. Placeholder text goes here. Insert text here. </a:t>
            </a:r>
          </a:p>
          <a:p>
            <a:pPr lvl="0"/>
            <a:endParaRPr lang="en-US" dirty="0"/>
          </a:p>
        </p:txBody>
      </p:sp>
      <p:sp>
        <p:nvSpPr>
          <p:cNvPr id="16" name="Slide Number Placeholder 1"/>
          <p:cNvSpPr txBox="1">
            <a:spLocks/>
          </p:cNvSpPr>
          <p:nvPr userDrawn="1"/>
        </p:nvSpPr>
        <p:spPr>
          <a:xfrm>
            <a:off x="228683" y="6475047"/>
            <a:ext cx="2330613" cy="320671"/>
          </a:xfrm>
          <a:prstGeom prst="rect">
            <a:avLst/>
          </a:prstGeom>
        </p:spPr>
        <p:txBody>
          <a:bodyPr anchor="ctr"/>
          <a:lstStyle>
            <a:defPPr>
              <a:defRPr lang="en-US"/>
            </a:defPPr>
            <a:lvl1pPr marL="0" algn="l" defTabSz="457200" rtl="0" eaLnBrk="1" latinLnBrk="0" hangingPunct="1">
              <a:defRPr sz="10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FB91D2-9F7E-F348-A8C4-C65B3CF1D0CC}" type="slidenum">
              <a:rPr lang="en-US" sz="900" smtClean="0">
                <a:solidFill>
                  <a:schemeClr val="bg1"/>
                </a:solidFill>
              </a:rPr>
              <a:pPr/>
              <a:t>‹#›</a:t>
            </a:fld>
            <a:endParaRPr lang="en-US" sz="900" dirty="0">
              <a:solidFill>
                <a:schemeClr val="bg1"/>
              </a:solidFill>
            </a:endParaRPr>
          </a:p>
        </p:txBody>
      </p:sp>
      <p:sp>
        <p:nvSpPr>
          <p:cNvPr id="21" name="Text Placeholder 3"/>
          <p:cNvSpPr>
            <a:spLocks noGrp="1"/>
          </p:cNvSpPr>
          <p:nvPr>
            <p:ph type="body" sz="quarter" idx="25" hasCustomPrompt="1"/>
          </p:nvPr>
        </p:nvSpPr>
        <p:spPr>
          <a:xfrm>
            <a:off x="3406215" y="1249000"/>
            <a:ext cx="8412480" cy="357251"/>
          </a:xfrm>
          <a:prstGeom prst="rect">
            <a:avLst/>
          </a:prstGeom>
          <a:ln>
            <a:noFill/>
          </a:ln>
        </p:spPr>
        <p:txBody>
          <a:bodyPr vert="horz">
            <a:noAutofit/>
          </a:bodyPr>
          <a:lstStyle>
            <a:lvl1pPr marL="0" indent="0" algn="l">
              <a:buNone/>
              <a:defRPr sz="1800" b="0" baseline="0">
                <a:solidFill>
                  <a:schemeClr val="tx1"/>
                </a:solidFill>
              </a:defRPr>
            </a:lvl1pPr>
          </a:lstStyle>
          <a:p>
            <a:pPr lvl="0"/>
            <a:r>
              <a:rPr lang="en-US" dirty="0"/>
              <a:t>Header</a:t>
            </a:r>
          </a:p>
        </p:txBody>
      </p:sp>
      <p:sp>
        <p:nvSpPr>
          <p:cNvPr id="22" name="Text Placeholder 3"/>
          <p:cNvSpPr>
            <a:spLocks noGrp="1"/>
          </p:cNvSpPr>
          <p:nvPr>
            <p:ph type="body" sz="quarter" idx="32" hasCustomPrompt="1"/>
          </p:nvPr>
        </p:nvSpPr>
        <p:spPr>
          <a:xfrm>
            <a:off x="3397168" y="3759352"/>
            <a:ext cx="8412480" cy="357251"/>
          </a:xfrm>
          <a:prstGeom prst="rect">
            <a:avLst/>
          </a:prstGeom>
          <a:ln>
            <a:noFill/>
          </a:ln>
        </p:spPr>
        <p:txBody>
          <a:bodyPr vert="horz">
            <a:noAutofit/>
          </a:bodyPr>
          <a:lstStyle>
            <a:lvl1pPr marL="0" indent="0" algn="l">
              <a:buNone/>
              <a:defRPr sz="1800" b="0" baseline="0">
                <a:solidFill>
                  <a:schemeClr val="tx1"/>
                </a:solidFill>
              </a:defRPr>
            </a:lvl1pPr>
          </a:lstStyle>
          <a:p>
            <a:pPr lvl="0"/>
            <a:r>
              <a:rPr lang="en-US" dirty="0"/>
              <a:t>Header</a:t>
            </a:r>
          </a:p>
        </p:txBody>
      </p:sp>
    </p:spTree>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T - Left side panel w bullets">
    <p:spTree>
      <p:nvGrpSpPr>
        <p:cNvPr id="1" name=""/>
        <p:cNvGrpSpPr/>
        <p:nvPr/>
      </p:nvGrpSpPr>
      <p:grpSpPr>
        <a:xfrm>
          <a:off x="0" y="0"/>
          <a:ext cx="0" cy="0"/>
          <a:chOff x="0" y="0"/>
          <a:chExt cx="0" cy="0"/>
        </a:xfrm>
      </p:grpSpPr>
      <p:cxnSp>
        <p:nvCxnSpPr>
          <p:cNvPr id="10" name="Straight Connector 9"/>
          <p:cNvCxnSpPr/>
          <p:nvPr userDrawn="1"/>
        </p:nvCxnSpPr>
        <p:spPr>
          <a:xfrm>
            <a:off x="3366183" y="381341"/>
            <a:ext cx="0" cy="288387"/>
          </a:xfrm>
          <a:prstGeom prst="line">
            <a:avLst/>
          </a:prstGeom>
          <a:ln w="19050">
            <a:solidFill>
              <a:srgbClr val="B0D5EF"/>
            </a:solidFill>
          </a:ln>
          <a:effectLst/>
        </p:spPr>
        <p:style>
          <a:lnRef idx="2">
            <a:schemeClr val="accent1"/>
          </a:lnRef>
          <a:fillRef idx="0">
            <a:schemeClr val="accent1"/>
          </a:fillRef>
          <a:effectRef idx="1">
            <a:schemeClr val="accent1"/>
          </a:effectRef>
          <a:fontRef idx="minor">
            <a:schemeClr val="tx1"/>
          </a:fontRef>
        </p:style>
      </p:cxnSp>
      <p:sp>
        <p:nvSpPr>
          <p:cNvPr id="11" name="Text Placeholder 56"/>
          <p:cNvSpPr>
            <a:spLocks noGrp="1"/>
          </p:cNvSpPr>
          <p:nvPr>
            <p:ph type="body" sz="quarter" idx="11" hasCustomPrompt="1"/>
          </p:nvPr>
        </p:nvSpPr>
        <p:spPr>
          <a:xfrm>
            <a:off x="3366182" y="288926"/>
            <a:ext cx="8412480" cy="506413"/>
          </a:xfrm>
          <a:prstGeom prst="rect">
            <a:avLst/>
          </a:prstGeom>
        </p:spPr>
        <p:txBody>
          <a:bodyPr vert="horz"/>
          <a:lstStyle>
            <a:lvl1pPr marL="0" indent="0">
              <a:buNone/>
              <a:defRPr sz="2400" b="0" i="0" baseline="0">
                <a:solidFill>
                  <a:schemeClr val="tx1"/>
                </a:solidFill>
                <a:latin typeface="Calibri Light"/>
                <a:cs typeface="Calibri Light"/>
              </a:defRPr>
            </a:lvl1pPr>
            <a:lvl2pPr marL="457200" indent="0">
              <a:buNone/>
              <a:defRPr sz="2400" b="0" i="0">
                <a:latin typeface="Calibri Light"/>
                <a:cs typeface="Calibri Light"/>
              </a:defRPr>
            </a:lvl2pPr>
            <a:lvl3pPr marL="914400" indent="0">
              <a:buNone/>
              <a:defRPr sz="2400" b="0" i="0">
                <a:latin typeface="Calibri Light"/>
                <a:cs typeface="Calibri Light"/>
              </a:defRPr>
            </a:lvl3pPr>
            <a:lvl4pPr marL="1371600" indent="0">
              <a:buNone/>
              <a:defRPr sz="2400" b="0" i="0">
                <a:latin typeface="Calibri Light"/>
                <a:cs typeface="Calibri Light"/>
              </a:defRPr>
            </a:lvl4pPr>
            <a:lvl5pPr marL="1828800" indent="0">
              <a:buNone/>
              <a:defRPr sz="2400" b="0" i="0">
                <a:latin typeface="Calibri Light"/>
                <a:cs typeface="Calibri Light"/>
              </a:defRPr>
            </a:lvl5pPr>
          </a:lstStyle>
          <a:p>
            <a:pPr lvl="0"/>
            <a:r>
              <a:rPr lang="en-US" dirty="0"/>
              <a:t>Left side panel with bullets</a:t>
            </a:r>
          </a:p>
        </p:txBody>
      </p:sp>
      <p:sp>
        <p:nvSpPr>
          <p:cNvPr id="14" name="Text Placeholder 3"/>
          <p:cNvSpPr>
            <a:spLocks noGrp="1"/>
          </p:cNvSpPr>
          <p:nvPr>
            <p:ph type="body" sz="quarter" idx="25" hasCustomPrompt="1"/>
          </p:nvPr>
        </p:nvSpPr>
        <p:spPr>
          <a:xfrm>
            <a:off x="3363924" y="803131"/>
            <a:ext cx="8412480" cy="357251"/>
          </a:xfrm>
          <a:prstGeom prst="rect">
            <a:avLst/>
          </a:prstGeom>
          <a:ln>
            <a:noFill/>
          </a:ln>
        </p:spPr>
        <p:txBody>
          <a:bodyPr vert="horz">
            <a:noAutofit/>
          </a:bodyPr>
          <a:lstStyle>
            <a:lvl1pPr marL="0" indent="0" algn="l">
              <a:buNone/>
              <a:defRPr sz="1800" b="0" baseline="0">
                <a:solidFill>
                  <a:schemeClr val="accent4"/>
                </a:solidFill>
              </a:defRPr>
            </a:lvl1pPr>
          </a:lstStyle>
          <a:p>
            <a:pPr lvl="0"/>
            <a:r>
              <a:rPr lang="en-US" dirty="0"/>
              <a:t>Header</a:t>
            </a: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32540" r="34336"/>
          <a:stretch/>
        </p:blipFill>
        <p:spPr>
          <a:xfrm>
            <a:off x="0" y="0"/>
            <a:ext cx="2881745" cy="6858000"/>
          </a:xfrm>
          <a:prstGeom prst="rect">
            <a:avLst/>
          </a:prstGeom>
        </p:spPr>
      </p:pic>
      <p:sp>
        <p:nvSpPr>
          <p:cNvPr id="13" name="Slide Number Placeholder 1"/>
          <p:cNvSpPr txBox="1">
            <a:spLocks/>
          </p:cNvSpPr>
          <p:nvPr userDrawn="1"/>
        </p:nvSpPr>
        <p:spPr>
          <a:xfrm>
            <a:off x="165784" y="6391286"/>
            <a:ext cx="2330613" cy="320671"/>
          </a:xfrm>
          <a:prstGeom prst="rect">
            <a:avLst/>
          </a:prstGeom>
        </p:spPr>
        <p:txBody>
          <a:bodyPr anchor="ctr"/>
          <a:lstStyle>
            <a:defPPr>
              <a:defRPr lang="en-US"/>
            </a:defPPr>
            <a:lvl1pPr marL="0" algn="l" defTabSz="457200" rtl="0" eaLnBrk="1" latinLnBrk="0" hangingPunct="1">
              <a:defRPr sz="10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FB91D2-9F7E-F348-A8C4-C65B3CF1D0CC}" type="slidenum">
              <a:rPr lang="en-US" sz="900" smtClean="0">
                <a:solidFill>
                  <a:schemeClr val="bg1"/>
                </a:solidFill>
              </a:rPr>
              <a:pPr/>
              <a:t>‹#›</a:t>
            </a:fld>
            <a:endParaRPr lang="en-US" sz="900" dirty="0">
              <a:solidFill>
                <a:schemeClr val="bg1"/>
              </a:solidFill>
            </a:endParaRPr>
          </a:p>
        </p:txBody>
      </p:sp>
      <p:sp>
        <p:nvSpPr>
          <p:cNvPr id="15" name="Content Placeholder 2">
            <a:extLst>
              <a:ext uri="{FF2B5EF4-FFF2-40B4-BE49-F238E27FC236}">
                <a16:creationId xmlns:a16="http://schemas.microsoft.com/office/drawing/2014/main" id="{BBCA5FAE-3E94-4449-A245-593867C017AB}"/>
              </a:ext>
            </a:extLst>
          </p:cNvPr>
          <p:cNvSpPr>
            <a:spLocks noGrp="1"/>
          </p:cNvSpPr>
          <p:nvPr>
            <p:ph sz="half" idx="1"/>
          </p:nvPr>
        </p:nvSpPr>
        <p:spPr bwMode="white">
          <a:xfrm>
            <a:off x="3363924" y="1447800"/>
            <a:ext cx="8412480" cy="4833256"/>
          </a:xfrm>
          <a:prstGeom prst="rect">
            <a:avLst/>
          </a:prstGeom>
        </p:spPr>
        <p:txBody>
          <a:bodyPr>
            <a:noAutofit/>
          </a:bodyPr>
          <a:lstStyle>
            <a:lvl1pPr marL="228589" indent="-228589">
              <a:lnSpc>
                <a:spcPct val="100000"/>
              </a:lnSpc>
              <a:spcBef>
                <a:spcPts val="0"/>
              </a:spcBef>
              <a:tabLst/>
              <a:defRPr sz="2000">
                <a:solidFill>
                  <a:schemeClr val="tx2"/>
                </a:solidFill>
              </a:defRPr>
            </a:lvl1pPr>
            <a:lvl2pPr>
              <a:lnSpc>
                <a:spcPct val="100000"/>
              </a:lnSpc>
              <a:spcBef>
                <a:spcPts val="0"/>
              </a:spcBef>
              <a:defRPr sz="1800">
                <a:solidFill>
                  <a:schemeClr val="tx2"/>
                </a:solidFill>
              </a:defRPr>
            </a:lvl2pPr>
            <a:lvl3pPr>
              <a:lnSpc>
                <a:spcPct val="100000"/>
              </a:lnSpc>
              <a:spcBef>
                <a:spcPts val="0"/>
              </a:spcBef>
              <a:defRPr sz="1600">
                <a:solidFill>
                  <a:schemeClr val="tx2"/>
                </a:solidFill>
              </a:defRPr>
            </a:lvl3pPr>
            <a:lvl4pPr>
              <a:lnSpc>
                <a:spcPct val="100000"/>
              </a:lnSpc>
              <a:spcBef>
                <a:spcPts val="0"/>
              </a:spcBef>
              <a:defRPr sz="1600">
                <a:solidFill>
                  <a:schemeClr val="tx2"/>
                </a:solidFill>
              </a:defRPr>
            </a:lvl4pPr>
            <a:lvl5pPr>
              <a:defRPr sz="1867">
                <a:solidFill>
                  <a:schemeClr val="tx1"/>
                </a:solidFill>
              </a:defRPr>
            </a:lvl5pPr>
            <a:lvl6pPr>
              <a:defRPr sz="2400"/>
            </a:lvl6pPr>
            <a:lvl7pPr>
              <a:defRPr sz="2400"/>
            </a:lvl7pPr>
            <a:lvl8pPr>
              <a:defRPr sz="2400"/>
            </a:lvl8pPr>
            <a:lvl9pPr>
              <a:defRPr sz="2400"/>
            </a:lvl9pPr>
          </a:lstStyle>
          <a:p>
            <a:pPr lvl="0"/>
            <a:r>
              <a:rPr lang="en-US" dirty="0"/>
              <a:t>Edit Master text styles</a:t>
            </a:r>
          </a:p>
          <a:p>
            <a:pPr lvl="1"/>
            <a:r>
              <a:rPr lang="en-US" dirty="0"/>
              <a:t>Second level</a:t>
            </a:r>
          </a:p>
          <a:p>
            <a:pPr lvl="2"/>
            <a:r>
              <a:rPr lang="en-US" dirty="0"/>
              <a:t>Third level</a:t>
            </a:r>
          </a:p>
          <a:p>
            <a:pPr lvl="3"/>
            <a:r>
              <a:rPr lang="en-US" dirty="0"/>
              <a:t>Fourth level</a:t>
            </a:r>
          </a:p>
        </p:txBody>
      </p:sp>
    </p:spTree>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1"/>
          <p:cNvSpPr txBox="1">
            <a:spLocks/>
          </p:cNvSpPr>
          <p:nvPr userDrawn="1"/>
        </p:nvSpPr>
        <p:spPr>
          <a:xfrm>
            <a:off x="228683" y="6475047"/>
            <a:ext cx="2330613" cy="320671"/>
          </a:xfrm>
          <a:prstGeom prst="rect">
            <a:avLst/>
          </a:prstGeom>
        </p:spPr>
        <p:txBody>
          <a:bodyPr anchor="ctr"/>
          <a:lstStyle>
            <a:defPPr>
              <a:defRPr lang="en-US"/>
            </a:defPPr>
            <a:lvl1pPr marL="0" algn="l" defTabSz="457200" rtl="0" eaLnBrk="1" latinLnBrk="0" hangingPunct="1">
              <a:defRPr sz="10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FB91D2-9F7E-F348-A8C4-C65B3CF1D0CC}" type="slidenum">
              <a:rPr lang="en-US" sz="900" smtClean="0">
                <a:solidFill>
                  <a:schemeClr val="tx1"/>
                </a:solidFill>
              </a:rPr>
              <a:pPr/>
              <a:t>‹#›</a:t>
            </a:fld>
            <a:endParaRPr lang="en-US" sz="900" dirty="0">
              <a:solidFill>
                <a:schemeClr val="tx1"/>
              </a:solidFill>
            </a:endParaRPr>
          </a:p>
        </p:txBody>
      </p:sp>
      <p:sp>
        <p:nvSpPr>
          <p:cNvPr id="5" name="Title Placeholder 4"/>
          <p:cNvSpPr>
            <a:spLocks noGrp="1"/>
          </p:cNvSpPr>
          <p:nvPr>
            <p:ph type="title"/>
          </p:nvPr>
        </p:nvSpPr>
        <p:spPr>
          <a:xfrm>
            <a:off x="838200" y="365125"/>
            <a:ext cx="10515600" cy="807893"/>
          </a:xfrm>
          <a:prstGeom prst="rect">
            <a:avLst/>
          </a:prstGeom>
        </p:spPr>
        <p:txBody>
          <a:bodyPr vert="horz" lIns="91440" tIns="45720" rIns="91440" bIns="45720" rtlCol="0" anchor="b" anchorCtr="0">
            <a:noAutofit/>
          </a:bodyPr>
          <a:lstStyle/>
          <a:p>
            <a:pPr marL="0" lvl="0" indent="0" algn="l">
              <a:spcBef>
                <a:spcPct val="20000"/>
              </a:spcBef>
              <a:buFont typeface="Arial"/>
              <a:tabLst/>
            </a:pPr>
            <a:r>
              <a:rPr lang="en-US" dirty="0"/>
              <a:t>Click to edit Master title style</a:t>
            </a:r>
          </a:p>
        </p:txBody>
      </p:sp>
      <p:pic>
        <p:nvPicPr>
          <p:cNvPr id="2" name="Picture 1"/>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10229342" y="6503885"/>
            <a:ext cx="1694340" cy="258726"/>
          </a:xfrm>
          <a:prstGeom prst="rect">
            <a:avLst/>
          </a:prstGeom>
        </p:spPr>
      </p:pic>
      <p:sp>
        <p:nvSpPr>
          <p:cNvPr id="9" name="Text Placeholder 17">
            <a:extLst>
              <a:ext uri="{FF2B5EF4-FFF2-40B4-BE49-F238E27FC236}">
                <a16:creationId xmlns:a16="http://schemas.microsoft.com/office/drawing/2014/main" id="{9CF29E1D-14AD-F84F-B0CA-6489212FA37D}"/>
              </a:ext>
            </a:extLst>
          </p:cNvPr>
          <p:cNvSpPr>
            <a:spLocks noGrp="1"/>
          </p:cNvSpPr>
          <p:nvPr>
            <p:ph type="body" idx="1"/>
          </p:nvPr>
        </p:nvSpPr>
        <p:spPr>
          <a:xfrm>
            <a:off x="838199" y="1632621"/>
            <a:ext cx="10515600" cy="4310704"/>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871762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9" r:id="rId8"/>
    <p:sldLayoutId id="2147483671" r:id="rId9"/>
    <p:sldLayoutId id="2147483672" r:id="rId10"/>
    <p:sldLayoutId id="2147483673" r:id="rId11"/>
    <p:sldLayoutId id="2147483674" r:id="rId12"/>
    <p:sldLayoutId id="2147483675" r:id="rId13"/>
    <p:sldLayoutId id="2147483676" r:id="rId14"/>
  </p:sldLayoutIdLst>
  <mc:AlternateContent xmlns:mc="http://schemas.openxmlformats.org/markup-compatibility/2006" xmlns:p14="http://schemas.microsoft.com/office/powerpoint/2010/main">
    <mc:Choice Requires="p14">
      <p:transition p14:dur="250" advClick="0"/>
    </mc:Choice>
    <mc:Fallback xmlns="">
      <p:transition advClick="0"/>
    </mc:Fallback>
  </mc:AlternateContent>
  <p:hf hdr="0" ftr="0" dt="0"/>
  <p:txStyles>
    <p:titleStyle>
      <a:lvl1pPr algn="ctr" defTabSz="457200" rtl="0" eaLnBrk="1" latinLnBrk="0" hangingPunct="1">
        <a:spcBef>
          <a:spcPct val="0"/>
        </a:spcBef>
        <a:buNone/>
        <a:defRPr lang="en-US" sz="2400" b="0" i="0" kern="1200" baseline="0" smtClean="0">
          <a:solidFill>
            <a:schemeClr val="tx1"/>
          </a:solidFill>
          <a:latin typeface="Calibri Light"/>
          <a:ea typeface="+mn-ea"/>
          <a:cs typeface="Calibri Light"/>
        </a:defRPr>
      </a:lvl1pPr>
    </p:titleStyle>
    <p:bodyStyle>
      <a:lvl1pPr marL="174625" indent="-174625" algn="l" defTabSz="457200" rtl="0" eaLnBrk="1" latinLnBrk="0" hangingPunct="1">
        <a:spcBef>
          <a:spcPct val="20000"/>
        </a:spcBef>
        <a:buFont typeface="Arial"/>
        <a:buChar char="•"/>
        <a:tabLst/>
        <a:defRPr sz="1800" kern="1200">
          <a:solidFill>
            <a:schemeClr val="tx2"/>
          </a:solidFill>
          <a:latin typeface="+mn-lt"/>
          <a:ea typeface="+mn-ea"/>
          <a:cs typeface="+mn-cs"/>
        </a:defRPr>
      </a:lvl1pPr>
      <a:lvl2pPr marL="635000" indent="-285750" algn="l" defTabSz="457200" rtl="0" eaLnBrk="1" latinLnBrk="0" hangingPunct="1">
        <a:spcBef>
          <a:spcPct val="20000"/>
        </a:spcBef>
        <a:buFont typeface="Arial"/>
        <a:buChar char="–"/>
        <a:tabLst/>
        <a:defRPr sz="1800" kern="1200">
          <a:solidFill>
            <a:schemeClr val="tx2"/>
          </a:solidFill>
          <a:latin typeface="+mn-lt"/>
          <a:ea typeface="+mn-ea"/>
          <a:cs typeface="+mn-cs"/>
        </a:defRPr>
      </a:lvl2pPr>
      <a:lvl3pPr marL="1149350" indent="-234950" algn="l" defTabSz="457200" rtl="0" eaLnBrk="1" latinLnBrk="0" hangingPunct="1">
        <a:spcBef>
          <a:spcPct val="20000"/>
        </a:spcBef>
        <a:buFont typeface="Wingdings" charset="2"/>
        <a:buChar char="ü"/>
        <a:tabLst/>
        <a:defRPr sz="1800" kern="1200">
          <a:solidFill>
            <a:schemeClr val="tx2"/>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chemeClr val="tx2"/>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osha.gov/SLTC/etools/hospital/hazards/sharps/sharps.html#needlestick_injuries" TargetMode="External"/><Relationship Id="rId2" Type="http://schemas.openxmlformats.org/officeDocument/2006/relationships/hyperlink" Target="https://www.osha.gov/SLTC/etools/hospital/hazards/sharps/sharps.html" TargetMode="Externa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www.osha.gov/SLTC/etools/hospital/hazards/sharps/sharps.html#needlestick_injuries" TargetMode="External"/><Relationship Id="rId2" Type="http://schemas.openxmlformats.org/officeDocument/2006/relationships/hyperlink" Target="https://www.osha.gov/SLTC/etools/hospital/hazards/sharps/sharps.html"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www.osha.gov/SLTC/etools/hospital/hazards/sharps/sharps.html#needlestick_injuries" TargetMode="External"/><Relationship Id="rId2" Type="http://schemas.openxmlformats.org/officeDocument/2006/relationships/hyperlink" Target="https://www.osha.gov/SLTC/etools/hospital/hazards/sharps/sharps.html" TargetMode="Externa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s://www.osha.gov/SLTC/etools/hospital/hazards/sharps/sharps.html#needlestick_injuries" TargetMode="External"/><Relationship Id="rId2" Type="http://schemas.openxmlformats.org/officeDocument/2006/relationships/hyperlink" Target="https://www.osha.gov/SLTC/etools/hospital/hazards/sharps/sharps.html"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www.osha.gov/SLTC/etools/hospital/hazards/sharps/sharps.html"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hyperlink" Target="https://www.osha.gov/SLTC/etools/hospital/hazards/sharps/sharps.html#needlestick_injuries"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www.osha.gov/SLTC/etools/hospital/hazards/sharps/sharps.html#needlestick_injuries" TargetMode="External"/><Relationship Id="rId2" Type="http://schemas.openxmlformats.org/officeDocument/2006/relationships/hyperlink" Target="https://www.osha.gov/SLTC/etools/hospital/hazards/sharps/sharps.html" TargetMode="Externa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8" Type="http://schemas.openxmlformats.org/officeDocument/2006/relationships/hyperlink" Target="https://www.osha.gov/OshDoc/Directive_pdf/CPL_2-2_69_APPBForm5.pdf" TargetMode="External"/><Relationship Id="rId3" Type="http://schemas.openxmlformats.org/officeDocument/2006/relationships/hyperlink" Target="https://www.osha.gov/SLTC/etools/hospital/hazards/sharps/sharps.html" TargetMode="External"/><Relationship Id="rId7" Type="http://schemas.openxmlformats.org/officeDocument/2006/relationships/hyperlink" Target="https://www.osha.gov/laws-regs/standardinterpretations/2003-02-20#:~:text=The%20Needlestick%20Safety%20and%20Prevention%20Act%20(NSPA)%20was%20signed,into%20law%20in%20November%202000.&amp;text=The%20OSHA%20bloodborne%20pathogens%20standard,potentially%20infectious%20materials%20(OPIM" TargetMode="External"/><Relationship Id="rId2" Type="http://schemas.openxmlformats.org/officeDocument/2006/relationships/hyperlink" Target="https://internationalsafetycenter.org/wp-content/uploads/2020/06/2019-EPInet-Needlestick-Sharps-Summary.pdf" TargetMode="External"/><Relationship Id="rId1" Type="http://schemas.openxmlformats.org/officeDocument/2006/relationships/slideLayout" Target="../slideLayouts/slideLayout4.xml"/><Relationship Id="rId6" Type="http://schemas.openxmlformats.org/officeDocument/2006/relationships/hyperlink" Target="https://www.ast.org/uploadedFiles/Main_Site/Content/About_Us/Standard_Sharps_Safety_Use_of_the_Neutral_Zone.pdf" TargetMode="External"/><Relationship Id="rId11" Type="http://schemas.openxmlformats.org/officeDocument/2006/relationships/hyperlink" Target="https://www.cdc.gov/sharpssafety/resources.html" TargetMode="External"/><Relationship Id="rId5" Type="http://schemas.openxmlformats.org/officeDocument/2006/relationships/hyperlink" Target="https://www.osha.gov/laws-regs/regulations/standardnumber/1910/1910.1030" TargetMode="External"/><Relationship Id="rId10" Type="http://schemas.openxmlformats.org/officeDocument/2006/relationships/hyperlink" Target="https://www.osha.gov/needlesticks/needlefact.html" TargetMode="External"/><Relationship Id="rId4" Type="http://schemas.openxmlformats.org/officeDocument/2006/relationships/hyperlink" Target="https://www.osha.gov/SLTC/etools/hospital/hazards/sharps/sharps.html#needlestick_injuries" TargetMode="External"/><Relationship Id="rId9" Type="http://schemas.openxmlformats.org/officeDocument/2006/relationships/hyperlink" Target="https://www.cdc.gov/sharpssafety/"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internationalsafetycenter.org/wp-content/uploads/2020/06/2019-EPInet-Needlestick-Sharps-Summary.pdf" TargetMode="External"/><Relationship Id="rId2" Type="http://schemas.openxmlformats.org/officeDocument/2006/relationships/notesSlide" Target="../notesSlides/notesSlide2.xml"/><Relationship Id="rId1" Type="http://schemas.openxmlformats.org/officeDocument/2006/relationships/slideLayout" Target="../slideLayouts/slideLayout9.xml"/><Relationship Id="rId5" Type="http://schemas.openxmlformats.org/officeDocument/2006/relationships/hyperlink" Target="https://www.osha.gov/SLTC/etools/hospital/hazards/sharps/sharps.html#needlestick_injuries" TargetMode="External"/><Relationship Id="rId4" Type="http://schemas.openxmlformats.org/officeDocument/2006/relationships/hyperlink" Target="https://www.osha.gov/SLTC/etools/hospital/hazards/sharps/sharps.html" TargetMode="External"/></Relationships>
</file>

<file path=ppt/slides/_rels/slide3.xml.rels><?xml version="1.0" encoding="UTF-8" standalone="yes"?>
<Relationships xmlns="http://schemas.openxmlformats.org/package/2006/relationships"><Relationship Id="rId8" Type="http://schemas.openxmlformats.org/officeDocument/2006/relationships/hyperlink" Target="https://www.ast.org/uploadedFiles/Main_Site/Content/About_Us/Standard_Sharps_Safety_Use_of_the_Neutral_Zone.pdf" TargetMode="External"/><Relationship Id="rId3" Type="http://schemas.openxmlformats.org/officeDocument/2006/relationships/hyperlink" Target="https://www.cdc.gov/sharpssafety/resources.html" TargetMode="External"/><Relationship Id="rId7" Type="http://schemas.openxmlformats.org/officeDocument/2006/relationships/hyperlink" Target="https://www.osha.gov/laws-regs/regulations/standardnumber/1910/1910.1030" TargetMode="External"/><Relationship Id="rId2" Type="http://schemas.openxmlformats.org/officeDocument/2006/relationships/notesSlide" Target="../notesSlides/notesSlide3.xml"/><Relationship Id="rId1" Type="http://schemas.openxmlformats.org/officeDocument/2006/relationships/slideLayout" Target="../slideLayouts/slideLayout9.xml"/><Relationship Id="rId6" Type="http://schemas.openxmlformats.org/officeDocument/2006/relationships/hyperlink" Target="https://www.osha.gov/SLTC/etools/hospital/hazards/sharps/sharps.html#needlestick_injuries" TargetMode="External"/><Relationship Id="rId5" Type="http://schemas.openxmlformats.org/officeDocument/2006/relationships/hyperlink" Target="https://www.osha.gov/SLTC/etools/hospital/hazards/sharps/sharps.html" TargetMode="External"/><Relationship Id="rId4" Type="http://schemas.openxmlformats.org/officeDocument/2006/relationships/hyperlink" Target="https://internationalsafetycenter.org/wp-content/uploads/2020/06/2019-EPInet-Needlestick-Sharps-Summary.pdf" TargetMode="External"/><Relationship Id="rId9" Type="http://schemas.openxmlformats.org/officeDocument/2006/relationships/hyperlink" Target="https://www.osha.gov/laws-regs/standardinterpretations/2003-02-20#:~:text=The%20Needlestick%20Safety%20and%20Prevention%20Act%20(NSPA)%20was%20signed,into%20law%20in%20November%202000.&amp;text=The%20OSHA%20bloodborne%20pathogens%20standard,potentially%20infectious%20materials%20(OPIM)."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www.osha.gov/SLTC/etools/hospital/hazards/sharps/sharps.html#needlestick_injuries" TargetMode="External"/><Relationship Id="rId3" Type="http://schemas.openxmlformats.org/officeDocument/2006/relationships/diagramLayout" Target="../diagrams/layout1.xml"/><Relationship Id="rId7" Type="http://schemas.openxmlformats.org/officeDocument/2006/relationships/hyperlink" Target="https://www.osha.gov/SLTC/etools/hospital/hazards/sharps/sharps.html" TargetMode="Externa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8" Type="http://schemas.openxmlformats.org/officeDocument/2006/relationships/hyperlink" Target="https://www.osha.gov/SLTC/etools/hospital/hazards/sharps/sharps.html#needlestick_injuries" TargetMode="External"/><Relationship Id="rId3" Type="http://schemas.openxmlformats.org/officeDocument/2006/relationships/diagramLayout" Target="../diagrams/layout2.xml"/><Relationship Id="rId7" Type="http://schemas.openxmlformats.org/officeDocument/2006/relationships/hyperlink" Target="https://www.osha.gov/SLTC/etools/hospital/hazards/sharps/sharps.html" TargetMode="External"/><Relationship Id="rId2" Type="http://schemas.openxmlformats.org/officeDocument/2006/relationships/diagramData" Target="../diagrams/data2.xml"/><Relationship Id="rId1" Type="http://schemas.openxmlformats.org/officeDocument/2006/relationships/slideLayout" Target="../slideLayouts/slideLayout9.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hyperlink" Target="https://www.osha.gov/SLTC/etools/hospital/hazards/sharps/sharps.html"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hyperlink" Target="https://www.osha.gov/SLTC/etools/hospital/hazards/sharps/sharps.html#needlestick_injuries"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osha.gov/SLTC/etools/hospital/hazards/sharps/sharps.html#needlestick_injuries" TargetMode="External"/><Relationship Id="rId2" Type="http://schemas.openxmlformats.org/officeDocument/2006/relationships/hyperlink" Target="https://www.osha.gov/SLTC/etools/hospital/hazards/sharps/sharps.html"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www.osha.gov/SLTC/etools/hospital/hazards/sharps/sharps.html#needlestick_injuries" TargetMode="External"/><Relationship Id="rId2" Type="http://schemas.openxmlformats.org/officeDocument/2006/relationships/hyperlink" Target="https://www.osha.gov/SLTC/etools/hospital/hazards/sharps/sharps.html"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s://www.osha.gov/SLTC/etools/hospital/hazards/sharps/sharps.html#needlestick_injuries" TargetMode="External"/><Relationship Id="rId2" Type="http://schemas.openxmlformats.org/officeDocument/2006/relationships/hyperlink" Target="https://www.osha.gov/SLTC/etools/hospital/hazards/sharps/sharps.html"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493521" y="5198708"/>
            <a:ext cx="9692640" cy="1092762"/>
          </a:xfrm>
        </p:spPr>
        <p:txBody>
          <a:bodyPr/>
          <a:lstStyle/>
          <a:p>
            <a:pPr indent="-1005840"/>
            <a:r>
              <a:rPr lang="en-US" sz="3600" dirty="0" smtClean="0"/>
              <a:t>Sharps Safety</a:t>
            </a:r>
          </a:p>
          <a:p>
            <a:pPr indent="-1005840"/>
            <a:r>
              <a:rPr lang="en-US" sz="1800" dirty="0" smtClean="0"/>
              <a:t>Clinical Solutions Team </a:t>
            </a:r>
            <a:endParaRPr lang="en-US" sz="1800" dirty="0"/>
          </a:p>
        </p:txBody>
      </p:sp>
      <p:sp>
        <p:nvSpPr>
          <p:cNvPr id="4" name="Text Placeholder 3"/>
          <p:cNvSpPr>
            <a:spLocks noGrp="1"/>
          </p:cNvSpPr>
          <p:nvPr>
            <p:ph type="body" sz="quarter" idx="15"/>
          </p:nvPr>
        </p:nvSpPr>
        <p:spPr/>
        <p:txBody>
          <a:bodyPr/>
          <a:lstStyle/>
          <a:p>
            <a:r>
              <a:rPr lang="en-US" dirty="0" smtClean="0"/>
              <a:t>9/9/2020</a:t>
            </a:r>
            <a:endParaRPr lang="en-US" dirty="0"/>
          </a:p>
        </p:txBody>
      </p:sp>
    </p:spTree>
    <p:extLst>
      <p:ext uri="{BB962C8B-B14F-4D97-AF65-F5344CB8AC3E}">
        <p14:creationId xmlns:p14="http://schemas.microsoft.com/office/powerpoint/2010/main" val="1136619484"/>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Organizational Structure</a:t>
            </a:r>
            <a:endParaRPr lang="en-US" dirty="0"/>
          </a:p>
        </p:txBody>
      </p:sp>
      <p:grpSp>
        <p:nvGrpSpPr>
          <p:cNvPr id="21" name="Group 20"/>
          <p:cNvGrpSpPr/>
          <p:nvPr/>
        </p:nvGrpSpPr>
        <p:grpSpPr>
          <a:xfrm>
            <a:off x="996198" y="998315"/>
            <a:ext cx="7870893" cy="2430974"/>
            <a:chOff x="3997257" y="723900"/>
            <a:chExt cx="7870893" cy="5534024"/>
          </a:xfrm>
        </p:grpSpPr>
        <p:sp>
          <p:nvSpPr>
            <p:cNvPr id="19" name="Rectangle 18"/>
            <p:cNvSpPr/>
            <p:nvPr/>
          </p:nvSpPr>
          <p:spPr>
            <a:xfrm>
              <a:off x="3997257" y="1190624"/>
              <a:ext cx="7870893" cy="5067300"/>
            </a:xfrm>
            <a:prstGeom prst="rect">
              <a:avLst/>
            </a:prstGeom>
            <a:solidFill>
              <a:srgbClr val="0082C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Pentagon 13"/>
            <p:cNvSpPr/>
            <p:nvPr/>
          </p:nvSpPr>
          <p:spPr>
            <a:xfrm>
              <a:off x="3997257" y="723900"/>
              <a:ext cx="4156143" cy="1172668"/>
            </a:xfrm>
            <a:prstGeom prst="homePlate">
              <a:avLst/>
            </a:prstGeom>
            <a:solidFill>
              <a:srgbClr val="0082C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8" name="TextBox 17"/>
            <p:cNvSpPr txBox="1"/>
            <p:nvPr/>
          </p:nvSpPr>
          <p:spPr>
            <a:xfrm>
              <a:off x="4079224" y="900640"/>
              <a:ext cx="4030527" cy="910836"/>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effectLst/>
                  <a:uLnTx/>
                  <a:uFillTx/>
                  <a:latin typeface="Calibri" panose="020F0502020204030204"/>
                  <a:ea typeface="+mn-ea"/>
                  <a:cs typeface="+mn-cs"/>
                </a:rPr>
                <a:t>Develop </a:t>
              </a:r>
              <a:r>
                <a:rPr kumimoji="0" lang="en-US" sz="2000" b="0" i="0" u="none" strike="noStrike" kern="1200" cap="none" spc="0" normalizeH="0" baseline="0" noProof="0" dirty="0" smtClean="0">
                  <a:ln>
                    <a:noFill/>
                  </a:ln>
                  <a:solidFill>
                    <a:schemeClr val="bg1"/>
                  </a:solidFill>
                  <a:effectLst/>
                  <a:uLnTx/>
                  <a:uFillTx/>
                  <a:latin typeface="Calibri" panose="020F0502020204030204"/>
                  <a:ea typeface="+mn-ea"/>
                  <a:cs typeface="+mn-cs"/>
                </a:rPr>
                <a:t>and Implement</a:t>
              </a:r>
              <a:r>
                <a:rPr kumimoji="0" lang="en-US" sz="2000" b="0" i="0" u="none" strike="noStrike" kern="1200" cap="none" spc="0" normalizeH="0" noProof="0" dirty="0" smtClean="0">
                  <a:ln>
                    <a:noFill/>
                  </a:ln>
                  <a:solidFill>
                    <a:schemeClr val="bg1"/>
                  </a:solidFill>
                  <a:effectLst/>
                  <a:uLnTx/>
                  <a:uFillTx/>
                  <a:latin typeface="Calibri" panose="020F0502020204030204"/>
                  <a:ea typeface="+mn-ea"/>
                  <a:cs typeface="+mn-cs"/>
                </a:rPr>
                <a:t> </a:t>
              </a:r>
              <a:r>
                <a:rPr kumimoji="0" lang="en-US" sz="2000" b="0" i="0" u="none" strike="noStrike" kern="1200" cap="none" spc="0" normalizeH="0" baseline="0" noProof="0" dirty="0" smtClean="0">
                  <a:ln>
                    <a:noFill/>
                  </a:ln>
                  <a:solidFill>
                    <a:schemeClr val="bg1"/>
                  </a:solidFill>
                  <a:effectLst/>
                  <a:uLnTx/>
                  <a:uFillTx/>
                  <a:latin typeface="Calibri" panose="020F0502020204030204"/>
                  <a:ea typeface="+mn-ea"/>
                  <a:cs typeface="+mn-cs"/>
                </a:rPr>
                <a:t>Action </a:t>
              </a:r>
              <a:r>
                <a:rPr kumimoji="0" lang="en-US" sz="2000" b="0" i="0" u="none" strike="noStrike" kern="1200" cap="none" spc="0" normalizeH="0" baseline="0" noProof="0" dirty="0" smtClean="0">
                  <a:ln>
                    <a:noFill/>
                  </a:ln>
                  <a:solidFill>
                    <a:srgbClr val="FFFFFF"/>
                  </a:solidFill>
                  <a:effectLst/>
                  <a:uLnTx/>
                  <a:uFillTx/>
                  <a:latin typeface="Calibri" panose="020F0502020204030204"/>
                  <a:ea typeface="+mn-ea"/>
                  <a:cs typeface="+mn-cs"/>
                </a:rPr>
                <a:t>Plans</a:t>
              </a:r>
            </a:p>
          </p:txBody>
        </p:sp>
        <p:sp>
          <p:nvSpPr>
            <p:cNvPr id="26" name="Rectangle 25"/>
            <p:cNvSpPr/>
            <p:nvPr/>
          </p:nvSpPr>
          <p:spPr>
            <a:xfrm>
              <a:off x="4038178" y="1896566"/>
              <a:ext cx="7789050" cy="436135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sp>
        <p:nvSpPr>
          <p:cNvPr id="20" name="TextBox 19"/>
          <p:cNvSpPr txBox="1"/>
          <p:nvPr/>
        </p:nvSpPr>
        <p:spPr>
          <a:xfrm>
            <a:off x="1289904" y="1710088"/>
            <a:ext cx="7536265" cy="1677382"/>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400" b="0" i="0" u="none" strike="noStrike" kern="1200" cap="none" spc="0" normalizeH="0" baseline="0" noProof="0" dirty="0" smtClean="0">
                <a:ln>
                  <a:noFill/>
                </a:ln>
                <a:effectLst/>
                <a:uLnTx/>
                <a:uFillTx/>
                <a:latin typeface="Calibri Light" panose="020F0302020204030204" pitchFamily="34" charset="0"/>
                <a:cs typeface="Calibri Light" panose="020F0302020204030204" pitchFamily="34" charset="0"/>
              </a:rPr>
              <a:t>Action</a:t>
            </a:r>
            <a:r>
              <a:rPr kumimoji="0" lang="en-US" sz="1400" b="0" i="0" u="none" strike="noStrike" kern="1200" cap="none" spc="0" normalizeH="0" noProof="0" dirty="0" smtClean="0">
                <a:ln>
                  <a:noFill/>
                </a:ln>
                <a:effectLst/>
                <a:uLnTx/>
                <a:uFillTx/>
                <a:latin typeface="Calibri Light" panose="020F0302020204030204" pitchFamily="34" charset="0"/>
                <a:cs typeface="Calibri Light" panose="020F0302020204030204" pitchFamily="34" charset="0"/>
              </a:rPr>
              <a:t> plan for reducing injuries should include:</a:t>
            </a:r>
            <a:endParaRPr kumimoji="0" lang="en-US" sz="1400" b="0" i="0" u="none" strike="noStrike" kern="1200" cap="none" spc="0" normalizeH="0" baseline="0" noProof="0" dirty="0" smtClean="0">
              <a:ln>
                <a:noFill/>
              </a:ln>
              <a:effectLst/>
              <a:uLnTx/>
              <a:uFillTx/>
              <a:latin typeface="Calibri Light" panose="020F0302020204030204" pitchFamily="34" charset="0"/>
              <a:cs typeface="Calibri Light" panose="020F030202020403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smtClean="0">
                <a:ln>
                  <a:noFill/>
                </a:ln>
                <a:effectLst/>
                <a:uLnTx/>
                <a:uFillTx/>
                <a:latin typeface="Calibri Light" panose="020F0302020204030204" pitchFamily="34" charset="0"/>
                <a:cs typeface="Calibri Light" panose="020F0302020204030204" pitchFamily="34" charset="0"/>
              </a:rPr>
              <a:t>Setting</a:t>
            </a:r>
            <a:r>
              <a:rPr kumimoji="0" lang="en-US" sz="1400" b="0" i="0" u="none" strike="noStrike" kern="1200" cap="none" spc="0" normalizeH="0" noProof="0" dirty="0" smtClean="0">
                <a:ln>
                  <a:noFill/>
                </a:ln>
                <a:effectLst/>
                <a:uLnTx/>
                <a:uFillTx/>
                <a:latin typeface="Calibri Light" panose="020F0302020204030204" pitchFamily="34" charset="0"/>
                <a:cs typeface="Calibri Light" panose="020F0302020204030204" pitchFamily="34" charset="0"/>
              </a:rPr>
              <a:t> targets for injury reduction</a:t>
            </a:r>
            <a:endParaRPr kumimoji="0" lang="en-US" sz="1400" b="0" i="0" u="none" strike="noStrike" kern="1200" cap="none" spc="0" normalizeH="0" baseline="0" noProof="0" dirty="0" smtClean="0">
              <a:ln>
                <a:noFill/>
              </a:ln>
              <a:effectLst/>
              <a:uLnTx/>
              <a:uFillTx/>
              <a:latin typeface="Calibri Light" panose="020F0302020204030204" pitchFamily="34" charset="0"/>
              <a:cs typeface="Calibri Light" panose="020F030202020403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smtClean="0">
                <a:latin typeface="Calibri Light" panose="020F0302020204030204" pitchFamily="34" charset="0"/>
                <a:cs typeface="Calibri Light" panose="020F0302020204030204" pitchFamily="34" charset="0"/>
              </a:rPr>
              <a:t>Determine what interventions will be used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noProof="0" dirty="0" smtClean="0">
                <a:ln>
                  <a:noFill/>
                </a:ln>
                <a:effectLst/>
                <a:uLnTx/>
                <a:uFillTx/>
                <a:latin typeface="Calibri Light" panose="020F0302020204030204" pitchFamily="34" charset="0"/>
                <a:cs typeface="Calibri Light" panose="020F0302020204030204" pitchFamily="34" charset="0"/>
              </a:rPr>
              <a:t>Identify indicators of performance improvement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noProof="0" dirty="0" smtClean="0">
                <a:latin typeface="Calibri Light" panose="020F0302020204030204" pitchFamily="34" charset="0"/>
                <a:cs typeface="Calibri Light" panose="020F0302020204030204" pitchFamily="34" charset="0"/>
              </a:rPr>
              <a:t>Set timelines and define responsibility.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dirty="0">
              <a:ln>
                <a:noFill/>
              </a:ln>
              <a:solidFill>
                <a:srgbClr val="1E345D">
                  <a:lumMod val="50000"/>
                </a:srgbClr>
              </a:solidFill>
              <a:effectLst/>
              <a:uLnTx/>
              <a:uFillTx/>
              <a:latin typeface="Calibri Light" panose="020F0302020204030204" pitchFamily="34" charset="0"/>
              <a:cs typeface="Calibri Light" panose="020F0302020204030204" pitchFamily="34" charset="0"/>
            </a:endParaRPr>
          </a:p>
          <a:p>
            <a:pPr marR="0" lvl="0" algn="l" defTabSz="914400" rtl="0" eaLnBrk="1" fontAlgn="auto" latinLnBrk="0" hangingPunct="1">
              <a:lnSpc>
                <a:spcPct val="100000"/>
              </a:lnSpc>
              <a:spcBef>
                <a:spcPts val="0"/>
              </a:spcBef>
              <a:spcAft>
                <a:spcPts val="0"/>
              </a:spcAft>
              <a:buClrTx/>
              <a:buSzTx/>
              <a:tabLst/>
              <a:defRPr/>
            </a:pPr>
            <a:endParaRPr kumimoji="0" lang="en-US" sz="1400" b="0" i="0" u="none" strike="noStrike" kern="1200" cap="none" spc="0" normalizeH="0" noProof="0" dirty="0" smtClean="0">
              <a:ln>
                <a:noFill/>
              </a:ln>
              <a:solidFill>
                <a:srgbClr val="1E345D">
                  <a:lumMod val="50000"/>
                </a:srgbClr>
              </a:solidFill>
              <a:effectLst/>
              <a:uLnTx/>
              <a:uFillTx/>
              <a:latin typeface="Calibri Light" panose="020F0302020204030204" pitchFamily="34" charset="0"/>
              <a:cs typeface="Calibri Light" panose="020F03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500" b="0" i="0" u="none" strike="noStrike" kern="1200" cap="none" spc="0" normalizeH="0" baseline="0" noProof="0" dirty="0">
              <a:ln>
                <a:noFill/>
              </a:ln>
              <a:solidFill>
                <a:srgbClr val="1E345D">
                  <a:lumMod val="50000"/>
                </a:srgbClr>
              </a:solidFill>
              <a:effectLst/>
              <a:uLnTx/>
              <a:uFillTx/>
              <a:latin typeface="Calibri" panose="020F0502020204030204"/>
              <a:ea typeface="+mn-ea"/>
              <a:cs typeface="+mn-cs"/>
            </a:endParaRPr>
          </a:p>
        </p:txBody>
      </p:sp>
      <p:sp>
        <p:nvSpPr>
          <p:cNvPr id="50" name="Rectangle 49"/>
          <p:cNvSpPr/>
          <p:nvPr/>
        </p:nvSpPr>
        <p:spPr>
          <a:xfrm>
            <a:off x="7572376" y="5793646"/>
            <a:ext cx="4619624" cy="507831"/>
          </a:xfrm>
          <a:prstGeom prst="rect">
            <a:avLst/>
          </a:prstGeom>
        </p:spPr>
        <p:txBody>
          <a:bodyPr wrap="square">
            <a:spAutoFit/>
          </a:bodyPr>
          <a:lstStyle/>
          <a:p>
            <a:r>
              <a:rPr lang="en-US" sz="900" dirty="0">
                <a:hlinkClick r:id="rId2"/>
              </a:rPr>
              <a:t>https://www.cdc.gov/sharpssafety/resources.html</a:t>
            </a:r>
          </a:p>
          <a:p>
            <a:r>
              <a:rPr lang="en-US" sz="900" dirty="0">
                <a:hlinkClick r:id="rId2"/>
              </a:rPr>
              <a:t>https://www.osha.gov/SLTC/etools/hospital/hazards/sharps/sharps.html</a:t>
            </a:r>
            <a:endParaRPr lang="en-US" sz="900" dirty="0"/>
          </a:p>
          <a:p>
            <a:r>
              <a:rPr lang="en-US" sz="900" dirty="0">
                <a:hlinkClick r:id="rId3"/>
              </a:rPr>
              <a:t>https://www.osha.gov/SLTC/etools/hospital/hazards/sharps/sharps.html#needlestick_injuries</a:t>
            </a:r>
            <a:endParaRPr lang="en-US" sz="900" dirty="0"/>
          </a:p>
        </p:txBody>
      </p:sp>
      <p:grpSp>
        <p:nvGrpSpPr>
          <p:cNvPr id="22" name="Group 21"/>
          <p:cNvGrpSpPr/>
          <p:nvPr/>
        </p:nvGrpSpPr>
        <p:grpSpPr>
          <a:xfrm>
            <a:off x="2325372" y="3159696"/>
            <a:ext cx="7870893" cy="2430974"/>
            <a:chOff x="3997257" y="723900"/>
            <a:chExt cx="7870893" cy="5534024"/>
          </a:xfrm>
        </p:grpSpPr>
        <p:sp>
          <p:nvSpPr>
            <p:cNvPr id="23" name="Rectangle 22"/>
            <p:cNvSpPr/>
            <p:nvPr/>
          </p:nvSpPr>
          <p:spPr>
            <a:xfrm>
              <a:off x="3997257" y="1190624"/>
              <a:ext cx="7870893" cy="5067300"/>
            </a:xfrm>
            <a:prstGeom prst="rect">
              <a:avLst/>
            </a:prstGeom>
            <a:solidFill>
              <a:srgbClr val="0082C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4" name="Pentagon 23"/>
            <p:cNvSpPr/>
            <p:nvPr/>
          </p:nvSpPr>
          <p:spPr>
            <a:xfrm>
              <a:off x="3997257" y="723900"/>
              <a:ext cx="4156143" cy="1172668"/>
            </a:xfrm>
            <a:prstGeom prst="homePlate">
              <a:avLst/>
            </a:prstGeom>
            <a:solidFill>
              <a:srgbClr val="0082C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7" name="TextBox 26"/>
            <p:cNvSpPr txBox="1"/>
            <p:nvPr/>
          </p:nvSpPr>
          <p:spPr>
            <a:xfrm>
              <a:off x="4079224" y="900640"/>
              <a:ext cx="2443105" cy="91083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effectLst/>
                  <a:uLnTx/>
                  <a:uFillTx/>
                  <a:latin typeface="Calibri" panose="020F0502020204030204"/>
                  <a:ea typeface="+mn-ea"/>
                  <a:cs typeface="+mn-cs"/>
                </a:rPr>
                <a:t>Monitor Performance</a:t>
              </a:r>
            </a:p>
          </p:txBody>
        </p:sp>
        <p:sp>
          <p:nvSpPr>
            <p:cNvPr id="28" name="Rectangle 27"/>
            <p:cNvSpPr/>
            <p:nvPr/>
          </p:nvSpPr>
          <p:spPr>
            <a:xfrm>
              <a:off x="4038178" y="1896566"/>
              <a:ext cx="7789050" cy="436135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Arial" panose="020B0604020202020204" pitchFamily="34" charset="0"/>
                <a:buChar char="•"/>
              </a:pPr>
              <a:r>
                <a:rPr lang="en-US" sz="1400" b="1" dirty="0">
                  <a:solidFill>
                    <a:srgbClr val="1E345D">
                      <a:lumMod val="50000"/>
                    </a:srgbClr>
                  </a:solidFill>
                  <a:latin typeface="Calibri Light" panose="020F0302020204030204" pitchFamily="34" charset="0"/>
                  <a:cs typeface="Calibri Light" panose="020F0302020204030204" pitchFamily="34" charset="0"/>
                </a:rPr>
                <a:t>What data can be used to monitor each process</a:t>
              </a:r>
              <a:r>
                <a:rPr lang="en-US" sz="1400" b="1" dirty="0" smtClean="0">
                  <a:solidFill>
                    <a:srgbClr val="1E345D">
                      <a:lumMod val="50000"/>
                    </a:srgbClr>
                  </a:solidFill>
                  <a:latin typeface="Calibri Light" panose="020F0302020204030204" pitchFamily="34" charset="0"/>
                  <a:cs typeface="Calibri Light" panose="020F0302020204030204" pitchFamily="34" charset="0"/>
                </a:rPr>
                <a:t>?</a:t>
              </a:r>
              <a:endParaRPr lang="en-US" sz="1400" dirty="0" smtClean="0">
                <a:solidFill>
                  <a:srgbClr val="1E345D">
                    <a:lumMod val="50000"/>
                  </a:srgbClr>
                </a:solidFill>
                <a:latin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US" sz="1400" dirty="0" smtClean="0">
                  <a:solidFill>
                    <a:srgbClr val="1E345D">
                      <a:lumMod val="50000"/>
                    </a:srgbClr>
                  </a:solidFill>
                  <a:latin typeface="Calibri Light" panose="020F0302020204030204" pitchFamily="34" charset="0"/>
                  <a:cs typeface="Calibri Light" panose="020F0302020204030204" pitchFamily="34" charset="0"/>
                </a:rPr>
                <a:t>Consider </a:t>
              </a:r>
              <a:r>
                <a:rPr lang="en-US" sz="1400" dirty="0">
                  <a:solidFill>
                    <a:srgbClr val="1E345D">
                      <a:lumMod val="50000"/>
                    </a:srgbClr>
                  </a:solidFill>
                  <a:latin typeface="Calibri Light" panose="020F0302020204030204" pitchFamily="34" charset="0"/>
                  <a:cs typeface="Calibri Light" panose="020F0302020204030204" pitchFamily="34" charset="0"/>
                </a:rPr>
                <a:t>a monthly or quarterly schedule to review data.</a:t>
              </a:r>
            </a:p>
            <a:p>
              <a:pPr marL="285750" indent="-285750">
                <a:buFont typeface="Arial" panose="020B0604020202020204" pitchFamily="34" charset="0"/>
                <a:buChar char="•"/>
              </a:pPr>
              <a:r>
                <a:rPr lang="en-US" sz="1400" dirty="0">
                  <a:solidFill>
                    <a:srgbClr val="1E345D">
                      <a:lumMod val="50000"/>
                    </a:srgbClr>
                  </a:solidFill>
                  <a:latin typeface="Calibri Light" panose="020F0302020204030204" pitchFamily="34" charset="0"/>
                  <a:cs typeface="Calibri Light" panose="020F0302020204030204" pitchFamily="34" charset="0"/>
                </a:rPr>
                <a:t>If objectives are not being met, redesign and </a:t>
              </a:r>
              <a:r>
                <a:rPr lang="en-US" sz="1400" dirty="0" smtClean="0">
                  <a:solidFill>
                    <a:srgbClr val="1E345D">
                      <a:lumMod val="50000"/>
                    </a:srgbClr>
                  </a:solidFill>
                  <a:latin typeface="Calibri Light" panose="020F0302020204030204" pitchFamily="34" charset="0"/>
                  <a:cs typeface="Calibri Light" panose="020F0302020204030204" pitchFamily="34" charset="0"/>
                </a:rPr>
                <a:t>re-implement</a:t>
              </a:r>
              <a:r>
                <a:rPr lang="en-US" dirty="0" smtClean="0">
                  <a:solidFill>
                    <a:srgbClr val="FFFFFF"/>
                  </a:solidFill>
                  <a:latin typeface="Calibri" panose="020F0502020204030204"/>
                </a:rPr>
                <a:t>.</a:t>
              </a: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cxnSp>
        <p:nvCxnSpPr>
          <p:cNvPr id="4" name="Straight Connector 3"/>
          <p:cNvCxnSpPr>
            <a:endCxn id="24" idx="1"/>
          </p:cNvCxnSpPr>
          <p:nvPr/>
        </p:nvCxnSpPr>
        <p:spPr>
          <a:xfrm>
            <a:off x="996198" y="3417259"/>
            <a:ext cx="1329174" cy="1"/>
          </a:xfrm>
          <a:prstGeom prst="line">
            <a:avLst/>
          </a:prstGeom>
          <a:ln w="38100">
            <a:solidFill>
              <a:srgbClr val="0082CB"/>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V="1">
            <a:off x="2322727" y="5578640"/>
            <a:ext cx="7873538" cy="1909"/>
          </a:xfrm>
          <a:prstGeom prst="line">
            <a:avLst/>
          </a:prstGeom>
          <a:ln w="38100">
            <a:solidFill>
              <a:srgbClr val="0082CB"/>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95329432"/>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Operational Processes</a:t>
            </a:r>
            <a:endParaRPr lang="en-US" dirty="0"/>
          </a:p>
        </p:txBody>
      </p:sp>
      <p:grpSp>
        <p:nvGrpSpPr>
          <p:cNvPr id="21" name="Group 20"/>
          <p:cNvGrpSpPr/>
          <p:nvPr/>
        </p:nvGrpSpPr>
        <p:grpSpPr>
          <a:xfrm>
            <a:off x="3880135" y="830365"/>
            <a:ext cx="8035640" cy="5534024"/>
            <a:chOff x="3997257" y="723900"/>
            <a:chExt cx="7870893" cy="5534024"/>
          </a:xfrm>
        </p:grpSpPr>
        <p:sp>
          <p:nvSpPr>
            <p:cNvPr id="19" name="Rectangle 18"/>
            <p:cNvSpPr/>
            <p:nvPr/>
          </p:nvSpPr>
          <p:spPr>
            <a:xfrm>
              <a:off x="3997257" y="1190624"/>
              <a:ext cx="7870893" cy="5067300"/>
            </a:xfrm>
            <a:prstGeom prst="rect">
              <a:avLst/>
            </a:prstGeom>
            <a:solidFill>
              <a:srgbClr val="0082C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Pentagon 13"/>
            <p:cNvSpPr/>
            <p:nvPr/>
          </p:nvSpPr>
          <p:spPr>
            <a:xfrm>
              <a:off x="3997257" y="723900"/>
              <a:ext cx="4156143" cy="1172668"/>
            </a:xfrm>
            <a:prstGeom prst="homePlate">
              <a:avLst/>
            </a:prstGeom>
            <a:solidFill>
              <a:srgbClr val="0082C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8" name="TextBox 17"/>
            <p:cNvSpPr txBox="1"/>
            <p:nvPr/>
          </p:nvSpPr>
          <p:spPr>
            <a:xfrm>
              <a:off x="4079224" y="900641"/>
              <a:ext cx="192091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effectLst/>
                  <a:uLnTx/>
                  <a:uFillTx/>
                  <a:latin typeface="Calibri" panose="020F0502020204030204"/>
                  <a:ea typeface="+mn-ea"/>
                  <a:cs typeface="+mn-cs"/>
                </a:rPr>
                <a:t>Culture of Safety</a:t>
              </a:r>
            </a:p>
          </p:txBody>
        </p:sp>
        <p:sp>
          <p:nvSpPr>
            <p:cNvPr id="26" name="Rectangle 25"/>
            <p:cNvSpPr/>
            <p:nvPr/>
          </p:nvSpPr>
          <p:spPr>
            <a:xfrm>
              <a:off x="4038178" y="1431338"/>
              <a:ext cx="7789050" cy="475038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sp>
        <p:nvSpPr>
          <p:cNvPr id="20" name="TextBox 19"/>
          <p:cNvSpPr txBox="1"/>
          <p:nvPr/>
        </p:nvSpPr>
        <p:spPr>
          <a:xfrm>
            <a:off x="3958095" y="1583957"/>
            <a:ext cx="8129129" cy="4170372"/>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lang="en-US" sz="1300" noProof="0" dirty="0" smtClean="0">
                <a:latin typeface="+mj-lt"/>
              </a:rPr>
              <a:t>A culture of safety is a </a:t>
            </a:r>
            <a:r>
              <a:rPr lang="en-US" sz="1300" i="1" noProof="0" dirty="0" smtClean="0">
                <a:latin typeface="+mj-lt"/>
              </a:rPr>
              <a:t>shared commitment of both leadership and employees to ensure a safe work environment.</a:t>
            </a:r>
            <a:r>
              <a:rPr lang="en-US" sz="1300" noProof="0" dirty="0" smtClean="0">
                <a:latin typeface="+mj-lt"/>
              </a:rPr>
              <a:t>  An employee’s perception of an organization’s commitment to safety can be influenced by the following:</a:t>
            </a:r>
          </a:p>
          <a:p>
            <a:pPr marL="742950" lvl="1" indent="-285750">
              <a:buFont typeface="Arial" panose="020B0604020202020204" pitchFamily="34" charset="0"/>
              <a:buChar char="•"/>
            </a:pPr>
            <a:r>
              <a:rPr lang="en-US" sz="1300" dirty="0" smtClean="0">
                <a:latin typeface="+mj-lt"/>
              </a:rPr>
              <a:t>Managements actions to improve safety;</a:t>
            </a:r>
          </a:p>
          <a:p>
            <a:pPr marL="742950" lvl="1" indent="-285750">
              <a:buFont typeface="Arial" panose="020B0604020202020204" pitchFamily="34" charset="0"/>
              <a:buChar char="•"/>
            </a:pPr>
            <a:r>
              <a:rPr lang="en-US" sz="1300" noProof="0" dirty="0" smtClean="0">
                <a:latin typeface="+mj-lt"/>
              </a:rPr>
              <a:t>Inclusion of employees in safety planning;</a:t>
            </a:r>
          </a:p>
          <a:p>
            <a:pPr marL="742950" lvl="1" indent="-285750">
              <a:buFont typeface="Arial" panose="020B0604020202020204" pitchFamily="34" charset="0"/>
              <a:buChar char="•"/>
            </a:pPr>
            <a:r>
              <a:rPr lang="en-US" sz="1300" noProof="0" dirty="0" smtClean="0">
                <a:latin typeface="+mj-lt"/>
              </a:rPr>
              <a:t>Availability of written safety guidelines and policies;</a:t>
            </a:r>
          </a:p>
          <a:p>
            <a:pPr marL="742950" lvl="1" indent="-285750">
              <a:buFont typeface="Arial" panose="020B0604020202020204" pitchFamily="34" charset="0"/>
              <a:buChar char="•"/>
            </a:pPr>
            <a:r>
              <a:rPr lang="en-US" sz="1300" noProof="0" dirty="0" smtClean="0">
                <a:latin typeface="+mj-lt"/>
              </a:rPr>
              <a:t>Availability of appropriate safety devices and protective equipment;</a:t>
            </a:r>
          </a:p>
          <a:p>
            <a:pPr marL="742950" lvl="1" indent="-285750">
              <a:buFont typeface="Arial" panose="020B0604020202020204" pitchFamily="34" charset="0"/>
              <a:buChar char="•"/>
            </a:pPr>
            <a:r>
              <a:rPr kumimoji="0" lang="en-US" sz="1300" b="0" i="0" u="none" strike="noStrike" kern="1200" cap="none" spc="0" normalizeH="0" baseline="0" dirty="0" smtClean="0">
                <a:ln>
                  <a:noFill/>
                </a:ln>
                <a:effectLst/>
                <a:uLnTx/>
                <a:uFillTx/>
                <a:latin typeface="+mj-lt"/>
              </a:rPr>
              <a:t>Influence</a:t>
            </a:r>
            <a:r>
              <a:rPr kumimoji="0" lang="en-US" sz="1300" b="0" i="0" u="none" strike="noStrike" kern="1200" cap="none" spc="0" normalizeH="0" dirty="0" smtClean="0">
                <a:ln>
                  <a:noFill/>
                </a:ln>
                <a:effectLst/>
                <a:uLnTx/>
                <a:uFillTx/>
                <a:latin typeface="+mj-lt"/>
              </a:rPr>
              <a:t> of group norms regarding what is acceptable safety practice; </a:t>
            </a:r>
            <a:r>
              <a:rPr kumimoji="0" lang="en-US" sz="1300" b="0" i="1" u="none" strike="noStrike" kern="1200" cap="none" spc="0" normalizeH="0" dirty="0" smtClean="0">
                <a:ln>
                  <a:noFill/>
                </a:ln>
                <a:effectLst/>
                <a:uLnTx/>
                <a:uFillTx/>
                <a:latin typeface="+mj-lt"/>
              </a:rPr>
              <a:t>and</a:t>
            </a:r>
          </a:p>
          <a:p>
            <a:pPr marL="742950" lvl="1" indent="-285750">
              <a:buFont typeface="Arial" panose="020B0604020202020204" pitchFamily="34" charset="0"/>
              <a:buChar char="•"/>
            </a:pPr>
            <a:r>
              <a:rPr lang="en-US" sz="1300" baseline="0" noProof="0" dirty="0" smtClean="0">
                <a:latin typeface="+mj-lt"/>
              </a:rPr>
              <a:t>Introduction to safety processes when first employed.</a:t>
            </a:r>
          </a:p>
          <a:p>
            <a:pPr lvl="1"/>
            <a:endParaRPr kumimoji="0" lang="en-US" sz="1300" b="0" i="0" u="none" strike="noStrike" kern="1200" cap="none" spc="0" normalizeH="0" baseline="0" noProof="0" dirty="0" smtClean="0">
              <a:ln>
                <a:noFill/>
              </a:ln>
              <a:effectLst/>
              <a:uLnTx/>
              <a:uFillTx/>
              <a:latin typeface="+mj-lt"/>
            </a:endParaRPr>
          </a:p>
          <a:p>
            <a:pPr marR="0" lvl="0" algn="l" defTabSz="914400" rtl="0" eaLnBrk="1" fontAlgn="auto" latinLnBrk="0" hangingPunct="1">
              <a:lnSpc>
                <a:spcPct val="100000"/>
              </a:lnSpc>
              <a:spcBef>
                <a:spcPts val="0"/>
              </a:spcBef>
              <a:spcAft>
                <a:spcPts val="0"/>
              </a:spcAft>
              <a:buClrTx/>
              <a:buSzTx/>
              <a:tabLst/>
              <a:defRPr/>
            </a:pPr>
            <a:r>
              <a:rPr kumimoji="0" lang="en-US" sz="1300" b="0" i="0" u="none" strike="noStrike" kern="1200" cap="none" spc="0" normalizeH="0" baseline="0" noProof="0" dirty="0" smtClean="0">
                <a:ln>
                  <a:noFill/>
                </a:ln>
                <a:effectLst/>
                <a:uLnTx/>
                <a:uFillTx/>
                <a:latin typeface="+mj-lt"/>
              </a:rPr>
              <a:t>A systematic</a:t>
            </a:r>
            <a:r>
              <a:rPr lang="en-US" sz="1300" dirty="0" smtClean="0">
                <a:latin typeface="+mj-lt"/>
              </a:rPr>
              <a:t> </a:t>
            </a:r>
            <a:r>
              <a:rPr kumimoji="0" lang="en-US" sz="1300" b="0" i="0" u="none" strike="noStrike" kern="1200" cap="none" spc="0" normalizeH="0" baseline="0" noProof="0" dirty="0" smtClean="0">
                <a:ln>
                  <a:noFill/>
                </a:ln>
                <a:effectLst/>
                <a:uLnTx/>
                <a:uFillTx/>
                <a:latin typeface="+mj-lt"/>
              </a:rPr>
              <a:t>approach to safety concerns are found in “high reliability organizations”. Critical factors include:</a:t>
            </a:r>
          </a:p>
          <a:p>
            <a:pPr marL="742950" lvl="1" indent="-285750">
              <a:buFont typeface="Arial" panose="020B0604020202020204" pitchFamily="34" charset="0"/>
              <a:buChar char="•"/>
            </a:pPr>
            <a:r>
              <a:rPr lang="en-US" sz="1300" dirty="0" smtClean="0">
                <a:latin typeface="+mj-lt"/>
              </a:rPr>
              <a:t>Safety is valued above production or efficiency;</a:t>
            </a:r>
          </a:p>
          <a:p>
            <a:pPr marL="742950" lvl="1" indent="-285750">
              <a:buFont typeface="Arial" panose="020B0604020202020204" pitchFamily="34" charset="0"/>
              <a:buChar char="•"/>
            </a:pPr>
            <a:r>
              <a:rPr lang="en-US" sz="1300" dirty="0" smtClean="0">
                <a:latin typeface="+mj-lt"/>
              </a:rPr>
              <a:t>Unsafe acts are rare even when production is high;</a:t>
            </a:r>
          </a:p>
          <a:p>
            <a:pPr marL="742950" lvl="1" indent="-285750">
              <a:buFont typeface="Arial" panose="020B0604020202020204" pitchFamily="34" charset="0"/>
              <a:buChar char="•"/>
            </a:pPr>
            <a:r>
              <a:rPr lang="en-US" sz="1300" dirty="0" smtClean="0">
                <a:latin typeface="+mj-lt"/>
              </a:rPr>
              <a:t>Management involvement and ability to verbalize shared values, beliefs and acceptable behaviors;</a:t>
            </a:r>
          </a:p>
          <a:p>
            <a:pPr marL="742950" lvl="1" indent="-285750">
              <a:buFont typeface="Arial" panose="020B0604020202020204" pitchFamily="34" charset="0"/>
              <a:buChar char="•"/>
            </a:pPr>
            <a:r>
              <a:rPr lang="en-US" sz="1300" dirty="0" smtClean="0">
                <a:latin typeface="+mj-lt"/>
              </a:rPr>
              <a:t>Safety officers and committee members carry high status and rank;</a:t>
            </a:r>
          </a:p>
          <a:p>
            <a:pPr marL="742950" lvl="1" indent="-285750">
              <a:buFont typeface="Arial" panose="020B0604020202020204" pitchFamily="34" charset="0"/>
              <a:buChar char="•"/>
            </a:pPr>
            <a:r>
              <a:rPr lang="en-US" sz="1300" dirty="0" smtClean="0">
                <a:latin typeface="+mj-lt"/>
              </a:rPr>
              <a:t>Strong safety training and communication;</a:t>
            </a:r>
          </a:p>
          <a:p>
            <a:pPr marL="742950" lvl="1" indent="-285750">
              <a:buFont typeface="Arial" panose="020B0604020202020204" pitchFamily="34" charset="0"/>
              <a:buChar char="•"/>
            </a:pPr>
            <a:r>
              <a:rPr lang="en-US" sz="1300" dirty="0" smtClean="0">
                <a:latin typeface="+mj-lt"/>
              </a:rPr>
              <a:t>Orderly operations;</a:t>
            </a:r>
          </a:p>
          <a:p>
            <a:pPr marL="742950" lvl="1" indent="-285750">
              <a:buFont typeface="Arial" panose="020B0604020202020204" pitchFamily="34" charset="0"/>
              <a:buChar char="•"/>
            </a:pPr>
            <a:r>
              <a:rPr lang="en-US" sz="1300" dirty="0" smtClean="0">
                <a:latin typeface="+mj-lt"/>
              </a:rPr>
              <a:t>Frequent and candid communication across all levels;</a:t>
            </a:r>
          </a:p>
          <a:p>
            <a:pPr marL="742950" lvl="1" indent="-285750">
              <a:buFont typeface="Arial" panose="020B0604020202020204" pitchFamily="34" charset="0"/>
              <a:buChar char="•"/>
            </a:pPr>
            <a:r>
              <a:rPr lang="en-US" sz="1300" dirty="0" smtClean="0">
                <a:latin typeface="+mj-lt"/>
              </a:rPr>
              <a:t>Recognition of safety behaviors; and</a:t>
            </a:r>
          </a:p>
          <a:p>
            <a:pPr marL="742950" lvl="1" indent="-285750">
              <a:buFont typeface="Arial" panose="020B0604020202020204" pitchFamily="34" charset="0"/>
              <a:buChar char="•"/>
            </a:pPr>
            <a:r>
              <a:rPr lang="en-US" sz="1300" dirty="0" smtClean="0">
                <a:latin typeface="+mj-lt"/>
              </a:rPr>
              <a:t>Non-punitive response to event reporting.</a:t>
            </a:r>
          </a:p>
          <a:p>
            <a:pPr lvl="1"/>
            <a:endParaRPr kumimoji="0" lang="en-US" sz="1300" b="0" i="0" u="none" strike="noStrike" kern="1200" cap="none" spc="0" normalizeH="0" baseline="0" noProof="0" dirty="0">
              <a:ln>
                <a:noFill/>
              </a:ln>
              <a:solidFill>
                <a:srgbClr val="1E345D">
                  <a:lumMod val="50000"/>
                </a:srgbClr>
              </a:solidFill>
              <a:effectLst/>
              <a:uLnTx/>
              <a:uFillTx/>
              <a:latin typeface="+mj-lt"/>
            </a:endParaRPr>
          </a:p>
          <a:p>
            <a:pPr marL="1200150" lvl="2" indent="-285750">
              <a:buFont typeface="Arial" panose="020B0604020202020204" pitchFamily="34" charset="0"/>
              <a:buChar char="•"/>
            </a:pPr>
            <a:endParaRPr kumimoji="0" lang="en-US" sz="500" b="0" i="0" u="none" strike="noStrike" kern="1200" cap="none" spc="0" normalizeH="0" baseline="0" noProof="0" dirty="0">
              <a:ln>
                <a:noFill/>
              </a:ln>
              <a:solidFill>
                <a:srgbClr val="1E345D">
                  <a:lumMod val="50000"/>
                </a:srgbClr>
              </a:solidFill>
              <a:effectLst/>
              <a:uLnTx/>
              <a:uFillTx/>
              <a:latin typeface="+mj-lt"/>
            </a:endParaRPr>
          </a:p>
        </p:txBody>
      </p:sp>
      <p:sp>
        <p:nvSpPr>
          <p:cNvPr id="50" name="Rectangle 49"/>
          <p:cNvSpPr/>
          <p:nvPr/>
        </p:nvSpPr>
        <p:spPr>
          <a:xfrm>
            <a:off x="6991350" y="5793646"/>
            <a:ext cx="4804165" cy="507831"/>
          </a:xfrm>
          <a:prstGeom prst="rect">
            <a:avLst/>
          </a:prstGeom>
        </p:spPr>
        <p:txBody>
          <a:bodyPr wrap="square">
            <a:spAutoFit/>
          </a:bodyPr>
          <a:lstStyle/>
          <a:p>
            <a:r>
              <a:rPr lang="en-US" sz="900" dirty="0"/>
              <a:t>https://</a:t>
            </a:r>
            <a:r>
              <a:rPr lang="en-US" sz="900" dirty="0" smtClean="0"/>
              <a:t>www.cdc.gov/sharpssafety/resources.html</a:t>
            </a:r>
            <a:endParaRPr lang="en-US" sz="900" dirty="0" smtClean="0">
              <a:hlinkClick r:id="rId2"/>
            </a:endParaRPr>
          </a:p>
          <a:p>
            <a:r>
              <a:rPr lang="en-US" sz="900" dirty="0" smtClean="0">
                <a:hlinkClick r:id="rId2"/>
              </a:rPr>
              <a:t>https</a:t>
            </a:r>
            <a:r>
              <a:rPr lang="en-US" sz="900" dirty="0">
                <a:hlinkClick r:id="rId2"/>
              </a:rPr>
              <a:t>://www.osha.gov/SLTC/etools/hospital/hazards/sharps/sharps.html</a:t>
            </a:r>
            <a:endParaRPr lang="en-US" sz="900" dirty="0"/>
          </a:p>
          <a:p>
            <a:r>
              <a:rPr lang="en-US" sz="900" dirty="0">
                <a:hlinkClick r:id="rId3"/>
              </a:rPr>
              <a:t>https://www.osha.gov/SLTC/etools/hospital/hazards/sharps/sharps.html#needlestick_injuries</a:t>
            </a:r>
            <a:endParaRPr lang="en-US" sz="900" dirty="0"/>
          </a:p>
        </p:txBody>
      </p:sp>
      <p:grpSp>
        <p:nvGrpSpPr>
          <p:cNvPr id="34" name="Group 33"/>
          <p:cNvGrpSpPr/>
          <p:nvPr/>
        </p:nvGrpSpPr>
        <p:grpSpPr>
          <a:xfrm>
            <a:off x="402785" y="1794331"/>
            <a:ext cx="2506652" cy="3709878"/>
            <a:chOff x="370383" y="856550"/>
            <a:chExt cx="2506652" cy="3709878"/>
          </a:xfrm>
        </p:grpSpPr>
        <p:grpSp>
          <p:nvGrpSpPr>
            <p:cNvPr id="35" name="Group 34"/>
            <p:cNvGrpSpPr/>
            <p:nvPr/>
          </p:nvGrpSpPr>
          <p:grpSpPr>
            <a:xfrm>
              <a:off x="370383" y="856550"/>
              <a:ext cx="2478344" cy="852134"/>
              <a:chOff x="601310" y="735392"/>
              <a:chExt cx="2567314" cy="1982726"/>
            </a:xfrm>
          </p:grpSpPr>
          <p:sp>
            <p:nvSpPr>
              <p:cNvPr id="72" name="Rectangle 71"/>
              <p:cNvSpPr/>
              <p:nvPr/>
            </p:nvSpPr>
            <p:spPr>
              <a:xfrm>
                <a:off x="601310" y="977708"/>
                <a:ext cx="2567314" cy="1740410"/>
              </a:xfrm>
              <a:prstGeom prst="rect">
                <a:avLst/>
              </a:prstGeom>
              <a:solidFill>
                <a:srgbClr val="B1C4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73" name="Pentagon 72"/>
              <p:cNvSpPr/>
              <p:nvPr/>
            </p:nvSpPr>
            <p:spPr>
              <a:xfrm>
                <a:off x="601310" y="735392"/>
                <a:ext cx="978408" cy="484632"/>
              </a:xfrm>
              <a:prstGeom prst="homePlate">
                <a:avLst/>
              </a:prstGeom>
              <a:solidFill>
                <a:srgbClr val="B1C4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74" name="Rectangle 73"/>
              <p:cNvSpPr/>
              <p:nvPr/>
            </p:nvSpPr>
            <p:spPr>
              <a:xfrm>
                <a:off x="657049" y="1030732"/>
                <a:ext cx="2455835" cy="1634362"/>
              </a:xfrm>
              <a:prstGeom prst="rect">
                <a:avLst/>
              </a:prstGeom>
              <a:solidFill>
                <a:srgbClr val="E2EB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36" name="TextBox 35"/>
            <p:cNvSpPr txBox="1"/>
            <p:nvPr/>
          </p:nvSpPr>
          <p:spPr>
            <a:xfrm>
              <a:off x="434075" y="996649"/>
              <a:ext cx="2360842"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1E345D"/>
                  </a:solidFill>
                  <a:effectLst/>
                  <a:uLnTx/>
                  <a:uFillTx/>
                  <a:latin typeface="Calibri" panose="020F0502020204030204"/>
                  <a:ea typeface="+mn-ea"/>
                  <a:cs typeface="+mn-cs"/>
                </a:rPr>
                <a:t>Procedures</a:t>
              </a:r>
              <a:r>
                <a:rPr kumimoji="0" lang="en-US" sz="1800" b="0" i="0" u="none" strike="noStrike" kern="1200" cap="none" spc="0" normalizeH="0" noProof="0" dirty="0" smtClean="0">
                  <a:ln>
                    <a:noFill/>
                  </a:ln>
                  <a:solidFill>
                    <a:srgbClr val="1E345D"/>
                  </a:solidFill>
                  <a:effectLst/>
                  <a:uLnTx/>
                  <a:uFillTx/>
                  <a:latin typeface="Calibri" panose="020F0502020204030204"/>
                  <a:ea typeface="+mn-ea"/>
                  <a:cs typeface="+mn-cs"/>
                </a:rPr>
                <a:t> for Reporting</a:t>
              </a:r>
              <a:endParaRPr kumimoji="0" lang="en-US" sz="1800" b="0" i="0" u="none" strike="noStrike" kern="1200" cap="none" spc="0" normalizeH="0" baseline="0" noProof="0" dirty="0" smtClean="0">
                <a:ln>
                  <a:noFill/>
                </a:ln>
                <a:solidFill>
                  <a:srgbClr val="1E345D"/>
                </a:solidFill>
                <a:effectLst/>
                <a:uLnTx/>
                <a:uFillTx/>
                <a:latin typeface="Calibri" panose="020F0502020204030204"/>
                <a:ea typeface="+mn-ea"/>
                <a:cs typeface="+mn-cs"/>
              </a:endParaRPr>
            </a:p>
          </p:txBody>
        </p:sp>
        <p:grpSp>
          <p:nvGrpSpPr>
            <p:cNvPr id="37" name="Group 36"/>
            <p:cNvGrpSpPr/>
            <p:nvPr/>
          </p:nvGrpSpPr>
          <p:grpSpPr>
            <a:xfrm>
              <a:off x="387623" y="1767249"/>
              <a:ext cx="2461104" cy="892646"/>
              <a:chOff x="387623" y="1767249"/>
              <a:chExt cx="2461104" cy="892646"/>
            </a:xfrm>
          </p:grpSpPr>
          <p:grpSp>
            <p:nvGrpSpPr>
              <p:cNvPr id="67" name="Group 66"/>
              <p:cNvGrpSpPr/>
              <p:nvPr/>
            </p:nvGrpSpPr>
            <p:grpSpPr>
              <a:xfrm>
                <a:off x="387623" y="1767249"/>
                <a:ext cx="2461104" cy="892646"/>
                <a:chOff x="601310" y="735392"/>
                <a:chExt cx="2567314" cy="1982726"/>
              </a:xfrm>
            </p:grpSpPr>
            <p:sp>
              <p:nvSpPr>
                <p:cNvPr id="69" name="Rectangle 68"/>
                <p:cNvSpPr/>
                <p:nvPr/>
              </p:nvSpPr>
              <p:spPr>
                <a:xfrm>
                  <a:off x="601310" y="977708"/>
                  <a:ext cx="2567314" cy="1740410"/>
                </a:xfrm>
                <a:prstGeom prst="rect">
                  <a:avLst/>
                </a:prstGeom>
                <a:solidFill>
                  <a:srgbClr val="B1C4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70" name="Pentagon 69"/>
                <p:cNvSpPr/>
                <p:nvPr/>
              </p:nvSpPr>
              <p:spPr>
                <a:xfrm>
                  <a:off x="601310" y="735392"/>
                  <a:ext cx="978408" cy="484632"/>
                </a:xfrm>
                <a:prstGeom prst="homePlate">
                  <a:avLst/>
                </a:prstGeom>
                <a:solidFill>
                  <a:srgbClr val="B1C4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71" name="Rectangle 70"/>
                <p:cNvSpPr/>
                <p:nvPr/>
              </p:nvSpPr>
              <p:spPr>
                <a:xfrm>
                  <a:off x="657049" y="1030732"/>
                  <a:ext cx="2455835" cy="1634362"/>
                </a:xfrm>
                <a:prstGeom prst="rect">
                  <a:avLst/>
                </a:prstGeom>
                <a:solidFill>
                  <a:srgbClr val="E2EB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68" name="TextBox 67"/>
              <p:cNvSpPr txBox="1"/>
              <p:nvPr/>
            </p:nvSpPr>
            <p:spPr>
              <a:xfrm>
                <a:off x="443013" y="2083452"/>
                <a:ext cx="2382736"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1E345D"/>
                    </a:solidFill>
                    <a:effectLst/>
                    <a:uLnTx/>
                    <a:uFillTx/>
                    <a:latin typeface="Calibri" panose="020F0502020204030204"/>
                    <a:ea typeface="+mn-ea"/>
                    <a:cs typeface="+mn-cs"/>
                  </a:rPr>
                  <a:t>Data Analysis</a:t>
                </a:r>
              </a:p>
            </p:txBody>
          </p:sp>
        </p:grpSp>
        <p:grpSp>
          <p:nvGrpSpPr>
            <p:cNvPr id="38" name="Group 37"/>
            <p:cNvGrpSpPr/>
            <p:nvPr/>
          </p:nvGrpSpPr>
          <p:grpSpPr>
            <a:xfrm>
              <a:off x="401681" y="2727282"/>
              <a:ext cx="2461104" cy="892646"/>
              <a:chOff x="387623" y="1767249"/>
              <a:chExt cx="2461104" cy="892646"/>
            </a:xfrm>
          </p:grpSpPr>
          <p:grpSp>
            <p:nvGrpSpPr>
              <p:cNvPr id="62" name="Group 61"/>
              <p:cNvGrpSpPr/>
              <p:nvPr/>
            </p:nvGrpSpPr>
            <p:grpSpPr>
              <a:xfrm>
                <a:off x="387623" y="1767249"/>
                <a:ext cx="2461104" cy="892646"/>
                <a:chOff x="601310" y="735392"/>
                <a:chExt cx="2567314" cy="1982726"/>
              </a:xfrm>
            </p:grpSpPr>
            <p:sp>
              <p:nvSpPr>
                <p:cNvPr id="64" name="Rectangle 63"/>
                <p:cNvSpPr/>
                <p:nvPr/>
              </p:nvSpPr>
              <p:spPr>
                <a:xfrm>
                  <a:off x="601310" y="977708"/>
                  <a:ext cx="2567314" cy="1740410"/>
                </a:xfrm>
                <a:prstGeom prst="rect">
                  <a:avLst/>
                </a:prstGeom>
                <a:solidFill>
                  <a:srgbClr val="B1C4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5" name="Pentagon 64"/>
                <p:cNvSpPr/>
                <p:nvPr/>
              </p:nvSpPr>
              <p:spPr>
                <a:xfrm>
                  <a:off x="601310" y="735392"/>
                  <a:ext cx="978408" cy="484632"/>
                </a:xfrm>
                <a:prstGeom prst="homePlate">
                  <a:avLst/>
                </a:prstGeom>
                <a:solidFill>
                  <a:srgbClr val="B1C4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6" name="Rectangle 65"/>
                <p:cNvSpPr/>
                <p:nvPr/>
              </p:nvSpPr>
              <p:spPr>
                <a:xfrm>
                  <a:off x="657049" y="1030732"/>
                  <a:ext cx="2455835" cy="1634362"/>
                </a:xfrm>
                <a:prstGeom prst="rect">
                  <a:avLst/>
                </a:prstGeom>
                <a:solidFill>
                  <a:srgbClr val="E2EB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63" name="TextBox 62"/>
              <p:cNvSpPr txBox="1"/>
              <p:nvPr/>
            </p:nvSpPr>
            <p:spPr>
              <a:xfrm>
                <a:off x="443012" y="2111620"/>
                <a:ext cx="233784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1E345D"/>
                    </a:solidFill>
                    <a:effectLst/>
                    <a:uLnTx/>
                    <a:uFillTx/>
                    <a:latin typeface="Calibri" panose="020F0502020204030204"/>
                    <a:ea typeface="+mn-ea"/>
                    <a:cs typeface="+mn-cs"/>
                  </a:rPr>
                  <a:t>Device Selection</a:t>
                </a:r>
              </a:p>
            </p:txBody>
          </p:sp>
        </p:grpSp>
        <p:grpSp>
          <p:nvGrpSpPr>
            <p:cNvPr id="39" name="Group 38"/>
            <p:cNvGrpSpPr/>
            <p:nvPr/>
          </p:nvGrpSpPr>
          <p:grpSpPr>
            <a:xfrm>
              <a:off x="403557" y="3673782"/>
              <a:ext cx="2473478" cy="892646"/>
              <a:chOff x="387623" y="1767249"/>
              <a:chExt cx="2473478" cy="892646"/>
            </a:xfrm>
          </p:grpSpPr>
          <p:grpSp>
            <p:nvGrpSpPr>
              <p:cNvPr id="57" name="Group 56"/>
              <p:cNvGrpSpPr/>
              <p:nvPr/>
            </p:nvGrpSpPr>
            <p:grpSpPr>
              <a:xfrm>
                <a:off x="387623" y="1767249"/>
                <a:ext cx="2461104" cy="892646"/>
                <a:chOff x="601310" y="735392"/>
                <a:chExt cx="2567314" cy="1982726"/>
              </a:xfrm>
            </p:grpSpPr>
            <p:sp>
              <p:nvSpPr>
                <p:cNvPr id="59" name="Rectangle 58"/>
                <p:cNvSpPr/>
                <p:nvPr/>
              </p:nvSpPr>
              <p:spPr>
                <a:xfrm>
                  <a:off x="601310" y="977708"/>
                  <a:ext cx="2567314" cy="1740410"/>
                </a:xfrm>
                <a:prstGeom prst="rect">
                  <a:avLst/>
                </a:prstGeom>
                <a:solidFill>
                  <a:srgbClr val="B1C4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0" name="Pentagon 59"/>
                <p:cNvSpPr/>
                <p:nvPr/>
              </p:nvSpPr>
              <p:spPr>
                <a:xfrm>
                  <a:off x="601310" y="735392"/>
                  <a:ext cx="978408" cy="484632"/>
                </a:xfrm>
                <a:prstGeom prst="homePlate">
                  <a:avLst/>
                </a:prstGeom>
                <a:solidFill>
                  <a:srgbClr val="B1C4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1" name="Rectangle 60"/>
                <p:cNvSpPr/>
                <p:nvPr/>
              </p:nvSpPr>
              <p:spPr>
                <a:xfrm>
                  <a:off x="657049" y="1030732"/>
                  <a:ext cx="2455835" cy="1634362"/>
                </a:xfrm>
                <a:prstGeom prst="rect">
                  <a:avLst/>
                </a:prstGeom>
                <a:solidFill>
                  <a:srgbClr val="E2EB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58" name="TextBox 57"/>
              <p:cNvSpPr txBox="1"/>
              <p:nvPr/>
            </p:nvSpPr>
            <p:spPr>
              <a:xfrm>
                <a:off x="404290" y="2082043"/>
                <a:ext cx="2456811" cy="369332"/>
              </a:xfrm>
              <a:prstGeom prst="rect">
                <a:avLst/>
              </a:prstGeom>
              <a:noFill/>
            </p:spPr>
            <p:txBody>
              <a:bodyPr wrap="square" rtlCol="0">
                <a:spAutoFit/>
              </a:bodyPr>
              <a:lstStyle/>
              <a:p>
                <a:pPr lvl="0" algn="ctr">
                  <a:defRPr/>
                </a:pPr>
                <a:r>
                  <a:rPr lang="en-US" dirty="0" smtClean="0"/>
                  <a:t>Education and Training</a:t>
                </a:r>
                <a:endParaRPr lang="en-US" dirty="0"/>
              </a:p>
            </p:txBody>
          </p:sp>
        </p:grpSp>
      </p:grpSp>
    </p:spTree>
    <p:extLst>
      <p:ext uri="{BB962C8B-B14F-4D97-AF65-F5344CB8AC3E}">
        <p14:creationId xmlns:p14="http://schemas.microsoft.com/office/powerpoint/2010/main" val="63572133"/>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p:cNvGrpSpPr/>
          <p:nvPr/>
        </p:nvGrpSpPr>
        <p:grpSpPr>
          <a:xfrm>
            <a:off x="420025" y="2705030"/>
            <a:ext cx="2489412" cy="2799179"/>
            <a:chOff x="387623" y="1767249"/>
            <a:chExt cx="2489412" cy="2799179"/>
          </a:xfrm>
        </p:grpSpPr>
        <p:grpSp>
          <p:nvGrpSpPr>
            <p:cNvPr id="29" name="Group 28"/>
            <p:cNvGrpSpPr/>
            <p:nvPr/>
          </p:nvGrpSpPr>
          <p:grpSpPr>
            <a:xfrm>
              <a:off x="387623" y="1767249"/>
              <a:ext cx="2461104" cy="892646"/>
              <a:chOff x="387623" y="1767249"/>
              <a:chExt cx="2461104" cy="892646"/>
            </a:xfrm>
          </p:grpSpPr>
          <p:grpSp>
            <p:nvGrpSpPr>
              <p:cNvPr id="56" name="Group 55"/>
              <p:cNvGrpSpPr/>
              <p:nvPr/>
            </p:nvGrpSpPr>
            <p:grpSpPr>
              <a:xfrm>
                <a:off x="387623" y="1767249"/>
                <a:ext cx="2461104" cy="892646"/>
                <a:chOff x="601310" y="735392"/>
                <a:chExt cx="2567314" cy="1982726"/>
              </a:xfrm>
            </p:grpSpPr>
            <p:sp>
              <p:nvSpPr>
                <p:cNvPr id="58" name="Rectangle 57"/>
                <p:cNvSpPr/>
                <p:nvPr/>
              </p:nvSpPr>
              <p:spPr>
                <a:xfrm>
                  <a:off x="601310" y="977708"/>
                  <a:ext cx="2567314" cy="1740410"/>
                </a:xfrm>
                <a:prstGeom prst="rect">
                  <a:avLst/>
                </a:prstGeom>
                <a:solidFill>
                  <a:srgbClr val="B1C4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9" name="Pentagon 58"/>
                <p:cNvSpPr/>
                <p:nvPr/>
              </p:nvSpPr>
              <p:spPr>
                <a:xfrm>
                  <a:off x="601310" y="735392"/>
                  <a:ext cx="978408" cy="484632"/>
                </a:xfrm>
                <a:prstGeom prst="homePlate">
                  <a:avLst/>
                </a:prstGeom>
                <a:solidFill>
                  <a:srgbClr val="B1C4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0" name="Rectangle 59"/>
                <p:cNvSpPr/>
                <p:nvPr/>
              </p:nvSpPr>
              <p:spPr>
                <a:xfrm>
                  <a:off x="657049" y="1030732"/>
                  <a:ext cx="2455835" cy="1634362"/>
                </a:xfrm>
                <a:prstGeom prst="rect">
                  <a:avLst/>
                </a:prstGeom>
                <a:solidFill>
                  <a:srgbClr val="E2EB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57" name="TextBox 56"/>
              <p:cNvSpPr txBox="1"/>
              <p:nvPr/>
            </p:nvSpPr>
            <p:spPr>
              <a:xfrm>
                <a:off x="443013" y="2083452"/>
                <a:ext cx="2382736"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1E345D"/>
                    </a:solidFill>
                    <a:effectLst/>
                    <a:uLnTx/>
                    <a:uFillTx/>
                    <a:latin typeface="Calibri" panose="020F0502020204030204"/>
                    <a:ea typeface="+mn-ea"/>
                    <a:cs typeface="+mn-cs"/>
                  </a:rPr>
                  <a:t>Data Analysis</a:t>
                </a:r>
              </a:p>
            </p:txBody>
          </p:sp>
        </p:grpSp>
        <p:grpSp>
          <p:nvGrpSpPr>
            <p:cNvPr id="33" name="Group 32"/>
            <p:cNvGrpSpPr/>
            <p:nvPr/>
          </p:nvGrpSpPr>
          <p:grpSpPr>
            <a:xfrm>
              <a:off x="401681" y="2727282"/>
              <a:ext cx="2461104" cy="892646"/>
              <a:chOff x="387623" y="1767249"/>
              <a:chExt cx="2461104" cy="892646"/>
            </a:xfrm>
          </p:grpSpPr>
          <p:grpSp>
            <p:nvGrpSpPr>
              <p:cNvPr id="51" name="Group 50"/>
              <p:cNvGrpSpPr/>
              <p:nvPr/>
            </p:nvGrpSpPr>
            <p:grpSpPr>
              <a:xfrm>
                <a:off x="387623" y="1767249"/>
                <a:ext cx="2461104" cy="892646"/>
                <a:chOff x="601310" y="735392"/>
                <a:chExt cx="2567314" cy="1982726"/>
              </a:xfrm>
            </p:grpSpPr>
            <p:sp>
              <p:nvSpPr>
                <p:cNvPr id="53" name="Rectangle 52"/>
                <p:cNvSpPr/>
                <p:nvPr/>
              </p:nvSpPr>
              <p:spPr>
                <a:xfrm>
                  <a:off x="601310" y="977708"/>
                  <a:ext cx="2567314" cy="1740410"/>
                </a:xfrm>
                <a:prstGeom prst="rect">
                  <a:avLst/>
                </a:prstGeom>
                <a:solidFill>
                  <a:srgbClr val="B1C4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4" name="Pentagon 53"/>
                <p:cNvSpPr/>
                <p:nvPr/>
              </p:nvSpPr>
              <p:spPr>
                <a:xfrm>
                  <a:off x="601310" y="735392"/>
                  <a:ext cx="978408" cy="484632"/>
                </a:xfrm>
                <a:prstGeom prst="homePlate">
                  <a:avLst/>
                </a:prstGeom>
                <a:solidFill>
                  <a:srgbClr val="B1C4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5" name="Rectangle 54"/>
                <p:cNvSpPr/>
                <p:nvPr/>
              </p:nvSpPr>
              <p:spPr>
                <a:xfrm>
                  <a:off x="657049" y="1030732"/>
                  <a:ext cx="2455835" cy="1634362"/>
                </a:xfrm>
                <a:prstGeom prst="rect">
                  <a:avLst/>
                </a:prstGeom>
                <a:solidFill>
                  <a:srgbClr val="E2EB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52" name="TextBox 51"/>
              <p:cNvSpPr txBox="1"/>
              <p:nvPr/>
            </p:nvSpPr>
            <p:spPr>
              <a:xfrm>
                <a:off x="443012" y="2111620"/>
                <a:ext cx="233784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1E345D"/>
                    </a:solidFill>
                    <a:effectLst/>
                    <a:uLnTx/>
                    <a:uFillTx/>
                    <a:latin typeface="Calibri" panose="020F0502020204030204"/>
                    <a:ea typeface="+mn-ea"/>
                    <a:cs typeface="+mn-cs"/>
                  </a:rPr>
                  <a:t>Device Selection</a:t>
                </a:r>
              </a:p>
            </p:txBody>
          </p:sp>
        </p:grpSp>
        <p:grpSp>
          <p:nvGrpSpPr>
            <p:cNvPr id="34" name="Group 33"/>
            <p:cNvGrpSpPr/>
            <p:nvPr/>
          </p:nvGrpSpPr>
          <p:grpSpPr>
            <a:xfrm>
              <a:off x="403557" y="3673782"/>
              <a:ext cx="2473478" cy="892646"/>
              <a:chOff x="387623" y="1767249"/>
              <a:chExt cx="2473478" cy="892646"/>
            </a:xfrm>
          </p:grpSpPr>
          <p:grpSp>
            <p:nvGrpSpPr>
              <p:cNvPr id="35" name="Group 34"/>
              <p:cNvGrpSpPr/>
              <p:nvPr/>
            </p:nvGrpSpPr>
            <p:grpSpPr>
              <a:xfrm>
                <a:off x="387623" y="1767249"/>
                <a:ext cx="2461104" cy="892646"/>
                <a:chOff x="601310" y="735392"/>
                <a:chExt cx="2567314" cy="1982726"/>
              </a:xfrm>
            </p:grpSpPr>
            <p:sp>
              <p:nvSpPr>
                <p:cNvPr id="37" name="Rectangle 36"/>
                <p:cNvSpPr/>
                <p:nvPr/>
              </p:nvSpPr>
              <p:spPr>
                <a:xfrm>
                  <a:off x="601310" y="977708"/>
                  <a:ext cx="2567314" cy="1740410"/>
                </a:xfrm>
                <a:prstGeom prst="rect">
                  <a:avLst/>
                </a:prstGeom>
                <a:solidFill>
                  <a:srgbClr val="B1C4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8" name="Pentagon 37"/>
                <p:cNvSpPr/>
                <p:nvPr/>
              </p:nvSpPr>
              <p:spPr>
                <a:xfrm>
                  <a:off x="601310" y="735392"/>
                  <a:ext cx="978408" cy="484632"/>
                </a:xfrm>
                <a:prstGeom prst="homePlate">
                  <a:avLst/>
                </a:prstGeom>
                <a:solidFill>
                  <a:srgbClr val="B1C4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9" name="Rectangle 38"/>
                <p:cNvSpPr/>
                <p:nvPr/>
              </p:nvSpPr>
              <p:spPr>
                <a:xfrm>
                  <a:off x="657049" y="1030732"/>
                  <a:ext cx="2455835" cy="1634362"/>
                </a:xfrm>
                <a:prstGeom prst="rect">
                  <a:avLst/>
                </a:prstGeom>
                <a:solidFill>
                  <a:srgbClr val="E2EB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36" name="TextBox 35"/>
              <p:cNvSpPr txBox="1"/>
              <p:nvPr/>
            </p:nvSpPr>
            <p:spPr>
              <a:xfrm>
                <a:off x="404290" y="2082043"/>
                <a:ext cx="2456811" cy="369332"/>
              </a:xfrm>
              <a:prstGeom prst="rect">
                <a:avLst/>
              </a:prstGeom>
              <a:noFill/>
            </p:spPr>
            <p:txBody>
              <a:bodyPr wrap="square" rtlCol="0">
                <a:spAutoFit/>
              </a:bodyPr>
              <a:lstStyle/>
              <a:p>
                <a:pPr lvl="0" algn="ctr">
                  <a:defRPr/>
                </a:pPr>
                <a:r>
                  <a:rPr lang="en-US" dirty="0" smtClean="0"/>
                  <a:t>Education and Training</a:t>
                </a:r>
                <a:endParaRPr lang="en-US" dirty="0"/>
              </a:p>
            </p:txBody>
          </p:sp>
        </p:grpSp>
      </p:grpSp>
      <p:sp>
        <p:nvSpPr>
          <p:cNvPr id="2" name="Text Placeholder 1"/>
          <p:cNvSpPr>
            <a:spLocks noGrp="1"/>
          </p:cNvSpPr>
          <p:nvPr>
            <p:ph type="body" sz="quarter" idx="11"/>
          </p:nvPr>
        </p:nvSpPr>
        <p:spPr/>
        <p:txBody>
          <a:bodyPr/>
          <a:lstStyle/>
          <a:p>
            <a:r>
              <a:rPr lang="en-US" dirty="0" smtClean="0"/>
              <a:t>Operational Processes</a:t>
            </a:r>
            <a:endParaRPr lang="en-US" dirty="0"/>
          </a:p>
        </p:txBody>
      </p:sp>
      <p:grpSp>
        <p:nvGrpSpPr>
          <p:cNvPr id="21" name="Group 20"/>
          <p:cNvGrpSpPr/>
          <p:nvPr/>
        </p:nvGrpSpPr>
        <p:grpSpPr>
          <a:xfrm>
            <a:off x="3880135" y="830365"/>
            <a:ext cx="7870893" cy="5534024"/>
            <a:chOff x="3997257" y="723900"/>
            <a:chExt cx="7870893" cy="5534024"/>
          </a:xfrm>
        </p:grpSpPr>
        <p:sp>
          <p:nvSpPr>
            <p:cNvPr id="19" name="Rectangle 18"/>
            <p:cNvSpPr/>
            <p:nvPr/>
          </p:nvSpPr>
          <p:spPr>
            <a:xfrm>
              <a:off x="3997257" y="1190624"/>
              <a:ext cx="7870893" cy="5067300"/>
            </a:xfrm>
            <a:prstGeom prst="rect">
              <a:avLst/>
            </a:prstGeom>
            <a:solidFill>
              <a:srgbClr val="0082C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Pentagon 13"/>
            <p:cNvSpPr/>
            <p:nvPr/>
          </p:nvSpPr>
          <p:spPr>
            <a:xfrm>
              <a:off x="3997257" y="723900"/>
              <a:ext cx="4156143" cy="1172668"/>
            </a:xfrm>
            <a:prstGeom prst="homePlate">
              <a:avLst/>
            </a:prstGeom>
            <a:solidFill>
              <a:srgbClr val="0082C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8" name="TextBox 17"/>
            <p:cNvSpPr txBox="1"/>
            <p:nvPr/>
          </p:nvSpPr>
          <p:spPr>
            <a:xfrm>
              <a:off x="4079224" y="900641"/>
              <a:ext cx="2796215"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effectLst/>
                  <a:uLnTx/>
                  <a:uFillTx/>
                  <a:latin typeface="Calibri" panose="020F0502020204030204"/>
                  <a:ea typeface="+mn-ea"/>
                  <a:cs typeface="+mn-cs"/>
                </a:rPr>
                <a:t>Procedures for Reporting</a:t>
              </a:r>
            </a:p>
          </p:txBody>
        </p:sp>
        <p:sp>
          <p:nvSpPr>
            <p:cNvPr id="26" name="Rectangle 25"/>
            <p:cNvSpPr/>
            <p:nvPr/>
          </p:nvSpPr>
          <p:spPr>
            <a:xfrm>
              <a:off x="4038178" y="1431338"/>
              <a:ext cx="7789050" cy="475038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sp>
        <p:nvSpPr>
          <p:cNvPr id="20" name="TextBox 19"/>
          <p:cNvSpPr txBox="1"/>
          <p:nvPr/>
        </p:nvSpPr>
        <p:spPr>
          <a:xfrm>
            <a:off x="3958096" y="1583957"/>
            <a:ext cx="7536265" cy="4570482"/>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lang="en-US" sz="1300" noProof="0" dirty="0" smtClean="0">
                <a:latin typeface="+mj-lt"/>
              </a:rPr>
              <a:t>Every healthcare organization should have a written protocol that describes the process for reporting exposure to blood and body fluids, including percutaneous injury, and how and when to seek medical treatment.  </a:t>
            </a:r>
            <a:r>
              <a:rPr lang="en-US" sz="1300" dirty="0" smtClean="0">
                <a:latin typeface="+mj-lt"/>
              </a:rPr>
              <a:t>Bloodborne pathogen exposure protocols need to be understood by all employees. </a:t>
            </a:r>
            <a:r>
              <a:rPr lang="en-US" sz="1300" noProof="0" dirty="0" smtClean="0">
                <a:latin typeface="+mj-lt"/>
              </a:rPr>
              <a:t>These</a:t>
            </a:r>
            <a:r>
              <a:rPr lang="en-US" sz="1300" dirty="0" smtClean="0">
                <a:latin typeface="+mj-lt"/>
              </a:rPr>
              <a:t> processes should include plan for injuries that may occur during off shifts.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1" noProof="0" dirty="0" smtClean="0">
                <a:latin typeface="+mj-lt"/>
              </a:rPr>
              <a:t>Federal OSHA and some states require a record of the brand and manufacturer of any device </a:t>
            </a:r>
            <a:r>
              <a:rPr lang="en-US" sz="1300" b="1" dirty="0" smtClean="0">
                <a:latin typeface="+mj-lt"/>
              </a:rPr>
              <a:t>involved in an injury to a worker</a:t>
            </a:r>
            <a:r>
              <a:rPr lang="en-US" sz="1300" noProof="0" dirty="0" smtClean="0">
                <a:latin typeface="+mj-lt"/>
              </a:rPr>
              <a:t>. The report must provide information to determine if injury was related to a design flaw, device failure, manufacturing defect, operator error, or other circumstance.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noProof="0" dirty="0" smtClean="0">
                <a:latin typeface="+mj-lt"/>
              </a:rPr>
              <a:t>Suggested minimal information to be collected:</a:t>
            </a:r>
          </a:p>
          <a:p>
            <a:pPr marL="742950" lvl="1" indent="-285750">
              <a:buFont typeface="Arial" panose="020B0604020202020204" pitchFamily="34" charset="0"/>
              <a:buChar char="•"/>
            </a:pPr>
            <a:r>
              <a:rPr lang="en-US" sz="1300" dirty="0" smtClean="0">
                <a:latin typeface="+mj-lt"/>
              </a:rPr>
              <a:t>Unique identification number for incident that ensures privacy of healthcare worker;</a:t>
            </a:r>
          </a:p>
          <a:p>
            <a:pPr marL="742950" lvl="1" indent="-285750">
              <a:buFont typeface="Arial" panose="020B0604020202020204" pitchFamily="34" charset="0"/>
              <a:buChar char="•"/>
            </a:pPr>
            <a:r>
              <a:rPr lang="en-US" sz="1300" noProof="0" dirty="0" smtClean="0">
                <a:latin typeface="+mj-lt"/>
              </a:rPr>
              <a:t>Date and time of injury;</a:t>
            </a:r>
          </a:p>
          <a:p>
            <a:pPr marL="742950" lvl="1" indent="-285750">
              <a:buFont typeface="Arial" panose="020B0604020202020204" pitchFamily="34" charset="0"/>
              <a:buChar char="•"/>
            </a:pPr>
            <a:r>
              <a:rPr lang="en-US" sz="1300" noProof="0" dirty="0" smtClean="0">
                <a:latin typeface="+mj-lt"/>
              </a:rPr>
              <a:t>Occupation of worker</a:t>
            </a:r>
          </a:p>
          <a:p>
            <a:pPr marL="742950" lvl="1" indent="-285750">
              <a:buFont typeface="Arial" panose="020B0604020202020204" pitchFamily="34" charset="0"/>
              <a:buChar char="•"/>
            </a:pPr>
            <a:r>
              <a:rPr lang="en-US" sz="1300" noProof="0" dirty="0" smtClean="0">
                <a:latin typeface="+mj-lt"/>
              </a:rPr>
              <a:t>Location where injury occurred;</a:t>
            </a:r>
          </a:p>
          <a:p>
            <a:pPr marL="742950" lvl="1" indent="-285750">
              <a:buFont typeface="Arial" panose="020B0604020202020204" pitchFamily="34" charset="0"/>
              <a:buChar char="•"/>
            </a:pPr>
            <a:r>
              <a:rPr lang="en-US" sz="1300" dirty="0" smtClean="0">
                <a:latin typeface="+mj-lt"/>
              </a:rPr>
              <a:t>Type of device involved;</a:t>
            </a:r>
          </a:p>
          <a:p>
            <a:pPr marL="742950" lvl="1" indent="-285750">
              <a:buFont typeface="Arial" panose="020B0604020202020204" pitchFamily="34" charset="0"/>
              <a:buChar char="•"/>
            </a:pPr>
            <a:r>
              <a:rPr lang="en-US" sz="1300" noProof="0" dirty="0" smtClean="0">
                <a:latin typeface="+mj-lt"/>
              </a:rPr>
              <a:t>Presence or absence of an engineered </a:t>
            </a:r>
            <a:r>
              <a:rPr lang="en-US" sz="1300" noProof="0" dirty="0" smtClean="0">
                <a:solidFill>
                  <a:srgbClr val="1E345D">
                    <a:lumMod val="50000"/>
                  </a:srgbClr>
                </a:solidFill>
                <a:latin typeface="+mj-lt"/>
              </a:rPr>
              <a:t>sharps injury prevention feature;</a:t>
            </a:r>
          </a:p>
          <a:p>
            <a:pPr marL="742950" lvl="1" indent="-285750">
              <a:buFont typeface="Arial" panose="020B0604020202020204" pitchFamily="34" charset="0"/>
              <a:buChar char="•"/>
            </a:pPr>
            <a:r>
              <a:rPr lang="en-US" sz="1300" dirty="0" smtClean="0">
                <a:solidFill>
                  <a:srgbClr val="1E345D">
                    <a:lumMod val="50000"/>
                  </a:srgbClr>
                </a:solidFill>
                <a:latin typeface="+mj-lt"/>
              </a:rPr>
              <a:t>Brand of device;</a:t>
            </a:r>
          </a:p>
          <a:p>
            <a:pPr marL="742950" lvl="1" indent="-285750">
              <a:buFont typeface="Arial" panose="020B0604020202020204" pitchFamily="34" charset="0"/>
              <a:buChar char="•"/>
            </a:pPr>
            <a:r>
              <a:rPr lang="en-US" sz="1300" noProof="0" dirty="0" smtClean="0">
                <a:solidFill>
                  <a:srgbClr val="1E345D">
                    <a:lumMod val="50000"/>
                  </a:srgbClr>
                </a:solidFill>
                <a:latin typeface="+mj-lt"/>
              </a:rPr>
              <a:t>Purpose or procedure being performed at time of injury; and</a:t>
            </a:r>
          </a:p>
          <a:p>
            <a:pPr marL="742950" lvl="1" indent="-285750">
              <a:buFont typeface="Arial" panose="020B0604020202020204" pitchFamily="34" charset="0"/>
              <a:buChar char="•"/>
            </a:pPr>
            <a:r>
              <a:rPr lang="en-US" sz="1300" dirty="0" smtClean="0">
                <a:solidFill>
                  <a:srgbClr val="1E345D">
                    <a:lumMod val="50000"/>
                  </a:srgbClr>
                </a:solidFill>
                <a:latin typeface="+mj-lt"/>
              </a:rPr>
              <a:t>When and how injury occurred.</a:t>
            </a:r>
            <a:endParaRPr lang="en-US" sz="1300" noProof="0" dirty="0" smtClean="0">
              <a:solidFill>
                <a:srgbClr val="1E345D">
                  <a:lumMod val="50000"/>
                </a:srgbClr>
              </a:solidFill>
              <a:latin typeface="+mj-lt"/>
            </a:endParaRPr>
          </a:p>
          <a:p>
            <a:pPr marL="285750" indent="-285750">
              <a:buFont typeface="Arial" panose="020B0604020202020204" pitchFamily="34" charset="0"/>
              <a:buChar char="•"/>
            </a:pPr>
            <a:r>
              <a:rPr lang="en-US" sz="1300" dirty="0">
                <a:solidFill>
                  <a:srgbClr val="1E345D">
                    <a:lumMod val="50000"/>
                  </a:srgbClr>
                </a:solidFill>
                <a:latin typeface="+mj-lt"/>
              </a:rPr>
              <a:t>Performing a root cause analysis, using a process map or flow chart or fishbone diagrams should be performed on injuries or near misses.</a:t>
            </a:r>
          </a:p>
          <a:p>
            <a:pPr lvl="1"/>
            <a:endParaRPr kumimoji="0" lang="en-US" sz="1300" b="0" i="0" u="none" strike="noStrike" kern="1200" cap="none" spc="0" normalizeH="0" baseline="0" noProof="0" dirty="0" smtClean="0">
              <a:ln>
                <a:noFill/>
              </a:ln>
              <a:solidFill>
                <a:srgbClr val="1E345D">
                  <a:lumMod val="50000"/>
                </a:srgbClr>
              </a:solidFill>
              <a:effectLst/>
              <a:uLnTx/>
              <a:uFillTx/>
              <a:latin typeface="+mj-lt"/>
            </a:endParaRPr>
          </a:p>
          <a:p>
            <a:r>
              <a:rPr lang="en-US" sz="1300" dirty="0" smtClean="0">
                <a:solidFill>
                  <a:srgbClr val="1E345D">
                    <a:lumMod val="50000"/>
                  </a:srgbClr>
                </a:solidFill>
                <a:latin typeface="+mj-lt"/>
              </a:rPr>
              <a:t>Hazard reporting encourages employees to report observed hazards or near misses.  This information is useful in identifying an area that may need intervention or attention.</a:t>
            </a:r>
            <a:endParaRPr kumimoji="0" lang="en-US" sz="1300" b="0" i="0" u="none" strike="noStrike" kern="1200" cap="none" spc="0" normalizeH="0" baseline="0" noProof="0" dirty="0">
              <a:ln>
                <a:noFill/>
              </a:ln>
              <a:solidFill>
                <a:srgbClr val="1E345D">
                  <a:lumMod val="50000"/>
                </a:srgbClr>
              </a:solidFill>
              <a:effectLst/>
              <a:uLnTx/>
              <a:uFillTx/>
              <a:latin typeface="+mj-lt"/>
            </a:endParaRPr>
          </a:p>
          <a:p>
            <a:pPr marL="1200150" lvl="2" indent="-285750">
              <a:buFont typeface="Arial" panose="020B0604020202020204" pitchFamily="34" charset="0"/>
              <a:buChar char="•"/>
            </a:pPr>
            <a:endParaRPr kumimoji="0" lang="en-US" sz="500" b="0" i="0" u="none" strike="noStrike" kern="1200" cap="none" spc="0" normalizeH="0" baseline="0" noProof="0" dirty="0">
              <a:ln>
                <a:noFill/>
              </a:ln>
              <a:solidFill>
                <a:srgbClr val="1E345D">
                  <a:lumMod val="50000"/>
                </a:srgbClr>
              </a:solidFill>
              <a:effectLst/>
              <a:uLnTx/>
              <a:uFillTx/>
              <a:latin typeface="+mj-lt"/>
            </a:endParaRPr>
          </a:p>
        </p:txBody>
      </p:sp>
      <p:sp>
        <p:nvSpPr>
          <p:cNvPr id="3" name="TextBox 2"/>
          <p:cNvSpPr txBox="1"/>
          <p:nvPr/>
        </p:nvSpPr>
        <p:spPr>
          <a:xfrm>
            <a:off x="5505450" y="6314602"/>
            <a:ext cx="5553075" cy="507831"/>
          </a:xfrm>
          <a:prstGeom prst="rect">
            <a:avLst/>
          </a:prstGeom>
          <a:noFill/>
        </p:spPr>
        <p:txBody>
          <a:bodyPr wrap="square" rtlCol="0">
            <a:spAutoFit/>
          </a:bodyPr>
          <a:lstStyle/>
          <a:p>
            <a:r>
              <a:rPr lang="en-US" sz="900" dirty="0"/>
              <a:t>https://www.cdc.gov/sharpssafety/resources.html</a:t>
            </a:r>
            <a:endParaRPr lang="en-US" sz="900" dirty="0">
              <a:hlinkClick r:id="rId2"/>
            </a:endParaRPr>
          </a:p>
          <a:p>
            <a:r>
              <a:rPr lang="en-US" sz="900" dirty="0">
                <a:hlinkClick r:id="rId2"/>
              </a:rPr>
              <a:t>https://www.osha.gov/SLTC/etools/hospital/hazards/sharps/sharps.html</a:t>
            </a:r>
            <a:endParaRPr lang="en-US" sz="900" dirty="0"/>
          </a:p>
          <a:p>
            <a:r>
              <a:rPr lang="en-US" sz="900" dirty="0">
                <a:hlinkClick r:id="rId3"/>
              </a:rPr>
              <a:t>https://www.osha.gov/SLTC/etools/hospital/hazards/sharps/sharps.html#needlestick_injuries</a:t>
            </a:r>
            <a:endParaRPr lang="en-US" sz="900" dirty="0"/>
          </a:p>
        </p:txBody>
      </p:sp>
    </p:spTree>
    <p:extLst>
      <p:ext uri="{BB962C8B-B14F-4D97-AF65-F5344CB8AC3E}">
        <p14:creationId xmlns:p14="http://schemas.microsoft.com/office/powerpoint/2010/main" val="3151638749"/>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Operational Processes</a:t>
            </a:r>
            <a:endParaRPr lang="en-US" dirty="0"/>
          </a:p>
        </p:txBody>
      </p:sp>
      <p:grpSp>
        <p:nvGrpSpPr>
          <p:cNvPr id="21" name="Group 20"/>
          <p:cNvGrpSpPr/>
          <p:nvPr/>
        </p:nvGrpSpPr>
        <p:grpSpPr>
          <a:xfrm>
            <a:off x="3880135" y="830365"/>
            <a:ext cx="7870893" cy="5534024"/>
            <a:chOff x="3997257" y="723900"/>
            <a:chExt cx="7870893" cy="5534024"/>
          </a:xfrm>
        </p:grpSpPr>
        <p:sp>
          <p:nvSpPr>
            <p:cNvPr id="19" name="Rectangle 18"/>
            <p:cNvSpPr/>
            <p:nvPr/>
          </p:nvSpPr>
          <p:spPr>
            <a:xfrm>
              <a:off x="3997257" y="1190624"/>
              <a:ext cx="7870893" cy="5067300"/>
            </a:xfrm>
            <a:prstGeom prst="rect">
              <a:avLst/>
            </a:prstGeom>
            <a:solidFill>
              <a:srgbClr val="0082C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Pentagon 13"/>
            <p:cNvSpPr/>
            <p:nvPr/>
          </p:nvSpPr>
          <p:spPr>
            <a:xfrm>
              <a:off x="3997257" y="723900"/>
              <a:ext cx="4156143" cy="1172668"/>
            </a:xfrm>
            <a:prstGeom prst="homePlate">
              <a:avLst/>
            </a:prstGeom>
            <a:solidFill>
              <a:srgbClr val="0082C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8" name="TextBox 17"/>
            <p:cNvSpPr txBox="1"/>
            <p:nvPr/>
          </p:nvSpPr>
          <p:spPr>
            <a:xfrm>
              <a:off x="4079224" y="900641"/>
              <a:ext cx="1568186"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effectLst/>
                  <a:uLnTx/>
                  <a:uFillTx/>
                  <a:latin typeface="Calibri" panose="020F0502020204030204"/>
                  <a:ea typeface="+mn-ea"/>
                  <a:cs typeface="+mn-cs"/>
                </a:rPr>
                <a:t>Data Analysis</a:t>
              </a:r>
            </a:p>
          </p:txBody>
        </p:sp>
        <p:sp>
          <p:nvSpPr>
            <p:cNvPr id="26" name="Rectangle 25"/>
            <p:cNvSpPr/>
            <p:nvPr/>
          </p:nvSpPr>
          <p:spPr>
            <a:xfrm>
              <a:off x="4038178" y="1431338"/>
              <a:ext cx="7789050" cy="475038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sp>
        <p:nvSpPr>
          <p:cNvPr id="20" name="TextBox 19"/>
          <p:cNvSpPr txBox="1"/>
          <p:nvPr/>
        </p:nvSpPr>
        <p:spPr>
          <a:xfrm>
            <a:off x="3958096" y="1583957"/>
            <a:ext cx="7536265" cy="3770263"/>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lang="en-US" sz="1300" noProof="0" dirty="0" smtClean="0">
                <a:latin typeface="+mj-lt"/>
              </a:rPr>
              <a:t>The first step to Analyzing Sharps Injury Data is to generate frequency lists of the following:</a:t>
            </a:r>
            <a:endParaRPr lang="en-US" sz="1300" dirty="0" smtClean="0">
              <a:latin typeface="+mj-lt"/>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noProof="0" dirty="0" smtClean="0">
                <a:latin typeface="+mj-lt"/>
              </a:rPr>
              <a:t>Occupations of personnel;</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noProof="0" dirty="0" smtClean="0">
                <a:latin typeface="+mj-lt"/>
              </a:rPr>
              <a:t>Work locations;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dirty="0" smtClean="0">
                <a:latin typeface="+mj-lt"/>
              </a:rPr>
              <a:t>Types of devices involved;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noProof="0" dirty="0" smtClean="0">
                <a:latin typeface="+mj-lt"/>
              </a:rPr>
              <a:t>Types of procedures during which injury occurred;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dirty="0" smtClean="0">
                <a:latin typeface="+mj-lt"/>
              </a:rPr>
              <a:t>Timing of occurrence (before, during or after use); </a:t>
            </a:r>
            <a:r>
              <a:rPr lang="en-US" sz="1300" i="1" dirty="0" smtClean="0">
                <a:latin typeface="+mj-lt"/>
              </a:rPr>
              <a:t>and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noProof="0" dirty="0" smtClean="0">
                <a:latin typeface="+mj-lt"/>
              </a:rPr>
              <a:t>Circumstances.</a:t>
            </a:r>
          </a:p>
          <a:p>
            <a:pPr marR="0" lvl="0" algn="l" defTabSz="914400" rtl="0" eaLnBrk="1" fontAlgn="auto" latinLnBrk="0" hangingPunct="1">
              <a:lnSpc>
                <a:spcPct val="100000"/>
              </a:lnSpc>
              <a:spcBef>
                <a:spcPts val="0"/>
              </a:spcBef>
              <a:spcAft>
                <a:spcPts val="0"/>
              </a:spcAft>
              <a:buClrTx/>
              <a:buSzTx/>
              <a:tabLst/>
              <a:defRPr/>
            </a:pPr>
            <a:endParaRPr lang="en-US" sz="1300" noProof="0" dirty="0" smtClean="0">
              <a:latin typeface="+mj-lt"/>
            </a:endParaRPr>
          </a:p>
          <a:p>
            <a:pPr marR="0" lvl="0" algn="l" defTabSz="914400" rtl="0" eaLnBrk="1" fontAlgn="auto" latinLnBrk="0" hangingPunct="1">
              <a:lnSpc>
                <a:spcPct val="100000"/>
              </a:lnSpc>
              <a:spcBef>
                <a:spcPts val="0"/>
              </a:spcBef>
              <a:spcAft>
                <a:spcPts val="0"/>
              </a:spcAft>
              <a:buClrTx/>
              <a:buSzTx/>
              <a:tabLst/>
              <a:defRPr/>
            </a:pPr>
            <a:r>
              <a:rPr lang="en-US" sz="1300" noProof="0" dirty="0" smtClean="0">
                <a:latin typeface="+mj-lt"/>
              </a:rPr>
              <a:t>Calculate injury incidence rates utilizing reliable and appropriate numerators and denominators. For instance when calculating injury incidence rates among nursing personnel, the denominator should only include nurses that are exposed or potentially exposed to sharp devices.</a:t>
            </a:r>
          </a:p>
          <a:p>
            <a:pPr marR="0" lvl="0" algn="l" defTabSz="914400" rtl="0" eaLnBrk="1" fontAlgn="auto" latinLnBrk="0" hangingPunct="1">
              <a:lnSpc>
                <a:spcPct val="100000"/>
              </a:lnSpc>
              <a:spcBef>
                <a:spcPts val="0"/>
              </a:spcBef>
              <a:spcAft>
                <a:spcPts val="0"/>
              </a:spcAft>
              <a:buClrTx/>
              <a:buSzTx/>
              <a:tabLst/>
              <a:defRPr/>
            </a:pPr>
            <a:endParaRPr lang="en-US" sz="1300" dirty="0">
              <a:latin typeface="+mj-lt"/>
            </a:endParaRPr>
          </a:p>
          <a:p>
            <a:pPr marR="0" lvl="0" algn="l" defTabSz="914400" rtl="0" eaLnBrk="1" fontAlgn="auto" latinLnBrk="0" hangingPunct="1">
              <a:lnSpc>
                <a:spcPct val="100000"/>
              </a:lnSpc>
              <a:spcBef>
                <a:spcPts val="0"/>
              </a:spcBef>
              <a:spcAft>
                <a:spcPts val="0"/>
              </a:spcAft>
              <a:buClrTx/>
              <a:buSzTx/>
              <a:tabLst/>
              <a:defRPr/>
            </a:pPr>
            <a:r>
              <a:rPr lang="en-US" sz="1300" noProof="0" dirty="0" smtClean="0">
                <a:latin typeface="+mj-lt"/>
              </a:rPr>
              <a:t>Procedure and/or device-specific incidence rates are also useful metrics to calculate. </a:t>
            </a:r>
            <a:r>
              <a:rPr lang="en-US" sz="1300" dirty="0" smtClean="0">
                <a:latin typeface="+mj-lt"/>
              </a:rPr>
              <a:t>The denominator should be based on the actual numbers of procedures performed or devices used which can sometimes be difficult to obtain.</a:t>
            </a:r>
          </a:p>
          <a:p>
            <a:pPr marR="0" lvl="0" algn="l" defTabSz="914400" rtl="0" eaLnBrk="1" fontAlgn="auto" latinLnBrk="0" hangingPunct="1">
              <a:lnSpc>
                <a:spcPct val="100000"/>
              </a:lnSpc>
              <a:spcBef>
                <a:spcPts val="0"/>
              </a:spcBef>
              <a:spcAft>
                <a:spcPts val="0"/>
              </a:spcAft>
              <a:buClrTx/>
              <a:buSzTx/>
              <a:tabLst/>
              <a:defRPr/>
            </a:pPr>
            <a:endParaRPr lang="en-US" sz="1300" noProof="0" dirty="0">
              <a:solidFill>
                <a:srgbClr val="1E345D">
                  <a:lumMod val="50000"/>
                </a:srgbClr>
              </a:solidFill>
              <a:latin typeface="+mj-lt"/>
            </a:endParaRPr>
          </a:p>
          <a:p>
            <a:pPr marR="0" lvl="0" algn="l" defTabSz="914400" rtl="0" eaLnBrk="1" fontAlgn="auto" latinLnBrk="0" hangingPunct="1">
              <a:lnSpc>
                <a:spcPct val="100000"/>
              </a:lnSpc>
              <a:spcBef>
                <a:spcPts val="0"/>
              </a:spcBef>
              <a:spcAft>
                <a:spcPts val="0"/>
              </a:spcAft>
              <a:buClrTx/>
              <a:buSzTx/>
              <a:tabLst/>
              <a:defRPr/>
            </a:pPr>
            <a:endParaRPr lang="en-US" sz="1300" noProof="0" dirty="0" smtClean="0">
              <a:solidFill>
                <a:srgbClr val="1E345D">
                  <a:lumMod val="50000"/>
                </a:srgbClr>
              </a:solidFill>
              <a:latin typeface="+mj-lt"/>
            </a:endParaRPr>
          </a:p>
          <a:p>
            <a:pPr marR="0" lvl="0" algn="l" defTabSz="914400" rtl="0" eaLnBrk="1" fontAlgn="auto" latinLnBrk="0" hangingPunct="1">
              <a:lnSpc>
                <a:spcPct val="100000"/>
              </a:lnSpc>
              <a:spcBef>
                <a:spcPts val="0"/>
              </a:spcBef>
              <a:spcAft>
                <a:spcPts val="0"/>
              </a:spcAft>
              <a:buClrTx/>
              <a:buSzTx/>
              <a:tabLst/>
              <a:defRPr/>
            </a:pPr>
            <a:endParaRPr lang="en-US" sz="1300" noProof="0" dirty="0" smtClean="0">
              <a:solidFill>
                <a:srgbClr val="1E345D">
                  <a:lumMod val="50000"/>
                </a:srgbClr>
              </a:solidFill>
              <a:latin typeface="+mj-lt"/>
            </a:endParaRPr>
          </a:p>
          <a:p>
            <a:pPr marL="1200150" lvl="2" indent="-285750">
              <a:buFont typeface="Arial" panose="020B0604020202020204" pitchFamily="34" charset="0"/>
              <a:buChar char="•"/>
            </a:pPr>
            <a:endParaRPr kumimoji="0" lang="en-US" sz="500" b="0" i="0" u="none" strike="noStrike" kern="1200" cap="none" spc="0" normalizeH="0" baseline="0" noProof="0" dirty="0">
              <a:ln>
                <a:noFill/>
              </a:ln>
              <a:solidFill>
                <a:srgbClr val="1E345D">
                  <a:lumMod val="50000"/>
                </a:srgbClr>
              </a:solidFill>
              <a:effectLst/>
              <a:uLnTx/>
              <a:uFillTx/>
              <a:latin typeface="+mj-lt"/>
            </a:endParaRPr>
          </a:p>
        </p:txBody>
      </p:sp>
      <p:sp>
        <p:nvSpPr>
          <p:cNvPr id="50" name="Rectangle 49"/>
          <p:cNvSpPr/>
          <p:nvPr/>
        </p:nvSpPr>
        <p:spPr>
          <a:xfrm>
            <a:off x="7077076" y="5793646"/>
            <a:ext cx="4718440" cy="507831"/>
          </a:xfrm>
          <a:prstGeom prst="rect">
            <a:avLst/>
          </a:prstGeom>
        </p:spPr>
        <p:txBody>
          <a:bodyPr wrap="square">
            <a:spAutoFit/>
          </a:bodyPr>
          <a:lstStyle/>
          <a:p>
            <a:r>
              <a:rPr lang="en-US" sz="900" dirty="0"/>
              <a:t>https://</a:t>
            </a:r>
            <a:r>
              <a:rPr lang="en-US" sz="900" dirty="0" smtClean="0"/>
              <a:t>www.cdc.gov/sharpssafety/resources.html</a:t>
            </a:r>
            <a:endParaRPr lang="en-US" sz="900" dirty="0" smtClean="0">
              <a:hlinkClick r:id="rId2"/>
            </a:endParaRPr>
          </a:p>
          <a:p>
            <a:r>
              <a:rPr lang="en-US" sz="900" dirty="0" smtClean="0">
                <a:hlinkClick r:id="rId2"/>
              </a:rPr>
              <a:t>https</a:t>
            </a:r>
            <a:r>
              <a:rPr lang="en-US" sz="900" dirty="0">
                <a:hlinkClick r:id="rId2"/>
              </a:rPr>
              <a:t>://www.osha.gov/SLTC/etools/hospital/hazards/sharps/sharps.html</a:t>
            </a:r>
            <a:endParaRPr lang="en-US" sz="900" dirty="0"/>
          </a:p>
          <a:p>
            <a:r>
              <a:rPr lang="en-US" sz="900" dirty="0">
                <a:hlinkClick r:id="rId3"/>
              </a:rPr>
              <a:t>https://www.osha.gov/SLTC/etools/hospital/hazards/sharps/sharps.html#needlestick_injuries</a:t>
            </a:r>
            <a:endParaRPr lang="en-US" sz="900" dirty="0"/>
          </a:p>
        </p:txBody>
      </p:sp>
      <p:grpSp>
        <p:nvGrpSpPr>
          <p:cNvPr id="22" name="Group 21"/>
          <p:cNvGrpSpPr/>
          <p:nvPr/>
        </p:nvGrpSpPr>
        <p:grpSpPr>
          <a:xfrm>
            <a:off x="434083" y="3665063"/>
            <a:ext cx="2475354" cy="1839146"/>
            <a:chOff x="401681" y="2727282"/>
            <a:chExt cx="2475354" cy="1839146"/>
          </a:xfrm>
        </p:grpSpPr>
        <p:grpSp>
          <p:nvGrpSpPr>
            <p:cNvPr id="24" name="Group 23"/>
            <p:cNvGrpSpPr/>
            <p:nvPr/>
          </p:nvGrpSpPr>
          <p:grpSpPr>
            <a:xfrm>
              <a:off x="401681" y="2727282"/>
              <a:ext cx="2461104" cy="892646"/>
              <a:chOff x="387623" y="1767249"/>
              <a:chExt cx="2461104" cy="892646"/>
            </a:xfrm>
          </p:grpSpPr>
          <p:grpSp>
            <p:nvGrpSpPr>
              <p:cNvPr id="36" name="Group 35"/>
              <p:cNvGrpSpPr/>
              <p:nvPr/>
            </p:nvGrpSpPr>
            <p:grpSpPr>
              <a:xfrm>
                <a:off x="387623" y="1767249"/>
                <a:ext cx="2461104" cy="892646"/>
                <a:chOff x="601310" y="735392"/>
                <a:chExt cx="2567314" cy="1982726"/>
              </a:xfrm>
            </p:grpSpPr>
            <p:sp>
              <p:nvSpPr>
                <p:cNvPr id="38" name="Rectangle 37"/>
                <p:cNvSpPr/>
                <p:nvPr/>
              </p:nvSpPr>
              <p:spPr>
                <a:xfrm>
                  <a:off x="601310" y="977708"/>
                  <a:ext cx="2567314" cy="1740410"/>
                </a:xfrm>
                <a:prstGeom prst="rect">
                  <a:avLst/>
                </a:prstGeom>
                <a:solidFill>
                  <a:srgbClr val="B1C4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9" name="Pentagon 38"/>
                <p:cNvSpPr/>
                <p:nvPr/>
              </p:nvSpPr>
              <p:spPr>
                <a:xfrm>
                  <a:off x="601310" y="735392"/>
                  <a:ext cx="978408" cy="484632"/>
                </a:xfrm>
                <a:prstGeom prst="homePlate">
                  <a:avLst/>
                </a:prstGeom>
                <a:solidFill>
                  <a:srgbClr val="B1C4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0" name="Rectangle 39"/>
                <p:cNvSpPr/>
                <p:nvPr/>
              </p:nvSpPr>
              <p:spPr>
                <a:xfrm>
                  <a:off x="657049" y="1030732"/>
                  <a:ext cx="2455835" cy="1634362"/>
                </a:xfrm>
                <a:prstGeom prst="rect">
                  <a:avLst/>
                </a:prstGeom>
                <a:solidFill>
                  <a:srgbClr val="E2EB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37" name="TextBox 36"/>
              <p:cNvSpPr txBox="1"/>
              <p:nvPr/>
            </p:nvSpPr>
            <p:spPr>
              <a:xfrm>
                <a:off x="443012" y="2111620"/>
                <a:ext cx="233784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1E345D"/>
                    </a:solidFill>
                    <a:effectLst/>
                    <a:uLnTx/>
                    <a:uFillTx/>
                    <a:latin typeface="Calibri" panose="020F0502020204030204"/>
                    <a:ea typeface="+mn-ea"/>
                    <a:cs typeface="+mn-cs"/>
                  </a:rPr>
                  <a:t>Device Selection</a:t>
                </a:r>
              </a:p>
            </p:txBody>
          </p:sp>
        </p:grpSp>
        <p:grpSp>
          <p:nvGrpSpPr>
            <p:cNvPr id="27" name="Group 26"/>
            <p:cNvGrpSpPr/>
            <p:nvPr/>
          </p:nvGrpSpPr>
          <p:grpSpPr>
            <a:xfrm>
              <a:off x="403557" y="3673782"/>
              <a:ext cx="2473478" cy="892646"/>
              <a:chOff x="387623" y="1767249"/>
              <a:chExt cx="2473478" cy="892646"/>
            </a:xfrm>
          </p:grpSpPr>
          <p:grpSp>
            <p:nvGrpSpPr>
              <p:cNvPr id="28" name="Group 27"/>
              <p:cNvGrpSpPr/>
              <p:nvPr/>
            </p:nvGrpSpPr>
            <p:grpSpPr>
              <a:xfrm>
                <a:off x="387623" y="1767249"/>
                <a:ext cx="2461104" cy="892646"/>
                <a:chOff x="601310" y="735392"/>
                <a:chExt cx="2567314" cy="1982726"/>
              </a:xfrm>
            </p:grpSpPr>
            <p:sp>
              <p:nvSpPr>
                <p:cNvPr id="33" name="Rectangle 32"/>
                <p:cNvSpPr/>
                <p:nvPr/>
              </p:nvSpPr>
              <p:spPr>
                <a:xfrm>
                  <a:off x="601310" y="977708"/>
                  <a:ext cx="2567314" cy="1740410"/>
                </a:xfrm>
                <a:prstGeom prst="rect">
                  <a:avLst/>
                </a:prstGeom>
                <a:solidFill>
                  <a:srgbClr val="B1C4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4" name="Pentagon 33"/>
                <p:cNvSpPr/>
                <p:nvPr/>
              </p:nvSpPr>
              <p:spPr>
                <a:xfrm>
                  <a:off x="601310" y="735392"/>
                  <a:ext cx="978408" cy="484632"/>
                </a:xfrm>
                <a:prstGeom prst="homePlate">
                  <a:avLst/>
                </a:prstGeom>
                <a:solidFill>
                  <a:srgbClr val="B1C4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5" name="Rectangle 34"/>
                <p:cNvSpPr/>
                <p:nvPr/>
              </p:nvSpPr>
              <p:spPr>
                <a:xfrm>
                  <a:off x="657049" y="1030732"/>
                  <a:ext cx="2455835" cy="1634362"/>
                </a:xfrm>
                <a:prstGeom prst="rect">
                  <a:avLst/>
                </a:prstGeom>
                <a:solidFill>
                  <a:srgbClr val="E2EB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29" name="TextBox 28"/>
              <p:cNvSpPr txBox="1"/>
              <p:nvPr/>
            </p:nvSpPr>
            <p:spPr>
              <a:xfrm>
                <a:off x="404290" y="2082043"/>
                <a:ext cx="2456811" cy="369332"/>
              </a:xfrm>
              <a:prstGeom prst="rect">
                <a:avLst/>
              </a:prstGeom>
              <a:noFill/>
            </p:spPr>
            <p:txBody>
              <a:bodyPr wrap="square" rtlCol="0">
                <a:spAutoFit/>
              </a:bodyPr>
              <a:lstStyle/>
              <a:p>
                <a:pPr lvl="0" algn="ctr">
                  <a:defRPr/>
                </a:pPr>
                <a:r>
                  <a:rPr lang="en-US" dirty="0" smtClean="0"/>
                  <a:t>Education and Training</a:t>
                </a:r>
                <a:endParaRPr lang="en-US" dirty="0"/>
              </a:p>
            </p:txBody>
          </p:sp>
        </p:grpSp>
      </p:grpSp>
    </p:spTree>
    <p:extLst>
      <p:ext uri="{BB962C8B-B14F-4D97-AF65-F5344CB8AC3E}">
        <p14:creationId xmlns:p14="http://schemas.microsoft.com/office/powerpoint/2010/main" val="1863535418"/>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Operational Processes</a:t>
            </a:r>
            <a:endParaRPr lang="en-US" dirty="0"/>
          </a:p>
        </p:txBody>
      </p:sp>
      <p:grpSp>
        <p:nvGrpSpPr>
          <p:cNvPr id="21" name="Group 20"/>
          <p:cNvGrpSpPr/>
          <p:nvPr/>
        </p:nvGrpSpPr>
        <p:grpSpPr>
          <a:xfrm>
            <a:off x="3880135" y="830365"/>
            <a:ext cx="7870893" cy="5534024"/>
            <a:chOff x="3997257" y="723900"/>
            <a:chExt cx="7870893" cy="5534024"/>
          </a:xfrm>
        </p:grpSpPr>
        <p:sp>
          <p:nvSpPr>
            <p:cNvPr id="19" name="Rectangle 18"/>
            <p:cNvSpPr/>
            <p:nvPr/>
          </p:nvSpPr>
          <p:spPr>
            <a:xfrm>
              <a:off x="3997257" y="1190624"/>
              <a:ext cx="7870893" cy="5067300"/>
            </a:xfrm>
            <a:prstGeom prst="rect">
              <a:avLst/>
            </a:prstGeom>
            <a:solidFill>
              <a:srgbClr val="0082C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Pentagon 13"/>
            <p:cNvSpPr/>
            <p:nvPr/>
          </p:nvSpPr>
          <p:spPr>
            <a:xfrm>
              <a:off x="3997257" y="723900"/>
              <a:ext cx="4156143" cy="1172668"/>
            </a:xfrm>
            <a:prstGeom prst="homePlate">
              <a:avLst/>
            </a:prstGeom>
            <a:solidFill>
              <a:srgbClr val="0082C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8" name="TextBox 17"/>
            <p:cNvSpPr txBox="1"/>
            <p:nvPr/>
          </p:nvSpPr>
          <p:spPr>
            <a:xfrm>
              <a:off x="4079224" y="900641"/>
              <a:ext cx="1896994"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effectLst/>
                  <a:uLnTx/>
                  <a:uFillTx/>
                  <a:latin typeface="Calibri" panose="020F0502020204030204"/>
                  <a:ea typeface="+mn-ea"/>
                  <a:cs typeface="+mn-cs"/>
                </a:rPr>
                <a:t>Device Selection</a:t>
              </a:r>
            </a:p>
          </p:txBody>
        </p:sp>
        <p:sp>
          <p:nvSpPr>
            <p:cNvPr id="26" name="Rectangle 25"/>
            <p:cNvSpPr/>
            <p:nvPr/>
          </p:nvSpPr>
          <p:spPr>
            <a:xfrm>
              <a:off x="4038178" y="1431338"/>
              <a:ext cx="7789050" cy="475038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sp>
        <p:nvSpPr>
          <p:cNvPr id="20" name="TextBox 19"/>
          <p:cNvSpPr txBox="1"/>
          <p:nvPr/>
        </p:nvSpPr>
        <p:spPr>
          <a:xfrm>
            <a:off x="3958096" y="1515656"/>
            <a:ext cx="7505983" cy="369332"/>
          </a:xfrm>
          <a:prstGeom prst="rect">
            <a:avLst/>
          </a:prstGeom>
          <a:noFill/>
        </p:spPr>
        <p:txBody>
          <a:bodyPr wrap="square" rtlCol="0">
            <a:spAutoFit/>
          </a:bodyPr>
          <a:lstStyle/>
          <a:p>
            <a:pPr marR="0" lvl="0" algn="ctr" defTabSz="914400" rtl="0" eaLnBrk="1" fontAlgn="auto" latinLnBrk="0" hangingPunct="1">
              <a:lnSpc>
                <a:spcPct val="100000"/>
              </a:lnSpc>
              <a:spcBef>
                <a:spcPts val="0"/>
              </a:spcBef>
              <a:spcAft>
                <a:spcPts val="0"/>
              </a:spcAft>
              <a:buClrTx/>
              <a:buSzTx/>
              <a:tabLst/>
              <a:defRPr/>
            </a:pPr>
            <a:r>
              <a:rPr lang="en-US" b="1" noProof="0" dirty="0" smtClean="0">
                <a:solidFill>
                  <a:srgbClr val="1E345D">
                    <a:lumMod val="50000"/>
                  </a:srgbClr>
                </a:solidFill>
                <a:latin typeface="Calibri" panose="020F0502020204030204"/>
              </a:rPr>
              <a:t>Product Evaluation Process</a:t>
            </a:r>
          </a:p>
        </p:txBody>
      </p:sp>
      <p:sp>
        <p:nvSpPr>
          <p:cNvPr id="50" name="Rectangle 49"/>
          <p:cNvSpPr/>
          <p:nvPr/>
        </p:nvSpPr>
        <p:spPr>
          <a:xfrm>
            <a:off x="7959164" y="5521408"/>
            <a:ext cx="3656326" cy="646331"/>
          </a:xfrm>
          <a:prstGeom prst="rect">
            <a:avLst/>
          </a:prstGeom>
        </p:spPr>
        <p:txBody>
          <a:bodyPr wrap="square">
            <a:spAutoFit/>
          </a:bodyPr>
          <a:lstStyle/>
          <a:p>
            <a:r>
              <a:rPr lang="en-US" sz="900" dirty="0"/>
              <a:t>https://</a:t>
            </a:r>
            <a:r>
              <a:rPr lang="en-US" sz="900" dirty="0" smtClean="0"/>
              <a:t>www.cdc.gov/sharpssafety/resources.html</a:t>
            </a:r>
            <a:endParaRPr lang="en-US" sz="900" dirty="0" smtClean="0">
              <a:hlinkClick r:id="rId3"/>
            </a:endParaRPr>
          </a:p>
          <a:p>
            <a:r>
              <a:rPr lang="en-US" sz="900" dirty="0" smtClean="0">
                <a:hlinkClick r:id="rId3"/>
              </a:rPr>
              <a:t>https</a:t>
            </a:r>
            <a:r>
              <a:rPr lang="en-US" sz="900" dirty="0">
                <a:hlinkClick r:id="rId3"/>
              </a:rPr>
              <a:t>://www.osha.gov/SLTC/etools/hospital/hazards/sharps/sharps.html</a:t>
            </a:r>
            <a:endParaRPr lang="en-US" sz="900" dirty="0"/>
          </a:p>
          <a:p>
            <a:r>
              <a:rPr lang="en-US" sz="900" dirty="0">
                <a:hlinkClick r:id="rId4"/>
              </a:rPr>
              <a:t>https://www.osha.gov/SLTC/etools/hospital/hazards/sharps/sharps.html#needlestick_injuries</a:t>
            </a:r>
            <a:endParaRPr lang="en-US" sz="900" dirty="0"/>
          </a:p>
        </p:txBody>
      </p:sp>
      <p:grpSp>
        <p:nvGrpSpPr>
          <p:cNvPr id="4" name="Group 3"/>
          <p:cNvGrpSpPr/>
          <p:nvPr/>
        </p:nvGrpSpPr>
        <p:grpSpPr>
          <a:xfrm>
            <a:off x="4285192" y="1902343"/>
            <a:ext cx="3506259" cy="1962827"/>
            <a:chOff x="4211968" y="3315647"/>
            <a:chExt cx="5691782" cy="1962827"/>
          </a:xfrm>
          <a:solidFill>
            <a:schemeClr val="tx1"/>
          </a:solidFill>
        </p:grpSpPr>
        <p:sp>
          <p:nvSpPr>
            <p:cNvPr id="6" name="Freeform 5"/>
            <p:cNvSpPr/>
            <p:nvPr/>
          </p:nvSpPr>
          <p:spPr>
            <a:xfrm>
              <a:off x="4211971" y="3315647"/>
              <a:ext cx="5655929" cy="629179"/>
            </a:xfrm>
            <a:custGeom>
              <a:avLst/>
              <a:gdLst>
                <a:gd name="connsiteX0" fmla="*/ 0 w 5689600"/>
                <a:gd name="connsiteY0" fmla="*/ 93482 h 560880"/>
                <a:gd name="connsiteX1" fmla="*/ 93482 w 5689600"/>
                <a:gd name="connsiteY1" fmla="*/ 0 h 560880"/>
                <a:gd name="connsiteX2" fmla="*/ 5596118 w 5689600"/>
                <a:gd name="connsiteY2" fmla="*/ 0 h 560880"/>
                <a:gd name="connsiteX3" fmla="*/ 5689600 w 5689600"/>
                <a:gd name="connsiteY3" fmla="*/ 93482 h 560880"/>
                <a:gd name="connsiteX4" fmla="*/ 5689600 w 5689600"/>
                <a:gd name="connsiteY4" fmla="*/ 467398 h 560880"/>
                <a:gd name="connsiteX5" fmla="*/ 5596118 w 5689600"/>
                <a:gd name="connsiteY5" fmla="*/ 560880 h 560880"/>
                <a:gd name="connsiteX6" fmla="*/ 93482 w 5689600"/>
                <a:gd name="connsiteY6" fmla="*/ 560880 h 560880"/>
                <a:gd name="connsiteX7" fmla="*/ 0 w 5689600"/>
                <a:gd name="connsiteY7" fmla="*/ 467398 h 560880"/>
                <a:gd name="connsiteX8" fmla="*/ 0 w 5689600"/>
                <a:gd name="connsiteY8" fmla="*/ 93482 h 560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89600" h="560880">
                  <a:moveTo>
                    <a:pt x="0" y="93482"/>
                  </a:moveTo>
                  <a:cubicBezTo>
                    <a:pt x="0" y="41853"/>
                    <a:pt x="41853" y="0"/>
                    <a:pt x="93482" y="0"/>
                  </a:cubicBezTo>
                  <a:lnTo>
                    <a:pt x="5596118" y="0"/>
                  </a:lnTo>
                  <a:cubicBezTo>
                    <a:pt x="5647747" y="0"/>
                    <a:pt x="5689600" y="41853"/>
                    <a:pt x="5689600" y="93482"/>
                  </a:cubicBezTo>
                  <a:lnTo>
                    <a:pt x="5689600" y="467398"/>
                  </a:lnTo>
                  <a:cubicBezTo>
                    <a:pt x="5689600" y="519027"/>
                    <a:pt x="5647747" y="560880"/>
                    <a:pt x="5596118" y="560880"/>
                  </a:cubicBezTo>
                  <a:lnTo>
                    <a:pt x="93482" y="560880"/>
                  </a:lnTo>
                  <a:cubicBezTo>
                    <a:pt x="41853" y="560880"/>
                    <a:pt x="0" y="519027"/>
                    <a:pt x="0" y="467398"/>
                  </a:cubicBezTo>
                  <a:lnTo>
                    <a:pt x="0" y="93482"/>
                  </a:lnTo>
                  <a:close/>
                </a:path>
              </a:pathLst>
            </a:cu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2433" tIns="27380" rIns="242433" bIns="27380" numCol="1" spcCol="1270" anchor="ctr" anchorCtr="0">
              <a:noAutofit/>
            </a:bodyPr>
            <a:lstStyle/>
            <a:p>
              <a:pPr lvl="1" defTabSz="844550">
                <a:lnSpc>
                  <a:spcPct val="90000"/>
                </a:lnSpc>
                <a:spcBef>
                  <a:spcPct val="0"/>
                </a:spcBef>
                <a:spcAft>
                  <a:spcPct val="35000"/>
                </a:spcAft>
              </a:pPr>
              <a:r>
                <a:rPr lang="en-US" sz="1400" kern="1200" dirty="0" smtClean="0"/>
                <a:t>Organize product selection and evaluation team</a:t>
              </a:r>
              <a:endParaRPr lang="en-US" sz="1400" kern="1200" dirty="0"/>
            </a:p>
          </p:txBody>
        </p:sp>
        <p:sp>
          <p:nvSpPr>
            <p:cNvPr id="8" name="Freeform 7"/>
            <p:cNvSpPr/>
            <p:nvPr/>
          </p:nvSpPr>
          <p:spPr>
            <a:xfrm>
              <a:off x="4211968" y="4059072"/>
              <a:ext cx="5688345" cy="560880"/>
            </a:xfrm>
            <a:custGeom>
              <a:avLst/>
              <a:gdLst>
                <a:gd name="connsiteX0" fmla="*/ 0 w 5689600"/>
                <a:gd name="connsiteY0" fmla="*/ 93482 h 560880"/>
                <a:gd name="connsiteX1" fmla="*/ 93482 w 5689600"/>
                <a:gd name="connsiteY1" fmla="*/ 0 h 560880"/>
                <a:gd name="connsiteX2" fmla="*/ 5596118 w 5689600"/>
                <a:gd name="connsiteY2" fmla="*/ 0 h 560880"/>
                <a:gd name="connsiteX3" fmla="*/ 5689600 w 5689600"/>
                <a:gd name="connsiteY3" fmla="*/ 93482 h 560880"/>
                <a:gd name="connsiteX4" fmla="*/ 5689600 w 5689600"/>
                <a:gd name="connsiteY4" fmla="*/ 467398 h 560880"/>
                <a:gd name="connsiteX5" fmla="*/ 5596118 w 5689600"/>
                <a:gd name="connsiteY5" fmla="*/ 560880 h 560880"/>
                <a:gd name="connsiteX6" fmla="*/ 93482 w 5689600"/>
                <a:gd name="connsiteY6" fmla="*/ 560880 h 560880"/>
                <a:gd name="connsiteX7" fmla="*/ 0 w 5689600"/>
                <a:gd name="connsiteY7" fmla="*/ 467398 h 560880"/>
                <a:gd name="connsiteX8" fmla="*/ 0 w 5689600"/>
                <a:gd name="connsiteY8" fmla="*/ 93482 h 560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89600" h="560880">
                  <a:moveTo>
                    <a:pt x="0" y="93482"/>
                  </a:moveTo>
                  <a:cubicBezTo>
                    <a:pt x="0" y="41853"/>
                    <a:pt x="41853" y="0"/>
                    <a:pt x="93482" y="0"/>
                  </a:cubicBezTo>
                  <a:lnTo>
                    <a:pt x="5596118" y="0"/>
                  </a:lnTo>
                  <a:cubicBezTo>
                    <a:pt x="5647747" y="0"/>
                    <a:pt x="5689600" y="41853"/>
                    <a:pt x="5689600" y="93482"/>
                  </a:cubicBezTo>
                  <a:lnTo>
                    <a:pt x="5689600" y="467398"/>
                  </a:lnTo>
                  <a:cubicBezTo>
                    <a:pt x="5689600" y="519027"/>
                    <a:pt x="5647747" y="560880"/>
                    <a:pt x="5596118" y="560880"/>
                  </a:cubicBezTo>
                  <a:lnTo>
                    <a:pt x="93482" y="560880"/>
                  </a:lnTo>
                  <a:cubicBezTo>
                    <a:pt x="41853" y="560880"/>
                    <a:pt x="0" y="519027"/>
                    <a:pt x="0" y="467398"/>
                  </a:cubicBezTo>
                  <a:lnTo>
                    <a:pt x="0" y="93482"/>
                  </a:lnTo>
                  <a:close/>
                </a:path>
              </a:pathLst>
            </a:cu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2433" tIns="27380" rIns="242433" bIns="27380" numCol="1" spcCol="1270" anchor="ctr" anchorCtr="0">
              <a:noAutofit/>
            </a:bodyPr>
            <a:lstStyle/>
            <a:p>
              <a:pPr lvl="1" defTabSz="844550">
                <a:lnSpc>
                  <a:spcPct val="90000"/>
                </a:lnSpc>
                <a:spcBef>
                  <a:spcPct val="0"/>
                </a:spcBef>
                <a:spcAft>
                  <a:spcPct val="35000"/>
                </a:spcAft>
              </a:pPr>
              <a:r>
                <a:rPr lang="en-US" sz="1400" kern="1200" dirty="0" smtClean="0"/>
                <a:t>Set priorities for product consideration</a:t>
              </a:r>
              <a:endParaRPr lang="en-US" sz="1400" kern="1200" dirty="0"/>
            </a:p>
          </p:txBody>
        </p:sp>
        <p:sp>
          <p:nvSpPr>
            <p:cNvPr id="10" name="Freeform 9"/>
            <p:cNvSpPr/>
            <p:nvPr/>
          </p:nvSpPr>
          <p:spPr>
            <a:xfrm>
              <a:off x="4211970" y="4717594"/>
              <a:ext cx="5691780" cy="560880"/>
            </a:xfrm>
            <a:custGeom>
              <a:avLst/>
              <a:gdLst>
                <a:gd name="connsiteX0" fmla="*/ 0 w 5689600"/>
                <a:gd name="connsiteY0" fmla="*/ 93482 h 560880"/>
                <a:gd name="connsiteX1" fmla="*/ 93482 w 5689600"/>
                <a:gd name="connsiteY1" fmla="*/ 0 h 560880"/>
                <a:gd name="connsiteX2" fmla="*/ 5596118 w 5689600"/>
                <a:gd name="connsiteY2" fmla="*/ 0 h 560880"/>
                <a:gd name="connsiteX3" fmla="*/ 5689600 w 5689600"/>
                <a:gd name="connsiteY3" fmla="*/ 93482 h 560880"/>
                <a:gd name="connsiteX4" fmla="*/ 5689600 w 5689600"/>
                <a:gd name="connsiteY4" fmla="*/ 467398 h 560880"/>
                <a:gd name="connsiteX5" fmla="*/ 5596118 w 5689600"/>
                <a:gd name="connsiteY5" fmla="*/ 560880 h 560880"/>
                <a:gd name="connsiteX6" fmla="*/ 93482 w 5689600"/>
                <a:gd name="connsiteY6" fmla="*/ 560880 h 560880"/>
                <a:gd name="connsiteX7" fmla="*/ 0 w 5689600"/>
                <a:gd name="connsiteY7" fmla="*/ 467398 h 560880"/>
                <a:gd name="connsiteX8" fmla="*/ 0 w 5689600"/>
                <a:gd name="connsiteY8" fmla="*/ 93482 h 560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89600" h="560880">
                  <a:moveTo>
                    <a:pt x="0" y="93482"/>
                  </a:moveTo>
                  <a:cubicBezTo>
                    <a:pt x="0" y="41853"/>
                    <a:pt x="41853" y="0"/>
                    <a:pt x="93482" y="0"/>
                  </a:cubicBezTo>
                  <a:lnTo>
                    <a:pt x="5596118" y="0"/>
                  </a:lnTo>
                  <a:cubicBezTo>
                    <a:pt x="5647747" y="0"/>
                    <a:pt x="5689600" y="41853"/>
                    <a:pt x="5689600" y="93482"/>
                  </a:cubicBezTo>
                  <a:lnTo>
                    <a:pt x="5689600" y="467398"/>
                  </a:lnTo>
                  <a:cubicBezTo>
                    <a:pt x="5689600" y="519027"/>
                    <a:pt x="5647747" y="560880"/>
                    <a:pt x="5596118" y="560880"/>
                  </a:cubicBezTo>
                  <a:lnTo>
                    <a:pt x="93482" y="560880"/>
                  </a:lnTo>
                  <a:cubicBezTo>
                    <a:pt x="41853" y="560880"/>
                    <a:pt x="0" y="519027"/>
                    <a:pt x="0" y="467398"/>
                  </a:cubicBezTo>
                  <a:lnTo>
                    <a:pt x="0" y="93482"/>
                  </a:lnTo>
                  <a:close/>
                </a:path>
              </a:pathLst>
            </a:cu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2433" tIns="27380" rIns="242433" bIns="27380" numCol="1" spcCol="1270" anchor="ctr" anchorCtr="0">
              <a:noAutofit/>
            </a:bodyPr>
            <a:lstStyle/>
            <a:p>
              <a:pPr lvl="1" defTabSz="844550">
                <a:lnSpc>
                  <a:spcPct val="90000"/>
                </a:lnSpc>
                <a:spcBef>
                  <a:spcPct val="0"/>
                </a:spcBef>
                <a:spcAft>
                  <a:spcPct val="35000"/>
                </a:spcAft>
              </a:pPr>
              <a:r>
                <a:rPr lang="en-US" sz="1400" kern="1200" dirty="0" smtClean="0"/>
                <a:t>Gather information on use of conventional device</a:t>
              </a:r>
            </a:p>
          </p:txBody>
        </p:sp>
      </p:grpSp>
      <p:grpSp>
        <p:nvGrpSpPr>
          <p:cNvPr id="28" name="Group 27"/>
          <p:cNvGrpSpPr/>
          <p:nvPr/>
        </p:nvGrpSpPr>
        <p:grpSpPr>
          <a:xfrm>
            <a:off x="4285192" y="3986036"/>
            <a:ext cx="3530390" cy="2041246"/>
            <a:chOff x="4245182" y="3337578"/>
            <a:chExt cx="5730955" cy="2041246"/>
          </a:xfrm>
          <a:solidFill>
            <a:schemeClr val="tx1"/>
          </a:solidFill>
        </p:grpSpPr>
        <p:sp>
          <p:nvSpPr>
            <p:cNvPr id="29" name="Freeform 28"/>
            <p:cNvSpPr/>
            <p:nvPr/>
          </p:nvSpPr>
          <p:spPr>
            <a:xfrm>
              <a:off x="4245184" y="3337578"/>
              <a:ext cx="5730951" cy="629179"/>
            </a:xfrm>
            <a:custGeom>
              <a:avLst/>
              <a:gdLst>
                <a:gd name="connsiteX0" fmla="*/ 0 w 5689600"/>
                <a:gd name="connsiteY0" fmla="*/ 93482 h 560880"/>
                <a:gd name="connsiteX1" fmla="*/ 93482 w 5689600"/>
                <a:gd name="connsiteY1" fmla="*/ 0 h 560880"/>
                <a:gd name="connsiteX2" fmla="*/ 5596118 w 5689600"/>
                <a:gd name="connsiteY2" fmla="*/ 0 h 560880"/>
                <a:gd name="connsiteX3" fmla="*/ 5689600 w 5689600"/>
                <a:gd name="connsiteY3" fmla="*/ 93482 h 560880"/>
                <a:gd name="connsiteX4" fmla="*/ 5689600 w 5689600"/>
                <a:gd name="connsiteY4" fmla="*/ 467398 h 560880"/>
                <a:gd name="connsiteX5" fmla="*/ 5596118 w 5689600"/>
                <a:gd name="connsiteY5" fmla="*/ 560880 h 560880"/>
                <a:gd name="connsiteX6" fmla="*/ 93482 w 5689600"/>
                <a:gd name="connsiteY6" fmla="*/ 560880 h 560880"/>
                <a:gd name="connsiteX7" fmla="*/ 0 w 5689600"/>
                <a:gd name="connsiteY7" fmla="*/ 467398 h 560880"/>
                <a:gd name="connsiteX8" fmla="*/ 0 w 5689600"/>
                <a:gd name="connsiteY8" fmla="*/ 93482 h 560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89600" h="560880">
                  <a:moveTo>
                    <a:pt x="0" y="93482"/>
                  </a:moveTo>
                  <a:cubicBezTo>
                    <a:pt x="0" y="41853"/>
                    <a:pt x="41853" y="0"/>
                    <a:pt x="93482" y="0"/>
                  </a:cubicBezTo>
                  <a:lnTo>
                    <a:pt x="5596118" y="0"/>
                  </a:lnTo>
                  <a:cubicBezTo>
                    <a:pt x="5647747" y="0"/>
                    <a:pt x="5689600" y="41853"/>
                    <a:pt x="5689600" y="93482"/>
                  </a:cubicBezTo>
                  <a:lnTo>
                    <a:pt x="5689600" y="467398"/>
                  </a:lnTo>
                  <a:cubicBezTo>
                    <a:pt x="5689600" y="519027"/>
                    <a:pt x="5647747" y="560880"/>
                    <a:pt x="5596118" y="560880"/>
                  </a:cubicBezTo>
                  <a:lnTo>
                    <a:pt x="93482" y="560880"/>
                  </a:lnTo>
                  <a:cubicBezTo>
                    <a:pt x="41853" y="560880"/>
                    <a:pt x="0" y="519027"/>
                    <a:pt x="0" y="467398"/>
                  </a:cubicBezTo>
                  <a:lnTo>
                    <a:pt x="0" y="93482"/>
                  </a:lnTo>
                  <a:close/>
                </a:path>
              </a:pathLst>
            </a:cu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2433" tIns="27380" rIns="242433" bIns="27380" numCol="1" spcCol="1270" anchor="ctr" anchorCtr="0">
              <a:noAutofit/>
            </a:bodyPr>
            <a:lstStyle/>
            <a:p>
              <a:pPr lvl="1" defTabSz="844550">
                <a:lnSpc>
                  <a:spcPct val="90000"/>
                </a:lnSpc>
                <a:spcBef>
                  <a:spcPct val="0"/>
                </a:spcBef>
                <a:spcAft>
                  <a:spcPct val="35000"/>
                </a:spcAft>
              </a:pPr>
              <a:r>
                <a:rPr lang="en-US" sz="1400" kern="1200" dirty="0" smtClean="0"/>
                <a:t>Determine selection criteria</a:t>
              </a:r>
              <a:endParaRPr lang="en-US" sz="1400" kern="1200" dirty="0"/>
            </a:p>
          </p:txBody>
        </p:sp>
        <p:sp>
          <p:nvSpPr>
            <p:cNvPr id="33" name="Freeform 32"/>
            <p:cNvSpPr/>
            <p:nvPr/>
          </p:nvSpPr>
          <p:spPr>
            <a:xfrm>
              <a:off x="4245186" y="4070780"/>
              <a:ext cx="5730951" cy="560880"/>
            </a:xfrm>
            <a:custGeom>
              <a:avLst/>
              <a:gdLst>
                <a:gd name="connsiteX0" fmla="*/ 0 w 5689600"/>
                <a:gd name="connsiteY0" fmla="*/ 93482 h 560880"/>
                <a:gd name="connsiteX1" fmla="*/ 93482 w 5689600"/>
                <a:gd name="connsiteY1" fmla="*/ 0 h 560880"/>
                <a:gd name="connsiteX2" fmla="*/ 5596118 w 5689600"/>
                <a:gd name="connsiteY2" fmla="*/ 0 h 560880"/>
                <a:gd name="connsiteX3" fmla="*/ 5689600 w 5689600"/>
                <a:gd name="connsiteY3" fmla="*/ 93482 h 560880"/>
                <a:gd name="connsiteX4" fmla="*/ 5689600 w 5689600"/>
                <a:gd name="connsiteY4" fmla="*/ 467398 h 560880"/>
                <a:gd name="connsiteX5" fmla="*/ 5596118 w 5689600"/>
                <a:gd name="connsiteY5" fmla="*/ 560880 h 560880"/>
                <a:gd name="connsiteX6" fmla="*/ 93482 w 5689600"/>
                <a:gd name="connsiteY6" fmla="*/ 560880 h 560880"/>
                <a:gd name="connsiteX7" fmla="*/ 0 w 5689600"/>
                <a:gd name="connsiteY7" fmla="*/ 467398 h 560880"/>
                <a:gd name="connsiteX8" fmla="*/ 0 w 5689600"/>
                <a:gd name="connsiteY8" fmla="*/ 93482 h 560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89600" h="560880">
                  <a:moveTo>
                    <a:pt x="0" y="93482"/>
                  </a:moveTo>
                  <a:cubicBezTo>
                    <a:pt x="0" y="41853"/>
                    <a:pt x="41853" y="0"/>
                    <a:pt x="93482" y="0"/>
                  </a:cubicBezTo>
                  <a:lnTo>
                    <a:pt x="5596118" y="0"/>
                  </a:lnTo>
                  <a:cubicBezTo>
                    <a:pt x="5647747" y="0"/>
                    <a:pt x="5689600" y="41853"/>
                    <a:pt x="5689600" y="93482"/>
                  </a:cubicBezTo>
                  <a:lnTo>
                    <a:pt x="5689600" y="467398"/>
                  </a:lnTo>
                  <a:cubicBezTo>
                    <a:pt x="5689600" y="519027"/>
                    <a:pt x="5647747" y="560880"/>
                    <a:pt x="5596118" y="560880"/>
                  </a:cubicBezTo>
                  <a:lnTo>
                    <a:pt x="93482" y="560880"/>
                  </a:lnTo>
                  <a:cubicBezTo>
                    <a:pt x="41853" y="560880"/>
                    <a:pt x="0" y="519027"/>
                    <a:pt x="0" y="467398"/>
                  </a:cubicBezTo>
                  <a:lnTo>
                    <a:pt x="0" y="93482"/>
                  </a:lnTo>
                  <a:close/>
                </a:path>
              </a:pathLst>
            </a:cu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2433" tIns="27380" rIns="242433" bIns="27380" numCol="1" spcCol="1270" anchor="ctr" anchorCtr="0">
              <a:noAutofit/>
            </a:bodyPr>
            <a:lstStyle/>
            <a:p>
              <a:pPr lvl="1" defTabSz="844550">
                <a:lnSpc>
                  <a:spcPct val="90000"/>
                </a:lnSpc>
                <a:spcBef>
                  <a:spcPct val="0"/>
                </a:spcBef>
                <a:spcAft>
                  <a:spcPct val="35000"/>
                </a:spcAft>
              </a:pPr>
              <a:r>
                <a:rPr lang="en-US" sz="1400" dirty="0" smtClean="0"/>
                <a:t>Obtain </a:t>
              </a:r>
              <a:r>
                <a:rPr lang="en-US" sz="1400" dirty="0"/>
                <a:t>information on available products</a:t>
              </a:r>
            </a:p>
          </p:txBody>
        </p:sp>
        <p:sp>
          <p:nvSpPr>
            <p:cNvPr id="34" name="Freeform 33"/>
            <p:cNvSpPr/>
            <p:nvPr/>
          </p:nvSpPr>
          <p:spPr>
            <a:xfrm>
              <a:off x="4245182" y="4817944"/>
              <a:ext cx="5730953" cy="560880"/>
            </a:xfrm>
            <a:custGeom>
              <a:avLst/>
              <a:gdLst>
                <a:gd name="connsiteX0" fmla="*/ 0 w 5689600"/>
                <a:gd name="connsiteY0" fmla="*/ 93482 h 560880"/>
                <a:gd name="connsiteX1" fmla="*/ 93482 w 5689600"/>
                <a:gd name="connsiteY1" fmla="*/ 0 h 560880"/>
                <a:gd name="connsiteX2" fmla="*/ 5596118 w 5689600"/>
                <a:gd name="connsiteY2" fmla="*/ 0 h 560880"/>
                <a:gd name="connsiteX3" fmla="*/ 5689600 w 5689600"/>
                <a:gd name="connsiteY3" fmla="*/ 93482 h 560880"/>
                <a:gd name="connsiteX4" fmla="*/ 5689600 w 5689600"/>
                <a:gd name="connsiteY4" fmla="*/ 467398 h 560880"/>
                <a:gd name="connsiteX5" fmla="*/ 5596118 w 5689600"/>
                <a:gd name="connsiteY5" fmla="*/ 560880 h 560880"/>
                <a:gd name="connsiteX6" fmla="*/ 93482 w 5689600"/>
                <a:gd name="connsiteY6" fmla="*/ 560880 h 560880"/>
                <a:gd name="connsiteX7" fmla="*/ 0 w 5689600"/>
                <a:gd name="connsiteY7" fmla="*/ 467398 h 560880"/>
                <a:gd name="connsiteX8" fmla="*/ 0 w 5689600"/>
                <a:gd name="connsiteY8" fmla="*/ 93482 h 560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89600" h="560880">
                  <a:moveTo>
                    <a:pt x="0" y="93482"/>
                  </a:moveTo>
                  <a:cubicBezTo>
                    <a:pt x="0" y="41853"/>
                    <a:pt x="41853" y="0"/>
                    <a:pt x="93482" y="0"/>
                  </a:cubicBezTo>
                  <a:lnTo>
                    <a:pt x="5596118" y="0"/>
                  </a:lnTo>
                  <a:cubicBezTo>
                    <a:pt x="5647747" y="0"/>
                    <a:pt x="5689600" y="41853"/>
                    <a:pt x="5689600" y="93482"/>
                  </a:cubicBezTo>
                  <a:lnTo>
                    <a:pt x="5689600" y="467398"/>
                  </a:lnTo>
                  <a:cubicBezTo>
                    <a:pt x="5689600" y="519027"/>
                    <a:pt x="5647747" y="560880"/>
                    <a:pt x="5596118" y="560880"/>
                  </a:cubicBezTo>
                  <a:lnTo>
                    <a:pt x="93482" y="560880"/>
                  </a:lnTo>
                  <a:cubicBezTo>
                    <a:pt x="41853" y="560880"/>
                    <a:pt x="0" y="519027"/>
                    <a:pt x="0" y="467398"/>
                  </a:cubicBezTo>
                  <a:lnTo>
                    <a:pt x="0" y="93482"/>
                  </a:lnTo>
                  <a:close/>
                </a:path>
              </a:pathLst>
            </a:cu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2433" tIns="27380" rIns="242433" bIns="27380" numCol="1" spcCol="1270" anchor="ctr" anchorCtr="0">
              <a:noAutofit/>
            </a:bodyPr>
            <a:lstStyle/>
            <a:p>
              <a:pPr lvl="1" defTabSz="844550">
                <a:lnSpc>
                  <a:spcPct val="90000"/>
                </a:lnSpc>
                <a:spcBef>
                  <a:spcPct val="0"/>
                </a:spcBef>
                <a:spcAft>
                  <a:spcPct val="35000"/>
                </a:spcAft>
              </a:pPr>
              <a:r>
                <a:rPr lang="en-US" sz="1400" kern="1200" dirty="0" smtClean="0"/>
                <a:t>Obtain devic</a:t>
              </a:r>
              <a:r>
                <a:rPr lang="en-US" sz="1400" dirty="0" smtClean="0"/>
                <a:t>e samples</a:t>
              </a:r>
              <a:endParaRPr lang="en-US" sz="1400" kern="1200" dirty="0" smtClean="0"/>
            </a:p>
          </p:txBody>
        </p:sp>
      </p:grpSp>
      <p:grpSp>
        <p:nvGrpSpPr>
          <p:cNvPr id="35" name="Group 34"/>
          <p:cNvGrpSpPr/>
          <p:nvPr/>
        </p:nvGrpSpPr>
        <p:grpSpPr>
          <a:xfrm>
            <a:off x="7959163" y="1895409"/>
            <a:ext cx="3514705" cy="1977228"/>
            <a:chOff x="4286533" y="3337578"/>
            <a:chExt cx="5705492" cy="1977228"/>
          </a:xfrm>
          <a:solidFill>
            <a:schemeClr val="tx1"/>
          </a:solidFill>
        </p:grpSpPr>
        <p:sp>
          <p:nvSpPr>
            <p:cNvPr id="36" name="Freeform 35"/>
            <p:cNvSpPr/>
            <p:nvPr/>
          </p:nvSpPr>
          <p:spPr>
            <a:xfrm>
              <a:off x="4286533" y="3337578"/>
              <a:ext cx="5705492" cy="629179"/>
            </a:xfrm>
            <a:custGeom>
              <a:avLst/>
              <a:gdLst>
                <a:gd name="connsiteX0" fmla="*/ 0 w 5689600"/>
                <a:gd name="connsiteY0" fmla="*/ 93482 h 560880"/>
                <a:gd name="connsiteX1" fmla="*/ 93482 w 5689600"/>
                <a:gd name="connsiteY1" fmla="*/ 0 h 560880"/>
                <a:gd name="connsiteX2" fmla="*/ 5596118 w 5689600"/>
                <a:gd name="connsiteY2" fmla="*/ 0 h 560880"/>
                <a:gd name="connsiteX3" fmla="*/ 5689600 w 5689600"/>
                <a:gd name="connsiteY3" fmla="*/ 93482 h 560880"/>
                <a:gd name="connsiteX4" fmla="*/ 5689600 w 5689600"/>
                <a:gd name="connsiteY4" fmla="*/ 467398 h 560880"/>
                <a:gd name="connsiteX5" fmla="*/ 5596118 w 5689600"/>
                <a:gd name="connsiteY5" fmla="*/ 560880 h 560880"/>
                <a:gd name="connsiteX6" fmla="*/ 93482 w 5689600"/>
                <a:gd name="connsiteY6" fmla="*/ 560880 h 560880"/>
                <a:gd name="connsiteX7" fmla="*/ 0 w 5689600"/>
                <a:gd name="connsiteY7" fmla="*/ 467398 h 560880"/>
                <a:gd name="connsiteX8" fmla="*/ 0 w 5689600"/>
                <a:gd name="connsiteY8" fmla="*/ 93482 h 560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89600" h="560880">
                  <a:moveTo>
                    <a:pt x="0" y="93482"/>
                  </a:moveTo>
                  <a:cubicBezTo>
                    <a:pt x="0" y="41853"/>
                    <a:pt x="41853" y="0"/>
                    <a:pt x="93482" y="0"/>
                  </a:cubicBezTo>
                  <a:lnTo>
                    <a:pt x="5596118" y="0"/>
                  </a:lnTo>
                  <a:cubicBezTo>
                    <a:pt x="5647747" y="0"/>
                    <a:pt x="5689600" y="41853"/>
                    <a:pt x="5689600" y="93482"/>
                  </a:cubicBezTo>
                  <a:lnTo>
                    <a:pt x="5689600" y="467398"/>
                  </a:lnTo>
                  <a:cubicBezTo>
                    <a:pt x="5689600" y="519027"/>
                    <a:pt x="5647747" y="560880"/>
                    <a:pt x="5596118" y="560880"/>
                  </a:cubicBezTo>
                  <a:lnTo>
                    <a:pt x="93482" y="560880"/>
                  </a:lnTo>
                  <a:cubicBezTo>
                    <a:pt x="41853" y="560880"/>
                    <a:pt x="0" y="519027"/>
                    <a:pt x="0" y="467398"/>
                  </a:cubicBezTo>
                  <a:lnTo>
                    <a:pt x="0" y="93482"/>
                  </a:lnTo>
                  <a:close/>
                </a:path>
              </a:pathLst>
            </a:cu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2433" tIns="27380" rIns="242433" bIns="27380" numCol="1" spcCol="1270" anchor="ctr" anchorCtr="0">
              <a:noAutofit/>
            </a:bodyPr>
            <a:lstStyle/>
            <a:p>
              <a:pPr lvl="1" defTabSz="844550">
                <a:lnSpc>
                  <a:spcPct val="90000"/>
                </a:lnSpc>
                <a:spcBef>
                  <a:spcPct val="0"/>
                </a:spcBef>
                <a:spcAft>
                  <a:spcPct val="35000"/>
                </a:spcAft>
              </a:pPr>
              <a:r>
                <a:rPr lang="en-US" sz="1400" kern="1200" dirty="0" smtClean="0"/>
                <a:t>Develop product evaluation form</a:t>
              </a:r>
              <a:endParaRPr lang="en-US" sz="1400" kern="1200" dirty="0"/>
            </a:p>
          </p:txBody>
        </p:sp>
        <p:sp>
          <p:nvSpPr>
            <p:cNvPr id="37" name="Freeform 36"/>
            <p:cNvSpPr/>
            <p:nvPr/>
          </p:nvSpPr>
          <p:spPr>
            <a:xfrm>
              <a:off x="4286535" y="4080369"/>
              <a:ext cx="5689600" cy="560880"/>
            </a:xfrm>
            <a:custGeom>
              <a:avLst/>
              <a:gdLst>
                <a:gd name="connsiteX0" fmla="*/ 0 w 5689600"/>
                <a:gd name="connsiteY0" fmla="*/ 93482 h 560880"/>
                <a:gd name="connsiteX1" fmla="*/ 93482 w 5689600"/>
                <a:gd name="connsiteY1" fmla="*/ 0 h 560880"/>
                <a:gd name="connsiteX2" fmla="*/ 5596118 w 5689600"/>
                <a:gd name="connsiteY2" fmla="*/ 0 h 560880"/>
                <a:gd name="connsiteX3" fmla="*/ 5689600 w 5689600"/>
                <a:gd name="connsiteY3" fmla="*/ 93482 h 560880"/>
                <a:gd name="connsiteX4" fmla="*/ 5689600 w 5689600"/>
                <a:gd name="connsiteY4" fmla="*/ 467398 h 560880"/>
                <a:gd name="connsiteX5" fmla="*/ 5596118 w 5689600"/>
                <a:gd name="connsiteY5" fmla="*/ 560880 h 560880"/>
                <a:gd name="connsiteX6" fmla="*/ 93482 w 5689600"/>
                <a:gd name="connsiteY6" fmla="*/ 560880 h 560880"/>
                <a:gd name="connsiteX7" fmla="*/ 0 w 5689600"/>
                <a:gd name="connsiteY7" fmla="*/ 467398 h 560880"/>
                <a:gd name="connsiteX8" fmla="*/ 0 w 5689600"/>
                <a:gd name="connsiteY8" fmla="*/ 93482 h 560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89600" h="560880">
                  <a:moveTo>
                    <a:pt x="0" y="93482"/>
                  </a:moveTo>
                  <a:cubicBezTo>
                    <a:pt x="0" y="41853"/>
                    <a:pt x="41853" y="0"/>
                    <a:pt x="93482" y="0"/>
                  </a:cubicBezTo>
                  <a:lnTo>
                    <a:pt x="5596118" y="0"/>
                  </a:lnTo>
                  <a:cubicBezTo>
                    <a:pt x="5647747" y="0"/>
                    <a:pt x="5689600" y="41853"/>
                    <a:pt x="5689600" y="93482"/>
                  </a:cubicBezTo>
                  <a:lnTo>
                    <a:pt x="5689600" y="467398"/>
                  </a:lnTo>
                  <a:cubicBezTo>
                    <a:pt x="5689600" y="519027"/>
                    <a:pt x="5647747" y="560880"/>
                    <a:pt x="5596118" y="560880"/>
                  </a:cubicBezTo>
                  <a:lnTo>
                    <a:pt x="93482" y="560880"/>
                  </a:lnTo>
                  <a:cubicBezTo>
                    <a:pt x="41853" y="560880"/>
                    <a:pt x="0" y="519027"/>
                    <a:pt x="0" y="467398"/>
                  </a:cubicBezTo>
                  <a:lnTo>
                    <a:pt x="0" y="93482"/>
                  </a:lnTo>
                  <a:close/>
                </a:path>
              </a:pathLst>
            </a:cu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2433" tIns="27380" rIns="242433" bIns="27380" numCol="1" spcCol="1270" anchor="ctr" anchorCtr="0">
              <a:noAutofit/>
            </a:bodyPr>
            <a:lstStyle/>
            <a:p>
              <a:pPr lvl="1" defTabSz="844550">
                <a:lnSpc>
                  <a:spcPct val="90000"/>
                </a:lnSpc>
                <a:spcBef>
                  <a:spcPct val="0"/>
                </a:spcBef>
                <a:spcAft>
                  <a:spcPct val="35000"/>
                </a:spcAft>
              </a:pPr>
              <a:r>
                <a:rPr lang="en-US" sz="1400" kern="1200" dirty="0" smtClean="0"/>
                <a:t>Develop and implement a product evaluation plan</a:t>
              </a:r>
              <a:endParaRPr lang="en-US" sz="1400" kern="1200" dirty="0"/>
            </a:p>
          </p:txBody>
        </p:sp>
        <p:sp>
          <p:nvSpPr>
            <p:cNvPr id="38" name="Freeform 37"/>
            <p:cNvSpPr/>
            <p:nvPr/>
          </p:nvSpPr>
          <p:spPr>
            <a:xfrm>
              <a:off x="4286535" y="4753926"/>
              <a:ext cx="5689600" cy="560880"/>
            </a:xfrm>
            <a:custGeom>
              <a:avLst/>
              <a:gdLst>
                <a:gd name="connsiteX0" fmla="*/ 0 w 5689600"/>
                <a:gd name="connsiteY0" fmla="*/ 93482 h 560880"/>
                <a:gd name="connsiteX1" fmla="*/ 93482 w 5689600"/>
                <a:gd name="connsiteY1" fmla="*/ 0 h 560880"/>
                <a:gd name="connsiteX2" fmla="*/ 5596118 w 5689600"/>
                <a:gd name="connsiteY2" fmla="*/ 0 h 560880"/>
                <a:gd name="connsiteX3" fmla="*/ 5689600 w 5689600"/>
                <a:gd name="connsiteY3" fmla="*/ 93482 h 560880"/>
                <a:gd name="connsiteX4" fmla="*/ 5689600 w 5689600"/>
                <a:gd name="connsiteY4" fmla="*/ 467398 h 560880"/>
                <a:gd name="connsiteX5" fmla="*/ 5596118 w 5689600"/>
                <a:gd name="connsiteY5" fmla="*/ 560880 h 560880"/>
                <a:gd name="connsiteX6" fmla="*/ 93482 w 5689600"/>
                <a:gd name="connsiteY6" fmla="*/ 560880 h 560880"/>
                <a:gd name="connsiteX7" fmla="*/ 0 w 5689600"/>
                <a:gd name="connsiteY7" fmla="*/ 467398 h 560880"/>
                <a:gd name="connsiteX8" fmla="*/ 0 w 5689600"/>
                <a:gd name="connsiteY8" fmla="*/ 93482 h 560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89600" h="560880">
                  <a:moveTo>
                    <a:pt x="0" y="93482"/>
                  </a:moveTo>
                  <a:cubicBezTo>
                    <a:pt x="0" y="41853"/>
                    <a:pt x="41853" y="0"/>
                    <a:pt x="93482" y="0"/>
                  </a:cubicBezTo>
                  <a:lnTo>
                    <a:pt x="5596118" y="0"/>
                  </a:lnTo>
                  <a:cubicBezTo>
                    <a:pt x="5647747" y="0"/>
                    <a:pt x="5689600" y="41853"/>
                    <a:pt x="5689600" y="93482"/>
                  </a:cubicBezTo>
                  <a:lnTo>
                    <a:pt x="5689600" y="467398"/>
                  </a:lnTo>
                  <a:cubicBezTo>
                    <a:pt x="5689600" y="519027"/>
                    <a:pt x="5647747" y="560880"/>
                    <a:pt x="5596118" y="560880"/>
                  </a:cubicBezTo>
                  <a:lnTo>
                    <a:pt x="93482" y="560880"/>
                  </a:lnTo>
                  <a:cubicBezTo>
                    <a:pt x="41853" y="560880"/>
                    <a:pt x="0" y="519027"/>
                    <a:pt x="0" y="467398"/>
                  </a:cubicBezTo>
                  <a:lnTo>
                    <a:pt x="0" y="93482"/>
                  </a:lnTo>
                  <a:close/>
                </a:path>
              </a:pathLst>
            </a:cu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2433" tIns="27380" rIns="242433" bIns="27380" numCol="1" spcCol="1270" anchor="ctr" anchorCtr="0">
              <a:noAutofit/>
            </a:bodyPr>
            <a:lstStyle/>
            <a:p>
              <a:pPr lvl="1" defTabSz="844550">
                <a:lnSpc>
                  <a:spcPct val="90000"/>
                </a:lnSpc>
                <a:spcBef>
                  <a:spcPct val="0"/>
                </a:spcBef>
                <a:spcAft>
                  <a:spcPct val="35000"/>
                </a:spcAft>
              </a:pPr>
              <a:r>
                <a:rPr lang="en-US" sz="1400" kern="1200" dirty="0" smtClean="0"/>
                <a:t>Tabulate and analyze results</a:t>
              </a:r>
            </a:p>
          </p:txBody>
        </p:sp>
      </p:grpSp>
      <p:grpSp>
        <p:nvGrpSpPr>
          <p:cNvPr id="39" name="Group 38"/>
          <p:cNvGrpSpPr/>
          <p:nvPr/>
        </p:nvGrpSpPr>
        <p:grpSpPr>
          <a:xfrm>
            <a:off x="7968954" y="3978009"/>
            <a:ext cx="3504915" cy="1294082"/>
            <a:chOff x="4286535" y="3337578"/>
            <a:chExt cx="5689600" cy="1294082"/>
          </a:xfrm>
          <a:solidFill>
            <a:schemeClr val="tx1"/>
          </a:solidFill>
        </p:grpSpPr>
        <p:sp>
          <p:nvSpPr>
            <p:cNvPr id="40" name="Freeform 39"/>
            <p:cNvSpPr/>
            <p:nvPr/>
          </p:nvSpPr>
          <p:spPr>
            <a:xfrm>
              <a:off x="4286535" y="3337578"/>
              <a:ext cx="5689598" cy="629179"/>
            </a:xfrm>
            <a:custGeom>
              <a:avLst/>
              <a:gdLst>
                <a:gd name="connsiteX0" fmla="*/ 0 w 5689600"/>
                <a:gd name="connsiteY0" fmla="*/ 93482 h 560880"/>
                <a:gd name="connsiteX1" fmla="*/ 93482 w 5689600"/>
                <a:gd name="connsiteY1" fmla="*/ 0 h 560880"/>
                <a:gd name="connsiteX2" fmla="*/ 5596118 w 5689600"/>
                <a:gd name="connsiteY2" fmla="*/ 0 h 560880"/>
                <a:gd name="connsiteX3" fmla="*/ 5689600 w 5689600"/>
                <a:gd name="connsiteY3" fmla="*/ 93482 h 560880"/>
                <a:gd name="connsiteX4" fmla="*/ 5689600 w 5689600"/>
                <a:gd name="connsiteY4" fmla="*/ 467398 h 560880"/>
                <a:gd name="connsiteX5" fmla="*/ 5596118 w 5689600"/>
                <a:gd name="connsiteY5" fmla="*/ 560880 h 560880"/>
                <a:gd name="connsiteX6" fmla="*/ 93482 w 5689600"/>
                <a:gd name="connsiteY6" fmla="*/ 560880 h 560880"/>
                <a:gd name="connsiteX7" fmla="*/ 0 w 5689600"/>
                <a:gd name="connsiteY7" fmla="*/ 467398 h 560880"/>
                <a:gd name="connsiteX8" fmla="*/ 0 w 5689600"/>
                <a:gd name="connsiteY8" fmla="*/ 93482 h 560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89600" h="560880">
                  <a:moveTo>
                    <a:pt x="0" y="93482"/>
                  </a:moveTo>
                  <a:cubicBezTo>
                    <a:pt x="0" y="41853"/>
                    <a:pt x="41853" y="0"/>
                    <a:pt x="93482" y="0"/>
                  </a:cubicBezTo>
                  <a:lnTo>
                    <a:pt x="5596118" y="0"/>
                  </a:lnTo>
                  <a:cubicBezTo>
                    <a:pt x="5647747" y="0"/>
                    <a:pt x="5689600" y="41853"/>
                    <a:pt x="5689600" y="93482"/>
                  </a:cubicBezTo>
                  <a:lnTo>
                    <a:pt x="5689600" y="467398"/>
                  </a:lnTo>
                  <a:cubicBezTo>
                    <a:pt x="5689600" y="519027"/>
                    <a:pt x="5647747" y="560880"/>
                    <a:pt x="5596118" y="560880"/>
                  </a:cubicBezTo>
                  <a:lnTo>
                    <a:pt x="93482" y="560880"/>
                  </a:lnTo>
                  <a:cubicBezTo>
                    <a:pt x="41853" y="560880"/>
                    <a:pt x="0" y="519027"/>
                    <a:pt x="0" y="467398"/>
                  </a:cubicBezTo>
                  <a:lnTo>
                    <a:pt x="0" y="93482"/>
                  </a:lnTo>
                  <a:close/>
                </a:path>
              </a:pathLst>
            </a:cu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2433" tIns="27380" rIns="242433" bIns="27380" numCol="1" spcCol="1270" anchor="ctr" anchorCtr="0">
              <a:noAutofit/>
            </a:bodyPr>
            <a:lstStyle/>
            <a:p>
              <a:pPr lvl="1" defTabSz="844550">
                <a:lnSpc>
                  <a:spcPct val="90000"/>
                </a:lnSpc>
                <a:spcBef>
                  <a:spcPct val="0"/>
                </a:spcBef>
                <a:spcAft>
                  <a:spcPct val="35000"/>
                </a:spcAft>
              </a:pPr>
              <a:r>
                <a:rPr lang="en-US" sz="1400" kern="1200" dirty="0" smtClean="0"/>
                <a:t>Select and implement preferred product</a:t>
              </a:r>
              <a:endParaRPr lang="en-US" sz="1400" kern="1200" dirty="0"/>
            </a:p>
          </p:txBody>
        </p:sp>
        <p:sp>
          <p:nvSpPr>
            <p:cNvPr id="41" name="Freeform 40"/>
            <p:cNvSpPr/>
            <p:nvPr/>
          </p:nvSpPr>
          <p:spPr>
            <a:xfrm>
              <a:off x="4286535" y="4070780"/>
              <a:ext cx="5689600" cy="560880"/>
            </a:xfrm>
            <a:custGeom>
              <a:avLst/>
              <a:gdLst>
                <a:gd name="connsiteX0" fmla="*/ 0 w 5689600"/>
                <a:gd name="connsiteY0" fmla="*/ 93482 h 560880"/>
                <a:gd name="connsiteX1" fmla="*/ 93482 w 5689600"/>
                <a:gd name="connsiteY1" fmla="*/ 0 h 560880"/>
                <a:gd name="connsiteX2" fmla="*/ 5596118 w 5689600"/>
                <a:gd name="connsiteY2" fmla="*/ 0 h 560880"/>
                <a:gd name="connsiteX3" fmla="*/ 5689600 w 5689600"/>
                <a:gd name="connsiteY3" fmla="*/ 93482 h 560880"/>
                <a:gd name="connsiteX4" fmla="*/ 5689600 w 5689600"/>
                <a:gd name="connsiteY4" fmla="*/ 467398 h 560880"/>
                <a:gd name="connsiteX5" fmla="*/ 5596118 w 5689600"/>
                <a:gd name="connsiteY5" fmla="*/ 560880 h 560880"/>
                <a:gd name="connsiteX6" fmla="*/ 93482 w 5689600"/>
                <a:gd name="connsiteY6" fmla="*/ 560880 h 560880"/>
                <a:gd name="connsiteX7" fmla="*/ 0 w 5689600"/>
                <a:gd name="connsiteY7" fmla="*/ 467398 h 560880"/>
                <a:gd name="connsiteX8" fmla="*/ 0 w 5689600"/>
                <a:gd name="connsiteY8" fmla="*/ 93482 h 560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89600" h="560880">
                  <a:moveTo>
                    <a:pt x="0" y="93482"/>
                  </a:moveTo>
                  <a:cubicBezTo>
                    <a:pt x="0" y="41853"/>
                    <a:pt x="41853" y="0"/>
                    <a:pt x="93482" y="0"/>
                  </a:cubicBezTo>
                  <a:lnTo>
                    <a:pt x="5596118" y="0"/>
                  </a:lnTo>
                  <a:cubicBezTo>
                    <a:pt x="5647747" y="0"/>
                    <a:pt x="5689600" y="41853"/>
                    <a:pt x="5689600" y="93482"/>
                  </a:cubicBezTo>
                  <a:lnTo>
                    <a:pt x="5689600" y="467398"/>
                  </a:lnTo>
                  <a:cubicBezTo>
                    <a:pt x="5689600" y="519027"/>
                    <a:pt x="5647747" y="560880"/>
                    <a:pt x="5596118" y="560880"/>
                  </a:cubicBezTo>
                  <a:lnTo>
                    <a:pt x="93482" y="560880"/>
                  </a:lnTo>
                  <a:cubicBezTo>
                    <a:pt x="41853" y="560880"/>
                    <a:pt x="0" y="519027"/>
                    <a:pt x="0" y="467398"/>
                  </a:cubicBezTo>
                  <a:lnTo>
                    <a:pt x="0" y="93482"/>
                  </a:lnTo>
                  <a:close/>
                </a:path>
              </a:pathLst>
            </a:cu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2433" tIns="27380" rIns="242433" bIns="27380" numCol="1" spcCol="1270" anchor="ctr" anchorCtr="0">
              <a:noAutofit/>
            </a:bodyPr>
            <a:lstStyle/>
            <a:p>
              <a:pPr lvl="1" defTabSz="844550">
                <a:lnSpc>
                  <a:spcPct val="90000"/>
                </a:lnSpc>
                <a:spcBef>
                  <a:spcPct val="0"/>
                </a:spcBef>
                <a:spcAft>
                  <a:spcPct val="35000"/>
                </a:spcAft>
              </a:pPr>
              <a:r>
                <a:rPr lang="en-US" sz="1400" kern="1200" dirty="0" smtClean="0"/>
                <a:t>Monitor post-implementation</a:t>
              </a:r>
              <a:endParaRPr lang="en-US" sz="1400" kern="1200" dirty="0"/>
            </a:p>
          </p:txBody>
        </p:sp>
      </p:grpSp>
      <p:grpSp>
        <p:nvGrpSpPr>
          <p:cNvPr id="44" name="Group 43"/>
          <p:cNvGrpSpPr/>
          <p:nvPr/>
        </p:nvGrpSpPr>
        <p:grpSpPr>
          <a:xfrm>
            <a:off x="435959" y="4611563"/>
            <a:ext cx="2473478" cy="892646"/>
            <a:chOff x="387623" y="1767249"/>
            <a:chExt cx="2473478" cy="892646"/>
          </a:xfrm>
        </p:grpSpPr>
        <p:grpSp>
          <p:nvGrpSpPr>
            <p:cNvPr id="45" name="Group 44"/>
            <p:cNvGrpSpPr/>
            <p:nvPr/>
          </p:nvGrpSpPr>
          <p:grpSpPr>
            <a:xfrm>
              <a:off x="387623" y="1767249"/>
              <a:ext cx="2461104" cy="892646"/>
              <a:chOff x="601310" y="735392"/>
              <a:chExt cx="2567314" cy="1982726"/>
            </a:xfrm>
          </p:grpSpPr>
          <p:sp>
            <p:nvSpPr>
              <p:cNvPr id="47" name="Rectangle 46"/>
              <p:cNvSpPr/>
              <p:nvPr/>
            </p:nvSpPr>
            <p:spPr>
              <a:xfrm>
                <a:off x="601310" y="977708"/>
                <a:ext cx="2567314" cy="1740410"/>
              </a:xfrm>
              <a:prstGeom prst="rect">
                <a:avLst/>
              </a:prstGeom>
              <a:solidFill>
                <a:srgbClr val="B1C4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8" name="Pentagon 47"/>
              <p:cNvSpPr/>
              <p:nvPr/>
            </p:nvSpPr>
            <p:spPr>
              <a:xfrm>
                <a:off x="601310" y="735392"/>
                <a:ext cx="978408" cy="484632"/>
              </a:xfrm>
              <a:prstGeom prst="homePlate">
                <a:avLst/>
              </a:prstGeom>
              <a:solidFill>
                <a:srgbClr val="B1C4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9" name="Rectangle 48"/>
              <p:cNvSpPr/>
              <p:nvPr/>
            </p:nvSpPr>
            <p:spPr>
              <a:xfrm>
                <a:off x="657049" y="1030732"/>
                <a:ext cx="2455835" cy="1634362"/>
              </a:xfrm>
              <a:prstGeom prst="rect">
                <a:avLst/>
              </a:prstGeom>
              <a:solidFill>
                <a:srgbClr val="E2EB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46" name="TextBox 45"/>
            <p:cNvSpPr txBox="1"/>
            <p:nvPr/>
          </p:nvSpPr>
          <p:spPr>
            <a:xfrm>
              <a:off x="404290" y="2082043"/>
              <a:ext cx="2456811" cy="369332"/>
            </a:xfrm>
            <a:prstGeom prst="rect">
              <a:avLst/>
            </a:prstGeom>
            <a:noFill/>
          </p:spPr>
          <p:txBody>
            <a:bodyPr wrap="square" rtlCol="0">
              <a:spAutoFit/>
            </a:bodyPr>
            <a:lstStyle/>
            <a:p>
              <a:pPr lvl="0" algn="ctr">
                <a:defRPr/>
              </a:pPr>
              <a:r>
                <a:rPr lang="en-US" dirty="0" smtClean="0"/>
                <a:t>Education and Training</a:t>
              </a:r>
              <a:endParaRPr lang="en-US" dirty="0"/>
            </a:p>
          </p:txBody>
        </p:sp>
      </p:grpSp>
      <p:sp>
        <p:nvSpPr>
          <p:cNvPr id="3" name="TextBox 2"/>
          <p:cNvSpPr txBox="1"/>
          <p:nvPr/>
        </p:nvSpPr>
        <p:spPr>
          <a:xfrm>
            <a:off x="4430167" y="1955322"/>
            <a:ext cx="367408" cy="523220"/>
          </a:xfrm>
          <a:prstGeom prst="rect">
            <a:avLst/>
          </a:prstGeom>
          <a:noFill/>
        </p:spPr>
        <p:txBody>
          <a:bodyPr wrap="none" rtlCol="0">
            <a:spAutoFit/>
          </a:bodyPr>
          <a:lstStyle/>
          <a:p>
            <a:pPr algn="l"/>
            <a:r>
              <a:rPr lang="en-US" sz="2800" b="1" dirty="0" smtClean="0">
                <a:solidFill>
                  <a:schemeClr val="bg1"/>
                </a:solidFill>
              </a:rPr>
              <a:t>1</a:t>
            </a:r>
            <a:endParaRPr lang="en-US" b="1" dirty="0" smtClean="0">
              <a:solidFill>
                <a:schemeClr val="bg1"/>
              </a:solidFill>
            </a:endParaRPr>
          </a:p>
        </p:txBody>
      </p:sp>
      <p:sp>
        <p:nvSpPr>
          <p:cNvPr id="56" name="TextBox 55"/>
          <p:cNvSpPr txBox="1"/>
          <p:nvPr/>
        </p:nvSpPr>
        <p:spPr>
          <a:xfrm>
            <a:off x="4430167" y="2652282"/>
            <a:ext cx="367408" cy="523220"/>
          </a:xfrm>
          <a:prstGeom prst="rect">
            <a:avLst/>
          </a:prstGeom>
          <a:noFill/>
        </p:spPr>
        <p:txBody>
          <a:bodyPr wrap="none" rtlCol="0">
            <a:spAutoFit/>
          </a:bodyPr>
          <a:lstStyle/>
          <a:p>
            <a:pPr algn="l"/>
            <a:r>
              <a:rPr lang="en-US" sz="2800" b="1" dirty="0" smtClean="0">
                <a:solidFill>
                  <a:schemeClr val="bg1"/>
                </a:solidFill>
              </a:rPr>
              <a:t>2</a:t>
            </a:r>
            <a:endParaRPr lang="en-US" b="1" dirty="0" smtClean="0">
              <a:solidFill>
                <a:schemeClr val="bg1"/>
              </a:solidFill>
            </a:endParaRPr>
          </a:p>
        </p:txBody>
      </p:sp>
      <p:sp>
        <p:nvSpPr>
          <p:cNvPr id="57" name="TextBox 56"/>
          <p:cNvSpPr txBox="1"/>
          <p:nvPr/>
        </p:nvSpPr>
        <p:spPr>
          <a:xfrm>
            <a:off x="4431066" y="3330587"/>
            <a:ext cx="367408" cy="523220"/>
          </a:xfrm>
          <a:prstGeom prst="rect">
            <a:avLst/>
          </a:prstGeom>
          <a:noFill/>
        </p:spPr>
        <p:txBody>
          <a:bodyPr wrap="none" rtlCol="0">
            <a:spAutoFit/>
          </a:bodyPr>
          <a:lstStyle/>
          <a:p>
            <a:pPr algn="l"/>
            <a:r>
              <a:rPr lang="en-US" sz="2800" b="1" dirty="0" smtClean="0">
                <a:solidFill>
                  <a:schemeClr val="bg1"/>
                </a:solidFill>
              </a:rPr>
              <a:t>3</a:t>
            </a:r>
            <a:endParaRPr lang="en-US" b="1" dirty="0" smtClean="0">
              <a:solidFill>
                <a:schemeClr val="bg1"/>
              </a:solidFill>
            </a:endParaRPr>
          </a:p>
        </p:txBody>
      </p:sp>
      <p:sp>
        <p:nvSpPr>
          <p:cNvPr id="58" name="TextBox 57"/>
          <p:cNvSpPr txBox="1"/>
          <p:nvPr/>
        </p:nvSpPr>
        <p:spPr>
          <a:xfrm>
            <a:off x="4424621" y="4040091"/>
            <a:ext cx="367408" cy="523220"/>
          </a:xfrm>
          <a:prstGeom prst="rect">
            <a:avLst/>
          </a:prstGeom>
          <a:noFill/>
        </p:spPr>
        <p:txBody>
          <a:bodyPr wrap="none" rtlCol="0">
            <a:spAutoFit/>
          </a:bodyPr>
          <a:lstStyle/>
          <a:p>
            <a:pPr algn="l"/>
            <a:r>
              <a:rPr lang="en-US" sz="2800" b="1" dirty="0" smtClean="0">
                <a:solidFill>
                  <a:schemeClr val="bg1"/>
                </a:solidFill>
              </a:rPr>
              <a:t>4</a:t>
            </a:r>
            <a:endParaRPr lang="en-US" b="1" dirty="0" smtClean="0">
              <a:solidFill>
                <a:schemeClr val="bg1"/>
              </a:solidFill>
            </a:endParaRPr>
          </a:p>
        </p:txBody>
      </p:sp>
      <p:sp>
        <p:nvSpPr>
          <p:cNvPr id="59" name="TextBox 58"/>
          <p:cNvSpPr txBox="1"/>
          <p:nvPr/>
        </p:nvSpPr>
        <p:spPr>
          <a:xfrm>
            <a:off x="4431066" y="4738068"/>
            <a:ext cx="367408" cy="523220"/>
          </a:xfrm>
          <a:prstGeom prst="rect">
            <a:avLst/>
          </a:prstGeom>
          <a:noFill/>
        </p:spPr>
        <p:txBody>
          <a:bodyPr wrap="none" rtlCol="0">
            <a:spAutoFit/>
          </a:bodyPr>
          <a:lstStyle/>
          <a:p>
            <a:pPr algn="l"/>
            <a:r>
              <a:rPr lang="en-US" sz="2800" b="1" dirty="0" smtClean="0">
                <a:solidFill>
                  <a:schemeClr val="bg1"/>
                </a:solidFill>
              </a:rPr>
              <a:t>5</a:t>
            </a:r>
            <a:endParaRPr lang="en-US" b="1" dirty="0" smtClean="0">
              <a:solidFill>
                <a:schemeClr val="bg1"/>
              </a:solidFill>
            </a:endParaRPr>
          </a:p>
        </p:txBody>
      </p:sp>
      <p:sp>
        <p:nvSpPr>
          <p:cNvPr id="60" name="TextBox 59"/>
          <p:cNvSpPr txBox="1"/>
          <p:nvPr/>
        </p:nvSpPr>
        <p:spPr>
          <a:xfrm>
            <a:off x="4431066" y="5485232"/>
            <a:ext cx="367408" cy="523220"/>
          </a:xfrm>
          <a:prstGeom prst="rect">
            <a:avLst/>
          </a:prstGeom>
          <a:noFill/>
        </p:spPr>
        <p:txBody>
          <a:bodyPr wrap="none" rtlCol="0">
            <a:spAutoFit/>
          </a:bodyPr>
          <a:lstStyle/>
          <a:p>
            <a:pPr algn="l"/>
            <a:r>
              <a:rPr lang="en-US" sz="2800" b="1" dirty="0" smtClean="0">
                <a:solidFill>
                  <a:schemeClr val="bg1"/>
                </a:solidFill>
              </a:rPr>
              <a:t>6</a:t>
            </a:r>
            <a:endParaRPr lang="en-US" b="1" dirty="0" smtClean="0">
              <a:solidFill>
                <a:schemeClr val="bg1"/>
              </a:solidFill>
            </a:endParaRPr>
          </a:p>
        </p:txBody>
      </p:sp>
      <p:sp>
        <p:nvSpPr>
          <p:cNvPr id="61" name="TextBox 60"/>
          <p:cNvSpPr txBox="1"/>
          <p:nvPr/>
        </p:nvSpPr>
        <p:spPr>
          <a:xfrm>
            <a:off x="8107092" y="1959376"/>
            <a:ext cx="367408" cy="523220"/>
          </a:xfrm>
          <a:prstGeom prst="rect">
            <a:avLst/>
          </a:prstGeom>
          <a:noFill/>
        </p:spPr>
        <p:txBody>
          <a:bodyPr wrap="none" rtlCol="0">
            <a:spAutoFit/>
          </a:bodyPr>
          <a:lstStyle/>
          <a:p>
            <a:pPr algn="l"/>
            <a:r>
              <a:rPr lang="en-US" sz="2800" b="1" dirty="0" smtClean="0">
                <a:solidFill>
                  <a:schemeClr val="bg1"/>
                </a:solidFill>
              </a:rPr>
              <a:t>7</a:t>
            </a:r>
            <a:endParaRPr lang="en-US" b="1" dirty="0" smtClean="0">
              <a:solidFill>
                <a:schemeClr val="bg1"/>
              </a:solidFill>
            </a:endParaRPr>
          </a:p>
        </p:txBody>
      </p:sp>
      <p:sp>
        <p:nvSpPr>
          <p:cNvPr id="62" name="TextBox 61"/>
          <p:cNvSpPr txBox="1"/>
          <p:nvPr/>
        </p:nvSpPr>
        <p:spPr>
          <a:xfrm>
            <a:off x="8107092" y="2654101"/>
            <a:ext cx="367408" cy="523220"/>
          </a:xfrm>
          <a:prstGeom prst="rect">
            <a:avLst/>
          </a:prstGeom>
          <a:noFill/>
        </p:spPr>
        <p:txBody>
          <a:bodyPr wrap="none" rtlCol="0">
            <a:spAutoFit/>
          </a:bodyPr>
          <a:lstStyle/>
          <a:p>
            <a:pPr algn="l"/>
            <a:r>
              <a:rPr lang="en-US" sz="2800" b="1" dirty="0" smtClean="0">
                <a:solidFill>
                  <a:schemeClr val="bg1"/>
                </a:solidFill>
              </a:rPr>
              <a:t>8</a:t>
            </a:r>
            <a:endParaRPr lang="en-US" b="1" dirty="0" smtClean="0">
              <a:solidFill>
                <a:schemeClr val="bg1"/>
              </a:solidFill>
            </a:endParaRPr>
          </a:p>
        </p:txBody>
      </p:sp>
      <p:sp>
        <p:nvSpPr>
          <p:cNvPr id="63" name="TextBox 62"/>
          <p:cNvSpPr txBox="1"/>
          <p:nvPr/>
        </p:nvSpPr>
        <p:spPr>
          <a:xfrm>
            <a:off x="8107092" y="3327988"/>
            <a:ext cx="367408" cy="523220"/>
          </a:xfrm>
          <a:prstGeom prst="rect">
            <a:avLst/>
          </a:prstGeom>
          <a:noFill/>
        </p:spPr>
        <p:txBody>
          <a:bodyPr wrap="none" rtlCol="0">
            <a:spAutoFit/>
          </a:bodyPr>
          <a:lstStyle/>
          <a:p>
            <a:pPr algn="l"/>
            <a:r>
              <a:rPr lang="en-US" sz="2800" b="1" dirty="0" smtClean="0">
                <a:solidFill>
                  <a:schemeClr val="bg1"/>
                </a:solidFill>
              </a:rPr>
              <a:t>9</a:t>
            </a:r>
            <a:endParaRPr lang="en-US" b="1" dirty="0" smtClean="0">
              <a:solidFill>
                <a:schemeClr val="bg1"/>
              </a:solidFill>
            </a:endParaRPr>
          </a:p>
        </p:txBody>
      </p:sp>
      <p:sp>
        <p:nvSpPr>
          <p:cNvPr id="64" name="TextBox 63"/>
          <p:cNvSpPr txBox="1"/>
          <p:nvPr/>
        </p:nvSpPr>
        <p:spPr>
          <a:xfrm>
            <a:off x="8015720" y="4028442"/>
            <a:ext cx="550151" cy="523220"/>
          </a:xfrm>
          <a:prstGeom prst="rect">
            <a:avLst/>
          </a:prstGeom>
          <a:noFill/>
        </p:spPr>
        <p:txBody>
          <a:bodyPr wrap="none" rtlCol="0">
            <a:spAutoFit/>
          </a:bodyPr>
          <a:lstStyle/>
          <a:p>
            <a:pPr algn="l"/>
            <a:r>
              <a:rPr lang="en-US" sz="2800" b="1" dirty="0" smtClean="0">
                <a:solidFill>
                  <a:schemeClr val="bg1"/>
                </a:solidFill>
              </a:rPr>
              <a:t>10</a:t>
            </a:r>
            <a:endParaRPr lang="en-US" b="1" dirty="0" smtClean="0">
              <a:solidFill>
                <a:schemeClr val="bg1"/>
              </a:solidFill>
            </a:endParaRPr>
          </a:p>
        </p:txBody>
      </p:sp>
      <p:sp>
        <p:nvSpPr>
          <p:cNvPr id="65" name="TextBox 64"/>
          <p:cNvSpPr txBox="1"/>
          <p:nvPr/>
        </p:nvSpPr>
        <p:spPr>
          <a:xfrm>
            <a:off x="8036278" y="4730041"/>
            <a:ext cx="550151" cy="523220"/>
          </a:xfrm>
          <a:prstGeom prst="rect">
            <a:avLst/>
          </a:prstGeom>
          <a:noFill/>
        </p:spPr>
        <p:txBody>
          <a:bodyPr wrap="none" rtlCol="0">
            <a:spAutoFit/>
          </a:bodyPr>
          <a:lstStyle/>
          <a:p>
            <a:pPr algn="l"/>
            <a:r>
              <a:rPr lang="en-US" sz="2800" b="1" dirty="0" smtClean="0">
                <a:solidFill>
                  <a:schemeClr val="bg1"/>
                </a:solidFill>
              </a:rPr>
              <a:t>11</a:t>
            </a:r>
            <a:endParaRPr lang="en-US" b="1" dirty="0" smtClean="0">
              <a:solidFill>
                <a:schemeClr val="bg1"/>
              </a:solidFill>
            </a:endParaRPr>
          </a:p>
        </p:txBody>
      </p:sp>
    </p:spTree>
    <p:extLst>
      <p:ext uri="{BB962C8B-B14F-4D97-AF65-F5344CB8AC3E}">
        <p14:creationId xmlns:p14="http://schemas.microsoft.com/office/powerpoint/2010/main" val="3635697848"/>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Operational Processes</a:t>
            </a:r>
            <a:endParaRPr lang="en-US" dirty="0"/>
          </a:p>
        </p:txBody>
      </p:sp>
      <p:grpSp>
        <p:nvGrpSpPr>
          <p:cNvPr id="21" name="Group 20"/>
          <p:cNvGrpSpPr/>
          <p:nvPr/>
        </p:nvGrpSpPr>
        <p:grpSpPr>
          <a:xfrm>
            <a:off x="3880135" y="830365"/>
            <a:ext cx="7870893" cy="5534024"/>
            <a:chOff x="3997257" y="723900"/>
            <a:chExt cx="7870893" cy="5534024"/>
          </a:xfrm>
        </p:grpSpPr>
        <p:sp>
          <p:nvSpPr>
            <p:cNvPr id="19" name="Rectangle 18"/>
            <p:cNvSpPr/>
            <p:nvPr/>
          </p:nvSpPr>
          <p:spPr>
            <a:xfrm>
              <a:off x="3997257" y="1190624"/>
              <a:ext cx="7870893" cy="5067300"/>
            </a:xfrm>
            <a:prstGeom prst="rect">
              <a:avLst/>
            </a:prstGeom>
            <a:solidFill>
              <a:srgbClr val="0082C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Pentagon 13"/>
            <p:cNvSpPr/>
            <p:nvPr/>
          </p:nvSpPr>
          <p:spPr>
            <a:xfrm>
              <a:off x="3997257" y="723900"/>
              <a:ext cx="4156143" cy="1172668"/>
            </a:xfrm>
            <a:prstGeom prst="homePlate">
              <a:avLst/>
            </a:prstGeom>
            <a:solidFill>
              <a:srgbClr val="0082C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8" name="TextBox 17"/>
            <p:cNvSpPr txBox="1"/>
            <p:nvPr/>
          </p:nvSpPr>
          <p:spPr>
            <a:xfrm>
              <a:off x="4079224" y="900641"/>
              <a:ext cx="2551724"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effectLst/>
                  <a:uLnTx/>
                  <a:uFillTx/>
                  <a:latin typeface="Calibri" panose="020F0502020204030204"/>
                  <a:ea typeface="+mn-ea"/>
                  <a:cs typeface="+mn-cs"/>
                </a:rPr>
                <a:t>Education and Training</a:t>
              </a:r>
            </a:p>
          </p:txBody>
        </p:sp>
        <p:sp>
          <p:nvSpPr>
            <p:cNvPr id="26" name="Rectangle 25"/>
            <p:cNvSpPr/>
            <p:nvPr/>
          </p:nvSpPr>
          <p:spPr>
            <a:xfrm>
              <a:off x="4038178" y="1431338"/>
              <a:ext cx="7789050" cy="475038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sp>
        <p:nvSpPr>
          <p:cNvPr id="20" name="TextBox 19"/>
          <p:cNvSpPr txBox="1"/>
          <p:nvPr/>
        </p:nvSpPr>
        <p:spPr>
          <a:xfrm>
            <a:off x="3928912" y="1583957"/>
            <a:ext cx="8036108" cy="2970044"/>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lang="en-US" sz="1300" noProof="0" dirty="0" smtClean="0">
                <a:latin typeface="+mj-lt"/>
              </a:rPr>
              <a:t>Opportunities for </a:t>
            </a:r>
            <a:r>
              <a:rPr lang="en-US" sz="1300" dirty="0" smtClean="0">
                <a:latin typeface="+mj-lt"/>
              </a:rPr>
              <a:t>Sharps Injury Prevention </a:t>
            </a:r>
            <a:r>
              <a:rPr lang="en-US" sz="1300" noProof="0" dirty="0" smtClean="0">
                <a:latin typeface="+mj-lt"/>
              </a:rPr>
              <a:t>education</a:t>
            </a:r>
            <a:endParaRPr lang="en-US" sz="1300" dirty="0" smtClean="0">
              <a:latin typeface="+mj-lt"/>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noProof="0" dirty="0" smtClean="0">
                <a:latin typeface="+mj-lt"/>
              </a:rPr>
              <a:t>Initial orientation;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noProof="0" dirty="0" smtClean="0">
                <a:solidFill>
                  <a:srgbClr val="1E345D">
                    <a:lumMod val="50000"/>
                  </a:srgbClr>
                </a:solidFill>
                <a:latin typeface="+mj-lt"/>
              </a:rPr>
              <a:t>Annual bloodborne pathogen training;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dirty="0" smtClean="0">
                <a:solidFill>
                  <a:srgbClr val="1E345D">
                    <a:lumMod val="50000"/>
                  </a:srgbClr>
                </a:solidFill>
                <a:latin typeface="+mj-lt"/>
              </a:rPr>
              <a:t>Procedure training; </a:t>
            </a:r>
            <a:r>
              <a:rPr lang="en-US" sz="1300" i="1" dirty="0" smtClean="0">
                <a:solidFill>
                  <a:srgbClr val="1E345D">
                    <a:lumMod val="50000"/>
                  </a:srgbClr>
                </a:solidFill>
                <a:latin typeface="+mj-lt"/>
              </a:rPr>
              <a:t>and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noProof="0" dirty="0" smtClean="0">
                <a:solidFill>
                  <a:srgbClr val="1E345D">
                    <a:lumMod val="50000"/>
                  </a:srgbClr>
                </a:solidFill>
                <a:latin typeface="+mj-lt"/>
              </a:rPr>
              <a:t>New device introduction.</a:t>
            </a:r>
          </a:p>
          <a:p>
            <a:pPr marR="0" lvl="0" algn="l" defTabSz="914400" rtl="0" eaLnBrk="1" fontAlgn="auto" latinLnBrk="0" hangingPunct="1">
              <a:lnSpc>
                <a:spcPct val="100000"/>
              </a:lnSpc>
              <a:spcBef>
                <a:spcPts val="0"/>
              </a:spcBef>
              <a:spcAft>
                <a:spcPts val="0"/>
              </a:spcAft>
              <a:buClrTx/>
              <a:buSzTx/>
              <a:tabLst/>
              <a:defRPr/>
            </a:pPr>
            <a:endParaRPr lang="en-US" sz="1300" noProof="0" dirty="0" smtClean="0">
              <a:solidFill>
                <a:srgbClr val="1E345D">
                  <a:lumMod val="50000"/>
                </a:srgbClr>
              </a:solidFill>
              <a:latin typeface="+mj-lt"/>
            </a:endParaRPr>
          </a:p>
          <a:p>
            <a:pPr marR="0" lvl="0" algn="l" defTabSz="914400" rtl="0" eaLnBrk="1" fontAlgn="auto" latinLnBrk="0" hangingPunct="1">
              <a:lnSpc>
                <a:spcPct val="100000"/>
              </a:lnSpc>
              <a:spcBef>
                <a:spcPts val="0"/>
              </a:spcBef>
              <a:spcAft>
                <a:spcPts val="0"/>
              </a:spcAft>
              <a:buClrTx/>
              <a:buSzTx/>
              <a:tabLst/>
              <a:defRPr/>
            </a:pPr>
            <a:r>
              <a:rPr lang="en-US" sz="1300" noProof="0" dirty="0" smtClean="0">
                <a:solidFill>
                  <a:srgbClr val="1E345D">
                    <a:lumMod val="50000"/>
                  </a:srgbClr>
                </a:solidFill>
                <a:latin typeface="+mj-lt"/>
              </a:rPr>
              <a:t>Content may include: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dirty="0" smtClean="0">
                <a:latin typeface="+mj-lt"/>
              </a:rPr>
              <a:t>Current state of sharps injuries within the institution;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dirty="0" smtClean="0">
                <a:latin typeface="+mj-lt"/>
              </a:rPr>
              <a:t>Information on strategies, engineering controls, work practices, device sharps injury prevention features, and available personal protective equipment aimed at reducing sharps injuries;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dirty="0" smtClean="0">
                <a:latin typeface="+mj-lt"/>
              </a:rPr>
              <a:t>Administrative activities designed to minimize sharps injuries (e.g., sharps prevention team, improved reporting)</a:t>
            </a:r>
          </a:p>
          <a:p>
            <a:pPr marR="0" lvl="0" algn="l" defTabSz="914400" rtl="0" eaLnBrk="1" fontAlgn="auto" latinLnBrk="0" hangingPunct="1">
              <a:lnSpc>
                <a:spcPct val="100000"/>
              </a:lnSpc>
              <a:spcBef>
                <a:spcPts val="0"/>
              </a:spcBef>
              <a:spcAft>
                <a:spcPts val="0"/>
              </a:spcAft>
              <a:buClrTx/>
              <a:buSzTx/>
              <a:tabLst/>
              <a:defRPr/>
            </a:pPr>
            <a:endParaRPr lang="en-US" sz="1300" noProof="0" dirty="0">
              <a:latin typeface="+mj-lt"/>
            </a:endParaRPr>
          </a:p>
          <a:p>
            <a:pPr marR="0" lvl="0" algn="l" defTabSz="914400" rtl="0" eaLnBrk="1" fontAlgn="auto" latinLnBrk="0" hangingPunct="1">
              <a:lnSpc>
                <a:spcPct val="100000"/>
              </a:lnSpc>
              <a:spcBef>
                <a:spcPts val="0"/>
              </a:spcBef>
              <a:spcAft>
                <a:spcPts val="0"/>
              </a:spcAft>
              <a:buClrTx/>
              <a:buSzTx/>
              <a:tabLst/>
              <a:defRPr/>
            </a:pPr>
            <a:endParaRPr lang="en-US" sz="1300" noProof="0" dirty="0" smtClean="0">
              <a:solidFill>
                <a:srgbClr val="1E345D">
                  <a:lumMod val="50000"/>
                </a:srgbClr>
              </a:solidFill>
              <a:latin typeface="+mj-lt"/>
            </a:endParaRPr>
          </a:p>
          <a:p>
            <a:pPr marR="0" lvl="0" algn="l" defTabSz="914400" rtl="0" eaLnBrk="1" fontAlgn="auto" latinLnBrk="0" hangingPunct="1">
              <a:lnSpc>
                <a:spcPct val="100000"/>
              </a:lnSpc>
              <a:spcBef>
                <a:spcPts val="0"/>
              </a:spcBef>
              <a:spcAft>
                <a:spcPts val="0"/>
              </a:spcAft>
              <a:buClrTx/>
              <a:buSzTx/>
              <a:tabLst/>
              <a:defRPr/>
            </a:pPr>
            <a:endParaRPr lang="en-US" sz="1300" noProof="0" dirty="0" smtClean="0">
              <a:solidFill>
                <a:srgbClr val="1E345D">
                  <a:lumMod val="50000"/>
                </a:srgbClr>
              </a:solidFill>
              <a:latin typeface="+mj-lt"/>
            </a:endParaRPr>
          </a:p>
          <a:p>
            <a:pPr marL="1200150" lvl="2" indent="-285750">
              <a:buFont typeface="Arial" panose="020B0604020202020204" pitchFamily="34" charset="0"/>
              <a:buChar char="•"/>
            </a:pPr>
            <a:endParaRPr kumimoji="0" lang="en-US" sz="500" b="0" i="0" u="none" strike="noStrike" kern="1200" cap="none" spc="0" normalizeH="0" baseline="0" noProof="0" dirty="0">
              <a:ln>
                <a:noFill/>
              </a:ln>
              <a:solidFill>
                <a:srgbClr val="1E345D">
                  <a:lumMod val="50000"/>
                </a:srgbClr>
              </a:solidFill>
              <a:effectLst/>
              <a:uLnTx/>
              <a:uFillTx/>
              <a:latin typeface="+mj-lt"/>
            </a:endParaRPr>
          </a:p>
        </p:txBody>
      </p:sp>
      <p:sp>
        <p:nvSpPr>
          <p:cNvPr id="50" name="Rectangle 49"/>
          <p:cNvSpPr/>
          <p:nvPr/>
        </p:nvSpPr>
        <p:spPr>
          <a:xfrm>
            <a:off x="6838950" y="5780357"/>
            <a:ext cx="4912077" cy="507831"/>
          </a:xfrm>
          <a:prstGeom prst="rect">
            <a:avLst/>
          </a:prstGeom>
        </p:spPr>
        <p:txBody>
          <a:bodyPr wrap="square">
            <a:spAutoFit/>
          </a:bodyPr>
          <a:lstStyle/>
          <a:p>
            <a:r>
              <a:rPr lang="en-US" sz="900" dirty="0"/>
              <a:t>https://</a:t>
            </a:r>
            <a:r>
              <a:rPr lang="en-US" sz="900" dirty="0" smtClean="0"/>
              <a:t>www.cdc.gov/sharpssafety/resources.html</a:t>
            </a:r>
            <a:endParaRPr lang="en-US" sz="900" dirty="0" smtClean="0">
              <a:hlinkClick r:id="rId2"/>
            </a:endParaRPr>
          </a:p>
          <a:p>
            <a:r>
              <a:rPr lang="en-US" sz="900" dirty="0" smtClean="0">
                <a:hlinkClick r:id="rId2"/>
              </a:rPr>
              <a:t>https</a:t>
            </a:r>
            <a:r>
              <a:rPr lang="en-US" sz="900" dirty="0">
                <a:hlinkClick r:id="rId2"/>
              </a:rPr>
              <a:t>://www.osha.gov/SLTC/etools/hospital/hazards/sharps/sharps.html</a:t>
            </a:r>
            <a:endParaRPr lang="en-US" sz="900" dirty="0"/>
          </a:p>
          <a:p>
            <a:r>
              <a:rPr lang="en-US" sz="900" dirty="0">
                <a:hlinkClick r:id="rId3"/>
              </a:rPr>
              <a:t>https://www.osha.gov/SLTC/etools/hospital/hazards/sharps/sharps.html#needlestick_injuries</a:t>
            </a:r>
            <a:endParaRPr lang="en-US" sz="900" dirty="0"/>
          </a:p>
        </p:txBody>
      </p:sp>
    </p:spTree>
    <p:extLst>
      <p:ext uri="{BB962C8B-B14F-4D97-AF65-F5344CB8AC3E}">
        <p14:creationId xmlns:p14="http://schemas.microsoft.com/office/powerpoint/2010/main" val="3703373350"/>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References </a:t>
            </a:r>
            <a:endParaRPr lang="en-US" dirty="0"/>
          </a:p>
        </p:txBody>
      </p:sp>
      <p:sp>
        <p:nvSpPr>
          <p:cNvPr id="4" name="Content Placeholder 3"/>
          <p:cNvSpPr>
            <a:spLocks noGrp="1"/>
          </p:cNvSpPr>
          <p:nvPr>
            <p:ph sz="half" idx="1"/>
          </p:nvPr>
        </p:nvSpPr>
        <p:spPr>
          <a:xfrm>
            <a:off x="650727" y="1088963"/>
            <a:ext cx="11155680" cy="5111812"/>
          </a:xfrm>
        </p:spPr>
        <p:txBody>
          <a:bodyPr/>
          <a:lstStyle/>
          <a:p>
            <a:r>
              <a:rPr lang="en-US" sz="1600" dirty="0">
                <a:latin typeface="+mj-lt"/>
                <a:hlinkClick r:id="rId2"/>
              </a:rPr>
              <a:t>https://internationalsafetycenter.org/wp-content/uploads/2020/06/2019-EPInet-Needlestick-Sharps</a:t>
            </a:r>
          </a:p>
          <a:p>
            <a:r>
              <a:rPr lang="en-US" sz="1600" dirty="0">
                <a:latin typeface="+mj-lt"/>
                <a:hlinkClick r:id="rId3"/>
              </a:rPr>
              <a:t>https://www.osha.gov/SLTC/etools/hospital/hazards/sharps/sharps.html</a:t>
            </a:r>
            <a:endParaRPr lang="en-US" sz="1600" dirty="0">
              <a:latin typeface="+mj-lt"/>
            </a:endParaRPr>
          </a:p>
          <a:p>
            <a:r>
              <a:rPr lang="en-US" sz="1600" dirty="0">
                <a:latin typeface="+mj-lt"/>
                <a:hlinkClick r:id="rId4"/>
              </a:rPr>
              <a:t>https://www.osha.gov/SLTC/etools/hospital/hazards/sharps/sharps.html#needlestick_injuries</a:t>
            </a:r>
            <a:endParaRPr lang="en-US" sz="1600" dirty="0">
              <a:latin typeface="+mj-lt"/>
            </a:endParaRPr>
          </a:p>
          <a:p>
            <a:r>
              <a:rPr lang="en-US" sz="1600" dirty="0">
                <a:latin typeface="+mj-lt"/>
                <a:hlinkClick r:id="rId5"/>
              </a:rPr>
              <a:t>https://www.osha.gov/laws-regs/regulations/standardnumber/1910/1910.1030</a:t>
            </a:r>
            <a:endParaRPr lang="en-US" sz="1600" dirty="0">
              <a:latin typeface="+mj-lt"/>
            </a:endParaRPr>
          </a:p>
          <a:p>
            <a:r>
              <a:rPr lang="en-US" sz="1600" dirty="0">
                <a:latin typeface="+mj-lt"/>
                <a:hlinkClick r:id="rId6"/>
              </a:rPr>
              <a:t>https://www.ast.org/uploadedFiles/Main_Site/Content/About_Us/Standard_Sharps_Safety_Use_of_the_Neutral_Zone.pdf</a:t>
            </a:r>
            <a:endParaRPr lang="en-US" sz="1600" dirty="0">
              <a:latin typeface="+mj-lt"/>
            </a:endParaRPr>
          </a:p>
          <a:p>
            <a:r>
              <a:rPr lang="en-US" sz="1600" dirty="0">
                <a:latin typeface="+mj-lt"/>
                <a:hlinkClick r:id="rId5"/>
              </a:rPr>
              <a:t>https://www.osha.gov/laws-regs/regulations/standardnumber/1910/1910.1030</a:t>
            </a:r>
            <a:endParaRPr lang="en-US" sz="1600" dirty="0">
              <a:latin typeface="+mj-lt"/>
            </a:endParaRPr>
          </a:p>
          <a:p>
            <a:r>
              <a:rPr lang="en-US" sz="1600" dirty="0">
                <a:latin typeface="+mj-lt"/>
                <a:hlinkClick r:id="rId7"/>
              </a:rPr>
              <a:t>https://www.osha.gov/laws-regs/standardinterpretations/2003-02-20#:~:text=The%20Needlestick%20Safety%20and%20Prevention%20Act%20(NSPA)%20was%20signed,into%20law%20in%20November%202000.&amp;</a:t>
            </a:r>
            <a:r>
              <a:rPr lang="en-US" sz="1600" dirty="0" smtClean="0">
                <a:latin typeface="+mj-lt"/>
                <a:hlinkClick r:id="rId7"/>
              </a:rPr>
              <a:t>text=The%20OSHA%20bloodborne%20pathogens%20standard,potentially%20infectious%20materials%20(OPIM</a:t>
            </a:r>
            <a:endParaRPr lang="en-US" sz="1600" dirty="0" smtClean="0">
              <a:latin typeface="+mj-lt"/>
            </a:endParaRPr>
          </a:p>
          <a:p>
            <a:r>
              <a:rPr lang="en-US" sz="1600" u="sng" dirty="0">
                <a:latin typeface="+mj-lt"/>
                <a:hlinkClick r:id="rId8"/>
              </a:rPr>
              <a:t>https://</a:t>
            </a:r>
            <a:r>
              <a:rPr lang="en-US" sz="1600" u="sng" dirty="0" smtClean="0">
                <a:latin typeface="+mj-lt"/>
                <a:hlinkClick r:id="rId8"/>
              </a:rPr>
              <a:t>www.osha.gov/OshDoc/Directive_pdf/CPL_2-2_69_APPBForm5.pdf</a:t>
            </a:r>
            <a:endParaRPr lang="en-US" sz="1600" u="sng" dirty="0" smtClean="0">
              <a:latin typeface="+mj-lt"/>
            </a:endParaRPr>
          </a:p>
          <a:p>
            <a:pPr defTabSz="914400" eaLnBrk="0" fontAlgn="base" hangingPunct="0">
              <a:spcBef>
                <a:spcPct val="0"/>
              </a:spcBef>
              <a:spcAft>
                <a:spcPct val="0"/>
              </a:spcAft>
            </a:pPr>
            <a:r>
              <a:rPr lang="en-US" altLang="en-US" sz="1600" dirty="0">
                <a:solidFill>
                  <a:srgbClr val="0000FF"/>
                </a:solidFill>
                <a:latin typeface="+mj-lt"/>
                <a:ea typeface="Calibri" panose="020F0502020204030204" pitchFamily="34" charset="0"/>
                <a:cs typeface="Times New Roman" panose="02020603050405020304" pitchFamily="18" charset="0"/>
                <a:hlinkClick r:id="rId9"/>
              </a:rPr>
              <a:t>https://www.cdc.gov/sharpssafety/</a:t>
            </a:r>
            <a:endParaRPr lang="en-US" altLang="en-US" sz="1600" dirty="0">
              <a:solidFill>
                <a:schemeClr val="tx1"/>
              </a:solidFill>
              <a:latin typeface="+mj-lt"/>
            </a:endParaRPr>
          </a:p>
          <a:p>
            <a:pPr defTabSz="914400" eaLnBrk="0" fontAlgn="base" hangingPunct="0">
              <a:spcBef>
                <a:spcPct val="0"/>
              </a:spcBef>
              <a:spcAft>
                <a:spcPct val="0"/>
              </a:spcAft>
            </a:pPr>
            <a:r>
              <a:rPr lang="en-US" altLang="en-US" sz="1600" dirty="0">
                <a:solidFill>
                  <a:srgbClr val="0000FF"/>
                </a:solidFill>
                <a:latin typeface="+mj-lt"/>
                <a:ea typeface="Calibri" panose="020F0502020204030204" pitchFamily="34" charset="0"/>
                <a:cs typeface="Times New Roman" panose="02020603050405020304" pitchFamily="18" charset="0"/>
                <a:hlinkClick r:id="rId4"/>
              </a:rPr>
              <a:t>https://www.osha.gov/SLTC/etools/hospital/hazards/sharps/sharps.html#needlestick_injuries</a:t>
            </a:r>
            <a:endParaRPr lang="en-US" altLang="en-US" sz="1600" dirty="0">
              <a:solidFill>
                <a:schemeClr val="tx1"/>
              </a:solidFill>
              <a:latin typeface="+mj-lt"/>
            </a:endParaRPr>
          </a:p>
          <a:p>
            <a:pPr defTabSz="914400" eaLnBrk="0" fontAlgn="base" hangingPunct="0">
              <a:spcBef>
                <a:spcPct val="0"/>
              </a:spcBef>
              <a:spcAft>
                <a:spcPct val="0"/>
              </a:spcAft>
            </a:pPr>
            <a:r>
              <a:rPr lang="en-US" altLang="en-US" sz="1600" dirty="0">
                <a:solidFill>
                  <a:srgbClr val="0000FF"/>
                </a:solidFill>
                <a:latin typeface="+mj-lt"/>
                <a:ea typeface="Calibri" panose="020F0502020204030204" pitchFamily="34" charset="0"/>
                <a:cs typeface="Times New Roman" panose="02020603050405020304" pitchFamily="18" charset="0"/>
                <a:hlinkClick r:id="rId10"/>
              </a:rPr>
              <a:t>https://www.osha.gov/needlesticks/needlefact.html</a:t>
            </a:r>
            <a:endParaRPr lang="en-US" altLang="en-US" sz="1600" dirty="0">
              <a:solidFill>
                <a:schemeClr val="tx1"/>
              </a:solidFill>
              <a:latin typeface="+mj-lt"/>
            </a:endParaRPr>
          </a:p>
          <a:p>
            <a:r>
              <a:rPr lang="en-US" sz="1600" u="sng" dirty="0">
                <a:latin typeface="+mj-lt"/>
                <a:hlinkClick r:id="rId2"/>
              </a:rPr>
              <a:t>https://</a:t>
            </a:r>
            <a:r>
              <a:rPr lang="en-US" sz="1600" u="sng" dirty="0" smtClean="0">
                <a:latin typeface="+mj-lt"/>
                <a:hlinkClick r:id="rId2"/>
              </a:rPr>
              <a:t>internationalsafetycenter.org/wp-content/uploads/2020/06/2019-EPInet-Needlestick-Sharps-Summary.pdf</a:t>
            </a:r>
            <a:endParaRPr lang="en-US" sz="1600" u="sng" dirty="0" smtClean="0">
              <a:latin typeface="+mj-lt"/>
            </a:endParaRPr>
          </a:p>
          <a:p>
            <a:r>
              <a:rPr lang="en-US" sz="1600" dirty="0">
                <a:hlinkClick r:id="rId11"/>
              </a:rPr>
              <a:t>https://www.cdc.gov/sharpssafety/resources.html</a:t>
            </a:r>
            <a:endParaRPr lang="en-US" sz="1600" dirty="0"/>
          </a:p>
          <a:p>
            <a:pPr marL="0" indent="0">
              <a:buNone/>
            </a:pPr>
            <a:endParaRPr lang="en-US" sz="1600" u="sng" dirty="0">
              <a:latin typeface="+mj-lt"/>
            </a:endParaRPr>
          </a:p>
        </p:txBody>
      </p:sp>
      <p:sp>
        <p:nvSpPr>
          <p:cNvPr id="5" name="Rectangle 2"/>
          <p:cNvSpPr>
            <a:spLocks noChangeArrowheads="1"/>
          </p:cNvSpPr>
          <p:nvPr/>
        </p:nvSpPr>
        <p:spPr bwMode="auto">
          <a:xfrm>
            <a:off x="190919" y="1088963"/>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89529503"/>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366182" y="222452"/>
            <a:ext cx="8412480" cy="506413"/>
          </a:xfrm>
        </p:spPr>
        <p:txBody>
          <a:bodyPr/>
          <a:lstStyle/>
          <a:p>
            <a:r>
              <a:rPr lang="en-US" dirty="0" smtClean="0"/>
              <a:t>The Facts:    </a:t>
            </a:r>
            <a:r>
              <a:rPr lang="en-US" dirty="0" err="1" smtClean="0"/>
              <a:t>EPINet</a:t>
            </a:r>
            <a:r>
              <a:rPr lang="en-US" dirty="0" smtClean="0"/>
              <a:t> </a:t>
            </a:r>
            <a:r>
              <a:rPr lang="en-US" dirty="0" err="1" smtClean="0"/>
              <a:t>Needlestick</a:t>
            </a:r>
            <a:r>
              <a:rPr lang="en-US" dirty="0" smtClean="0"/>
              <a:t>/Sharp Object Injury Report 2019</a:t>
            </a:r>
            <a:endParaRPr lang="en-US" dirty="0"/>
          </a:p>
        </p:txBody>
      </p:sp>
      <p:sp>
        <p:nvSpPr>
          <p:cNvPr id="6" name="Rectangle 5"/>
          <p:cNvSpPr/>
          <p:nvPr/>
        </p:nvSpPr>
        <p:spPr>
          <a:xfrm>
            <a:off x="3049858" y="6241058"/>
            <a:ext cx="6096000" cy="507831"/>
          </a:xfrm>
          <a:prstGeom prst="rect">
            <a:avLst/>
          </a:prstGeom>
        </p:spPr>
        <p:txBody>
          <a:bodyPr>
            <a:spAutoFit/>
          </a:bodyPr>
          <a:lstStyle/>
          <a:p>
            <a:r>
              <a:rPr lang="en-US" sz="900" dirty="0">
                <a:hlinkClick r:id="rId3"/>
              </a:rPr>
              <a:t>https://</a:t>
            </a:r>
            <a:r>
              <a:rPr lang="en-US" sz="900" dirty="0" smtClean="0">
                <a:hlinkClick r:id="rId3"/>
              </a:rPr>
              <a:t>internationalsafetycenter.org/wp-content/uploads/2020/06/2019-EPInet-Needlestick-Sharps</a:t>
            </a:r>
          </a:p>
          <a:p>
            <a:r>
              <a:rPr lang="en-US" sz="900" dirty="0">
                <a:hlinkClick r:id="rId4"/>
              </a:rPr>
              <a:t>https://</a:t>
            </a:r>
            <a:r>
              <a:rPr lang="en-US" sz="900" dirty="0" smtClean="0">
                <a:hlinkClick r:id="rId4"/>
              </a:rPr>
              <a:t>www.osha.gov/SLTC/etools/hospital/hazards/sharps/sharps.html</a:t>
            </a:r>
            <a:endParaRPr lang="en-US" sz="900" dirty="0" smtClean="0"/>
          </a:p>
          <a:p>
            <a:r>
              <a:rPr lang="en-US" sz="900" dirty="0">
                <a:hlinkClick r:id="rId5"/>
              </a:rPr>
              <a:t>https://www.osha.gov/SLTC/etools/hospital/hazards/sharps/sharps.html#needlestick_injuries</a:t>
            </a:r>
            <a:endParaRPr lang="en-US" sz="900" dirty="0"/>
          </a:p>
        </p:txBody>
      </p:sp>
      <p:sp>
        <p:nvSpPr>
          <p:cNvPr id="8" name="TextBox 7"/>
          <p:cNvSpPr txBox="1"/>
          <p:nvPr/>
        </p:nvSpPr>
        <p:spPr>
          <a:xfrm>
            <a:off x="88133" y="1430551"/>
            <a:ext cx="2708366" cy="1923604"/>
          </a:xfrm>
          <a:prstGeom prst="rect">
            <a:avLst/>
          </a:prstGeom>
          <a:noFill/>
        </p:spPr>
        <p:txBody>
          <a:bodyPr wrap="square" rtlCol="0">
            <a:spAutoFit/>
          </a:bodyPr>
          <a:lstStyle/>
          <a:p>
            <a:pPr algn="ctr"/>
            <a:r>
              <a:rPr lang="en-US" i="1" dirty="0" smtClean="0">
                <a:solidFill>
                  <a:schemeClr val="bg1"/>
                </a:solidFill>
              </a:rPr>
              <a:t>“5.6 Million workers in the healthcare industry and related occupations are at risk of occupational exposure to bloodborne pathogens.” </a:t>
            </a:r>
          </a:p>
          <a:p>
            <a:pPr algn="r"/>
            <a:r>
              <a:rPr lang="en-US" sz="1100" dirty="0" smtClean="0">
                <a:solidFill>
                  <a:schemeClr val="bg1"/>
                </a:solidFill>
              </a:rPr>
              <a:t>OSHA</a:t>
            </a:r>
          </a:p>
        </p:txBody>
      </p:sp>
      <p:sp>
        <p:nvSpPr>
          <p:cNvPr id="5" name="Flowchart: Connector 4"/>
          <p:cNvSpPr/>
          <p:nvPr/>
        </p:nvSpPr>
        <p:spPr>
          <a:xfrm>
            <a:off x="6466840" y="2133599"/>
            <a:ext cx="1838960" cy="1839489"/>
          </a:xfrm>
          <a:prstGeom prst="flowChartConnector">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Flowchart: Connector 6"/>
          <p:cNvSpPr/>
          <p:nvPr/>
        </p:nvSpPr>
        <p:spPr>
          <a:xfrm>
            <a:off x="6370320" y="2062480"/>
            <a:ext cx="2032000" cy="1981729"/>
          </a:xfrm>
          <a:prstGeom prst="flowChartConnector">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6620998" y="2819360"/>
            <a:ext cx="1530643" cy="707886"/>
          </a:xfrm>
          <a:prstGeom prst="rect">
            <a:avLst/>
          </a:prstGeom>
          <a:noFill/>
        </p:spPr>
        <p:txBody>
          <a:bodyPr wrap="square" rtlCol="0">
            <a:spAutoFit/>
          </a:bodyPr>
          <a:lstStyle/>
          <a:p>
            <a:pPr algn="ctr"/>
            <a:r>
              <a:rPr lang="en-US" sz="2000" b="1" dirty="0" err="1" smtClean="0">
                <a:solidFill>
                  <a:schemeClr val="bg1"/>
                </a:solidFill>
              </a:rPr>
              <a:t>Needlestick</a:t>
            </a:r>
            <a:r>
              <a:rPr lang="en-US" sz="2000" b="1" dirty="0" smtClean="0">
                <a:solidFill>
                  <a:schemeClr val="bg1"/>
                </a:solidFill>
              </a:rPr>
              <a:t> Injury</a:t>
            </a:r>
          </a:p>
        </p:txBody>
      </p:sp>
      <p:sp>
        <p:nvSpPr>
          <p:cNvPr id="10" name="Flowchart: Connector 9"/>
          <p:cNvSpPr/>
          <p:nvPr/>
        </p:nvSpPr>
        <p:spPr>
          <a:xfrm>
            <a:off x="6558280" y="2235200"/>
            <a:ext cx="1656080" cy="1645919"/>
          </a:xfrm>
          <a:prstGeom prst="flowChartConnector">
            <a:avLst/>
          </a:prstGeom>
          <a:noFill/>
          <a:ln w="571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Straight Connector 11"/>
          <p:cNvCxnSpPr/>
          <p:nvPr/>
        </p:nvCxnSpPr>
        <p:spPr>
          <a:xfrm flipH="1" flipV="1">
            <a:off x="5659306" y="1839376"/>
            <a:ext cx="790626" cy="614100"/>
          </a:xfrm>
          <a:prstGeom prst="line">
            <a:avLst/>
          </a:prstGeom>
          <a:ln>
            <a:solidFill>
              <a:schemeClr val="accent6"/>
            </a:solidFill>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3172119" y="1008379"/>
            <a:ext cx="4245371" cy="830997"/>
          </a:xfrm>
          <a:prstGeom prst="rect">
            <a:avLst/>
          </a:prstGeom>
          <a:noFill/>
        </p:spPr>
        <p:txBody>
          <a:bodyPr wrap="square" rtlCol="0">
            <a:spAutoFit/>
          </a:bodyPr>
          <a:lstStyle/>
          <a:p>
            <a:pPr algn="ctr"/>
            <a:r>
              <a:rPr lang="en-US" sz="2400" b="1" dirty="0" smtClean="0">
                <a:solidFill>
                  <a:schemeClr val="accent6"/>
                </a:solidFill>
              </a:rPr>
              <a:t>52% </a:t>
            </a:r>
            <a:r>
              <a:rPr lang="en-US" sz="2000" dirty="0"/>
              <a:t>I</a:t>
            </a:r>
            <a:r>
              <a:rPr lang="en-US" sz="2000" dirty="0" smtClean="0"/>
              <a:t>njuries related to </a:t>
            </a:r>
            <a:r>
              <a:rPr lang="en-US" sz="2000" i="1" dirty="0" smtClean="0"/>
              <a:t>“safety design”</a:t>
            </a:r>
          </a:p>
          <a:p>
            <a:pPr algn="ctr"/>
            <a:r>
              <a:rPr lang="en-US" sz="2400" b="1" dirty="0" smtClean="0">
                <a:solidFill>
                  <a:schemeClr val="accent6"/>
                </a:solidFill>
              </a:rPr>
              <a:t>72% </a:t>
            </a:r>
            <a:r>
              <a:rPr lang="en-US" sz="2000" dirty="0" smtClean="0"/>
              <a:t>Safety Mechanism </a:t>
            </a:r>
            <a:r>
              <a:rPr lang="en-US" sz="2000" b="1" i="1" dirty="0"/>
              <a:t>n</a:t>
            </a:r>
            <a:r>
              <a:rPr lang="en-US" sz="2000" b="1" i="1" dirty="0" smtClean="0"/>
              <a:t>ot</a:t>
            </a:r>
            <a:r>
              <a:rPr lang="en-US" sz="2000" i="1" dirty="0" smtClean="0"/>
              <a:t> activated</a:t>
            </a:r>
          </a:p>
        </p:txBody>
      </p:sp>
      <p:sp>
        <p:nvSpPr>
          <p:cNvPr id="14" name="TextBox 13"/>
          <p:cNvSpPr txBox="1"/>
          <p:nvPr/>
        </p:nvSpPr>
        <p:spPr>
          <a:xfrm>
            <a:off x="8609551" y="4042501"/>
            <a:ext cx="3769360" cy="461665"/>
          </a:xfrm>
          <a:prstGeom prst="rect">
            <a:avLst/>
          </a:prstGeom>
          <a:noFill/>
        </p:spPr>
        <p:txBody>
          <a:bodyPr wrap="square" rtlCol="0">
            <a:spAutoFit/>
          </a:bodyPr>
          <a:lstStyle/>
          <a:p>
            <a:r>
              <a:rPr lang="en-US" sz="2400" b="1" dirty="0" smtClean="0">
                <a:solidFill>
                  <a:schemeClr val="accent6"/>
                </a:solidFill>
              </a:rPr>
              <a:t>41.7% </a:t>
            </a:r>
            <a:r>
              <a:rPr lang="en-US" sz="2000" dirty="0" smtClean="0"/>
              <a:t>Injuries</a:t>
            </a:r>
            <a:r>
              <a:rPr lang="en-US" sz="2000" dirty="0"/>
              <a:t> </a:t>
            </a:r>
            <a:r>
              <a:rPr lang="en-US" sz="2000" dirty="0" smtClean="0"/>
              <a:t>Occur in the OR</a:t>
            </a:r>
          </a:p>
        </p:txBody>
      </p:sp>
      <p:sp>
        <p:nvSpPr>
          <p:cNvPr id="15" name="TextBox 14"/>
          <p:cNvSpPr txBox="1"/>
          <p:nvPr/>
        </p:nvSpPr>
        <p:spPr>
          <a:xfrm>
            <a:off x="8151641" y="1240507"/>
            <a:ext cx="3891914" cy="461665"/>
          </a:xfrm>
          <a:prstGeom prst="rect">
            <a:avLst/>
          </a:prstGeom>
          <a:noFill/>
        </p:spPr>
        <p:txBody>
          <a:bodyPr wrap="square" rtlCol="0">
            <a:spAutoFit/>
          </a:bodyPr>
          <a:lstStyle/>
          <a:p>
            <a:pPr algn="ctr"/>
            <a:r>
              <a:rPr lang="en-US" sz="2400" b="1" dirty="0" smtClean="0">
                <a:solidFill>
                  <a:schemeClr val="accent6"/>
                </a:solidFill>
              </a:rPr>
              <a:t>36.5%</a:t>
            </a:r>
            <a:r>
              <a:rPr lang="en-US" sz="2400" dirty="0" smtClean="0">
                <a:solidFill>
                  <a:schemeClr val="accent6"/>
                </a:solidFill>
              </a:rPr>
              <a:t> </a:t>
            </a:r>
            <a:r>
              <a:rPr lang="en-US" sz="2000" dirty="0" smtClean="0"/>
              <a:t>Injured Workers are Nurses</a:t>
            </a:r>
          </a:p>
        </p:txBody>
      </p:sp>
      <p:sp>
        <p:nvSpPr>
          <p:cNvPr id="16" name="TextBox 15"/>
          <p:cNvSpPr txBox="1"/>
          <p:nvPr/>
        </p:nvSpPr>
        <p:spPr>
          <a:xfrm>
            <a:off x="2796500" y="4141646"/>
            <a:ext cx="3824498" cy="830997"/>
          </a:xfrm>
          <a:prstGeom prst="rect">
            <a:avLst/>
          </a:prstGeom>
          <a:noFill/>
        </p:spPr>
        <p:txBody>
          <a:bodyPr wrap="square" rtlCol="0">
            <a:spAutoFit/>
          </a:bodyPr>
          <a:lstStyle/>
          <a:p>
            <a:pPr algn="ctr"/>
            <a:r>
              <a:rPr lang="en-US" sz="2400" b="1" dirty="0" smtClean="0">
                <a:solidFill>
                  <a:schemeClr val="accent6"/>
                </a:solidFill>
              </a:rPr>
              <a:t>23.5% </a:t>
            </a:r>
            <a:r>
              <a:rPr lang="en-US" sz="2000" dirty="0"/>
              <a:t>S</a:t>
            </a:r>
            <a:r>
              <a:rPr lang="en-US" sz="2000" dirty="0" smtClean="0"/>
              <a:t>uture needle injury</a:t>
            </a:r>
          </a:p>
          <a:p>
            <a:pPr algn="ctr"/>
            <a:r>
              <a:rPr lang="en-US" sz="2400" b="1" dirty="0" smtClean="0">
                <a:solidFill>
                  <a:schemeClr val="accent6"/>
                </a:solidFill>
              </a:rPr>
              <a:t>19.5% </a:t>
            </a:r>
            <a:r>
              <a:rPr lang="en-US" sz="2000" dirty="0"/>
              <a:t>D</a:t>
            </a:r>
            <a:r>
              <a:rPr lang="en-US" sz="2000" dirty="0" smtClean="0"/>
              <a:t>isposable syringe injury</a:t>
            </a:r>
          </a:p>
        </p:txBody>
      </p:sp>
      <p:sp>
        <p:nvSpPr>
          <p:cNvPr id="17" name="TextBox 16"/>
          <p:cNvSpPr txBox="1"/>
          <p:nvPr/>
        </p:nvSpPr>
        <p:spPr>
          <a:xfrm>
            <a:off x="5659306" y="5322962"/>
            <a:ext cx="4313369" cy="461665"/>
          </a:xfrm>
          <a:prstGeom prst="rect">
            <a:avLst/>
          </a:prstGeom>
          <a:noFill/>
        </p:spPr>
        <p:txBody>
          <a:bodyPr wrap="square" rtlCol="0">
            <a:spAutoFit/>
          </a:bodyPr>
          <a:lstStyle/>
          <a:p>
            <a:pPr algn="ctr"/>
            <a:r>
              <a:rPr lang="en-US" sz="2400" b="1" dirty="0" smtClean="0">
                <a:solidFill>
                  <a:schemeClr val="accent6"/>
                </a:solidFill>
              </a:rPr>
              <a:t>86% </a:t>
            </a:r>
            <a:r>
              <a:rPr lang="en-US" sz="2000" dirty="0" smtClean="0"/>
              <a:t>Injuries with Contaminated Sharp</a:t>
            </a:r>
          </a:p>
        </p:txBody>
      </p:sp>
      <p:cxnSp>
        <p:nvCxnSpPr>
          <p:cNvPr id="22" name="Straight Connector 21"/>
          <p:cNvCxnSpPr/>
          <p:nvPr/>
        </p:nvCxnSpPr>
        <p:spPr>
          <a:xfrm flipV="1">
            <a:off x="8214360" y="1707772"/>
            <a:ext cx="596265" cy="642710"/>
          </a:xfrm>
          <a:prstGeom prst="line">
            <a:avLst/>
          </a:prstGeom>
          <a:ln>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V="1">
            <a:off x="5132251" y="3476760"/>
            <a:ext cx="1141549" cy="694004"/>
          </a:xfrm>
          <a:prstGeom prst="line">
            <a:avLst/>
          </a:prstGeom>
          <a:ln>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8364176" y="3525581"/>
            <a:ext cx="749158" cy="513028"/>
          </a:xfrm>
          <a:prstGeom prst="line">
            <a:avLst/>
          </a:prstGeom>
          <a:ln>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417490" y="4170764"/>
            <a:ext cx="0" cy="1152198"/>
          </a:xfrm>
          <a:prstGeom prst="line">
            <a:avLst/>
          </a:prstGeom>
          <a:ln>
            <a:solidFill>
              <a:schemeClr val="accent6"/>
            </a:solidFill>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60586" y="4038609"/>
            <a:ext cx="2708366" cy="1092607"/>
          </a:xfrm>
          <a:prstGeom prst="rect">
            <a:avLst/>
          </a:prstGeom>
          <a:noFill/>
        </p:spPr>
        <p:txBody>
          <a:bodyPr wrap="square" rtlCol="0">
            <a:spAutoFit/>
          </a:bodyPr>
          <a:lstStyle/>
          <a:p>
            <a:pPr algn="ctr"/>
            <a:r>
              <a:rPr lang="en-US" i="1" dirty="0" smtClean="0">
                <a:solidFill>
                  <a:schemeClr val="bg1"/>
                </a:solidFill>
              </a:rPr>
              <a:t>“385,000 sharp injuries occur annually to hospital employees.”</a:t>
            </a:r>
          </a:p>
          <a:p>
            <a:pPr algn="r"/>
            <a:r>
              <a:rPr lang="en-US" sz="1100" dirty="0" smtClean="0">
                <a:solidFill>
                  <a:schemeClr val="bg1"/>
                </a:solidFill>
              </a:rPr>
              <a:t>CDC</a:t>
            </a:r>
          </a:p>
        </p:txBody>
      </p:sp>
    </p:spTree>
    <p:extLst>
      <p:ext uri="{BB962C8B-B14F-4D97-AF65-F5344CB8AC3E}">
        <p14:creationId xmlns:p14="http://schemas.microsoft.com/office/powerpoint/2010/main" val="2398512433"/>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Prevention Strategies</a:t>
            </a:r>
            <a:endParaRPr lang="en-US" dirty="0"/>
          </a:p>
        </p:txBody>
      </p:sp>
      <p:sp>
        <p:nvSpPr>
          <p:cNvPr id="6" name="Rectangle 5"/>
          <p:cNvSpPr/>
          <p:nvPr/>
        </p:nvSpPr>
        <p:spPr>
          <a:xfrm>
            <a:off x="2886074" y="5576066"/>
            <a:ext cx="7216238" cy="1323439"/>
          </a:xfrm>
          <a:prstGeom prst="rect">
            <a:avLst/>
          </a:prstGeom>
        </p:spPr>
        <p:txBody>
          <a:bodyPr wrap="square">
            <a:spAutoFit/>
          </a:bodyPr>
          <a:lstStyle/>
          <a:p>
            <a:r>
              <a:rPr lang="en-US" sz="800" dirty="0">
                <a:hlinkClick r:id="rId3"/>
              </a:rPr>
              <a:t>https://</a:t>
            </a:r>
            <a:r>
              <a:rPr lang="en-US" sz="800" dirty="0" smtClean="0">
                <a:hlinkClick r:id="rId3"/>
              </a:rPr>
              <a:t>www.cdc.gov/sharpssafety/resources.html</a:t>
            </a:r>
            <a:endParaRPr lang="en-US" sz="800" dirty="0" smtClean="0">
              <a:hlinkClick r:id="rId4"/>
            </a:endParaRPr>
          </a:p>
          <a:p>
            <a:r>
              <a:rPr lang="en-US" sz="800" dirty="0" smtClean="0">
                <a:hlinkClick r:id="rId4"/>
              </a:rPr>
              <a:t>https</a:t>
            </a:r>
            <a:r>
              <a:rPr lang="en-US" sz="800" dirty="0">
                <a:hlinkClick r:id="rId4"/>
              </a:rPr>
              <a:t>://</a:t>
            </a:r>
            <a:r>
              <a:rPr lang="en-US" sz="800" dirty="0" smtClean="0">
                <a:hlinkClick r:id="rId4"/>
              </a:rPr>
              <a:t>internationalsafetycenter.org/wp-content/uploads/2020/06/2019-EPInet-Needlestick-Sharps</a:t>
            </a:r>
          </a:p>
          <a:p>
            <a:r>
              <a:rPr lang="en-US" sz="800" dirty="0">
                <a:hlinkClick r:id="rId5"/>
              </a:rPr>
              <a:t>https://</a:t>
            </a:r>
            <a:r>
              <a:rPr lang="en-US" sz="800" dirty="0" smtClean="0">
                <a:hlinkClick r:id="rId5"/>
              </a:rPr>
              <a:t>www.osha.gov/SLTC/etools/hospital/hazards/sharps/sharps.html</a:t>
            </a:r>
            <a:endParaRPr lang="en-US" sz="800" dirty="0" smtClean="0"/>
          </a:p>
          <a:p>
            <a:r>
              <a:rPr lang="en-US" sz="800" dirty="0">
                <a:hlinkClick r:id="rId6"/>
              </a:rPr>
              <a:t>https://</a:t>
            </a:r>
            <a:r>
              <a:rPr lang="en-US" sz="800" dirty="0" smtClean="0">
                <a:hlinkClick r:id="rId6"/>
              </a:rPr>
              <a:t>www.osha.gov/SLTC/etools/hospital/hazards/sharps/sharps.html#needlestick_injuries</a:t>
            </a:r>
            <a:endParaRPr lang="en-US" sz="800" dirty="0" smtClean="0"/>
          </a:p>
          <a:p>
            <a:r>
              <a:rPr lang="en-US" sz="800" dirty="0">
                <a:hlinkClick r:id="rId7"/>
              </a:rPr>
              <a:t>https://</a:t>
            </a:r>
            <a:r>
              <a:rPr lang="en-US" sz="800" dirty="0" smtClean="0">
                <a:hlinkClick r:id="rId7"/>
              </a:rPr>
              <a:t>www.osha.gov/laws-regs/regulations/standardnumber/1910/1910.1030</a:t>
            </a:r>
            <a:endParaRPr lang="en-US" sz="800" dirty="0" smtClean="0"/>
          </a:p>
          <a:p>
            <a:r>
              <a:rPr lang="en-US" sz="800" dirty="0">
                <a:hlinkClick r:id="rId8"/>
              </a:rPr>
              <a:t>https://</a:t>
            </a:r>
            <a:r>
              <a:rPr lang="en-US" sz="800" dirty="0" smtClean="0">
                <a:hlinkClick r:id="rId8"/>
              </a:rPr>
              <a:t>www.ast.org/uploadedFiles/Main_Site/Content/About_Us/Standard_Sharps_Safety_Use_of_the_Neutral_Zone.pdf</a:t>
            </a:r>
            <a:endParaRPr lang="en-US" sz="800" dirty="0" smtClean="0"/>
          </a:p>
          <a:p>
            <a:r>
              <a:rPr lang="en-US" sz="800" dirty="0" smtClean="0">
                <a:hlinkClick r:id="rId7"/>
              </a:rPr>
              <a:t>https://www.osha.gov/laws-regs/regulations/standardnumber/1910/1910.1030</a:t>
            </a:r>
            <a:endParaRPr lang="en-US" sz="800" dirty="0" smtClean="0"/>
          </a:p>
          <a:p>
            <a:r>
              <a:rPr lang="en-US" sz="800" dirty="0" smtClean="0">
                <a:hlinkClick r:id="rId9"/>
              </a:rPr>
              <a:t>https</a:t>
            </a:r>
            <a:r>
              <a:rPr lang="en-US" sz="800" dirty="0">
                <a:hlinkClick r:id="rId9"/>
              </a:rPr>
              <a:t>://www.osha.gov/laws-regs/standardinterpretations/2003-02-20#:~:text=The%20Needlestick%20Safety%20and%20Prevention%20Act%20(NSPA)%20was%20signed,into%20law%20in%20November%202000.&amp;text=The%20OSHA%20bloodborne%20pathogens%20standard,potentially%20infectious%20materials%20(OPIM).</a:t>
            </a:r>
            <a:endParaRPr lang="en-US" sz="800" dirty="0"/>
          </a:p>
        </p:txBody>
      </p:sp>
      <p:sp>
        <p:nvSpPr>
          <p:cNvPr id="8" name="TextBox 7"/>
          <p:cNvSpPr txBox="1"/>
          <p:nvPr/>
        </p:nvSpPr>
        <p:spPr>
          <a:xfrm>
            <a:off x="-1" y="1048003"/>
            <a:ext cx="2886075" cy="1092607"/>
          </a:xfrm>
          <a:prstGeom prst="rect">
            <a:avLst/>
          </a:prstGeom>
          <a:noFill/>
        </p:spPr>
        <p:txBody>
          <a:bodyPr wrap="square" rtlCol="0">
            <a:spAutoFit/>
          </a:bodyPr>
          <a:lstStyle/>
          <a:p>
            <a:pPr algn="ctr"/>
            <a:r>
              <a:rPr lang="en-US" i="1" dirty="0" smtClean="0">
                <a:solidFill>
                  <a:schemeClr val="bg1"/>
                </a:solidFill>
              </a:rPr>
              <a:t>Bloodborne Pathogens Standard implemented in 1991. </a:t>
            </a:r>
          </a:p>
          <a:p>
            <a:pPr algn="ctr"/>
            <a:r>
              <a:rPr lang="en-US" sz="1100" i="1" dirty="0">
                <a:solidFill>
                  <a:schemeClr val="bg1"/>
                </a:solidFill>
              </a:rPr>
              <a:t>	</a:t>
            </a:r>
            <a:r>
              <a:rPr lang="en-US" sz="1100" i="1" dirty="0" smtClean="0">
                <a:solidFill>
                  <a:schemeClr val="bg1"/>
                </a:solidFill>
              </a:rPr>
              <a:t>       </a:t>
            </a:r>
            <a:r>
              <a:rPr lang="en-US" sz="1100" dirty="0" smtClean="0">
                <a:solidFill>
                  <a:schemeClr val="bg1"/>
                </a:solidFill>
              </a:rPr>
              <a:t>OSHA</a:t>
            </a:r>
          </a:p>
        </p:txBody>
      </p:sp>
      <p:sp>
        <p:nvSpPr>
          <p:cNvPr id="10" name="Flowchart: Connector 9"/>
          <p:cNvSpPr/>
          <p:nvPr/>
        </p:nvSpPr>
        <p:spPr>
          <a:xfrm>
            <a:off x="6558280" y="2235200"/>
            <a:ext cx="1656080" cy="1645919"/>
          </a:xfrm>
          <a:prstGeom prst="flowChartConnector">
            <a:avLst/>
          </a:prstGeom>
          <a:noFill/>
          <a:ln w="571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83050" y="2493651"/>
            <a:ext cx="2708366" cy="1092607"/>
          </a:xfrm>
          <a:prstGeom prst="rect">
            <a:avLst/>
          </a:prstGeom>
          <a:noFill/>
        </p:spPr>
        <p:txBody>
          <a:bodyPr wrap="square" rtlCol="0">
            <a:spAutoFit/>
          </a:bodyPr>
          <a:lstStyle/>
          <a:p>
            <a:pPr algn="ctr"/>
            <a:r>
              <a:rPr lang="en-US" i="1" dirty="0" smtClean="0">
                <a:solidFill>
                  <a:schemeClr val="bg1"/>
                </a:solidFill>
              </a:rPr>
              <a:t>Federal </a:t>
            </a:r>
            <a:r>
              <a:rPr lang="en-US" i="1" dirty="0" err="1" smtClean="0">
                <a:solidFill>
                  <a:schemeClr val="bg1"/>
                </a:solidFill>
              </a:rPr>
              <a:t>Needlestick</a:t>
            </a:r>
            <a:r>
              <a:rPr lang="en-US" i="1" dirty="0" smtClean="0">
                <a:solidFill>
                  <a:schemeClr val="bg1"/>
                </a:solidFill>
              </a:rPr>
              <a:t> Safety and Prevention Act signed in 2000.</a:t>
            </a:r>
          </a:p>
          <a:p>
            <a:pPr algn="ctr"/>
            <a:r>
              <a:rPr lang="en-US" sz="1100" i="1" dirty="0">
                <a:solidFill>
                  <a:schemeClr val="bg1"/>
                </a:solidFill>
              </a:rPr>
              <a:t> </a:t>
            </a:r>
            <a:r>
              <a:rPr lang="en-US" sz="1100" i="1" dirty="0" smtClean="0">
                <a:solidFill>
                  <a:schemeClr val="bg1"/>
                </a:solidFill>
              </a:rPr>
              <a:t>                                  </a:t>
            </a:r>
            <a:r>
              <a:rPr lang="en-US" sz="1100" dirty="0" smtClean="0">
                <a:solidFill>
                  <a:schemeClr val="bg1"/>
                </a:solidFill>
              </a:rPr>
              <a:t>OSHA</a:t>
            </a:r>
          </a:p>
        </p:txBody>
      </p:sp>
      <p:sp>
        <p:nvSpPr>
          <p:cNvPr id="11" name="Freeform 10"/>
          <p:cNvSpPr/>
          <p:nvPr/>
        </p:nvSpPr>
        <p:spPr>
          <a:xfrm>
            <a:off x="7276487" y="1828805"/>
            <a:ext cx="2825825" cy="623610"/>
          </a:xfrm>
          <a:custGeom>
            <a:avLst/>
            <a:gdLst/>
            <a:ahLst/>
            <a:cxnLst/>
            <a:rect l="0" t="0" r="0" b="0"/>
            <a:pathLst>
              <a:path>
                <a:moveTo>
                  <a:pt x="0" y="0"/>
                </a:moveTo>
                <a:lnTo>
                  <a:pt x="0" y="375629"/>
                </a:lnTo>
                <a:lnTo>
                  <a:pt x="2825825" y="375629"/>
                </a:lnTo>
                <a:lnTo>
                  <a:pt x="2825825" y="630088"/>
                </a:lnTo>
              </a:path>
            </a:pathLst>
          </a:custGeom>
          <a:noFill/>
          <a:ln>
            <a:solidFill>
              <a:schemeClr val="accent4">
                <a:lumMod val="75000"/>
              </a:schemeClr>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8" name="Freeform 17"/>
          <p:cNvSpPr/>
          <p:nvPr/>
        </p:nvSpPr>
        <p:spPr>
          <a:xfrm>
            <a:off x="7230767" y="1828805"/>
            <a:ext cx="91440" cy="623610"/>
          </a:xfrm>
          <a:custGeom>
            <a:avLst/>
            <a:gdLst/>
            <a:ahLst/>
            <a:cxnLst/>
            <a:rect l="0" t="0" r="0" b="0"/>
            <a:pathLst>
              <a:path>
                <a:moveTo>
                  <a:pt x="45720" y="0"/>
                </a:moveTo>
                <a:lnTo>
                  <a:pt x="45720" y="630088"/>
                </a:lnTo>
              </a:path>
            </a:pathLst>
          </a:custGeom>
          <a:noFill/>
          <a:ln>
            <a:solidFill>
              <a:schemeClr val="accent4">
                <a:lumMod val="75000"/>
              </a:schemeClr>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1" name="Freeform 20"/>
          <p:cNvSpPr/>
          <p:nvPr/>
        </p:nvSpPr>
        <p:spPr>
          <a:xfrm>
            <a:off x="4450662" y="1828805"/>
            <a:ext cx="2825825" cy="623610"/>
          </a:xfrm>
          <a:custGeom>
            <a:avLst/>
            <a:gdLst/>
            <a:ahLst/>
            <a:cxnLst/>
            <a:rect l="0" t="0" r="0" b="0"/>
            <a:pathLst>
              <a:path>
                <a:moveTo>
                  <a:pt x="2825825" y="0"/>
                </a:moveTo>
                <a:lnTo>
                  <a:pt x="2825825" y="375629"/>
                </a:lnTo>
                <a:lnTo>
                  <a:pt x="0" y="375629"/>
                </a:lnTo>
                <a:lnTo>
                  <a:pt x="0" y="630088"/>
                </a:lnTo>
              </a:path>
            </a:pathLst>
          </a:custGeom>
          <a:noFill/>
          <a:ln>
            <a:solidFill>
              <a:schemeClr val="accent4">
                <a:lumMod val="75000"/>
              </a:schemeClr>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3" name="Freeform 22"/>
          <p:cNvSpPr/>
          <p:nvPr/>
        </p:nvSpPr>
        <p:spPr>
          <a:xfrm>
            <a:off x="4768858" y="1461014"/>
            <a:ext cx="5106697" cy="469105"/>
          </a:xfrm>
          <a:custGeom>
            <a:avLst/>
            <a:gdLst>
              <a:gd name="connsiteX0" fmla="*/ 0 w 2106279"/>
              <a:gd name="connsiteY0" fmla="*/ 0 h 1090538"/>
              <a:gd name="connsiteX1" fmla="*/ 2106279 w 2106279"/>
              <a:gd name="connsiteY1" fmla="*/ 0 h 1090538"/>
              <a:gd name="connsiteX2" fmla="*/ 2106279 w 2106279"/>
              <a:gd name="connsiteY2" fmla="*/ 1090538 h 1090538"/>
              <a:gd name="connsiteX3" fmla="*/ 0 w 2106279"/>
              <a:gd name="connsiteY3" fmla="*/ 1090538 h 1090538"/>
              <a:gd name="connsiteX4" fmla="*/ 0 w 2106279"/>
              <a:gd name="connsiteY4" fmla="*/ 0 h 1090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6279" h="1090538">
                <a:moveTo>
                  <a:pt x="0" y="0"/>
                </a:moveTo>
                <a:lnTo>
                  <a:pt x="2106279" y="0"/>
                </a:lnTo>
                <a:lnTo>
                  <a:pt x="2106279" y="1090538"/>
                </a:lnTo>
                <a:lnTo>
                  <a:pt x="0" y="1090538"/>
                </a:lnTo>
                <a:lnTo>
                  <a:pt x="0" y="0"/>
                </a:lnTo>
                <a:close/>
              </a:path>
            </a:pathLst>
          </a:custGeom>
          <a:solidFill>
            <a:schemeClr val="tx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320" tIns="20320" rIns="20320" bIns="153887" numCol="1" spcCol="1270" anchor="t" anchorCtr="0">
            <a:noAutofit/>
          </a:bodyPr>
          <a:lstStyle/>
          <a:p>
            <a:pPr lvl="0" algn="ctr" defTabSz="1422400">
              <a:lnSpc>
                <a:spcPct val="90000"/>
              </a:lnSpc>
              <a:spcBef>
                <a:spcPct val="0"/>
              </a:spcBef>
              <a:spcAft>
                <a:spcPct val="35000"/>
              </a:spcAft>
            </a:pPr>
            <a:r>
              <a:rPr lang="en-US" sz="3200" kern="1200" dirty="0" smtClean="0"/>
              <a:t>Hierarchy of Controls</a:t>
            </a:r>
            <a:endParaRPr lang="en-US" sz="3200" kern="1200" dirty="0"/>
          </a:p>
        </p:txBody>
      </p:sp>
      <p:sp>
        <p:nvSpPr>
          <p:cNvPr id="25" name="Freeform 24"/>
          <p:cNvSpPr/>
          <p:nvPr/>
        </p:nvSpPr>
        <p:spPr>
          <a:xfrm>
            <a:off x="3390900" y="2452417"/>
            <a:ext cx="2332568" cy="541476"/>
          </a:xfrm>
          <a:custGeom>
            <a:avLst/>
            <a:gdLst>
              <a:gd name="connsiteX0" fmla="*/ 0 w 2106279"/>
              <a:gd name="connsiteY0" fmla="*/ 0 h 1090538"/>
              <a:gd name="connsiteX1" fmla="*/ 2106279 w 2106279"/>
              <a:gd name="connsiteY1" fmla="*/ 0 h 1090538"/>
              <a:gd name="connsiteX2" fmla="*/ 2106279 w 2106279"/>
              <a:gd name="connsiteY2" fmla="*/ 1090538 h 1090538"/>
              <a:gd name="connsiteX3" fmla="*/ 0 w 2106279"/>
              <a:gd name="connsiteY3" fmla="*/ 1090538 h 1090538"/>
              <a:gd name="connsiteX4" fmla="*/ 0 w 2106279"/>
              <a:gd name="connsiteY4" fmla="*/ 0 h 1090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6279" h="1090538">
                <a:moveTo>
                  <a:pt x="0" y="0"/>
                </a:moveTo>
                <a:lnTo>
                  <a:pt x="2106279" y="0"/>
                </a:lnTo>
                <a:lnTo>
                  <a:pt x="2106279" y="1090538"/>
                </a:lnTo>
                <a:lnTo>
                  <a:pt x="0" y="1090538"/>
                </a:lnTo>
                <a:lnTo>
                  <a:pt x="0" y="0"/>
                </a:lnTo>
                <a:close/>
              </a:path>
            </a:pathLst>
          </a:custGeom>
          <a:solidFill>
            <a:schemeClr val="accent2"/>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430" tIns="11430" rIns="11430" bIns="153887" numCol="1" spcCol="1270" anchor="t" anchorCtr="0">
            <a:noAutofit/>
          </a:bodyPr>
          <a:lstStyle/>
          <a:p>
            <a:pPr lvl="0" algn="ctr" defTabSz="800100">
              <a:lnSpc>
                <a:spcPct val="90000"/>
              </a:lnSpc>
              <a:spcBef>
                <a:spcPct val="0"/>
              </a:spcBef>
              <a:spcAft>
                <a:spcPct val="35000"/>
              </a:spcAft>
            </a:pPr>
            <a:r>
              <a:rPr lang="en-US" sz="1800" kern="1200" dirty="0" smtClean="0"/>
              <a:t>Elimination or Reduction in Needle Use</a:t>
            </a:r>
            <a:endParaRPr lang="en-US" sz="1800" kern="1200" dirty="0"/>
          </a:p>
        </p:txBody>
      </p:sp>
      <p:sp>
        <p:nvSpPr>
          <p:cNvPr id="28" name="Freeform 27"/>
          <p:cNvSpPr/>
          <p:nvPr/>
        </p:nvSpPr>
        <p:spPr>
          <a:xfrm>
            <a:off x="3390900" y="3004628"/>
            <a:ext cx="2316907" cy="551512"/>
          </a:xfrm>
          <a:custGeom>
            <a:avLst/>
            <a:gdLst>
              <a:gd name="connsiteX0" fmla="*/ 0 w 1895651"/>
              <a:gd name="connsiteY0" fmla="*/ 0 h 363512"/>
              <a:gd name="connsiteX1" fmla="*/ 1895651 w 1895651"/>
              <a:gd name="connsiteY1" fmla="*/ 0 h 363512"/>
              <a:gd name="connsiteX2" fmla="*/ 1895651 w 1895651"/>
              <a:gd name="connsiteY2" fmla="*/ 363512 h 363512"/>
              <a:gd name="connsiteX3" fmla="*/ 0 w 1895651"/>
              <a:gd name="connsiteY3" fmla="*/ 363512 h 363512"/>
              <a:gd name="connsiteX4" fmla="*/ 0 w 1895651"/>
              <a:gd name="connsiteY4" fmla="*/ 0 h 363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5651" h="363512">
                <a:moveTo>
                  <a:pt x="0" y="0"/>
                </a:moveTo>
                <a:lnTo>
                  <a:pt x="1895651" y="0"/>
                </a:lnTo>
                <a:lnTo>
                  <a:pt x="1895651" y="363512"/>
                </a:lnTo>
                <a:lnTo>
                  <a:pt x="0" y="363512"/>
                </a:lnTo>
                <a:lnTo>
                  <a:pt x="0" y="0"/>
                </a:lnTo>
                <a:close/>
              </a:path>
            </a:pathLst>
          </a:custGeom>
          <a:solidFill>
            <a:schemeClr val="accent2">
              <a:lumMod val="20000"/>
              <a:lumOff val="80000"/>
              <a:alpha val="90000"/>
            </a:schemeClr>
          </a:solidFill>
          <a:ln>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8420" tIns="14605" rIns="58420" bIns="14605" numCol="1" spcCol="1270" anchor="ctr" anchorCtr="0">
            <a:noAutofit/>
          </a:bodyPr>
          <a:lstStyle/>
          <a:p>
            <a:pPr lvl="0" algn="ctr" defTabSz="1022350">
              <a:lnSpc>
                <a:spcPct val="90000"/>
              </a:lnSpc>
              <a:spcBef>
                <a:spcPct val="0"/>
              </a:spcBef>
              <a:spcAft>
                <a:spcPct val="35000"/>
              </a:spcAft>
            </a:pPr>
            <a:r>
              <a:rPr lang="en-US" sz="1100" dirty="0" smtClean="0">
                <a:solidFill>
                  <a:schemeClr val="tx1"/>
                </a:solidFill>
              </a:rPr>
              <a:t>Needleless</a:t>
            </a:r>
            <a:r>
              <a:rPr lang="en-US" sz="1100" dirty="0" smtClean="0"/>
              <a:t> IV delivery systems</a:t>
            </a:r>
            <a:endParaRPr lang="en-US" sz="1100" kern="1200" dirty="0"/>
          </a:p>
        </p:txBody>
      </p:sp>
      <p:sp>
        <p:nvSpPr>
          <p:cNvPr id="30" name="Freeform 29"/>
          <p:cNvSpPr/>
          <p:nvPr/>
        </p:nvSpPr>
        <p:spPr>
          <a:xfrm>
            <a:off x="5999967" y="2426155"/>
            <a:ext cx="2567836" cy="565893"/>
          </a:xfrm>
          <a:custGeom>
            <a:avLst/>
            <a:gdLst>
              <a:gd name="connsiteX0" fmla="*/ 0 w 2106279"/>
              <a:gd name="connsiteY0" fmla="*/ 0 h 1090538"/>
              <a:gd name="connsiteX1" fmla="*/ 2106279 w 2106279"/>
              <a:gd name="connsiteY1" fmla="*/ 0 h 1090538"/>
              <a:gd name="connsiteX2" fmla="*/ 2106279 w 2106279"/>
              <a:gd name="connsiteY2" fmla="*/ 1090538 h 1090538"/>
              <a:gd name="connsiteX3" fmla="*/ 0 w 2106279"/>
              <a:gd name="connsiteY3" fmla="*/ 1090538 h 1090538"/>
              <a:gd name="connsiteX4" fmla="*/ 0 w 2106279"/>
              <a:gd name="connsiteY4" fmla="*/ 0 h 1090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6279" h="1090538">
                <a:moveTo>
                  <a:pt x="0" y="0"/>
                </a:moveTo>
                <a:lnTo>
                  <a:pt x="2106279" y="0"/>
                </a:lnTo>
                <a:lnTo>
                  <a:pt x="2106279" y="1090538"/>
                </a:lnTo>
                <a:lnTo>
                  <a:pt x="0" y="1090538"/>
                </a:lnTo>
                <a:lnTo>
                  <a:pt x="0" y="0"/>
                </a:lnTo>
                <a:close/>
              </a:path>
            </a:pathLst>
          </a:custGeom>
          <a:solidFill>
            <a:schemeClr val="accent4"/>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430" tIns="11430" rIns="11430" bIns="153887" numCol="1" spcCol="1270" anchor="ctr" anchorCtr="0">
            <a:noAutofit/>
          </a:bodyPr>
          <a:lstStyle/>
          <a:p>
            <a:pPr lvl="0" algn="ctr" defTabSz="800100">
              <a:lnSpc>
                <a:spcPct val="90000"/>
              </a:lnSpc>
              <a:spcBef>
                <a:spcPct val="0"/>
              </a:spcBef>
              <a:spcAft>
                <a:spcPct val="35000"/>
              </a:spcAft>
            </a:pPr>
            <a:r>
              <a:rPr lang="en-US" sz="1800" kern="1200" dirty="0" smtClean="0"/>
              <a:t>Enginee</a:t>
            </a:r>
            <a:r>
              <a:rPr lang="en-US" sz="1800" kern="1200" dirty="0" smtClean="0">
                <a:solidFill>
                  <a:schemeClr val="bg1"/>
                </a:solidFill>
              </a:rPr>
              <a:t>ring</a:t>
            </a:r>
            <a:r>
              <a:rPr lang="en-US" sz="1800" kern="1200" dirty="0" smtClean="0"/>
              <a:t> Controls</a:t>
            </a:r>
            <a:endParaRPr lang="en-US" sz="1800" kern="1200" dirty="0"/>
          </a:p>
        </p:txBody>
      </p:sp>
      <p:sp>
        <p:nvSpPr>
          <p:cNvPr id="31" name="Freeform 30"/>
          <p:cNvSpPr/>
          <p:nvPr/>
        </p:nvSpPr>
        <p:spPr>
          <a:xfrm>
            <a:off x="6005860" y="3031770"/>
            <a:ext cx="2567835" cy="556893"/>
          </a:xfrm>
          <a:custGeom>
            <a:avLst/>
            <a:gdLst>
              <a:gd name="connsiteX0" fmla="*/ 0 w 1895651"/>
              <a:gd name="connsiteY0" fmla="*/ 0 h 363512"/>
              <a:gd name="connsiteX1" fmla="*/ 1895651 w 1895651"/>
              <a:gd name="connsiteY1" fmla="*/ 0 h 363512"/>
              <a:gd name="connsiteX2" fmla="*/ 1895651 w 1895651"/>
              <a:gd name="connsiteY2" fmla="*/ 363512 h 363512"/>
              <a:gd name="connsiteX3" fmla="*/ 0 w 1895651"/>
              <a:gd name="connsiteY3" fmla="*/ 363512 h 363512"/>
              <a:gd name="connsiteX4" fmla="*/ 0 w 1895651"/>
              <a:gd name="connsiteY4" fmla="*/ 0 h 363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5651" h="363512">
                <a:moveTo>
                  <a:pt x="0" y="0"/>
                </a:moveTo>
                <a:lnTo>
                  <a:pt x="1895651" y="0"/>
                </a:lnTo>
                <a:lnTo>
                  <a:pt x="1895651" y="363512"/>
                </a:lnTo>
                <a:lnTo>
                  <a:pt x="0" y="363512"/>
                </a:lnTo>
                <a:lnTo>
                  <a:pt x="0" y="0"/>
                </a:lnTo>
                <a:close/>
              </a:path>
            </a:pathLst>
          </a:custGeom>
          <a:solidFill>
            <a:schemeClr val="accent4">
              <a:lumMod val="20000"/>
              <a:lumOff val="80000"/>
              <a:alpha val="90000"/>
            </a:schemeClr>
          </a:solidFill>
          <a:ln>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8420" tIns="14605" rIns="58420" bIns="14605" numCol="1" spcCol="1270" anchor="ctr" anchorCtr="0">
            <a:noAutofit/>
          </a:bodyPr>
          <a:lstStyle/>
          <a:p>
            <a:pPr lvl="0" algn="ctr" defTabSz="1022350">
              <a:lnSpc>
                <a:spcPct val="90000"/>
              </a:lnSpc>
              <a:spcBef>
                <a:spcPct val="0"/>
              </a:spcBef>
              <a:spcAft>
                <a:spcPct val="35000"/>
              </a:spcAft>
            </a:pPr>
            <a:r>
              <a:rPr lang="en-US" sz="1200" kern="1200" dirty="0" smtClean="0"/>
              <a:t>Sharps disposable containers </a:t>
            </a:r>
            <a:endParaRPr lang="en-US" sz="1200" kern="1200" dirty="0"/>
          </a:p>
        </p:txBody>
      </p:sp>
      <p:sp>
        <p:nvSpPr>
          <p:cNvPr id="32" name="Freeform 31"/>
          <p:cNvSpPr/>
          <p:nvPr/>
        </p:nvSpPr>
        <p:spPr>
          <a:xfrm>
            <a:off x="8829505" y="2452417"/>
            <a:ext cx="2732017" cy="541476"/>
          </a:xfrm>
          <a:custGeom>
            <a:avLst/>
            <a:gdLst>
              <a:gd name="connsiteX0" fmla="*/ 0 w 2106279"/>
              <a:gd name="connsiteY0" fmla="*/ 0 h 1090538"/>
              <a:gd name="connsiteX1" fmla="*/ 2106279 w 2106279"/>
              <a:gd name="connsiteY1" fmla="*/ 0 h 1090538"/>
              <a:gd name="connsiteX2" fmla="*/ 2106279 w 2106279"/>
              <a:gd name="connsiteY2" fmla="*/ 1090538 h 1090538"/>
              <a:gd name="connsiteX3" fmla="*/ 0 w 2106279"/>
              <a:gd name="connsiteY3" fmla="*/ 1090538 h 1090538"/>
              <a:gd name="connsiteX4" fmla="*/ 0 w 2106279"/>
              <a:gd name="connsiteY4" fmla="*/ 0 h 1090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6279" h="1090538">
                <a:moveTo>
                  <a:pt x="0" y="0"/>
                </a:moveTo>
                <a:lnTo>
                  <a:pt x="2106279" y="0"/>
                </a:lnTo>
                <a:lnTo>
                  <a:pt x="2106279" y="1090538"/>
                </a:lnTo>
                <a:lnTo>
                  <a:pt x="0" y="1090538"/>
                </a:lnTo>
                <a:lnTo>
                  <a:pt x="0" y="0"/>
                </a:lnTo>
                <a:close/>
              </a:path>
            </a:pathLst>
          </a:custGeom>
          <a:solidFill>
            <a:schemeClr val="accent6"/>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430" tIns="11430" rIns="11430" bIns="153887" numCol="1" spcCol="1270" anchor="ctr" anchorCtr="0">
            <a:noAutofit/>
          </a:bodyPr>
          <a:lstStyle/>
          <a:p>
            <a:pPr lvl="0" algn="ctr" defTabSz="800100">
              <a:lnSpc>
                <a:spcPct val="90000"/>
              </a:lnSpc>
              <a:spcBef>
                <a:spcPct val="0"/>
              </a:spcBef>
              <a:spcAft>
                <a:spcPct val="35000"/>
              </a:spcAft>
            </a:pPr>
            <a:r>
              <a:rPr lang="en-US" sz="1800" kern="1200" dirty="0" smtClean="0"/>
              <a:t>Work Practice Controls in OR</a:t>
            </a:r>
            <a:endParaRPr lang="en-US" sz="1800" kern="1200" dirty="0"/>
          </a:p>
        </p:txBody>
      </p:sp>
      <p:sp>
        <p:nvSpPr>
          <p:cNvPr id="33" name="Freeform 32"/>
          <p:cNvSpPr/>
          <p:nvPr/>
        </p:nvSpPr>
        <p:spPr>
          <a:xfrm>
            <a:off x="8829505" y="3042173"/>
            <a:ext cx="2717220" cy="476423"/>
          </a:xfrm>
          <a:custGeom>
            <a:avLst/>
            <a:gdLst>
              <a:gd name="connsiteX0" fmla="*/ 0 w 1895651"/>
              <a:gd name="connsiteY0" fmla="*/ 0 h 363512"/>
              <a:gd name="connsiteX1" fmla="*/ 1895651 w 1895651"/>
              <a:gd name="connsiteY1" fmla="*/ 0 h 363512"/>
              <a:gd name="connsiteX2" fmla="*/ 1895651 w 1895651"/>
              <a:gd name="connsiteY2" fmla="*/ 363512 h 363512"/>
              <a:gd name="connsiteX3" fmla="*/ 0 w 1895651"/>
              <a:gd name="connsiteY3" fmla="*/ 363512 h 363512"/>
              <a:gd name="connsiteX4" fmla="*/ 0 w 1895651"/>
              <a:gd name="connsiteY4" fmla="*/ 0 h 363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5651" h="363512">
                <a:moveTo>
                  <a:pt x="0" y="0"/>
                </a:moveTo>
                <a:lnTo>
                  <a:pt x="1895651" y="0"/>
                </a:lnTo>
                <a:lnTo>
                  <a:pt x="1895651" y="363512"/>
                </a:lnTo>
                <a:lnTo>
                  <a:pt x="0" y="363512"/>
                </a:lnTo>
                <a:lnTo>
                  <a:pt x="0" y="0"/>
                </a:lnTo>
                <a:close/>
              </a:path>
            </a:pathLst>
          </a:custGeom>
          <a:solidFill>
            <a:schemeClr val="accent6">
              <a:lumMod val="20000"/>
              <a:lumOff val="80000"/>
              <a:alpha val="90000"/>
            </a:schemeClr>
          </a:solidFill>
          <a:ln>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8420" tIns="14605" rIns="58420" bIns="14605" numCol="1" spcCol="1270" anchor="ctr" anchorCtr="0">
            <a:noAutofit/>
          </a:bodyPr>
          <a:lstStyle/>
          <a:p>
            <a:pPr lvl="0" algn="ctr" defTabSz="1022350">
              <a:lnSpc>
                <a:spcPct val="90000"/>
              </a:lnSpc>
              <a:spcBef>
                <a:spcPct val="0"/>
              </a:spcBef>
              <a:spcAft>
                <a:spcPct val="35000"/>
              </a:spcAft>
            </a:pPr>
            <a:r>
              <a:rPr lang="en-US" sz="1200" kern="1200" dirty="0" smtClean="0"/>
              <a:t>Use instruments to grasp needles, retract tissue, load/unload needles/scalpels</a:t>
            </a:r>
            <a:endParaRPr lang="en-US" sz="1200" kern="1200" dirty="0"/>
          </a:p>
        </p:txBody>
      </p:sp>
      <p:sp>
        <p:nvSpPr>
          <p:cNvPr id="34" name="Freeform 33"/>
          <p:cNvSpPr/>
          <p:nvPr/>
        </p:nvSpPr>
        <p:spPr>
          <a:xfrm>
            <a:off x="3418347" y="4446002"/>
            <a:ext cx="2316907" cy="729510"/>
          </a:xfrm>
          <a:custGeom>
            <a:avLst/>
            <a:gdLst>
              <a:gd name="connsiteX0" fmla="*/ 0 w 1895651"/>
              <a:gd name="connsiteY0" fmla="*/ 0 h 363512"/>
              <a:gd name="connsiteX1" fmla="*/ 1895651 w 1895651"/>
              <a:gd name="connsiteY1" fmla="*/ 0 h 363512"/>
              <a:gd name="connsiteX2" fmla="*/ 1895651 w 1895651"/>
              <a:gd name="connsiteY2" fmla="*/ 363512 h 363512"/>
              <a:gd name="connsiteX3" fmla="*/ 0 w 1895651"/>
              <a:gd name="connsiteY3" fmla="*/ 363512 h 363512"/>
              <a:gd name="connsiteX4" fmla="*/ 0 w 1895651"/>
              <a:gd name="connsiteY4" fmla="*/ 0 h 363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5651" h="363512">
                <a:moveTo>
                  <a:pt x="0" y="0"/>
                </a:moveTo>
                <a:lnTo>
                  <a:pt x="1895651" y="0"/>
                </a:lnTo>
                <a:lnTo>
                  <a:pt x="1895651" y="363512"/>
                </a:lnTo>
                <a:lnTo>
                  <a:pt x="0" y="363512"/>
                </a:lnTo>
                <a:lnTo>
                  <a:pt x="0" y="0"/>
                </a:lnTo>
                <a:close/>
              </a:path>
            </a:pathLst>
          </a:custGeom>
          <a:solidFill>
            <a:schemeClr val="accent2">
              <a:lumMod val="20000"/>
              <a:lumOff val="80000"/>
              <a:alpha val="90000"/>
            </a:schemeClr>
          </a:solidFill>
          <a:ln>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8420" tIns="14605" rIns="58420" bIns="14605" numCol="1" spcCol="1270" anchor="ctr" anchorCtr="0">
            <a:noAutofit/>
          </a:bodyPr>
          <a:lstStyle/>
          <a:p>
            <a:pPr lvl="0" algn="ctr" defTabSz="1022350">
              <a:lnSpc>
                <a:spcPct val="90000"/>
              </a:lnSpc>
              <a:spcBef>
                <a:spcPct val="0"/>
              </a:spcBef>
              <a:spcAft>
                <a:spcPct val="35000"/>
              </a:spcAft>
            </a:pPr>
            <a:r>
              <a:rPr lang="en-US" sz="1200" kern="1200" dirty="0" smtClean="0"/>
              <a:t>Consolidate or eliminate unnecessary punctures related to specimen collection</a:t>
            </a:r>
            <a:endParaRPr lang="en-US" sz="1200" kern="1200" dirty="0"/>
          </a:p>
        </p:txBody>
      </p:sp>
      <p:sp>
        <p:nvSpPr>
          <p:cNvPr id="35" name="Freeform 34"/>
          <p:cNvSpPr/>
          <p:nvPr/>
        </p:nvSpPr>
        <p:spPr>
          <a:xfrm>
            <a:off x="3433143" y="3634001"/>
            <a:ext cx="2316907" cy="760478"/>
          </a:xfrm>
          <a:custGeom>
            <a:avLst/>
            <a:gdLst>
              <a:gd name="connsiteX0" fmla="*/ 0 w 1895651"/>
              <a:gd name="connsiteY0" fmla="*/ 0 h 363512"/>
              <a:gd name="connsiteX1" fmla="*/ 1895651 w 1895651"/>
              <a:gd name="connsiteY1" fmla="*/ 0 h 363512"/>
              <a:gd name="connsiteX2" fmla="*/ 1895651 w 1895651"/>
              <a:gd name="connsiteY2" fmla="*/ 363512 h 363512"/>
              <a:gd name="connsiteX3" fmla="*/ 0 w 1895651"/>
              <a:gd name="connsiteY3" fmla="*/ 363512 h 363512"/>
              <a:gd name="connsiteX4" fmla="*/ 0 w 1895651"/>
              <a:gd name="connsiteY4" fmla="*/ 0 h 363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5651" h="363512">
                <a:moveTo>
                  <a:pt x="0" y="0"/>
                </a:moveTo>
                <a:lnTo>
                  <a:pt x="1895651" y="0"/>
                </a:lnTo>
                <a:lnTo>
                  <a:pt x="1895651" y="363512"/>
                </a:lnTo>
                <a:lnTo>
                  <a:pt x="0" y="363512"/>
                </a:lnTo>
                <a:lnTo>
                  <a:pt x="0" y="0"/>
                </a:lnTo>
                <a:close/>
              </a:path>
            </a:pathLst>
          </a:custGeom>
          <a:solidFill>
            <a:schemeClr val="accent2">
              <a:lumMod val="20000"/>
              <a:lumOff val="80000"/>
              <a:alpha val="90000"/>
            </a:schemeClr>
          </a:solidFill>
          <a:ln>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8420" tIns="14605" rIns="58420" bIns="14605" numCol="1" spcCol="1270" anchor="ctr" anchorCtr="0">
            <a:noAutofit/>
          </a:bodyPr>
          <a:lstStyle/>
          <a:p>
            <a:pPr lvl="0" algn="ctr" defTabSz="1022350">
              <a:lnSpc>
                <a:spcPct val="90000"/>
              </a:lnSpc>
              <a:spcBef>
                <a:spcPct val="0"/>
              </a:spcBef>
              <a:spcAft>
                <a:spcPct val="35000"/>
              </a:spcAft>
            </a:pPr>
            <a:r>
              <a:rPr lang="en-US" sz="1200" kern="1200" dirty="0" smtClean="0"/>
              <a:t>Alternate routes for medication </a:t>
            </a:r>
            <a:r>
              <a:rPr lang="en-US" sz="1200" kern="1200" dirty="0" smtClean="0">
                <a:solidFill>
                  <a:schemeClr val="tx1"/>
                </a:solidFill>
              </a:rPr>
              <a:t>administration when available (e.g., jet injection system)</a:t>
            </a:r>
            <a:endParaRPr lang="en-US" sz="1200" kern="1200" dirty="0">
              <a:solidFill>
                <a:schemeClr val="tx1"/>
              </a:solidFill>
            </a:endParaRPr>
          </a:p>
        </p:txBody>
      </p:sp>
      <p:sp>
        <p:nvSpPr>
          <p:cNvPr id="36" name="Freeform 35"/>
          <p:cNvSpPr/>
          <p:nvPr/>
        </p:nvSpPr>
        <p:spPr>
          <a:xfrm>
            <a:off x="6005860" y="3657772"/>
            <a:ext cx="2567835" cy="556915"/>
          </a:xfrm>
          <a:custGeom>
            <a:avLst/>
            <a:gdLst>
              <a:gd name="connsiteX0" fmla="*/ 0 w 1895651"/>
              <a:gd name="connsiteY0" fmla="*/ 0 h 363512"/>
              <a:gd name="connsiteX1" fmla="*/ 1895651 w 1895651"/>
              <a:gd name="connsiteY1" fmla="*/ 0 h 363512"/>
              <a:gd name="connsiteX2" fmla="*/ 1895651 w 1895651"/>
              <a:gd name="connsiteY2" fmla="*/ 363512 h 363512"/>
              <a:gd name="connsiteX3" fmla="*/ 0 w 1895651"/>
              <a:gd name="connsiteY3" fmla="*/ 363512 h 363512"/>
              <a:gd name="connsiteX4" fmla="*/ 0 w 1895651"/>
              <a:gd name="connsiteY4" fmla="*/ 0 h 363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5651" h="363512">
                <a:moveTo>
                  <a:pt x="0" y="0"/>
                </a:moveTo>
                <a:lnTo>
                  <a:pt x="1895651" y="0"/>
                </a:lnTo>
                <a:lnTo>
                  <a:pt x="1895651" y="363512"/>
                </a:lnTo>
                <a:lnTo>
                  <a:pt x="0" y="363512"/>
                </a:lnTo>
                <a:lnTo>
                  <a:pt x="0" y="0"/>
                </a:lnTo>
                <a:close/>
              </a:path>
            </a:pathLst>
          </a:custGeom>
          <a:solidFill>
            <a:schemeClr val="accent4">
              <a:lumMod val="20000"/>
              <a:lumOff val="80000"/>
              <a:alpha val="90000"/>
            </a:schemeClr>
          </a:solidFill>
          <a:ln>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8420" tIns="14605" rIns="58420" bIns="14605" numCol="1" spcCol="1270" anchor="ctr" anchorCtr="0">
            <a:noAutofit/>
          </a:bodyPr>
          <a:lstStyle/>
          <a:p>
            <a:pPr lvl="0" algn="ctr" defTabSz="1022350">
              <a:lnSpc>
                <a:spcPct val="90000"/>
              </a:lnSpc>
              <a:spcBef>
                <a:spcPct val="0"/>
              </a:spcBef>
              <a:spcAft>
                <a:spcPct val="35000"/>
              </a:spcAft>
            </a:pPr>
            <a:r>
              <a:rPr lang="en-US" sz="1200" kern="1200" dirty="0" smtClean="0"/>
              <a:t>Engineered sharps injury prevention features</a:t>
            </a:r>
            <a:endParaRPr lang="en-US" sz="1200" kern="1200" dirty="0"/>
          </a:p>
        </p:txBody>
      </p:sp>
      <p:sp>
        <p:nvSpPr>
          <p:cNvPr id="37" name="Freeform 36"/>
          <p:cNvSpPr/>
          <p:nvPr/>
        </p:nvSpPr>
        <p:spPr>
          <a:xfrm>
            <a:off x="8829505" y="4216673"/>
            <a:ext cx="2717220" cy="502410"/>
          </a:xfrm>
          <a:custGeom>
            <a:avLst/>
            <a:gdLst>
              <a:gd name="connsiteX0" fmla="*/ 0 w 1895651"/>
              <a:gd name="connsiteY0" fmla="*/ 0 h 363512"/>
              <a:gd name="connsiteX1" fmla="*/ 1895651 w 1895651"/>
              <a:gd name="connsiteY1" fmla="*/ 0 h 363512"/>
              <a:gd name="connsiteX2" fmla="*/ 1895651 w 1895651"/>
              <a:gd name="connsiteY2" fmla="*/ 363512 h 363512"/>
              <a:gd name="connsiteX3" fmla="*/ 0 w 1895651"/>
              <a:gd name="connsiteY3" fmla="*/ 363512 h 363512"/>
              <a:gd name="connsiteX4" fmla="*/ 0 w 1895651"/>
              <a:gd name="connsiteY4" fmla="*/ 0 h 363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5651" h="363512">
                <a:moveTo>
                  <a:pt x="0" y="0"/>
                </a:moveTo>
                <a:lnTo>
                  <a:pt x="1895651" y="0"/>
                </a:lnTo>
                <a:lnTo>
                  <a:pt x="1895651" y="363512"/>
                </a:lnTo>
                <a:lnTo>
                  <a:pt x="0" y="363512"/>
                </a:lnTo>
                <a:lnTo>
                  <a:pt x="0" y="0"/>
                </a:lnTo>
                <a:close/>
              </a:path>
            </a:pathLst>
          </a:custGeom>
          <a:solidFill>
            <a:schemeClr val="accent6">
              <a:lumMod val="20000"/>
              <a:lumOff val="80000"/>
              <a:alpha val="90000"/>
            </a:schemeClr>
          </a:solidFill>
          <a:ln>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8420" tIns="14605" rIns="58420" bIns="14605" numCol="1" spcCol="1270" anchor="ctr" anchorCtr="0">
            <a:noAutofit/>
          </a:bodyPr>
          <a:lstStyle/>
          <a:p>
            <a:pPr lvl="0" algn="ctr" defTabSz="1022350">
              <a:lnSpc>
                <a:spcPct val="90000"/>
              </a:lnSpc>
              <a:spcBef>
                <a:spcPct val="0"/>
              </a:spcBef>
              <a:spcAft>
                <a:spcPct val="35000"/>
              </a:spcAft>
            </a:pPr>
            <a:r>
              <a:rPr lang="en-US" sz="1200" kern="1200" dirty="0" smtClean="0"/>
              <a:t>Use lasers/ blunt electrocautery as alternative cutting methods</a:t>
            </a:r>
            <a:endParaRPr lang="en-US" sz="1200" kern="1200" dirty="0"/>
          </a:p>
        </p:txBody>
      </p:sp>
      <p:sp>
        <p:nvSpPr>
          <p:cNvPr id="38" name="Freeform 37"/>
          <p:cNvSpPr/>
          <p:nvPr/>
        </p:nvSpPr>
        <p:spPr>
          <a:xfrm>
            <a:off x="8829505" y="3572194"/>
            <a:ext cx="2717220" cy="584273"/>
          </a:xfrm>
          <a:custGeom>
            <a:avLst/>
            <a:gdLst>
              <a:gd name="connsiteX0" fmla="*/ 0 w 1895651"/>
              <a:gd name="connsiteY0" fmla="*/ 0 h 363512"/>
              <a:gd name="connsiteX1" fmla="*/ 1895651 w 1895651"/>
              <a:gd name="connsiteY1" fmla="*/ 0 h 363512"/>
              <a:gd name="connsiteX2" fmla="*/ 1895651 w 1895651"/>
              <a:gd name="connsiteY2" fmla="*/ 363512 h 363512"/>
              <a:gd name="connsiteX3" fmla="*/ 0 w 1895651"/>
              <a:gd name="connsiteY3" fmla="*/ 363512 h 363512"/>
              <a:gd name="connsiteX4" fmla="*/ 0 w 1895651"/>
              <a:gd name="connsiteY4" fmla="*/ 0 h 363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5651" h="363512">
                <a:moveTo>
                  <a:pt x="0" y="0"/>
                </a:moveTo>
                <a:lnTo>
                  <a:pt x="1895651" y="0"/>
                </a:lnTo>
                <a:lnTo>
                  <a:pt x="1895651" y="363512"/>
                </a:lnTo>
                <a:lnTo>
                  <a:pt x="0" y="363512"/>
                </a:lnTo>
                <a:lnTo>
                  <a:pt x="0" y="0"/>
                </a:lnTo>
                <a:close/>
              </a:path>
            </a:pathLst>
          </a:custGeom>
          <a:solidFill>
            <a:schemeClr val="accent6">
              <a:lumMod val="20000"/>
              <a:lumOff val="80000"/>
              <a:alpha val="90000"/>
            </a:schemeClr>
          </a:solidFill>
          <a:ln>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8420" tIns="14605" rIns="58420" bIns="14605" numCol="1" spcCol="1270" anchor="ctr" anchorCtr="0">
            <a:noAutofit/>
          </a:bodyPr>
          <a:lstStyle/>
          <a:p>
            <a:pPr lvl="0" algn="ctr" defTabSz="1022350">
              <a:lnSpc>
                <a:spcPct val="90000"/>
              </a:lnSpc>
              <a:spcBef>
                <a:spcPct val="0"/>
              </a:spcBef>
              <a:spcAft>
                <a:spcPct val="35000"/>
              </a:spcAft>
            </a:pPr>
            <a:r>
              <a:rPr lang="en-US" sz="1200" kern="1200" dirty="0" smtClean="0"/>
              <a:t>Verbally announce when passing sharps, avoid hand-to-hand transfers, and utilize neutral </a:t>
            </a:r>
            <a:r>
              <a:rPr lang="en-US" sz="1200" kern="1200" dirty="0" smtClean="0">
                <a:solidFill>
                  <a:schemeClr val="tx1"/>
                </a:solidFill>
              </a:rPr>
              <a:t>zones (hands-free techni</a:t>
            </a:r>
            <a:r>
              <a:rPr lang="en-US" sz="1200" dirty="0" smtClean="0">
                <a:solidFill>
                  <a:schemeClr val="tx1"/>
                </a:solidFill>
              </a:rPr>
              <a:t>que)</a:t>
            </a:r>
            <a:endParaRPr lang="en-US" sz="1200" kern="1200" dirty="0">
              <a:solidFill>
                <a:schemeClr val="tx1"/>
              </a:solidFill>
            </a:endParaRPr>
          </a:p>
        </p:txBody>
      </p:sp>
      <p:sp>
        <p:nvSpPr>
          <p:cNvPr id="40" name="Freeform 39"/>
          <p:cNvSpPr/>
          <p:nvPr/>
        </p:nvSpPr>
        <p:spPr>
          <a:xfrm>
            <a:off x="8829505" y="5362416"/>
            <a:ext cx="2717220" cy="339009"/>
          </a:xfrm>
          <a:custGeom>
            <a:avLst/>
            <a:gdLst>
              <a:gd name="connsiteX0" fmla="*/ 0 w 1895651"/>
              <a:gd name="connsiteY0" fmla="*/ 0 h 363512"/>
              <a:gd name="connsiteX1" fmla="*/ 1895651 w 1895651"/>
              <a:gd name="connsiteY1" fmla="*/ 0 h 363512"/>
              <a:gd name="connsiteX2" fmla="*/ 1895651 w 1895651"/>
              <a:gd name="connsiteY2" fmla="*/ 363512 h 363512"/>
              <a:gd name="connsiteX3" fmla="*/ 0 w 1895651"/>
              <a:gd name="connsiteY3" fmla="*/ 363512 h 363512"/>
              <a:gd name="connsiteX4" fmla="*/ 0 w 1895651"/>
              <a:gd name="connsiteY4" fmla="*/ 0 h 363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5651" h="363512">
                <a:moveTo>
                  <a:pt x="0" y="0"/>
                </a:moveTo>
                <a:lnTo>
                  <a:pt x="1895651" y="0"/>
                </a:lnTo>
                <a:lnTo>
                  <a:pt x="1895651" y="363512"/>
                </a:lnTo>
                <a:lnTo>
                  <a:pt x="0" y="363512"/>
                </a:lnTo>
                <a:lnTo>
                  <a:pt x="0" y="0"/>
                </a:lnTo>
                <a:close/>
              </a:path>
            </a:pathLst>
          </a:custGeom>
          <a:solidFill>
            <a:schemeClr val="accent6">
              <a:lumMod val="20000"/>
              <a:lumOff val="80000"/>
              <a:alpha val="90000"/>
            </a:schemeClr>
          </a:solidFill>
          <a:ln>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8420" tIns="14605" rIns="58420" bIns="14605" numCol="1" spcCol="1270" anchor="ctr" anchorCtr="0">
            <a:noAutofit/>
          </a:bodyPr>
          <a:lstStyle/>
          <a:p>
            <a:pPr lvl="0" algn="ctr" defTabSz="1022350">
              <a:lnSpc>
                <a:spcPct val="90000"/>
              </a:lnSpc>
              <a:spcBef>
                <a:spcPct val="0"/>
              </a:spcBef>
              <a:spcAft>
                <a:spcPct val="35000"/>
              </a:spcAft>
            </a:pPr>
            <a:r>
              <a:rPr lang="en-US" sz="1200" kern="1200" dirty="0" smtClean="0"/>
              <a:t>Double glove for all surgical procedures using a colored inner glove</a:t>
            </a:r>
            <a:endParaRPr lang="en-US" sz="1200" kern="1200" dirty="0"/>
          </a:p>
        </p:txBody>
      </p:sp>
      <p:sp>
        <p:nvSpPr>
          <p:cNvPr id="41" name="Freeform 40"/>
          <p:cNvSpPr/>
          <p:nvPr/>
        </p:nvSpPr>
        <p:spPr>
          <a:xfrm>
            <a:off x="8829505" y="5759845"/>
            <a:ext cx="2717220" cy="533690"/>
          </a:xfrm>
          <a:custGeom>
            <a:avLst/>
            <a:gdLst>
              <a:gd name="connsiteX0" fmla="*/ 0 w 1895651"/>
              <a:gd name="connsiteY0" fmla="*/ 0 h 363512"/>
              <a:gd name="connsiteX1" fmla="*/ 1895651 w 1895651"/>
              <a:gd name="connsiteY1" fmla="*/ 0 h 363512"/>
              <a:gd name="connsiteX2" fmla="*/ 1895651 w 1895651"/>
              <a:gd name="connsiteY2" fmla="*/ 363512 h 363512"/>
              <a:gd name="connsiteX3" fmla="*/ 0 w 1895651"/>
              <a:gd name="connsiteY3" fmla="*/ 363512 h 363512"/>
              <a:gd name="connsiteX4" fmla="*/ 0 w 1895651"/>
              <a:gd name="connsiteY4" fmla="*/ 0 h 363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5651" h="363512">
                <a:moveTo>
                  <a:pt x="0" y="0"/>
                </a:moveTo>
                <a:lnTo>
                  <a:pt x="1895651" y="0"/>
                </a:lnTo>
                <a:lnTo>
                  <a:pt x="1895651" y="363512"/>
                </a:lnTo>
                <a:lnTo>
                  <a:pt x="0" y="363512"/>
                </a:lnTo>
                <a:lnTo>
                  <a:pt x="0" y="0"/>
                </a:lnTo>
                <a:close/>
              </a:path>
            </a:pathLst>
          </a:custGeom>
          <a:solidFill>
            <a:schemeClr val="accent6">
              <a:lumMod val="20000"/>
              <a:lumOff val="80000"/>
              <a:alpha val="90000"/>
            </a:schemeClr>
          </a:solidFill>
          <a:ln>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8420" tIns="14605" rIns="58420" bIns="14605" numCol="1" spcCol="1270" anchor="ctr" anchorCtr="0">
            <a:noAutofit/>
          </a:bodyPr>
          <a:lstStyle/>
          <a:p>
            <a:pPr lvl="0" algn="ctr" defTabSz="1022350">
              <a:lnSpc>
                <a:spcPct val="90000"/>
              </a:lnSpc>
              <a:spcBef>
                <a:spcPct val="0"/>
              </a:spcBef>
              <a:spcAft>
                <a:spcPct val="35000"/>
              </a:spcAft>
            </a:pPr>
            <a:r>
              <a:rPr lang="en-US" sz="1200" kern="1200" dirty="0" smtClean="0"/>
              <a:t>Use safety engineered scalpels </a:t>
            </a:r>
          </a:p>
          <a:p>
            <a:pPr lvl="0" algn="ctr" defTabSz="1022350">
              <a:lnSpc>
                <a:spcPct val="90000"/>
              </a:lnSpc>
              <a:spcBef>
                <a:spcPct val="0"/>
              </a:spcBef>
              <a:spcAft>
                <a:spcPct val="35000"/>
              </a:spcAft>
            </a:pPr>
            <a:r>
              <a:rPr lang="en-US" sz="1200" dirty="0" smtClean="0"/>
              <a:t>Use of blunt tip sutures when clinically appropriate</a:t>
            </a:r>
            <a:r>
              <a:rPr lang="en-US" sz="1200" kern="1200" dirty="0" smtClean="0"/>
              <a:t> </a:t>
            </a:r>
            <a:endParaRPr lang="en-US" sz="1200" kern="1200" dirty="0"/>
          </a:p>
        </p:txBody>
      </p:sp>
      <p:sp>
        <p:nvSpPr>
          <p:cNvPr id="42" name="Freeform 41"/>
          <p:cNvSpPr/>
          <p:nvPr/>
        </p:nvSpPr>
        <p:spPr>
          <a:xfrm>
            <a:off x="8829505" y="4780464"/>
            <a:ext cx="2717220" cy="523532"/>
          </a:xfrm>
          <a:custGeom>
            <a:avLst/>
            <a:gdLst>
              <a:gd name="connsiteX0" fmla="*/ 0 w 1895651"/>
              <a:gd name="connsiteY0" fmla="*/ 0 h 363512"/>
              <a:gd name="connsiteX1" fmla="*/ 1895651 w 1895651"/>
              <a:gd name="connsiteY1" fmla="*/ 0 h 363512"/>
              <a:gd name="connsiteX2" fmla="*/ 1895651 w 1895651"/>
              <a:gd name="connsiteY2" fmla="*/ 363512 h 363512"/>
              <a:gd name="connsiteX3" fmla="*/ 0 w 1895651"/>
              <a:gd name="connsiteY3" fmla="*/ 363512 h 363512"/>
              <a:gd name="connsiteX4" fmla="*/ 0 w 1895651"/>
              <a:gd name="connsiteY4" fmla="*/ 0 h 363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5651" h="363512">
                <a:moveTo>
                  <a:pt x="0" y="0"/>
                </a:moveTo>
                <a:lnTo>
                  <a:pt x="1895651" y="0"/>
                </a:lnTo>
                <a:lnTo>
                  <a:pt x="1895651" y="363512"/>
                </a:lnTo>
                <a:lnTo>
                  <a:pt x="0" y="363512"/>
                </a:lnTo>
                <a:lnTo>
                  <a:pt x="0" y="0"/>
                </a:lnTo>
                <a:close/>
              </a:path>
            </a:pathLst>
          </a:custGeom>
          <a:solidFill>
            <a:schemeClr val="accent6">
              <a:lumMod val="20000"/>
              <a:lumOff val="80000"/>
              <a:alpha val="90000"/>
            </a:schemeClr>
          </a:solidFill>
          <a:ln>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8420" tIns="14605" rIns="58420" bIns="14605" numCol="1" spcCol="1270" anchor="ctr" anchorCtr="0">
            <a:noAutofit/>
          </a:bodyPr>
          <a:lstStyle/>
          <a:p>
            <a:pPr lvl="0" algn="ctr" defTabSz="1022350">
              <a:lnSpc>
                <a:spcPct val="90000"/>
              </a:lnSpc>
              <a:spcBef>
                <a:spcPct val="0"/>
              </a:spcBef>
              <a:spcAft>
                <a:spcPct val="35000"/>
              </a:spcAft>
            </a:pPr>
            <a:r>
              <a:rPr lang="en-US" sz="1200" kern="1200" dirty="0" smtClean="0"/>
              <a:t>Use endoscopic surgery instead of ope</a:t>
            </a:r>
            <a:r>
              <a:rPr lang="en-US" sz="1200" dirty="0" smtClean="0"/>
              <a:t>n when possible</a:t>
            </a:r>
            <a:endParaRPr lang="en-US" sz="1200" kern="1200" dirty="0"/>
          </a:p>
        </p:txBody>
      </p:sp>
      <p:sp>
        <p:nvSpPr>
          <p:cNvPr id="26" name="TextBox 25"/>
          <p:cNvSpPr txBox="1"/>
          <p:nvPr/>
        </p:nvSpPr>
        <p:spPr>
          <a:xfrm>
            <a:off x="107208" y="4013736"/>
            <a:ext cx="2708366" cy="1754326"/>
          </a:xfrm>
          <a:prstGeom prst="rect">
            <a:avLst/>
          </a:prstGeom>
          <a:noFill/>
        </p:spPr>
        <p:txBody>
          <a:bodyPr wrap="square" rtlCol="0">
            <a:spAutoFit/>
          </a:bodyPr>
          <a:lstStyle/>
          <a:p>
            <a:pPr algn="ctr"/>
            <a:r>
              <a:rPr lang="en-US" i="1" dirty="0" smtClean="0">
                <a:solidFill>
                  <a:schemeClr val="bg1"/>
                </a:solidFill>
              </a:rPr>
              <a:t>Double gloving reduces risk of exposure to bloodborne pathogens up to 87% when only the outer glove is punctured.</a:t>
            </a:r>
          </a:p>
          <a:p>
            <a:pPr algn="ctr"/>
            <a:r>
              <a:rPr lang="en-US" i="1" dirty="0">
                <a:solidFill>
                  <a:schemeClr val="bg1"/>
                </a:solidFill>
              </a:rPr>
              <a:t> </a:t>
            </a:r>
            <a:r>
              <a:rPr lang="en-US" i="1" dirty="0" smtClean="0">
                <a:solidFill>
                  <a:schemeClr val="bg1"/>
                </a:solidFill>
              </a:rPr>
              <a:t>                 </a:t>
            </a:r>
            <a:r>
              <a:rPr lang="en-US" sz="1100" dirty="0" smtClean="0">
                <a:solidFill>
                  <a:schemeClr val="bg1"/>
                </a:solidFill>
              </a:rPr>
              <a:t>AST</a:t>
            </a:r>
          </a:p>
        </p:txBody>
      </p:sp>
    </p:spTree>
    <p:extLst>
      <p:ext uri="{BB962C8B-B14F-4D97-AF65-F5344CB8AC3E}">
        <p14:creationId xmlns:p14="http://schemas.microsoft.com/office/powerpoint/2010/main" val="1447245414"/>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Systemic Organizational Approach: Key Components</a:t>
            </a:r>
            <a:endParaRPr lang="en-US" dirty="0"/>
          </a:p>
        </p:txBody>
      </p:sp>
      <p:sp>
        <p:nvSpPr>
          <p:cNvPr id="3" name="Text Placeholder 2"/>
          <p:cNvSpPr>
            <a:spLocks noGrp="1"/>
          </p:cNvSpPr>
          <p:nvPr>
            <p:ph type="body" sz="quarter" idx="25"/>
          </p:nvPr>
        </p:nvSpPr>
        <p:spPr/>
        <p:txBody>
          <a:bodyPr/>
          <a:lstStyle/>
          <a:p>
            <a:r>
              <a:rPr lang="en-US" dirty="0" smtClean="0"/>
              <a:t>Highly Reliable Organizations</a:t>
            </a:r>
            <a:endParaRPr lang="en-US" dirty="0"/>
          </a:p>
        </p:txBody>
      </p:sp>
      <p:graphicFrame>
        <p:nvGraphicFramePr>
          <p:cNvPr id="10" name="Content Placeholder 9"/>
          <p:cNvGraphicFramePr>
            <a:graphicFrameLocks noGrp="1"/>
          </p:cNvGraphicFramePr>
          <p:nvPr>
            <p:ph sz="half" idx="1"/>
            <p:extLst>
              <p:ext uri="{D42A27DB-BD31-4B8C-83A1-F6EECF244321}">
                <p14:modId xmlns:p14="http://schemas.microsoft.com/office/powerpoint/2010/main" val="4225966691"/>
              </p:ext>
            </p:extLst>
          </p:nvPr>
        </p:nvGraphicFramePr>
        <p:xfrm>
          <a:off x="-442808" y="982593"/>
          <a:ext cx="3648075" cy="48339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extBox 10"/>
          <p:cNvSpPr txBox="1"/>
          <p:nvPr/>
        </p:nvSpPr>
        <p:spPr>
          <a:xfrm>
            <a:off x="3363924" y="1386672"/>
            <a:ext cx="7488296" cy="2862322"/>
          </a:xfrm>
          <a:prstGeom prst="rect">
            <a:avLst/>
          </a:prstGeom>
          <a:noFill/>
        </p:spPr>
        <p:txBody>
          <a:bodyPr wrap="square" rtlCol="0">
            <a:spAutoFit/>
          </a:bodyPr>
          <a:lstStyle/>
          <a:p>
            <a:r>
              <a:rPr lang="en-US" dirty="0" smtClean="0"/>
              <a:t>Hierarchical </a:t>
            </a:r>
            <a:r>
              <a:rPr lang="en-US" dirty="0"/>
              <a:t>Controls alone are not sufficient</a:t>
            </a:r>
          </a:p>
          <a:p>
            <a:r>
              <a:rPr lang="en-US" dirty="0"/>
              <a:t>Organizational Structure and Operational Processes are also </a:t>
            </a:r>
            <a:r>
              <a:rPr lang="en-US" dirty="0" smtClean="0"/>
              <a:t>required</a:t>
            </a:r>
          </a:p>
          <a:p>
            <a:endParaRPr lang="en-US" dirty="0"/>
          </a:p>
          <a:p>
            <a:pPr marL="285750" indent="-285750">
              <a:buFont typeface="Arial" panose="020B0604020202020204" pitchFamily="34" charset="0"/>
              <a:buChar char="•"/>
            </a:pPr>
            <a:r>
              <a:rPr lang="en-US" dirty="0" smtClean="0"/>
              <a:t>Despite legislature regarding use of engineered devices or needleless systems, sharps injuries did not decline in the surgical setting.</a:t>
            </a:r>
          </a:p>
          <a:p>
            <a:pPr marL="285750" indent="-285750">
              <a:buFont typeface="Arial" panose="020B0604020202020204" pitchFamily="34" charset="0"/>
              <a:buChar char="•"/>
            </a:pPr>
            <a:r>
              <a:rPr lang="en-US" dirty="0" smtClean="0"/>
              <a:t>Strong </a:t>
            </a:r>
            <a:r>
              <a:rPr lang="en-US" dirty="0"/>
              <a:t>Safety Culture </a:t>
            </a:r>
            <a:r>
              <a:rPr lang="en-US" dirty="0" smtClean="0"/>
              <a:t>leads to increased </a:t>
            </a:r>
            <a:r>
              <a:rPr lang="en-US" dirty="0"/>
              <a:t>productivity</a:t>
            </a:r>
            <a:r>
              <a:rPr lang="en-US" dirty="0" smtClean="0"/>
              <a:t>, employee satisfaction, decreased cost and fewer injuries.</a:t>
            </a:r>
            <a:endParaRPr lang="en-US" dirty="0"/>
          </a:p>
          <a:p>
            <a:pPr marL="285750" indent="-285750">
              <a:buFont typeface="Arial" panose="020B0604020202020204" pitchFamily="34" charset="0"/>
              <a:buChar char="•"/>
            </a:pPr>
            <a:r>
              <a:rPr lang="en-US" dirty="0"/>
              <a:t>Greater levels of management </a:t>
            </a:r>
            <a:r>
              <a:rPr lang="en-US" dirty="0" smtClean="0"/>
              <a:t>support correlate with more </a:t>
            </a:r>
            <a:r>
              <a:rPr lang="en-US" dirty="0"/>
              <a:t>consistent use of universal </a:t>
            </a:r>
            <a:r>
              <a:rPr lang="en-US" dirty="0" smtClean="0"/>
              <a:t>precautions.</a:t>
            </a:r>
            <a:endParaRPr lang="en-US" dirty="0"/>
          </a:p>
          <a:p>
            <a:endParaRPr lang="en-US" dirty="0"/>
          </a:p>
        </p:txBody>
      </p:sp>
      <p:sp>
        <p:nvSpPr>
          <p:cNvPr id="12" name="Rectangle 11"/>
          <p:cNvSpPr/>
          <p:nvPr/>
        </p:nvSpPr>
        <p:spPr>
          <a:xfrm>
            <a:off x="3030583" y="6241058"/>
            <a:ext cx="6096000" cy="507831"/>
          </a:xfrm>
          <a:prstGeom prst="rect">
            <a:avLst/>
          </a:prstGeom>
        </p:spPr>
        <p:txBody>
          <a:bodyPr>
            <a:spAutoFit/>
          </a:bodyPr>
          <a:lstStyle/>
          <a:p>
            <a:r>
              <a:rPr lang="en-US" sz="900" dirty="0" smtClean="0">
                <a:hlinkClick r:id="rId7"/>
              </a:rPr>
              <a:t>https</a:t>
            </a:r>
            <a:r>
              <a:rPr lang="en-US" sz="900" dirty="0">
                <a:hlinkClick r:id="rId7"/>
              </a:rPr>
              <a:t>://</a:t>
            </a:r>
            <a:r>
              <a:rPr lang="en-US" sz="900" dirty="0" smtClean="0">
                <a:hlinkClick r:id="rId7"/>
              </a:rPr>
              <a:t>www.osha.gov/SLTC/etools/hospital/hazards/sharps/sharps.html</a:t>
            </a:r>
            <a:endParaRPr lang="en-US" sz="900" dirty="0" smtClean="0"/>
          </a:p>
          <a:p>
            <a:r>
              <a:rPr lang="en-US" sz="900" dirty="0">
                <a:hlinkClick r:id="rId8"/>
              </a:rPr>
              <a:t>https://</a:t>
            </a:r>
            <a:r>
              <a:rPr lang="en-US" sz="900" dirty="0" smtClean="0">
                <a:hlinkClick r:id="rId8"/>
              </a:rPr>
              <a:t>www.osha.gov/SLTC/etools/hospital/hazards/sharps/sharps.html#needlestick_injuries</a:t>
            </a:r>
            <a:endParaRPr lang="en-US" sz="900" dirty="0" smtClean="0"/>
          </a:p>
          <a:p>
            <a:r>
              <a:rPr lang="en-US" sz="900" dirty="0"/>
              <a:t>https://www.ast.org/uploadedFiles/Main_Site/Content/About_Us/Standard_Sharps_Safety_Use_of_the_Neutral_Zone.pdf</a:t>
            </a:r>
          </a:p>
        </p:txBody>
      </p:sp>
    </p:spTree>
    <p:extLst>
      <p:ext uri="{BB962C8B-B14F-4D97-AF65-F5344CB8AC3E}">
        <p14:creationId xmlns:p14="http://schemas.microsoft.com/office/powerpoint/2010/main" val="2294601792"/>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Systemic Organizational Approach: Key Components</a:t>
            </a:r>
            <a:endParaRPr lang="en-US" dirty="0"/>
          </a:p>
        </p:txBody>
      </p:sp>
      <p:sp>
        <p:nvSpPr>
          <p:cNvPr id="3" name="Text Placeholder 2"/>
          <p:cNvSpPr>
            <a:spLocks noGrp="1"/>
          </p:cNvSpPr>
          <p:nvPr>
            <p:ph type="body" sz="quarter" idx="25"/>
          </p:nvPr>
        </p:nvSpPr>
        <p:spPr/>
        <p:txBody>
          <a:bodyPr/>
          <a:lstStyle/>
          <a:p>
            <a:r>
              <a:rPr lang="en-US" dirty="0" smtClean="0"/>
              <a:t>Highly Reliable Organizations</a:t>
            </a:r>
            <a:endParaRPr lang="en-US" dirty="0"/>
          </a:p>
        </p:txBody>
      </p:sp>
      <p:graphicFrame>
        <p:nvGraphicFramePr>
          <p:cNvPr id="10" name="Content Placeholder 9"/>
          <p:cNvGraphicFramePr>
            <a:graphicFrameLocks noGrp="1"/>
          </p:cNvGraphicFramePr>
          <p:nvPr>
            <p:ph sz="half" idx="1"/>
            <p:extLst>
              <p:ext uri="{D42A27DB-BD31-4B8C-83A1-F6EECF244321}">
                <p14:modId xmlns:p14="http://schemas.microsoft.com/office/powerpoint/2010/main" val="4225966691"/>
              </p:ext>
            </p:extLst>
          </p:nvPr>
        </p:nvGraphicFramePr>
        <p:xfrm>
          <a:off x="-442808" y="982593"/>
          <a:ext cx="3648075" cy="48339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extBox 10"/>
          <p:cNvSpPr txBox="1"/>
          <p:nvPr/>
        </p:nvSpPr>
        <p:spPr>
          <a:xfrm>
            <a:off x="3363924" y="1386672"/>
            <a:ext cx="7488296" cy="4247317"/>
          </a:xfrm>
          <a:prstGeom prst="rect">
            <a:avLst/>
          </a:prstGeom>
          <a:noFill/>
        </p:spPr>
        <p:txBody>
          <a:bodyPr wrap="square" rtlCol="0">
            <a:spAutoFit/>
          </a:bodyPr>
          <a:lstStyle/>
          <a:p>
            <a:pPr algn="l"/>
            <a:endParaRPr lang="en-US" dirty="0" smtClean="0"/>
          </a:p>
          <a:p>
            <a:pPr marL="285750" indent="-285750" algn="l">
              <a:buFont typeface="Arial" panose="020B0604020202020204" pitchFamily="34" charset="0"/>
              <a:buChar char="•"/>
            </a:pPr>
            <a:r>
              <a:rPr lang="en-US" dirty="0" smtClean="0"/>
              <a:t>Organizational Structure</a:t>
            </a:r>
          </a:p>
          <a:p>
            <a:pPr marL="742950" lvl="1" indent="-285750">
              <a:buFont typeface="Arial" panose="020B0604020202020204" pitchFamily="34" charset="0"/>
              <a:buChar char="•"/>
            </a:pPr>
            <a:r>
              <a:rPr lang="en-US" dirty="0" smtClean="0"/>
              <a:t>Develop Organizational Capacity</a:t>
            </a:r>
          </a:p>
          <a:p>
            <a:pPr marL="742950" lvl="1" indent="-285750">
              <a:buFont typeface="Arial" panose="020B0604020202020204" pitchFamily="34" charset="0"/>
              <a:buChar char="•"/>
            </a:pPr>
            <a:r>
              <a:rPr lang="en-US" dirty="0" smtClean="0"/>
              <a:t>Assess Program Operation Processes</a:t>
            </a:r>
          </a:p>
          <a:p>
            <a:pPr marL="742950" lvl="1" indent="-285750">
              <a:buFont typeface="Arial" panose="020B0604020202020204" pitchFamily="34" charset="0"/>
              <a:buChar char="•"/>
            </a:pPr>
            <a:r>
              <a:rPr lang="en-US" dirty="0" smtClean="0"/>
              <a:t>Prepare Baseline Profile of Injuries and Prevention Activities</a:t>
            </a:r>
          </a:p>
          <a:p>
            <a:pPr marL="742950" lvl="1" indent="-285750">
              <a:buFont typeface="Arial" panose="020B0604020202020204" pitchFamily="34" charset="0"/>
              <a:buChar char="•"/>
            </a:pPr>
            <a:r>
              <a:rPr lang="en-US" dirty="0" smtClean="0"/>
              <a:t>Determine Intervention Priorities</a:t>
            </a:r>
          </a:p>
          <a:p>
            <a:pPr marL="742950" lvl="1" indent="-285750">
              <a:buFont typeface="Arial" panose="020B0604020202020204" pitchFamily="34" charset="0"/>
              <a:buChar char="•"/>
            </a:pPr>
            <a:r>
              <a:rPr lang="en-US" dirty="0" smtClean="0"/>
              <a:t>Develop and Implement Action Plans</a:t>
            </a:r>
          </a:p>
          <a:p>
            <a:pPr marL="742950" lvl="1" indent="-285750">
              <a:buFont typeface="Arial" panose="020B0604020202020204" pitchFamily="34" charset="0"/>
              <a:buChar char="•"/>
            </a:pPr>
            <a:r>
              <a:rPr lang="en-US" dirty="0" smtClean="0"/>
              <a:t>Monitor Performance Improvement</a:t>
            </a:r>
          </a:p>
          <a:p>
            <a:pPr marL="285750" indent="-285750" algn="l">
              <a:buFont typeface="Arial" panose="020B0604020202020204" pitchFamily="34" charset="0"/>
              <a:buChar char="•"/>
            </a:pPr>
            <a:r>
              <a:rPr lang="en-US" dirty="0" smtClean="0"/>
              <a:t>Operational Processes</a:t>
            </a:r>
          </a:p>
          <a:p>
            <a:pPr marL="742950" lvl="1" indent="-285750">
              <a:buFont typeface="Arial" panose="020B0604020202020204" pitchFamily="34" charset="0"/>
              <a:buChar char="•"/>
            </a:pPr>
            <a:r>
              <a:rPr lang="en-US" dirty="0" smtClean="0"/>
              <a:t>Institutionalize culture of safety</a:t>
            </a:r>
          </a:p>
          <a:p>
            <a:pPr marL="742950" lvl="1" indent="-285750">
              <a:buFont typeface="Arial" panose="020B0604020202020204" pitchFamily="34" charset="0"/>
              <a:buChar char="•"/>
            </a:pPr>
            <a:r>
              <a:rPr lang="en-US" dirty="0" smtClean="0"/>
              <a:t>Implement procedures for reporting and examining sharps injuries</a:t>
            </a:r>
          </a:p>
          <a:p>
            <a:pPr marL="742950" lvl="1" indent="-285750">
              <a:buFont typeface="Arial" panose="020B0604020202020204" pitchFamily="34" charset="0"/>
              <a:buChar char="•"/>
            </a:pPr>
            <a:r>
              <a:rPr lang="en-US" dirty="0" smtClean="0"/>
              <a:t>Analyze sharps injury data for prevention planning and performance improvement</a:t>
            </a:r>
          </a:p>
          <a:p>
            <a:pPr marL="742950" lvl="1" indent="-285750">
              <a:buFont typeface="Arial" panose="020B0604020202020204" pitchFamily="34" charset="0"/>
              <a:buChar char="•"/>
            </a:pPr>
            <a:r>
              <a:rPr lang="en-US" dirty="0" smtClean="0"/>
              <a:t>Select and evaluate sharps injury prevention devices</a:t>
            </a:r>
          </a:p>
          <a:p>
            <a:pPr marL="742950" lvl="1" indent="-285750">
              <a:buFont typeface="Arial" panose="020B0604020202020204" pitchFamily="34" charset="0"/>
              <a:buChar char="•"/>
            </a:pPr>
            <a:r>
              <a:rPr lang="en-US" dirty="0" smtClean="0"/>
              <a:t>Educate and train healthcare personnel</a:t>
            </a:r>
          </a:p>
        </p:txBody>
      </p:sp>
      <p:sp>
        <p:nvSpPr>
          <p:cNvPr id="12" name="Rectangle 11"/>
          <p:cNvSpPr/>
          <p:nvPr/>
        </p:nvSpPr>
        <p:spPr>
          <a:xfrm>
            <a:off x="3030583" y="6241058"/>
            <a:ext cx="6096000" cy="369332"/>
          </a:xfrm>
          <a:prstGeom prst="rect">
            <a:avLst/>
          </a:prstGeom>
        </p:spPr>
        <p:txBody>
          <a:bodyPr>
            <a:spAutoFit/>
          </a:bodyPr>
          <a:lstStyle/>
          <a:p>
            <a:r>
              <a:rPr lang="en-US" sz="900" dirty="0" smtClean="0">
                <a:hlinkClick r:id="rId7"/>
              </a:rPr>
              <a:t>https</a:t>
            </a:r>
            <a:r>
              <a:rPr lang="en-US" sz="900" dirty="0">
                <a:hlinkClick r:id="rId7"/>
              </a:rPr>
              <a:t>://</a:t>
            </a:r>
            <a:r>
              <a:rPr lang="en-US" sz="900" dirty="0" smtClean="0">
                <a:hlinkClick r:id="rId7"/>
              </a:rPr>
              <a:t>www.osha.gov/SLTC/etools/hospital/hazards/sharps/sharps.html</a:t>
            </a:r>
            <a:endParaRPr lang="en-US" sz="900" dirty="0" smtClean="0"/>
          </a:p>
          <a:p>
            <a:r>
              <a:rPr lang="en-US" sz="900" dirty="0">
                <a:hlinkClick r:id="rId8"/>
              </a:rPr>
              <a:t>https://www.osha.gov/SLTC/etools/hospital/hazards/sharps/sharps.html#needlestick_injuries</a:t>
            </a:r>
            <a:endParaRPr lang="en-US" sz="900" dirty="0"/>
          </a:p>
        </p:txBody>
      </p:sp>
    </p:spTree>
    <p:extLst>
      <p:ext uri="{BB962C8B-B14F-4D97-AF65-F5344CB8AC3E}">
        <p14:creationId xmlns:p14="http://schemas.microsoft.com/office/powerpoint/2010/main" val="2010106896"/>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Organizational Structure</a:t>
            </a:r>
            <a:endParaRPr lang="en-US" dirty="0"/>
          </a:p>
        </p:txBody>
      </p:sp>
      <p:grpSp>
        <p:nvGrpSpPr>
          <p:cNvPr id="21" name="Group 20"/>
          <p:cNvGrpSpPr/>
          <p:nvPr/>
        </p:nvGrpSpPr>
        <p:grpSpPr>
          <a:xfrm>
            <a:off x="3466855" y="853447"/>
            <a:ext cx="8467970" cy="5179224"/>
            <a:chOff x="3997257" y="723900"/>
            <a:chExt cx="7870893" cy="5534024"/>
          </a:xfrm>
        </p:grpSpPr>
        <p:sp>
          <p:nvSpPr>
            <p:cNvPr id="19" name="Rectangle 18"/>
            <p:cNvSpPr/>
            <p:nvPr/>
          </p:nvSpPr>
          <p:spPr>
            <a:xfrm>
              <a:off x="3997257" y="1190624"/>
              <a:ext cx="7870893" cy="5067300"/>
            </a:xfrm>
            <a:prstGeom prst="rect">
              <a:avLst/>
            </a:prstGeom>
            <a:solidFill>
              <a:srgbClr val="0082C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Pentagon 13"/>
            <p:cNvSpPr/>
            <p:nvPr/>
          </p:nvSpPr>
          <p:spPr>
            <a:xfrm>
              <a:off x="3997257" y="723900"/>
              <a:ext cx="4156143" cy="1172668"/>
            </a:xfrm>
            <a:prstGeom prst="homePlate">
              <a:avLst/>
            </a:prstGeom>
            <a:solidFill>
              <a:srgbClr val="0082C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8" name="TextBox 17"/>
            <p:cNvSpPr txBox="1"/>
            <p:nvPr/>
          </p:nvSpPr>
          <p:spPr>
            <a:xfrm>
              <a:off x="4079224" y="900641"/>
              <a:ext cx="2635209"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effectLst/>
                  <a:uLnTx/>
                  <a:uFillTx/>
                  <a:latin typeface="Calibri" panose="020F0502020204030204"/>
                  <a:ea typeface="+mn-ea"/>
                  <a:cs typeface="+mn-cs"/>
                </a:rPr>
                <a:t>Organizational</a:t>
              </a:r>
              <a:r>
                <a:rPr kumimoji="0" lang="en-US" sz="2000" b="0" i="0" u="none" strike="noStrike" kern="1200" cap="none" spc="0" normalizeH="0" noProof="0" dirty="0" smtClean="0">
                  <a:ln>
                    <a:noFill/>
                  </a:ln>
                  <a:solidFill>
                    <a:srgbClr val="FFFFFF"/>
                  </a:solidFill>
                  <a:effectLst/>
                  <a:uLnTx/>
                  <a:uFillTx/>
                  <a:latin typeface="Calibri" panose="020F0502020204030204"/>
                  <a:ea typeface="+mn-ea"/>
                  <a:cs typeface="+mn-cs"/>
                </a:rPr>
                <a:t> Capacity</a:t>
              </a:r>
              <a:endParaRPr kumimoji="0" lang="en-US" sz="2000" b="0" i="0" u="none" strike="noStrike" kern="1200" cap="none" spc="0" normalizeH="0" baseline="0" noProof="0" dirty="0" smtClean="0">
                <a:ln>
                  <a:noFill/>
                </a:ln>
                <a:solidFill>
                  <a:srgbClr val="FFFFFF"/>
                </a:solidFill>
                <a:effectLst/>
                <a:uLnTx/>
                <a:uFillTx/>
                <a:latin typeface="Calibri" panose="020F0502020204030204"/>
                <a:ea typeface="+mn-ea"/>
                <a:cs typeface="+mn-cs"/>
              </a:endParaRPr>
            </a:p>
          </p:txBody>
        </p:sp>
        <p:sp>
          <p:nvSpPr>
            <p:cNvPr id="26" name="Rectangle 25"/>
            <p:cNvSpPr/>
            <p:nvPr/>
          </p:nvSpPr>
          <p:spPr>
            <a:xfrm>
              <a:off x="4038178" y="1431338"/>
              <a:ext cx="7789050" cy="475038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sp>
        <p:nvSpPr>
          <p:cNvPr id="20" name="TextBox 19"/>
          <p:cNvSpPr txBox="1"/>
          <p:nvPr/>
        </p:nvSpPr>
        <p:spPr>
          <a:xfrm>
            <a:off x="3519478" y="1583957"/>
            <a:ext cx="8301048" cy="3570208"/>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300" b="0" i="0" u="none" strike="noStrike" kern="1200" cap="none" spc="0" normalizeH="0" baseline="0" noProof="0" dirty="0" smtClean="0">
                <a:ln>
                  <a:noFill/>
                </a:ln>
                <a:solidFill>
                  <a:srgbClr val="1E345D">
                    <a:lumMod val="50000"/>
                  </a:srgbClr>
                </a:solidFill>
                <a:effectLst/>
                <a:uLnTx/>
                <a:uFillTx/>
                <a:latin typeface="+mj-lt"/>
              </a:rPr>
              <a:t>Institution-wide in</a:t>
            </a:r>
            <a:r>
              <a:rPr kumimoji="0" lang="en-US" sz="1300" b="0" i="0" u="none" strike="noStrike" kern="1200" cap="none" spc="0" normalizeH="0" noProof="0" dirty="0" smtClean="0">
                <a:ln>
                  <a:noFill/>
                </a:ln>
                <a:solidFill>
                  <a:srgbClr val="1E345D">
                    <a:lumMod val="50000"/>
                  </a:srgbClr>
                </a:solidFill>
                <a:effectLst/>
                <a:uLnTx/>
                <a:uFillTx/>
                <a:latin typeface="+mj-lt"/>
              </a:rPr>
              <a:t> scope.</a:t>
            </a:r>
            <a:endParaRPr kumimoji="0" lang="en-US" sz="500" b="0" i="0" u="none" strike="noStrike" kern="1200" cap="none" spc="0" normalizeH="0" baseline="0" noProof="0" dirty="0">
              <a:ln>
                <a:noFill/>
              </a:ln>
              <a:solidFill>
                <a:srgbClr val="1E345D">
                  <a:lumMod val="50000"/>
                </a:srgbClr>
              </a:solidFill>
              <a:effectLst/>
              <a:uLnTx/>
              <a:uFillTx/>
              <a:latin typeface="+mj-lt"/>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300" b="1" i="0" u="none" strike="noStrike" kern="1200" cap="none" spc="0" normalizeH="0" baseline="0" noProof="0" dirty="0" smtClean="0">
                <a:ln>
                  <a:noFill/>
                </a:ln>
                <a:solidFill>
                  <a:srgbClr val="1E345D">
                    <a:lumMod val="50000"/>
                  </a:srgbClr>
                </a:solidFill>
                <a:effectLst/>
                <a:uLnTx/>
                <a:uFillTx/>
                <a:latin typeface="+mj-lt"/>
              </a:rPr>
              <a:t>Senior level management is vital to demonstrate</a:t>
            </a:r>
            <a:r>
              <a:rPr kumimoji="0" lang="en-US" sz="1300" b="1" i="0" u="none" strike="noStrike" kern="1200" cap="none" spc="0" normalizeH="0" noProof="0" dirty="0" smtClean="0">
                <a:ln>
                  <a:noFill/>
                </a:ln>
                <a:solidFill>
                  <a:srgbClr val="1E345D">
                    <a:lumMod val="50000"/>
                  </a:srgbClr>
                </a:solidFill>
                <a:effectLst/>
                <a:uLnTx/>
                <a:uFillTx/>
                <a:latin typeface="+mj-lt"/>
              </a:rPr>
              <a:t> administration’s commitment.</a:t>
            </a:r>
            <a:endParaRPr kumimoji="0" lang="en-US" sz="500" b="1" i="0" u="none" strike="noStrike" kern="1200" cap="none" spc="0" normalizeH="0" baseline="0" noProof="0" dirty="0" smtClean="0">
              <a:ln>
                <a:noFill/>
              </a:ln>
              <a:solidFill>
                <a:srgbClr val="1E345D">
                  <a:lumMod val="50000"/>
                </a:srgbClr>
              </a:solidFill>
              <a:effectLst/>
              <a:uLnTx/>
              <a:uFillTx/>
              <a:latin typeface="+mj-lt"/>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300" b="0" i="0" u="none" strike="noStrike" kern="1200" cap="none" spc="0" normalizeH="0" baseline="0" noProof="0" dirty="0" smtClean="0">
                <a:ln>
                  <a:noFill/>
                </a:ln>
                <a:solidFill>
                  <a:srgbClr val="1E345D">
                    <a:lumMod val="50000"/>
                  </a:srgbClr>
                </a:solidFill>
                <a:effectLst/>
                <a:uLnTx/>
                <a:uFillTx/>
                <a:latin typeface="+mj-lt"/>
              </a:rPr>
              <a:t>Multidisciplinary in nature with joint responsibility by members</a:t>
            </a:r>
            <a:r>
              <a:rPr kumimoji="0" lang="en-US" sz="1300" b="0" i="0" u="none" strike="noStrike" kern="1200" cap="none" spc="0" normalizeH="0" noProof="0" dirty="0" smtClean="0">
                <a:ln>
                  <a:noFill/>
                </a:ln>
                <a:solidFill>
                  <a:srgbClr val="1E345D">
                    <a:lumMod val="50000"/>
                  </a:srgbClr>
                </a:solidFill>
                <a:effectLst/>
                <a:uLnTx/>
                <a:uFillTx/>
                <a:latin typeface="+mj-lt"/>
              </a:rPr>
              <a:t> </a:t>
            </a:r>
            <a:r>
              <a:rPr kumimoji="0" lang="en-US" sz="1300" b="0" i="0" u="none" strike="noStrike" kern="1200" cap="none" spc="0" normalizeH="0" noProof="0" dirty="0" smtClean="0">
                <a:ln>
                  <a:noFill/>
                </a:ln>
                <a:solidFill>
                  <a:srgbClr val="FF0000"/>
                </a:solidFill>
                <a:effectLst/>
                <a:uLnTx/>
                <a:uFillTx/>
                <a:latin typeface="+mj-lt"/>
              </a:rPr>
              <a:t>with</a:t>
            </a:r>
            <a:r>
              <a:rPr kumimoji="0" lang="en-US" sz="1300" b="0" i="0" u="none" strike="noStrike" kern="1200" cap="none" spc="0" normalizeH="0" noProof="0" dirty="0" smtClean="0">
                <a:ln>
                  <a:noFill/>
                </a:ln>
                <a:solidFill>
                  <a:srgbClr val="1E345D">
                    <a:lumMod val="50000"/>
                  </a:srgbClr>
                </a:solidFill>
                <a:effectLst/>
                <a:uLnTx/>
                <a:uFillTx/>
                <a:latin typeface="+mj-lt"/>
              </a:rPr>
              <a:t> goal of reducing or eliminating sharps injuries</a:t>
            </a:r>
            <a:r>
              <a:rPr kumimoji="0" lang="en-US" sz="1300" b="0" i="0" u="none" strike="noStrike" kern="1200" cap="none" spc="0" normalizeH="0" baseline="0" noProof="0" dirty="0" smtClean="0">
                <a:ln>
                  <a:noFill/>
                </a:ln>
                <a:solidFill>
                  <a:srgbClr val="1E345D">
                    <a:lumMod val="50000"/>
                  </a:srgbClr>
                </a:solidFill>
                <a:effectLst/>
                <a:uLnTx/>
                <a:uFillTx/>
                <a:latin typeface="+mj-lt"/>
              </a:rPr>
              <a:t>. </a:t>
            </a:r>
            <a:r>
              <a:rPr lang="en-US" sz="1300" dirty="0" smtClean="0">
                <a:solidFill>
                  <a:srgbClr val="1E345D">
                    <a:lumMod val="50000"/>
                  </a:srgbClr>
                </a:solidFill>
                <a:latin typeface="+mj-lt"/>
              </a:rPr>
              <a:t>Representation from staff across all disciplines such as:</a:t>
            </a:r>
          </a:p>
          <a:p>
            <a:pPr marL="742950" lvl="1" indent="-285750">
              <a:buFont typeface="Arial" panose="020B0604020202020204" pitchFamily="34" charset="0"/>
              <a:buChar char="•"/>
            </a:pPr>
            <a:r>
              <a:rPr kumimoji="0" lang="en-US" sz="1300" b="0" i="0" u="none" strike="noStrike" kern="1200" cap="none" spc="0" normalizeH="0" baseline="0" noProof="0" dirty="0" smtClean="0">
                <a:ln>
                  <a:noFill/>
                </a:ln>
                <a:effectLst/>
                <a:uLnTx/>
                <a:uFillTx/>
                <a:latin typeface="+mj-lt"/>
              </a:rPr>
              <a:t>Nursing</a:t>
            </a:r>
          </a:p>
          <a:p>
            <a:pPr marL="742950" lvl="1" indent="-285750">
              <a:buFont typeface="Arial" panose="020B0604020202020204" pitchFamily="34" charset="0"/>
              <a:buChar char="•"/>
            </a:pPr>
            <a:r>
              <a:rPr lang="en-US" sz="1300" dirty="0" smtClean="0">
                <a:latin typeface="+mj-lt"/>
              </a:rPr>
              <a:t>Clinical staff</a:t>
            </a:r>
          </a:p>
          <a:p>
            <a:pPr marL="742950" lvl="1" indent="-285750">
              <a:buFont typeface="Arial" panose="020B0604020202020204" pitchFamily="34" charset="0"/>
              <a:buChar char="•"/>
            </a:pPr>
            <a:r>
              <a:rPr lang="en-US" sz="1300" dirty="0" smtClean="0">
                <a:latin typeface="+mj-lt"/>
              </a:rPr>
              <a:t>Laboratory staff</a:t>
            </a:r>
          </a:p>
          <a:p>
            <a:pPr marL="742950" lvl="1" indent="-285750">
              <a:buFont typeface="Arial" panose="020B0604020202020204" pitchFamily="34" charset="0"/>
              <a:buChar char="•"/>
            </a:pPr>
            <a:r>
              <a:rPr kumimoji="0" lang="en-US" sz="1300" b="0" i="0" u="none" strike="noStrike" kern="1200" cap="none" spc="0" normalizeH="0" baseline="0" noProof="0" dirty="0" smtClean="0">
                <a:ln>
                  <a:noFill/>
                </a:ln>
                <a:effectLst/>
                <a:uLnTx/>
                <a:uFillTx/>
                <a:latin typeface="+mj-lt"/>
              </a:rPr>
              <a:t>Infection control</a:t>
            </a:r>
          </a:p>
          <a:p>
            <a:pPr marL="742950" lvl="1" indent="-285750">
              <a:buFont typeface="Arial" panose="020B0604020202020204" pitchFamily="34" charset="0"/>
              <a:buChar char="•"/>
            </a:pPr>
            <a:r>
              <a:rPr lang="en-US" sz="1300" dirty="0" smtClean="0">
                <a:latin typeface="+mj-lt"/>
              </a:rPr>
              <a:t>Occupational Health</a:t>
            </a:r>
            <a:endParaRPr kumimoji="0" lang="en-US" sz="1300" b="0" i="0" u="none" strike="noStrike" kern="1200" cap="none" spc="0" normalizeH="0" baseline="0" noProof="0" dirty="0" smtClean="0">
              <a:ln>
                <a:noFill/>
              </a:ln>
              <a:effectLst/>
              <a:uLnTx/>
              <a:uFillTx/>
              <a:latin typeface="+mj-lt"/>
            </a:endParaRPr>
          </a:p>
          <a:p>
            <a:pPr marL="742950" lvl="1" indent="-285750">
              <a:buFont typeface="Arial" panose="020B0604020202020204" pitchFamily="34" charset="0"/>
              <a:buChar char="•"/>
            </a:pPr>
            <a:r>
              <a:rPr lang="en-US" sz="1300" dirty="0" smtClean="0">
                <a:latin typeface="+mj-lt"/>
              </a:rPr>
              <a:t>Staff development</a:t>
            </a:r>
          </a:p>
          <a:p>
            <a:pPr marL="742950" lvl="1" indent="-285750">
              <a:buFont typeface="Arial" panose="020B0604020202020204" pitchFamily="34" charset="0"/>
              <a:buChar char="•"/>
            </a:pPr>
            <a:r>
              <a:rPr kumimoji="0" lang="en-US" sz="1300" b="0" i="0" u="none" strike="noStrike" kern="1200" cap="none" spc="0" normalizeH="0" baseline="0" noProof="0" dirty="0" smtClean="0">
                <a:ln>
                  <a:noFill/>
                </a:ln>
                <a:effectLst/>
                <a:uLnTx/>
                <a:uFillTx/>
                <a:latin typeface="+mj-lt"/>
              </a:rPr>
              <a:t>Environmental service</a:t>
            </a:r>
          </a:p>
          <a:p>
            <a:pPr marL="742950" lvl="1" indent="-285750">
              <a:buFont typeface="Arial" panose="020B0604020202020204" pitchFamily="34" charset="0"/>
              <a:buChar char="•"/>
            </a:pPr>
            <a:r>
              <a:rPr lang="en-US" sz="1300" dirty="0" smtClean="0">
                <a:latin typeface="+mj-lt"/>
              </a:rPr>
              <a:t>Central service</a:t>
            </a:r>
          </a:p>
          <a:p>
            <a:pPr marL="742950" lvl="1" indent="-285750">
              <a:buFont typeface="Arial" panose="020B0604020202020204" pitchFamily="34" charset="0"/>
              <a:buChar char="•"/>
            </a:pPr>
            <a:r>
              <a:rPr kumimoji="0" lang="en-US" sz="1300" b="0" i="0" u="none" strike="noStrike" kern="1200" cap="none" spc="0" normalizeH="0" baseline="0" noProof="0" dirty="0" smtClean="0">
                <a:ln>
                  <a:noFill/>
                </a:ln>
                <a:effectLst/>
                <a:uLnTx/>
                <a:uFillTx/>
                <a:latin typeface="+mj-lt"/>
              </a:rPr>
              <a:t>Materials</a:t>
            </a:r>
            <a:r>
              <a:rPr kumimoji="0" lang="en-US" sz="1300" b="0" i="0" u="none" strike="noStrike" kern="1200" cap="none" spc="0" normalizeH="0" noProof="0" dirty="0" smtClean="0">
                <a:ln>
                  <a:noFill/>
                </a:ln>
                <a:effectLst/>
                <a:uLnTx/>
                <a:uFillTx/>
                <a:latin typeface="+mj-lt"/>
              </a:rPr>
              <a:t> management</a:t>
            </a:r>
          </a:p>
          <a:p>
            <a:pPr marL="742950" lvl="1" indent="-285750">
              <a:buFont typeface="Arial" panose="020B0604020202020204" pitchFamily="34" charset="0"/>
              <a:buChar char="•"/>
            </a:pPr>
            <a:r>
              <a:rPr lang="en-US" sz="1300" baseline="0" dirty="0" smtClean="0">
                <a:latin typeface="+mj-lt"/>
              </a:rPr>
              <a:t>Quality/risk management</a:t>
            </a:r>
            <a:endParaRPr kumimoji="0" lang="en-US" sz="1300" b="0" i="0" u="none" strike="noStrike" kern="1200" cap="none" spc="0" normalizeH="0" baseline="0" noProof="0" dirty="0" smtClean="0">
              <a:ln>
                <a:noFill/>
              </a:ln>
              <a:effectLst/>
              <a:uLnTx/>
              <a:uFillTx/>
              <a:latin typeface="+mj-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500" b="0" i="0" u="none" strike="noStrike" kern="1200" cap="none" spc="0" normalizeH="0" baseline="0" noProof="0" dirty="0" smtClean="0">
              <a:ln>
                <a:noFill/>
              </a:ln>
              <a:solidFill>
                <a:srgbClr val="1E345D">
                  <a:lumMod val="50000"/>
                </a:srgbClr>
              </a:solidFill>
              <a:effectLst/>
              <a:uLnTx/>
              <a:uFillTx/>
              <a:latin typeface="+mj-lt"/>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300" b="0" i="0" u="none" strike="noStrike" kern="1200" cap="none" spc="0" normalizeH="0" baseline="0" noProof="0" dirty="0" smtClean="0">
                <a:ln>
                  <a:noFill/>
                </a:ln>
                <a:solidFill>
                  <a:srgbClr val="1E345D">
                    <a:lumMod val="50000"/>
                  </a:srgbClr>
                </a:solidFill>
                <a:effectLst/>
                <a:uLnTx/>
                <a:uFillTx/>
                <a:latin typeface="+mj-lt"/>
              </a:rPr>
              <a:t>Outline plan for how to achieve injury reduction or elimination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dirty="0" smtClean="0">
                <a:solidFill>
                  <a:srgbClr val="1E345D">
                    <a:lumMod val="50000"/>
                  </a:srgbClr>
                </a:solidFill>
                <a:latin typeface="+mj-lt"/>
              </a:rPr>
              <a:t>Determine what existing committees (</a:t>
            </a:r>
            <a:r>
              <a:rPr lang="en-US" sz="1300" dirty="0" smtClean="0">
                <a:latin typeface="+mj-lt"/>
              </a:rPr>
              <a:t>e.g., infection </a:t>
            </a:r>
            <a:r>
              <a:rPr lang="en-US" sz="1300" dirty="0" smtClean="0">
                <a:solidFill>
                  <a:srgbClr val="1E345D">
                    <a:lumMod val="50000"/>
                  </a:srgbClr>
                </a:solidFill>
                <a:latin typeface="+mj-lt"/>
              </a:rPr>
              <a:t>control, value analysis, quality improvement, occupational health, materials management) will be able to contribute to the process?  How will information be shared across committees?</a:t>
            </a:r>
            <a:endParaRPr kumimoji="0" lang="en-US" sz="1300" b="0" i="0" u="none" strike="noStrike" kern="1200" cap="none" spc="0" normalizeH="0" baseline="0" noProof="0" dirty="0">
              <a:ln>
                <a:noFill/>
              </a:ln>
              <a:solidFill>
                <a:srgbClr val="1E345D">
                  <a:lumMod val="50000"/>
                </a:srgbClr>
              </a:solidFill>
              <a:effectLst/>
              <a:uLnTx/>
              <a:uFillTx/>
              <a:latin typeface="+mj-lt"/>
            </a:endParaRPr>
          </a:p>
        </p:txBody>
      </p:sp>
      <p:sp>
        <p:nvSpPr>
          <p:cNvPr id="50" name="Rectangle 49"/>
          <p:cNvSpPr/>
          <p:nvPr/>
        </p:nvSpPr>
        <p:spPr>
          <a:xfrm>
            <a:off x="7248524" y="5335130"/>
            <a:ext cx="4642273" cy="507831"/>
          </a:xfrm>
          <a:prstGeom prst="rect">
            <a:avLst/>
          </a:prstGeom>
        </p:spPr>
        <p:txBody>
          <a:bodyPr wrap="square">
            <a:spAutoFit/>
          </a:bodyPr>
          <a:lstStyle/>
          <a:p>
            <a:r>
              <a:rPr lang="en-US" sz="900" dirty="0">
                <a:hlinkClick r:id="rId3"/>
              </a:rPr>
              <a:t>https://www.cdc.gov/sharpssafety/resources.html</a:t>
            </a:r>
          </a:p>
          <a:p>
            <a:r>
              <a:rPr lang="en-US" sz="900" dirty="0" smtClean="0">
                <a:hlinkClick r:id="rId3"/>
              </a:rPr>
              <a:t>https</a:t>
            </a:r>
            <a:r>
              <a:rPr lang="en-US" sz="900" dirty="0">
                <a:hlinkClick r:id="rId3"/>
              </a:rPr>
              <a:t>://www.osha.gov/SLTC/etools/hospital/hazards/sharps/sharps.html</a:t>
            </a:r>
            <a:endParaRPr lang="en-US" sz="900" dirty="0"/>
          </a:p>
          <a:p>
            <a:r>
              <a:rPr lang="en-US" sz="900" dirty="0">
                <a:hlinkClick r:id="rId4"/>
              </a:rPr>
              <a:t>https://www.osha.gov/SLTC/etools/hospital/hazards/sharps/sharps.html#needlestick_injuries</a:t>
            </a:r>
            <a:endParaRPr lang="en-US" sz="900" dirty="0"/>
          </a:p>
        </p:txBody>
      </p:sp>
      <p:grpSp>
        <p:nvGrpSpPr>
          <p:cNvPr id="4" name="Group 3"/>
          <p:cNvGrpSpPr/>
          <p:nvPr/>
        </p:nvGrpSpPr>
        <p:grpSpPr>
          <a:xfrm>
            <a:off x="471512" y="1352750"/>
            <a:ext cx="2535729" cy="4656839"/>
            <a:chOff x="370383" y="856550"/>
            <a:chExt cx="2535729" cy="4656839"/>
          </a:xfrm>
        </p:grpSpPr>
        <p:grpSp>
          <p:nvGrpSpPr>
            <p:cNvPr id="28" name="Group 27"/>
            <p:cNvGrpSpPr/>
            <p:nvPr/>
          </p:nvGrpSpPr>
          <p:grpSpPr>
            <a:xfrm>
              <a:off x="370383" y="856550"/>
              <a:ext cx="2478344" cy="852134"/>
              <a:chOff x="601310" y="735392"/>
              <a:chExt cx="2567314" cy="1982726"/>
            </a:xfrm>
          </p:grpSpPr>
          <p:sp>
            <p:nvSpPr>
              <p:cNvPr id="24" name="Rectangle 23"/>
              <p:cNvSpPr/>
              <p:nvPr/>
            </p:nvSpPr>
            <p:spPr>
              <a:xfrm>
                <a:off x="601310" y="977708"/>
                <a:ext cx="2567314" cy="1740410"/>
              </a:xfrm>
              <a:prstGeom prst="rect">
                <a:avLst/>
              </a:prstGeom>
              <a:solidFill>
                <a:srgbClr val="B1C4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7" name="Pentagon 26"/>
              <p:cNvSpPr/>
              <p:nvPr/>
            </p:nvSpPr>
            <p:spPr>
              <a:xfrm>
                <a:off x="601310" y="735392"/>
                <a:ext cx="978408" cy="484632"/>
              </a:xfrm>
              <a:prstGeom prst="homePlate">
                <a:avLst/>
              </a:prstGeom>
              <a:solidFill>
                <a:srgbClr val="B1C4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3" name="Rectangle 32"/>
              <p:cNvSpPr/>
              <p:nvPr/>
            </p:nvSpPr>
            <p:spPr>
              <a:xfrm>
                <a:off x="657049" y="1030732"/>
                <a:ext cx="2455835" cy="1634362"/>
              </a:xfrm>
              <a:prstGeom prst="rect">
                <a:avLst/>
              </a:prstGeom>
              <a:solidFill>
                <a:srgbClr val="E2EB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29" name="TextBox 28"/>
            <p:cNvSpPr txBox="1"/>
            <p:nvPr/>
          </p:nvSpPr>
          <p:spPr>
            <a:xfrm>
              <a:off x="434075" y="1064835"/>
              <a:ext cx="2238685"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1E345D"/>
                  </a:solidFill>
                  <a:effectLst/>
                  <a:uLnTx/>
                  <a:uFillTx/>
                  <a:latin typeface="Calibri" panose="020F0502020204030204"/>
                  <a:ea typeface="+mn-ea"/>
                  <a:cs typeface="+mn-cs"/>
                </a:rPr>
                <a:t>Assess Program Operation Processes</a:t>
              </a:r>
            </a:p>
          </p:txBody>
        </p:sp>
        <p:grpSp>
          <p:nvGrpSpPr>
            <p:cNvPr id="3" name="Group 2"/>
            <p:cNvGrpSpPr/>
            <p:nvPr/>
          </p:nvGrpSpPr>
          <p:grpSpPr>
            <a:xfrm>
              <a:off x="387623" y="1767249"/>
              <a:ext cx="2461104" cy="892646"/>
              <a:chOff x="387623" y="1767249"/>
              <a:chExt cx="2461104" cy="892646"/>
            </a:xfrm>
          </p:grpSpPr>
          <p:grpSp>
            <p:nvGrpSpPr>
              <p:cNvPr id="40" name="Group 39"/>
              <p:cNvGrpSpPr/>
              <p:nvPr/>
            </p:nvGrpSpPr>
            <p:grpSpPr>
              <a:xfrm>
                <a:off x="387623" y="1767249"/>
                <a:ext cx="2461104" cy="892646"/>
                <a:chOff x="601310" y="735392"/>
                <a:chExt cx="2567314" cy="1982726"/>
              </a:xfrm>
            </p:grpSpPr>
            <p:sp>
              <p:nvSpPr>
                <p:cNvPr id="41" name="Rectangle 40"/>
                <p:cNvSpPr/>
                <p:nvPr/>
              </p:nvSpPr>
              <p:spPr>
                <a:xfrm>
                  <a:off x="601310" y="977708"/>
                  <a:ext cx="2567314" cy="1740410"/>
                </a:xfrm>
                <a:prstGeom prst="rect">
                  <a:avLst/>
                </a:prstGeom>
                <a:solidFill>
                  <a:srgbClr val="B1C4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2" name="Pentagon 41"/>
                <p:cNvSpPr/>
                <p:nvPr/>
              </p:nvSpPr>
              <p:spPr>
                <a:xfrm>
                  <a:off x="601310" y="735392"/>
                  <a:ext cx="978408" cy="484632"/>
                </a:xfrm>
                <a:prstGeom prst="homePlate">
                  <a:avLst/>
                </a:prstGeom>
                <a:solidFill>
                  <a:srgbClr val="B1C4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3" name="Rectangle 42"/>
                <p:cNvSpPr/>
                <p:nvPr/>
              </p:nvSpPr>
              <p:spPr>
                <a:xfrm>
                  <a:off x="657049" y="1030732"/>
                  <a:ext cx="2455835" cy="1634362"/>
                </a:xfrm>
                <a:prstGeom prst="rect">
                  <a:avLst/>
                </a:prstGeom>
                <a:solidFill>
                  <a:srgbClr val="E2EB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48" name="TextBox 47"/>
              <p:cNvSpPr txBox="1"/>
              <p:nvPr/>
            </p:nvSpPr>
            <p:spPr>
              <a:xfrm>
                <a:off x="443013" y="1947060"/>
                <a:ext cx="2139640"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1E345D"/>
                    </a:solidFill>
                    <a:effectLst/>
                    <a:uLnTx/>
                    <a:uFillTx/>
                    <a:latin typeface="Calibri" panose="020F0502020204030204"/>
                    <a:ea typeface="+mn-ea"/>
                    <a:cs typeface="+mn-cs"/>
                  </a:rPr>
                  <a:t>Prepare Baseline Profile</a:t>
                </a:r>
              </a:p>
            </p:txBody>
          </p:sp>
        </p:grpSp>
        <p:grpSp>
          <p:nvGrpSpPr>
            <p:cNvPr id="38" name="Group 37"/>
            <p:cNvGrpSpPr/>
            <p:nvPr/>
          </p:nvGrpSpPr>
          <p:grpSpPr>
            <a:xfrm>
              <a:off x="401681" y="2727282"/>
              <a:ext cx="2461104" cy="892646"/>
              <a:chOff x="387623" y="1767249"/>
              <a:chExt cx="2461104" cy="892646"/>
            </a:xfrm>
          </p:grpSpPr>
          <p:grpSp>
            <p:nvGrpSpPr>
              <p:cNvPr id="39" name="Group 38"/>
              <p:cNvGrpSpPr/>
              <p:nvPr/>
            </p:nvGrpSpPr>
            <p:grpSpPr>
              <a:xfrm>
                <a:off x="387623" y="1767249"/>
                <a:ext cx="2461104" cy="892646"/>
                <a:chOff x="601310" y="735392"/>
                <a:chExt cx="2567314" cy="1982726"/>
              </a:xfrm>
            </p:grpSpPr>
            <p:sp>
              <p:nvSpPr>
                <p:cNvPr id="52" name="Rectangle 51"/>
                <p:cNvSpPr/>
                <p:nvPr/>
              </p:nvSpPr>
              <p:spPr>
                <a:xfrm>
                  <a:off x="601310" y="977708"/>
                  <a:ext cx="2567314" cy="1740410"/>
                </a:xfrm>
                <a:prstGeom prst="rect">
                  <a:avLst/>
                </a:prstGeom>
                <a:solidFill>
                  <a:srgbClr val="B1C4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3" name="Pentagon 52"/>
                <p:cNvSpPr/>
                <p:nvPr/>
              </p:nvSpPr>
              <p:spPr>
                <a:xfrm>
                  <a:off x="601310" y="735392"/>
                  <a:ext cx="978408" cy="484632"/>
                </a:xfrm>
                <a:prstGeom prst="homePlate">
                  <a:avLst/>
                </a:prstGeom>
                <a:solidFill>
                  <a:srgbClr val="B1C4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4" name="Rectangle 53"/>
                <p:cNvSpPr/>
                <p:nvPr/>
              </p:nvSpPr>
              <p:spPr>
                <a:xfrm>
                  <a:off x="657049" y="1030732"/>
                  <a:ext cx="2455835" cy="1634362"/>
                </a:xfrm>
                <a:prstGeom prst="rect">
                  <a:avLst/>
                </a:prstGeom>
                <a:solidFill>
                  <a:srgbClr val="E2EB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51" name="TextBox 50"/>
              <p:cNvSpPr txBox="1"/>
              <p:nvPr/>
            </p:nvSpPr>
            <p:spPr>
              <a:xfrm>
                <a:off x="443012" y="2111620"/>
                <a:ext cx="233784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1E345D"/>
                    </a:solidFill>
                    <a:effectLst/>
                    <a:uLnTx/>
                    <a:uFillTx/>
                    <a:latin typeface="Calibri" panose="020F0502020204030204"/>
                    <a:ea typeface="+mn-ea"/>
                    <a:cs typeface="+mn-cs"/>
                  </a:rPr>
                  <a:t>Determine Priorities</a:t>
                </a:r>
              </a:p>
            </p:txBody>
          </p:sp>
        </p:grpSp>
        <p:grpSp>
          <p:nvGrpSpPr>
            <p:cNvPr id="55" name="Group 54"/>
            <p:cNvGrpSpPr/>
            <p:nvPr/>
          </p:nvGrpSpPr>
          <p:grpSpPr>
            <a:xfrm>
              <a:off x="403557" y="3673782"/>
              <a:ext cx="2502555" cy="892646"/>
              <a:chOff x="387623" y="1767249"/>
              <a:chExt cx="2502555" cy="892646"/>
            </a:xfrm>
          </p:grpSpPr>
          <p:grpSp>
            <p:nvGrpSpPr>
              <p:cNvPr id="56" name="Group 55"/>
              <p:cNvGrpSpPr/>
              <p:nvPr/>
            </p:nvGrpSpPr>
            <p:grpSpPr>
              <a:xfrm>
                <a:off x="387623" y="1767249"/>
                <a:ext cx="2461104" cy="892646"/>
                <a:chOff x="601310" y="735392"/>
                <a:chExt cx="2567314" cy="1982726"/>
              </a:xfrm>
            </p:grpSpPr>
            <p:sp>
              <p:nvSpPr>
                <p:cNvPr id="58" name="Rectangle 57"/>
                <p:cNvSpPr/>
                <p:nvPr/>
              </p:nvSpPr>
              <p:spPr>
                <a:xfrm>
                  <a:off x="601310" y="977708"/>
                  <a:ext cx="2567314" cy="1740410"/>
                </a:xfrm>
                <a:prstGeom prst="rect">
                  <a:avLst/>
                </a:prstGeom>
                <a:solidFill>
                  <a:srgbClr val="B1C4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9" name="Pentagon 58"/>
                <p:cNvSpPr/>
                <p:nvPr/>
              </p:nvSpPr>
              <p:spPr>
                <a:xfrm>
                  <a:off x="601310" y="735392"/>
                  <a:ext cx="978408" cy="484632"/>
                </a:xfrm>
                <a:prstGeom prst="homePlate">
                  <a:avLst/>
                </a:prstGeom>
                <a:solidFill>
                  <a:srgbClr val="B1C4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0" name="Rectangle 59"/>
                <p:cNvSpPr/>
                <p:nvPr/>
              </p:nvSpPr>
              <p:spPr>
                <a:xfrm>
                  <a:off x="657049" y="1030732"/>
                  <a:ext cx="2455835" cy="1634362"/>
                </a:xfrm>
                <a:prstGeom prst="rect">
                  <a:avLst/>
                </a:prstGeom>
                <a:solidFill>
                  <a:srgbClr val="E2EB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57" name="TextBox 56"/>
              <p:cNvSpPr txBox="1"/>
              <p:nvPr/>
            </p:nvSpPr>
            <p:spPr>
              <a:xfrm>
                <a:off x="433367" y="2013564"/>
                <a:ext cx="2456811" cy="646331"/>
              </a:xfrm>
              <a:prstGeom prst="rect">
                <a:avLst/>
              </a:prstGeom>
              <a:noFill/>
            </p:spPr>
            <p:txBody>
              <a:bodyPr wrap="square" rtlCol="0">
                <a:spAutoFit/>
              </a:bodyPr>
              <a:lstStyle/>
              <a:p>
                <a:pPr lvl="0" algn="ctr">
                  <a:defRPr/>
                </a:pPr>
                <a:r>
                  <a:rPr lang="en-US" dirty="0"/>
                  <a:t>Develop and Implement Action Plans</a:t>
                </a:r>
              </a:p>
            </p:txBody>
          </p:sp>
        </p:grpSp>
        <p:grpSp>
          <p:nvGrpSpPr>
            <p:cNvPr id="61" name="Group 60"/>
            <p:cNvGrpSpPr/>
            <p:nvPr/>
          </p:nvGrpSpPr>
          <p:grpSpPr>
            <a:xfrm>
              <a:off x="418079" y="4620743"/>
              <a:ext cx="2461104" cy="892646"/>
              <a:chOff x="387623" y="1767249"/>
              <a:chExt cx="2461104" cy="892646"/>
            </a:xfrm>
          </p:grpSpPr>
          <p:grpSp>
            <p:nvGrpSpPr>
              <p:cNvPr id="62" name="Group 61"/>
              <p:cNvGrpSpPr/>
              <p:nvPr/>
            </p:nvGrpSpPr>
            <p:grpSpPr>
              <a:xfrm>
                <a:off x="387623" y="1767249"/>
                <a:ext cx="2461104" cy="892646"/>
                <a:chOff x="601310" y="735392"/>
                <a:chExt cx="2567314" cy="1982726"/>
              </a:xfrm>
            </p:grpSpPr>
            <p:sp>
              <p:nvSpPr>
                <p:cNvPr id="64" name="Rectangle 63"/>
                <p:cNvSpPr/>
                <p:nvPr/>
              </p:nvSpPr>
              <p:spPr>
                <a:xfrm>
                  <a:off x="601310" y="977708"/>
                  <a:ext cx="2567314" cy="1740410"/>
                </a:xfrm>
                <a:prstGeom prst="rect">
                  <a:avLst/>
                </a:prstGeom>
                <a:solidFill>
                  <a:srgbClr val="B1C4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5" name="Pentagon 64"/>
                <p:cNvSpPr/>
                <p:nvPr/>
              </p:nvSpPr>
              <p:spPr>
                <a:xfrm>
                  <a:off x="601310" y="735392"/>
                  <a:ext cx="978408" cy="484632"/>
                </a:xfrm>
                <a:prstGeom prst="homePlate">
                  <a:avLst/>
                </a:prstGeom>
                <a:solidFill>
                  <a:srgbClr val="B1C4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6" name="Rectangle 65"/>
                <p:cNvSpPr/>
                <p:nvPr/>
              </p:nvSpPr>
              <p:spPr>
                <a:xfrm>
                  <a:off x="657049" y="1030732"/>
                  <a:ext cx="2455835" cy="1634362"/>
                </a:xfrm>
                <a:prstGeom prst="rect">
                  <a:avLst/>
                </a:prstGeom>
                <a:solidFill>
                  <a:srgbClr val="E2EB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63" name="TextBox 62"/>
              <p:cNvSpPr txBox="1"/>
              <p:nvPr/>
            </p:nvSpPr>
            <p:spPr>
              <a:xfrm>
                <a:off x="432852" y="1955253"/>
                <a:ext cx="2337847" cy="646331"/>
              </a:xfrm>
              <a:prstGeom prst="rect">
                <a:avLst/>
              </a:prstGeom>
              <a:noFill/>
            </p:spPr>
            <p:txBody>
              <a:bodyPr wrap="square" rtlCol="0">
                <a:spAutoFit/>
              </a:bodyPr>
              <a:lstStyle/>
              <a:p>
                <a:pPr lvl="0" algn="ctr">
                  <a:defRPr/>
                </a:pPr>
                <a:r>
                  <a:rPr lang="en-US" dirty="0"/>
                  <a:t>Monitor Performance Improvement</a:t>
                </a:r>
              </a:p>
            </p:txBody>
          </p:sp>
        </p:grpSp>
      </p:grpSp>
    </p:spTree>
    <p:extLst>
      <p:ext uri="{BB962C8B-B14F-4D97-AF65-F5344CB8AC3E}">
        <p14:creationId xmlns:p14="http://schemas.microsoft.com/office/powerpoint/2010/main" val="4055635718"/>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7" name="Group 76"/>
          <p:cNvGrpSpPr/>
          <p:nvPr/>
        </p:nvGrpSpPr>
        <p:grpSpPr>
          <a:xfrm>
            <a:off x="488752" y="2263449"/>
            <a:ext cx="2518489" cy="3746140"/>
            <a:chOff x="387623" y="1767249"/>
            <a:chExt cx="2518489" cy="3746140"/>
          </a:xfrm>
        </p:grpSpPr>
        <p:grpSp>
          <p:nvGrpSpPr>
            <p:cNvPr id="80" name="Group 79"/>
            <p:cNvGrpSpPr/>
            <p:nvPr/>
          </p:nvGrpSpPr>
          <p:grpSpPr>
            <a:xfrm>
              <a:off x="387623" y="1767249"/>
              <a:ext cx="2461104" cy="892646"/>
              <a:chOff x="387623" y="1767249"/>
              <a:chExt cx="2461104" cy="892646"/>
            </a:xfrm>
          </p:grpSpPr>
          <p:grpSp>
            <p:nvGrpSpPr>
              <p:cNvPr id="99" name="Group 98"/>
              <p:cNvGrpSpPr/>
              <p:nvPr/>
            </p:nvGrpSpPr>
            <p:grpSpPr>
              <a:xfrm>
                <a:off x="387623" y="1767249"/>
                <a:ext cx="2461104" cy="892646"/>
                <a:chOff x="601310" y="735392"/>
                <a:chExt cx="2567314" cy="1982726"/>
              </a:xfrm>
            </p:grpSpPr>
            <p:sp>
              <p:nvSpPr>
                <p:cNvPr id="101" name="Rectangle 100"/>
                <p:cNvSpPr/>
                <p:nvPr/>
              </p:nvSpPr>
              <p:spPr>
                <a:xfrm>
                  <a:off x="601310" y="977708"/>
                  <a:ext cx="2567314" cy="1740410"/>
                </a:xfrm>
                <a:prstGeom prst="rect">
                  <a:avLst/>
                </a:prstGeom>
                <a:solidFill>
                  <a:srgbClr val="B1C4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02" name="Pentagon 101"/>
                <p:cNvSpPr/>
                <p:nvPr/>
              </p:nvSpPr>
              <p:spPr>
                <a:xfrm>
                  <a:off x="601310" y="735392"/>
                  <a:ext cx="978408" cy="484632"/>
                </a:xfrm>
                <a:prstGeom prst="homePlate">
                  <a:avLst/>
                </a:prstGeom>
                <a:solidFill>
                  <a:srgbClr val="B1C4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03" name="Rectangle 102"/>
                <p:cNvSpPr/>
                <p:nvPr/>
              </p:nvSpPr>
              <p:spPr>
                <a:xfrm>
                  <a:off x="657049" y="1030732"/>
                  <a:ext cx="2455835" cy="1634362"/>
                </a:xfrm>
                <a:prstGeom prst="rect">
                  <a:avLst/>
                </a:prstGeom>
                <a:solidFill>
                  <a:srgbClr val="E2EB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100" name="TextBox 99"/>
              <p:cNvSpPr txBox="1"/>
              <p:nvPr/>
            </p:nvSpPr>
            <p:spPr>
              <a:xfrm>
                <a:off x="443013" y="1947060"/>
                <a:ext cx="2139640"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1E345D"/>
                    </a:solidFill>
                    <a:effectLst/>
                    <a:uLnTx/>
                    <a:uFillTx/>
                    <a:latin typeface="Calibri" panose="020F0502020204030204"/>
                    <a:ea typeface="+mn-ea"/>
                    <a:cs typeface="+mn-cs"/>
                  </a:rPr>
                  <a:t>Prepare Baseline Profile</a:t>
                </a:r>
              </a:p>
            </p:txBody>
          </p:sp>
        </p:grpSp>
        <p:grpSp>
          <p:nvGrpSpPr>
            <p:cNvPr id="81" name="Group 80"/>
            <p:cNvGrpSpPr/>
            <p:nvPr/>
          </p:nvGrpSpPr>
          <p:grpSpPr>
            <a:xfrm>
              <a:off x="401681" y="2727282"/>
              <a:ext cx="2461104" cy="892646"/>
              <a:chOff x="387623" y="1767249"/>
              <a:chExt cx="2461104" cy="892646"/>
            </a:xfrm>
          </p:grpSpPr>
          <p:grpSp>
            <p:nvGrpSpPr>
              <p:cNvPr id="94" name="Group 93"/>
              <p:cNvGrpSpPr/>
              <p:nvPr/>
            </p:nvGrpSpPr>
            <p:grpSpPr>
              <a:xfrm>
                <a:off x="387623" y="1767249"/>
                <a:ext cx="2461104" cy="892646"/>
                <a:chOff x="601310" y="735392"/>
                <a:chExt cx="2567314" cy="1982726"/>
              </a:xfrm>
            </p:grpSpPr>
            <p:sp>
              <p:nvSpPr>
                <p:cNvPr id="96" name="Rectangle 95"/>
                <p:cNvSpPr/>
                <p:nvPr/>
              </p:nvSpPr>
              <p:spPr>
                <a:xfrm>
                  <a:off x="601310" y="977708"/>
                  <a:ext cx="2567314" cy="1740410"/>
                </a:xfrm>
                <a:prstGeom prst="rect">
                  <a:avLst/>
                </a:prstGeom>
                <a:solidFill>
                  <a:srgbClr val="B1C4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97" name="Pentagon 96"/>
                <p:cNvSpPr/>
                <p:nvPr/>
              </p:nvSpPr>
              <p:spPr>
                <a:xfrm>
                  <a:off x="601310" y="735392"/>
                  <a:ext cx="978408" cy="484632"/>
                </a:xfrm>
                <a:prstGeom prst="homePlate">
                  <a:avLst/>
                </a:prstGeom>
                <a:solidFill>
                  <a:srgbClr val="B1C4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98" name="Rectangle 97"/>
                <p:cNvSpPr/>
                <p:nvPr/>
              </p:nvSpPr>
              <p:spPr>
                <a:xfrm>
                  <a:off x="657049" y="1030732"/>
                  <a:ext cx="2455835" cy="1634362"/>
                </a:xfrm>
                <a:prstGeom prst="rect">
                  <a:avLst/>
                </a:prstGeom>
                <a:solidFill>
                  <a:srgbClr val="E2EB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95" name="TextBox 94"/>
              <p:cNvSpPr txBox="1"/>
              <p:nvPr/>
            </p:nvSpPr>
            <p:spPr>
              <a:xfrm>
                <a:off x="443012" y="2111620"/>
                <a:ext cx="233784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1E345D"/>
                    </a:solidFill>
                    <a:effectLst/>
                    <a:uLnTx/>
                    <a:uFillTx/>
                    <a:latin typeface="Calibri" panose="020F0502020204030204"/>
                    <a:ea typeface="+mn-ea"/>
                    <a:cs typeface="+mn-cs"/>
                  </a:rPr>
                  <a:t>Determine Priorities</a:t>
                </a:r>
              </a:p>
            </p:txBody>
          </p:sp>
        </p:grpSp>
        <p:grpSp>
          <p:nvGrpSpPr>
            <p:cNvPr id="82" name="Group 81"/>
            <p:cNvGrpSpPr/>
            <p:nvPr/>
          </p:nvGrpSpPr>
          <p:grpSpPr>
            <a:xfrm>
              <a:off x="403557" y="3673782"/>
              <a:ext cx="2502555" cy="892646"/>
              <a:chOff x="387623" y="1767249"/>
              <a:chExt cx="2502555" cy="892646"/>
            </a:xfrm>
          </p:grpSpPr>
          <p:grpSp>
            <p:nvGrpSpPr>
              <p:cNvPr id="89" name="Group 88"/>
              <p:cNvGrpSpPr/>
              <p:nvPr/>
            </p:nvGrpSpPr>
            <p:grpSpPr>
              <a:xfrm>
                <a:off x="387623" y="1767249"/>
                <a:ext cx="2461104" cy="892646"/>
                <a:chOff x="601310" y="735392"/>
                <a:chExt cx="2567314" cy="1982726"/>
              </a:xfrm>
            </p:grpSpPr>
            <p:sp>
              <p:nvSpPr>
                <p:cNvPr id="91" name="Rectangle 90"/>
                <p:cNvSpPr/>
                <p:nvPr/>
              </p:nvSpPr>
              <p:spPr>
                <a:xfrm>
                  <a:off x="601310" y="977708"/>
                  <a:ext cx="2567314" cy="1740410"/>
                </a:xfrm>
                <a:prstGeom prst="rect">
                  <a:avLst/>
                </a:prstGeom>
                <a:solidFill>
                  <a:srgbClr val="B1C4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92" name="Pentagon 91"/>
                <p:cNvSpPr/>
                <p:nvPr/>
              </p:nvSpPr>
              <p:spPr>
                <a:xfrm>
                  <a:off x="601310" y="735392"/>
                  <a:ext cx="978408" cy="484632"/>
                </a:xfrm>
                <a:prstGeom prst="homePlate">
                  <a:avLst/>
                </a:prstGeom>
                <a:solidFill>
                  <a:srgbClr val="B1C4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93" name="Rectangle 92"/>
                <p:cNvSpPr/>
                <p:nvPr/>
              </p:nvSpPr>
              <p:spPr>
                <a:xfrm>
                  <a:off x="657049" y="1030732"/>
                  <a:ext cx="2455835" cy="1634362"/>
                </a:xfrm>
                <a:prstGeom prst="rect">
                  <a:avLst/>
                </a:prstGeom>
                <a:solidFill>
                  <a:srgbClr val="E2EB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90" name="TextBox 89"/>
              <p:cNvSpPr txBox="1"/>
              <p:nvPr/>
            </p:nvSpPr>
            <p:spPr>
              <a:xfrm>
                <a:off x="433367" y="2013564"/>
                <a:ext cx="2456811" cy="646331"/>
              </a:xfrm>
              <a:prstGeom prst="rect">
                <a:avLst/>
              </a:prstGeom>
              <a:noFill/>
            </p:spPr>
            <p:txBody>
              <a:bodyPr wrap="square" rtlCol="0">
                <a:spAutoFit/>
              </a:bodyPr>
              <a:lstStyle/>
              <a:p>
                <a:pPr lvl="0" algn="ctr">
                  <a:defRPr/>
                </a:pPr>
                <a:r>
                  <a:rPr lang="en-US" dirty="0"/>
                  <a:t>Develop and Implement Action Plans</a:t>
                </a:r>
              </a:p>
            </p:txBody>
          </p:sp>
        </p:grpSp>
        <p:grpSp>
          <p:nvGrpSpPr>
            <p:cNvPr id="83" name="Group 82"/>
            <p:cNvGrpSpPr/>
            <p:nvPr/>
          </p:nvGrpSpPr>
          <p:grpSpPr>
            <a:xfrm>
              <a:off x="418079" y="4620743"/>
              <a:ext cx="2461104" cy="892646"/>
              <a:chOff x="387623" y="1767249"/>
              <a:chExt cx="2461104" cy="892646"/>
            </a:xfrm>
          </p:grpSpPr>
          <p:grpSp>
            <p:nvGrpSpPr>
              <p:cNvPr id="84" name="Group 83"/>
              <p:cNvGrpSpPr/>
              <p:nvPr/>
            </p:nvGrpSpPr>
            <p:grpSpPr>
              <a:xfrm>
                <a:off x="387623" y="1767249"/>
                <a:ext cx="2461104" cy="892646"/>
                <a:chOff x="601310" y="735392"/>
                <a:chExt cx="2567314" cy="1982726"/>
              </a:xfrm>
            </p:grpSpPr>
            <p:sp>
              <p:nvSpPr>
                <p:cNvPr id="86" name="Rectangle 85"/>
                <p:cNvSpPr/>
                <p:nvPr/>
              </p:nvSpPr>
              <p:spPr>
                <a:xfrm>
                  <a:off x="601310" y="977708"/>
                  <a:ext cx="2567314" cy="1740410"/>
                </a:xfrm>
                <a:prstGeom prst="rect">
                  <a:avLst/>
                </a:prstGeom>
                <a:solidFill>
                  <a:srgbClr val="B1C4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87" name="Pentagon 86"/>
                <p:cNvSpPr/>
                <p:nvPr/>
              </p:nvSpPr>
              <p:spPr>
                <a:xfrm>
                  <a:off x="601310" y="735392"/>
                  <a:ext cx="978408" cy="484632"/>
                </a:xfrm>
                <a:prstGeom prst="homePlate">
                  <a:avLst/>
                </a:prstGeom>
                <a:solidFill>
                  <a:srgbClr val="B1C4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88" name="Rectangle 87"/>
                <p:cNvSpPr/>
                <p:nvPr/>
              </p:nvSpPr>
              <p:spPr>
                <a:xfrm>
                  <a:off x="657049" y="1030732"/>
                  <a:ext cx="2455835" cy="1634362"/>
                </a:xfrm>
                <a:prstGeom prst="rect">
                  <a:avLst/>
                </a:prstGeom>
                <a:solidFill>
                  <a:srgbClr val="E2EB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85" name="TextBox 84"/>
              <p:cNvSpPr txBox="1"/>
              <p:nvPr/>
            </p:nvSpPr>
            <p:spPr>
              <a:xfrm>
                <a:off x="432852" y="1955253"/>
                <a:ext cx="2337847" cy="646331"/>
              </a:xfrm>
              <a:prstGeom prst="rect">
                <a:avLst/>
              </a:prstGeom>
              <a:noFill/>
            </p:spPr>
            <p:txBody>
              <a:bodyPr wrap="square" rtlCol="0">
                <a:spAutoFit/>
              </a:bodyPr>
              <a:lstStyle/>
              <a:p>
                <a:pPr lvl="0" algn="ctr">
                  <a:defRPr/>
                </a:pPr>
                <a:r>
                  <a:rPr lang="en-US" dirty="0"/>
                  <a:t>Monitor Performance Improvement</a:t>
                </a:r>
              </a:p>
            </p:txBody>
          </p:sp>
        </p:grpSp>
      </p:grpSp>
      <p:sp>
        <p:nvSpPr>
          <p:cNvPr id="2" name="Text Placeholder 1"/>
          <p:cNvSpPr>
            <a:spLocks noGrp="1"/>
          </p:cNvSpPr>
          <p:nvPr>
            <p:ph type="body" sz="quarter" idx="11"/>
          </p:nvPr>
        </p:nvSpPr>
        <p:spPr/>
        <p:txBody>
          <a:bodyPr/>
          <a:lstStyle/>
          <a:p>
            <a:r>
              <a:rPr lang="en-US" dirty="0" smtClean="0"/>
              <a:t>Organizational Structure</a:t>
            </a:r>
            <a:endParaRPr lang="en-US" dirty="0"/>
          </a:p>
        </p:txBody>
      </p:sp>
      <p:grpSp>
        <p:nvGrpSpPr>
          <p:cNvPr id="21" name="Group 20"/>
          <p:cNvGrpSpPr/>
          <p:nvPr/>
        </p:nvGrpSpPr>
        <p:grpSpPr>
          <a:xfrm>
            <a:off x="3880135" y="830365"/>
            <a:ext cx="7870893" cy="5534024"/>
            <a:chOff x="3997257" y="723900"/>
            <a:chExt cx="7870893" cy="5534024"/>
          </a:xfrm>
        </p:grpSpPr>
        <p:sp>
          <p:nvSpPr>
            <p:cNvPr id="19" name="Rectangle 18"/>
            <p:cNvSpPr/>
            <p:nvPr/>
          </p:nvSpPr>
          <p:spPr>
            <a:xfrm>
              <a:off x="3997257" y="1190624"/>
              <a:ext cx="7870893" cy="5067300"/>
            </a:xfrm>
            <a:prstGeom prst="rect">
              <a:avLst/>
            </a:prstGeom>
            <a:solidFill>
              <a:srgbClr val="0082C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Pentagon 13"/>
            <p:cNvSpPr/>
            <p:nvPr/>
          </p:nvSpPr>
          <p:spPr>
            <a:xfrm>
              <a:off x="3997257" y="723900"/>
              <a:ext cx="4156143" cy="1172668"/>
            </a:xfrm>
            <a:prstGeom prst="homePlate">
              <a:avLst/>
            </a:prstGeom>
            <a:solidFill>
              <a:srgbClr val="0082C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8" name="TextBox 17"/>
            <p:cNvSpPr txBox="1"/>
            <p:nvPr/>
          </p:nvSpPr>
          <p:spPr>
            <a:xfrm>
              <a:off x="4079224" y="735028"/>
              <a:ext cx="3450375"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effectLst/>
                  <a:uLnTx/>
                  <a:uFillTx/>
                  <a:latin typeface="Calibri" panose="020F0502020204030204"/>
                  <a:ea typeface="+mn-ea"/>
                  <a:cs typeface="+mn-cs"/>
                </a:rPr>
                <a:t>Assess Program Operation Processes</a:t>
              </a:r>
            </a:p>
          </p:txBody>
        </p:sp>
        <p:sp>
          <p:nvSpPr>
            <p:cNvPr id="26" name="Rectangle 25"/>
            <p:cNvSpPr/>
            <p:nvPr/>
          </p:nvSpPr>
          <p:spPr>
            <a:xfrm>
              <a:off x="4038178" y="1431338"/>
              <a:ext cx="7789050" cy="475038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sp>
        <p:nvSpPr>
          <p:cNvPr id="20" name="TextBox 19"/>
          <p:cNvSpPr txBox="1"/>
          <p:nvPr/>
        </p:nvSpPr>
        <p:spPr>
          <a:xfrm>
            <a:off x="3958096" y="1583957"/>
            <a:ext cx="7752010" cy="4124206"/>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300" b="0" i="0" u="none" strike="noStrike" kern="1200" cap="none" spc="0" normalizeH="0" baseline="0" noProof="0" dirty="0" smtClean="0">
                <a:ln>
                  <a:noFill/>
                </a:ln>
                <a:effectLst/>
                <a:uLnTx/>
                <a:uFillTx/>
                <a:latin typeface="+mj-lt"/>
              </a:rPr>
              <a:t>Assess </a:t>
            </a:r>
            <a:r>
              <a:rPr kumimoji="0" lang="en-US" sz="1300" b="0" i="0" u="none" strike="noStrike" kern="1200" cap="none" spc="0" normalizeH="0" noProof="0" dirty="0" smtClean="0">
                <a:ln>
                  <a:noFill/>
                </a:ln>
                <a:effectLst/>
                <a:uLnTx/>
                <a:uFillTx/>
                <a:latin typeface="+mj-lt"/>
              </a:rPr>
              <a:t>the following Five </a:t>
            </a:r>
            <a:r>
              <a:rPr lang="en-US" sz="1300" dirty="0">
                <a:latin typeface="+mj-lt"/>
              </a:rPr>
              <a:t>O</a:t>
            </a:r>
            <a:r>
              <a:rPr kumimoji="0" lang="en-US" sz="1300" b="0" i="0" u="none" strike="noStrike" kern="1200" cap="none" spc="0" normalizeH="0" noProof="0" dirty="0" err="1" smtClean="0">
                <a:ln>
                  <a:noFill/>
                </a:ln>
                <a:effectLst/>
                <a:uLnTx/>
                <a:uFillTx/>
                <a:latin typeface="+mj-lt"/>
              </a:rPr>
              <a:t>perational</a:t>
            </a:r>
            <a:r>
              <a:rPr kumimoji="0" lang="en-US" sz="1300" b="0" i="0" u="none" strike="noStrike" kern="1200" cap="none" spc="0" normalizeH="0" noProof="0" dirty="0" smtClean="0">
                <a:ln>
                  <a:noFill/>
                </a:ln>
                <a:effectLst/>
                <a:uLnTx/>
                <a:uFillTx/>
                <a:latin typeface="+mj-lt"/>
              </a:rPr>
              <a:t> Processes to identify needs:</a:t>
            </a:r>
            <a:endParaRPr kumimoji="0" lang="en-US" sz="1300" b="0" i="0" u="none" strike="noStrike" kern="1200" cap="none" spc="0" normalizeH="0" baseline="0" noProof="0" dirty="0" smtClean="0">
              <a:ln>
                <a:noFill/>
              </a:ln>
              <a:effectLst/>
              <a:uLnTx/>
              <a:uFillTx/>
              <a:latin typeface="+mj-lt"/>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dirty="0">
                <a:latin typeface="+mj-lt"/>
              </a:rPr>
              <a:t>C</a:t>
            </a:r>
            <a:r>
              <a:rPr kumimoji="0" lang="en-US" sz="1300" b="0" i="0" u="none" strike="noStrike" kern="1200" cap="none" spc="0" normalizeH="0" baseline="0" noProof="0" dirty="0" err="1" smtClean="0">
                <a:ln>
                  <a:noFill/>
                </a:ln>
                <a:effectLst/>
                <a:uLnTx/>
                <a:uFillTx/>
                <a:latin typeface="+mj-lt"/>
              </a:rPr>
              <a:t>ulture</a:t>
            </a:r>
            <a:r>
              <a:rPr kumimoji="0" lang="en-US" sz="1300" b="0" i="0" u="none" strike="noStrike" kern="1200" cap="none" spc="0" normalizeH="0" baseline="0" noProof="0" dirty="0" smtClean="0">
                <a:ln>
                  <a:noFill/>
                </a:ln>
                <a:effectLst/>
                <a:uLnTx/>
                <a:uFillTx/>
                <a:latin typeface="+mj-lt"/>
              </a:rPr>
              <a:t> of safety</a:t>
            </a:r>
          </a:p>
          <a:p>
            <a:pPr marL="742950" lvl="1" indent="-285750">
              <a:buFont typeface="Arial" panose="020B0604020202020204" pitchFamily="34" charset="0"/>
              <a:buChar char="•"/>
            </a:pPr>
            <a:r>
              <a:rPr lang="en-US" sz="1300" dirty="0" smtClean="0">
                <a:latin typeface="+mj-lt"/>
              </a:rPr>
              <a:t>What is leadership’s commitment to safety?</a:t>
            </a:r>
          </a:p>
          <a:p>
            <a:pPr marL="742950" lvl="1" indent="-285750">
              <a:buFont typeface="Arial" panose="020B0604020202020204" pitchFamily="34" charset="0"/>
              <a:buChar char="•"/>
            </a:pPr>
            <a:r>
              <a:rPr kumimoji="0" lang="en-US" sz="1300" b="0" i="0" u="none" strike="noStrike" kern="1200" cap="none" spc="0" normalizeH="0" baseline="0" noProof="0" dirty="0" smtClean="0">
                <a:ln>
                  <a:noFill/>
                </a:ln>
                <a:effectLst/>
                <a:uLnTx/>
                <a:uFillTx/>
                <a:latin typeface="+mj-lt"/>
              </a:rPr>
              <a:t>What</a:t>
            </a:r>
            <a:r>
              <a:rPr kumimoji="0" lang="en-US" sz="1300" b="0" i="0" u="none" strike="noStrike" kern="1200" cap="none" spc="0" normalizeH="0" noProof="0" dirty="0" smtClean="0">
                <a:ln>
                  <a:noFill/>
                </a:ln>
                <a:effectLst/>
                <a:uLnTx/>
                <a:uFillTx/>
                <a:latin typeface="+mj-lt"/>
              </a:rPr>
              <a:t> strategies are used to report injuries, identify and remove hazards?</a:t>
            </a:r>
          </a:p>
          <a:p>
            <a:pPr marL="742950" lvl="1" indent="-285750">
              <a:buFont typeface="Arial" panose="020B0604020202020204" pitchFamily="34" charset="0"/>
              <a:buChar char="•"/>
            </a:pPr>
            <a:r>
              <a:rPr lang="en-US" sz="1300" baseline="0" dirty="0" smtClean="0">
                <a:latin typeface="+mj-lt"/>
              </a:rPr>
              <a:t>What</a:t>
            </a:r>
            <a:r>
              <a:rPr lang="en-US" sz="1300" dirty="0" smtClean="0">
                <a:latin typeface="+mj-lt"/>
              </a:rPr>
              <a:t> feedback systems are in place to improve safety awareness?</a:t>
            </a:r>
          </a:p>
          <a:p>
            <a:pPr marL="742950" lvl="1" indent="-285750">
              <a:buFont typeface="Arial" panose="020B0604020202020204" pitchFamily="34" charset="0"/>
              <a:buChar char="•"/>
            </a:pPr>
            <a:r>
              <a:rPr kumimoji="0" lang="en-US" sz="1300" b="0" i="0" u="none" strike="noStrike" kern="1200" cap="none" spc="0" normalizeH="0" baseline="0" noProof="0" dirty="0" smtClean="0">
                <a:ln>
                  <a:noFill/>
                </a:ln>
                <a:effectLst/>
                <a:uLnTx/>
                <a:uFillTx/>
                <a:latin typeface="+mj-lt"/>
              </a:rPr>
              <a:t>What</a:t>
            </a:r>
            <a:r>
              <a:rPr kumimoji="0" lang="en-US" sz="1300" b="0" i="0" u="none" strike="noStrike" kern="1200" cap="none" spc="0" normalizeH="0" noProof="0" dirty="0" smtClean="0">
                <a:ln>
                  <a:noFill/>
                </a:ln>
                <a:effectLst/>
                <a:uLnTx/>
                <a:uFillTx/>
                <a:latin typeface="+mj-lt"/>
              </a:rPr>
              <a:t> methods are used to </a:t>
            </a:r>
            <a:r>
              <a:rPr lang="en-US" sz="1300" dirty="0" smtClean="0">
                <a:latin typeface="+mj-lt"/>
              </a:rPr>
              <a:t>encourage individual accountability to safety goals?</a:t>
            </a:r>
            <a:endParaRPr kumimoji="0" lang="en-US" sz="1300" b="0" i="0" u="none" strike="noStrike" kern="1200" cap="none" spc="0" normalizeH="0" baseline="0" noProof="0" dirty="0" smtClean="0">
              <a:ln>
                <a:noFill/>
              </a:ln>
              <a:effectLst/>
              <a:uLnTx/>
              <a:uFillTx/>
              <a:latin typeface="+mj-lt"/>
            </a:endParaRPr>
          </a:p>
          <a:p>
            <a:pPr marL="742950" lvl="1" indent="-285750">
              <a:buFont typeface="Arial" panose="020B0604020202020204" pitchFamily="34" charset="0"/>
              <a:buChar char="•"/>
            </a:pPr>
            <a:endParaRPr kumimoji="0" lang="en-US" sz="500" b="0" i="0" u="none" strike="noStrike" kern="1200" cap="none" spc="0" normalizeH="0" baseline="0" noProof="0" dirty="0">
              <a:ln>
                <a:noFill/>
              </a:ln>
              <a:effectLst/>
              <a:uLnTx/>
              <a:uFillTx/>
              <a:latin typeface="+mj-lt"/>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dirty="0">
                <a:latin typeface="+mj-lt"/>
              </a:rPr>
              <a:t>P</a:t>
            </a:r>
            <a:r>
              <a:rPr kumimoji="0" lang="en-US" sz="1300" b="0" i="0" u="none" strike="noStrike" kern="1200" cap="none" spc="0" normalizeH="0" baseline="0" noProof="0" dirty="0" err="1" smtClean="0">
                <a:ln>
                  <a:noFill/>
                </a:ln>
                <a:effectLst/>
                <a:uLnTx/>
                <a:uFillTx/>
                <a:latin typeface="+mj-lt"/>
              </a:rPr>
              <a:t>rocedures</a:t>
            </a:r>
            <a:r>
              <a:rPr kumimoji="0" lang="en-US" sz="1300" b="0" i="0" u="none" strike="noStrike" kern="1200" cap="none" spc="0" normalizeH="0" noProof="0" dirty="0" smtClean="0">
                <a:ln>
                  <a:noFill/>
                </a:ln>
                <a:effectLst/>
                <a:uLnTx/>
                <a:uFillTx/>
                <a:latin typeface="+mj-lt"/>
              </a:rPr>
              <a:t> for reporting, examining sharps injuries including near misses</a:t>
            </a:r>
          </a:p>
          <a:p>
            <a:pPr marL="742950" lvl="1" indent="-285750">
              <a:buFont typeface="Arial" panose="020B0604020202020204" pitchFamily="34" charset="0"/>
              <a:buChar char="•"/>
            </a:pPr>
            <a:r>
              <a:rPr lang="en-US" sz="1300" dirty="0" smtClean="0">
                <a:latin typeface="+mj-lt"/>
              </a:rPr>
              <a:t>Are current procedures adequate for data collection and analysis? </a:t>
            </a:r>
          </a:p>
          <a:p>
            <a:pPr marL="742950" lvl="1" indent="-285750">
              <a:buFont typeface="Arial" panose="020B0604020202020204" pitchFamily="34" charset="0"/>
              <a:buChar char="•"/>
            </a:pPr>
            <a:r>
              <a:rPr lang="en-US" sz="1300" dirty="0" smtClean="0">
                <a:latin typeface="+mj-lt"/>
              </a:rPr>
              <a:t>Determine data sources that can be used to assess improvements in injury reporting.</a:t>
            </a:r>
          </a:p>
          <a:p>
            <a:pPr marL="742950" lvl="1" indent="-285750">
              <a:buFont typeface="Arial" panose="020B0604020202020204" pitchFamily="34" charset="0"/>
              <a:buChar char="•"/>
            </a:pPr>
            <a:r>
              <a:rPr kumimoji="0" lang="en-US" sz="1300" b="0" i="0" u="none" strike="noStrike" kern="1200" cap="none" spc="0" normalizeH="0" noProof="0" dirty="0" smtClean="0">
                <a:ln>
                  <a:noFill/>
                </a:ln>
                <a:effectLst/>
                <a:uLnTx/>
                <a:uFillTx/>
                <a:latin typeface="+mj-lt"/>
              </a:rPr>
              <a:t>Consider collecting information on “near misses”. </a:t>
            </a:r>
          </a:p>
          <a:p>
            <a:pPr marL="742950" lvl="1" indent="-285750">
              <a:buFont typeface="Arial" panose="020B0604020202020204" pitchFamily="34" charset="0"/>
              <a:buChar char="•"/>
            </a:pPr>
            <a:endParaRPr kumimoji="0" lang="en-US" sz="500" b="0" i="0" u="none" strike="noStrike" kern="1200" cap="none" spc="0" normalizeH="0" baseline="0" noProof="0" dirty="0" smtClean="0">
              <a:ln>
                <a:noFill/>
              </a:ln>
              <a:effectLst/>
              <a:uLnTx/>
              <a:uFillTx/>
              <a:latin typeface="+mj-lt"/>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300" b="0" i="0" u="none" strike="noStrike" kern="1200" cap="none" spc="0" normalizeH="0" baseline="0" noProof="0" dirty="0" smtClean="0">
                <a:ln>
                  <a:noFill/>
                </a:ln>
                <a:effectLst/>
                <a:uLnTx/>
                <a:uFillTx/>
                <a:latin typeface="+mj-lt"/>
              </a:rPr>
              <a:t>Methods</a:t>
            </a:r>
            <a:r>
              <a:rPr kumimoji="0" lang="en-US" sz="1300" b="0" i="0" u="none" strike="noStrike" kern="1200" cap="none" spc="0" normalizeH="0" noProof="0" dirty="0" smtClean="0">
                <a:ln>
                  <a:noFill/>
                </a:ln>
                <a:effectLst/>
                <a:uLnTx/>
                <a:uFillTx/>
                <a:latin typeface="+mj-lt"/>
              </a:rPr>
              <a:t> for </a:t>
            </a:r>
            <a:r>
              <a:rPr lang="en-US" sz="1300" dirty="0" smtClean="0">
                <a:latin typeface="+mj-lt"/>
              </a:rPr>
              <a:t>Analysis and Use of </a:t>
            </a:r>
            <a:r>
              <a:rPr kumimoji="0" lang="en-US" sz="1300" b="0" i="0" u="none" strike="noStrike" kern="1200" cap="none" spc="0" normalizeH="0" baseline="0" noProof="0" dirty="0" smtClean="0">
                <a:ln>
                  <a:noFill/>
                </a:ln>
                <a:effectLst/>
                <a:uLnTx/>
                <a:uFillTx/>
                <a:latin typeface="+mj-lt"/>
              </a:rPr>
              <a:t>data </a:t>
            </a:r>
          </a:p>
          <a:p>
            <a:pPr marL="742950" lvl="1" indent="-285750">
              <a:buFont typeface="Arial" panose="020B0604020202020204" pitchFamily="34" charset="0"/>
              <a:buChar char="•"/>
              <a:defRPr/>
            </a:pPr>
            <a:r>
              <a:rPr lang="en-US" sz="1300" dirty="0" smtClean="0">
                <a:latin typeface="+mj-lt"/>
              </a:rPr>
              <a:t>How is the data compiled and used to guide prevention planning and monitor performance improvement?</a:t>
            </a:r>
            <a:endParaRPr kumimoji="0" lang="en-US" sz="1300" b="0" i="0" u="none" strike="noStrike" kern="1200" cap="none" spc="0" normalizeH="0" noProof="0" dirty="0" smtClean="0">
              <a:ln>
                <a:noFill/>
              </a:ln>
              <a:effectLst/>
              <a:uLnTx/>
              <a:uFillTx/>
              <a:latin typeface="+mj-lt"/>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aseline="0" dirty="0" smtClean="0">
                <a:latin typeface="+mj-lt"/>
              </a:rPr>
              <a:t>Process for identification,</a:t>
            </a:r>
            <a:r>
              <a:rPr lang="en-US" sz="1300" dirty="0" smtClean="0">
                <a:latin typeface="+mj-lt"/>
              </a:rPr>
              <a:t> selection, and implementation of sharps injury prevention devices</a:t>
            </a:r>
            <a:endParaRPr lang="en-US" sz="1300" baseline="0" dirty="0" smtClean="0">
              <a:latin typeface="+mj-lt"/>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300" b="0" i="0" u="none" strike="noStrike" kern="1200" cap="none" spc="0" normalizeH="0" baseline="0" noProof="0" dirty="0" smtClean="0">
                <a:ln>
                  <a:noFill/>
                </a:ln>
                <a:effectLst/>
                <a:uLnTx/>
                <a:uFillTx/>
                <a:latin typeface="+mj-lt"/>
              </a:rPr>
              <a:t>Education</a:t>
            </a:r>
            <a:r>
              <a:rPr kumimoji="0" lang="en-US" sz="1300" b="0" i="0" u="none" strike="noStrike" kern="1200" cap="none" spc="0" normalizeH="0" noProof="0" dirty="0" smtClean="0">
                <a:ln>
                  <a:noFill/>
                </a:ln>
                <a:effectLst/>
                <a:uLnTx/>
                <a:uFillTx/>
                <a:latin typeface="+mj-lt"/>
              </a:rPr>
              <a:t> and training of personnel on sharps injury prevention</a:t>
            </a:r>
            <a:r>
              <a:rPr kumimoji="0" lang="en-US" sz="1300" b="0" i="0" u="none" strike="noStrike" kern="1200" cap="none" spc="0" normalizeH="0" baseline="0" noProof="0" dirty="0" smtClean="0">
                <a:ln>
                  <a:noFill/>
                </a:ln>
                <a:effectLst/>
                <a:uLnTx/>
                <a:uFillTx/>
                <a:latin typeface="+mj-lt"/>
              </a:rPr>
              <a:t> </a:t>
            </a:r>
          </a:p>
          <a:p>
            <a:pPr marL="742950" lvl="1" indent="-285750">
              <a:buFont typeface="Arial" panose="020B0604020202020204" pitchFamily="34" charset="0"/>
              <a:buChar char="•"/>
            </a:pPr>
            <a:r>
              <a:rPr lang="en-US" sz="1300" dirty="0" smtClean="0">
                <a:latin typeface="+mj-lt"/>
              </a:rPr>
              <a:t>How </a:t>
            </a:r>
            <a:r>
              <a:rPr lang="en-US" sz="1300" dirty="0">
                <a:latin typeface="+mj-lt"/>
              </a:rPr>
              <a:t>often is </a:t>
            </a:r>
            <a:r>
              <a:rPr lang="en-US" sz="1300" dirty="0" smtClean="0">
                <a:latin typeface="+mj-lt"/>
              </a:rPr>
              <a:t>education provided? </a:t>
            </a:r>
            <a:endParaRPr lang="en-US" sz="1300" dirty="0">
              <a:latin typeface="+mj-lt"/>
            </a:endParaRPr>
          </a:p>
          <a:p>
            <a:pPr marL="742950" lvl="1" indent="-285750">
              <a:buFont typeface="Arial" panose="020B0604020202020204" pitchFamily="34" charset="0"/>
              <a:buChar char="•"/>
            </a:pPr>
            <a:r>
              <a:rPr lang="en-US" sz="1300" dirty="0" smtClean="0">
                <a:latin typeface="+mj-lt"/>
              </a:rPr>
              <a:t>What </a:t>
            </a:r>
            <a:r>
              <a:rPr lang="en-US" sz="1300" dirty="0">
                <a:latin typeface="+mj-lt"/>
              </a:rPr>
              <a:t>is the content? </a:t>
            </a:r>
            <a:endParaRPr lang="en-US" sz="1300" dirty="0" smtClean="0">
              <a:latin typeface="+mj-lt"/>
            </a:endParaRPr>
          </a:p>
          <a:p>
            <a:pPr marL="742950" lvl="1" indent="-285750">
              <a:buFont typeface="Arial" panose="020B0604020202020204" pitchFamily="34" charset="0"/>
              <a:buChar char="•"/>
            </a:pPr>
            <a:r>
              <a:rPr lang="en-US" sz="1300" dirty="0" smtClean="0">
                <a:latin typeface="+mj-lt"/>
              </a:rPr>
              <a:t>Are </a:t>
            </a:r>
            <a:r>
              <a:rPr lang="en-US" sz="1300" dirty="0">
                <a:latin typeface="+mj-lt"/>
              </a:rPr>
              <a:t>there opportunities for </a:t>
            </a:r>
            <a:r>
              <a:rPr lang="en-US" sz="1300" dirty="0" smtClean="0">
                <a:latin typeface="+mj-lt"/>
              </a:rPr>
              <a:t>improving education/training </a:t>
            </a:r>
            <a:r>
              <a:rPr lang="en-US" sz="1300" dirty="0">
                <a:latin typeface="+mj-lt"/>
              </a:rPr>
              <a:t>(increase frequency, improved content)?</a:t>
            </a:r>
          </a:p>
          <a:p>
            <a:pPr lvl="1"/>
            <a:endParaRPr kumimoji="0" lang="en-US" sz="1300" b="0" i="0" u="none" strike="noStrike" kern="1200" cap="none" spc="0" normalizeH="0" baseline="0" noProof="0" dirty="0" smtClean="0">
              <a:ln>
                <a:noFill/>
              </a:ln>
              <a:solidFill>
                <a:srgbClr val="1E345D">
                  <a:lumMod val="50000"/>
                </a:srgbClr>
              </a:solidFill>
              <a:effectLst/>
              <a:uLnTx/>
              <a:uFillTx/>
              <a:latin typeface="+mj-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500" b="0" i="0" u="none" strike="noStrike" kern="1200" cap="none" spc="0" normalizeH="0" baseline="0" noProof="0" dirty="0">
              <a:ln>
                <a:noFill/>
              </a:ln>
              <a:solidFill>
                <a:srgbClr val="1E345D">
                  <a:lumMod val="50000"/>
                </a:srgbClr>
              </a:solidFill>
              <a:effectLst/>
              <a:uLnTx/>
              <a:uFillTx/>
              <a:latin typeface="+mj-lt"/>
            </a:endParaRPr>
          </a:p>
        </p:txBody>
      </p:sp>
      <p:sp>
        <p:nvSpPr>
          <p:cNvPr id="50" name="Rectangle 49"/>
          <p:cNvSpPr/>
          <p:nvPr/>
        </p:nvSpPr>
        <p:spPr>
          <a:xfrm>
            <a:off x="7124700" y="5793646"/>
            <a:ext cx="4670815" cy="507831"/>
          </a:xfrm>
          <a:prstGeom prst="rect">
            <a:avLst/>
          </a:prstGeom>
        </p:spPr>
        <p:txBody>
          <a:bodyPr wrap="square">
            <a:spAutoFit/>
          </a:bodyPr>
          <a:lstStyle/>
          <a:p>
            <a:r>
              <a:rPr lang="en-US" sz="900" dirty="0">
                <a:hlinkClick r:id="rId2"/>
              </a:rPr>
              <a:t>https://www.cdc.gov/sharpssafety/resources.html</a:t>
            </a:r>
          </a:p>
          <a:p>
            <a:r>
              <a:rPr lang="en-US" sz="900" dirty="0">
                <a:hlinkClick r:id="rId2"/>
              </a:rPr>
              <a:t>https://www.osha.gov/SLTC/etools/hospital/hazards/sharps/sharps.html</a:t>
            </a:r>
            <a:endParaRPr lang="en-US" sz="900" dirty="0"/>
          </a:p>
          <a:p>
            <a:r>
              <a:rPr lang="en-US" sz="900" dirty="0">
                <a:hlinkClick r:id="rId3"/>
              </a:rPr>
              <a:t>https://www.osha.gov/SLTC/etools/hospital/hazards/sharps/sharps.html#needlestick_injuries</a:t>
            </a:r>
            <a:endParaRPr lang="en-US" sz="900" dirty="0"/>
          </a:p>
        </p:txBody>
      </p:sp>
    </p:spTree>
    <p:extLst>
      <p:ext uri="{BB962C8B-B14F-4D97-AF65-F5344CB8AC3E}">
        <p14:creationId xmlns:p14="http://schemas.microsoft.com/office/powerpoint/2010/main" val="2442097053"/>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Organizational Structure</a:t>
            </a:r>
            <a:endParaRPr lang="en-US" dirty="0"/>
          </a:p>
        </p:txBody>
      </p:sp>
      <p:grpSp>
        <p:nvGrpSpPr>
          <p:cNvPr id="21" name="Group 20"/>
          <p:cNvGrpSpPr/>
          <p:nvPr/>
        </p:nvGrpSpPr>
        <p:grpSpPr>
          <a:xfrm>
            <a:off x="3880135" y="830365"/>
            <a:ext cx="7870893" cy="5534024"/>
            <a:chOff x="3997257" y="723900"/>
            <a:chExt cx="7870893" cy="5534024"/>
          </a:xfrm>
        </p:grpSpPr>
        <p:sp>
          <p:nvSpPr>
            <p:cNvPr id="19" name="Rectangle 18"/>
            <p:cNvSpPr/>
            <p:nvPr/>
          </p:nvSpPr>
          <p:spPr>
            <a:xfrm>
              <a:off x="3997257" y="1190624"/>
              <a:ext cx="7870893" cy="5067300"/>
            </a:xfrm>
            <a:prstGeom prst="rect">
              <a:avLst/>
            </a:prstGeom>
            <a:solidFill>
              <a:srgbClr val="0082C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Pentagon 13"/>
            <p:cNvSpPr/>
            <p:nvPr/>
          </p:nvSpPr>
          <p:spPr>
            <a:xfrm>
              <a:off x="3997257" y="723900"/>
              <a:ext cx="4156143" cy="1172668"/>
            </a:xfrm>
            <a:prstGeom prst="homePlate">
              <a:avLst/>
            </a:prstGeom>
            <a:solidFill>
              <a:srgbClr val="0082C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8" name="TextBox 17"/>
            <p:cNvSpPr txBox="1"/>
            <p:nvPr/>
          </p:nvSpPr>
          <p:spPr>
            <a:xfrm>
              <a:off x="4079224" y="900641"/>
              <a:ext cx="2672848"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effectLst/>
                  <a:uLnTx/>
                  <a:uFillTx/>
                  <a:latin typeface="Calibri" panose="020F0502020204030204"/>
                  <a:ea typeface="+mn-ea"/>
                  <a:cs typeface="+mn-cs"/>
                </a:rPr>
                <a:t>Prepare Baseline Profile</a:t>
              </a:r>
            </a:p>
          </p:txBody>
        </p:sp>
        <p:sp>
          <p:nvSpPr>
            <p:cNvPr id="26" name="Rectangle 25"/>
            <p:cNvSpPr/>
            <p:nvPr/>
          </p:nvSpPr>
          <p:spPr>
            <a:xfrm>
              <a:off x="4038178" y="1431338"/>
              <a:ext cx="7789050" cy="475038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sp>
        <p:nvSpPr>
          <p:cNvPr id="20" name="TextBox 19"/>
          <p:cNvSpPr txBox="1"/>
          <p:nvPr/>
        </p:nvSpPr>
        <p:spPr>
          <a:xfrm>
            <a:off x="3958096" y="1583957"/>
            <a:ext cx="7536265" cy="2754600"/>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smtClean="0">
                <a:ln>
                  <a:noFill/>
                </a:ln>
                <a:effectLst/>
                <a:uLnTx/>
                <a:uFillTx/>
                <a:latin typeface="Calibri Light" panose="020F0302020204030204" pitchFamily="34" charset="0"/>
                <a:cs typeface="Calibri Light" panose="020F0302020204030204" pitchFamily="34" charset="0"/>
              </a:rPr>
              <a:t>How are injuries occurring?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smtClean="0">
                <a:latin typeface="Calibri Light" panose="020F0302020204030204" pitchFamily="34" charset="0"/>
                <a:cs typeface="Calibri Light" panose="020F0302020204030204" pitchFamily="34" charset="0"/>
              </a:rPr>
              <a:t>What are our current prevention strategies?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smtClean="0">
                <a:ln>
                  <a:noFill/>
                </a:ln>
                <a:effectLst/>
                <a:uLnTx/>
                <a:uFillTx/>
                <a:latin typeface="Calibri Light" panose="020F0302020204030204" pitchFamily="34" charset="0"/>
                <a:cs typeface="Calibri Light" panose="020F0302020204030204" pitchFamily="34" charset="0"/>
              </a:rPr>
              <a:t>What occupational groups have the most sharps injuries?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smtClean="0">
                <a:latin typeface="Calibri Light" panose="020F0302020204030204" pitchFamily="34" charset="0"/>
                <a:cs typeface="Calibri Light" panose="020F0302020204030204" pitchFamily="34" charset="0"/>
              </a:rPr>
              <a:t>Where do injuries most often occur?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smtClean="0">
                <a:ln>
                  <a:noFill/>
                </a:ln>
                <a:effectLst/>
                <a:uLnTx/>
                <a:uFillTx/>
                <a:latin typeface="Calibri Light" panose="020F0302020204030204" pitchFamily="34" charset="0"/>
                <a:cs typeface="Calibri Light" panose="020F0302020204030204" pitchFamily="34" charset="0"/>
              </a:rPr>
              <a:t>What devices contribute the</a:t>
            </a:r>
            <a:r>
              <a:rPr kumimoji="0" lang="en-US" sz="1400" b="0" i="0" u="none" strike="noStrike" kern="1200" cap="none" spc="0" normalizeH="0" noProof="0" dirty="0" smtClean="0">
                <a:ln>
                  <a:noFill/>
                </a:ln>
                <a:effectLst/>
                <a:uLnTx/>
                <a:uFillTx/>
                <a:latin typeface="Calibri Light" panose="020F0302020204030204" pitchFamily="34" charset="0"/>
                <a:cs typeface="Calibri Light" panose="020F0302020204030204" pitchFamily="34" charset="0"/>
              </a:rPr>
              <a:t> most to sharps injuries?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aseline="0" dirty="0" smtClean="0">
                <a:latin typeface="Calibri Light" panose="020F0302020204030204" pitchFamily="34" charset="0"/>
                <a:cs typeface="Calibri Light" panose="020F0302020204030204" pitchFamily="34" charset="0"/>
              </a:rPr>
              <a:t>During</a:t>
            </a:r>
            <a:r>
              <a:rPr lang="en-US" sz="1400" dirty="0" smtClean="0">
                <a:latin typeface="Calibri Light" panose="020F0302020204030204" pitchFamily="34" charset="0"/>
                <a:cs typeface="Calibri Light" panose="020F0302020204030204" pitchFamily="34" charset="0"/>
              </a:rPr>
              <a:t> what procedure or under what circumstance are injuries occurring?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smtClean="0">
                <a:ln>
                  <a:noFill/>
                </a:ln>
                <a:effectLst/>
                <a:uLnTx/>
                <a:uFillTx/>
                <a:latin typeface="Calibri Light" panose="020F0302020204030204" pitchFamily="34" charset="0"/>
                <a:cs typeface="Calibri Light" panose="020F0302020204030204" pitchFamily="34" charset="0"/>
              </a:rPr>
              <a:t>What sharps</a:t>
            </a:r>
            <a:r>
              <a:rPr kumimoji="0" lang="en-US" sz="1400" b="0" i="0" u="none" strike="noStrike" kern="1200" cap="none" spc="0" normalizeH="0" noProof="0" dirty="0" smtClean="0">
                <a:ln>
                  <a:noFill/>
                </a:ln>
                <a:effectLst/>
                <a:uLnTx/>
                <a:uFillTx/>
                <a:latin typeface="Calibri Light" panose="020F0302020204030204" pitchFamily="34" charset="0"/>
                <a:cs typeface="Calibri Light" panose="020F0302020204030204" pitchFamily="34" charset="0"/>
              </a:rPr>
              <a:t> injuries put personnel at greater risk for bloodborne virus transmission?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aseline="0" dirty="0" smtClean="0">
                <a:latin typeface="Calibri Light" panose="020F0302020204030204" pitchFamily="34" charset="0"/>
                <a:cs typeface="Calibri Light" panose="020F0302020204030204" pitchFamily="34" charset="0"/>
              </a:rPr>
              <a:t>What</a:t>
            </a:r>
            <a:r>
              <a:rPr lang="en-US" sz="1400" dirty="0" smtClean="0">
                <a:latin typeface="Calibri Light" panose="020F0302020204030204" pitchFamily="34" charset="0"/>
                <a:cs typeface="Calibri Light" panose="020F0302020204030204" pitchFamily="34" charset="0"/>
              </a:rPr>
              <a:t> steps have been taken to reduce use of needles?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smtClean="0">
                <a:latin typeface="Calibri Light" panose="020F0302020204030204" pitchFamily="34" charset="0"/>
                <a:cs typeface="Calibri Light" panose="020F0302020204030204" pitchFamily="34" charset="0"/>
              </a:rPr>
              <a:t>What recommended work practices are in place to reduce injuries?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smtClean="0">
                <a:ln>
                  <a:noFill/>
                </a:ln>
                <a:effectLst/>
                <a:uLnTx/>
                <a:uFillTx/>
                <a:latin typeface="Calibri Light" panose="020F0302020204030204" pitchFamily="34" charset="0"/>
                <a:cs typeface="Calibri Light" panose="020F0302020204030204" pitchFamily="34" charset="0"/>
              </a:rPr>
              <a:t>How</a:t>
            </a:r>
            <a:r>
              <a:rPr kumimoji="0" lang="en-US" sz="1400" b="0" i="0" u="none" strike="noStrike" kern="1200" cap="none" spc="0" normalizeH="0" noProof="0" dirty="0" smtClean="0">
                <a:ln>
                  <a:noFill/>
                </a:ln>
                <a:effectLst/>
                <a:uLnTx/>
                <a:uFillTx/>
                <a:latin typeface="Calibri Light" panose="020F0302020204030204" pitchFamily="34" charset="0"/>
                <a:cs typeface="Calibri Light" panose="020F0302020204030204" pitchFamily="34" charset="0"/>
              </a:rPr>
              <a:t> do you communicate safe sharps handling techniques?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aseline="0" dirty="0" smtClean="0">
                <a:latin typeface="Calibri Light" panose="020F0302020204030204" pitchFamily="34" charset="0"/>
                <a:cs typeface="Calibri Light" panose="020F0302020204030204" pitchFamily="34" charset="0"/>
              </a:rPr>
              <a:t>Is there a policy</a:t>
            </a:r>
            <a:r>
              <a:rPr lang="en-US" sz="1400" dirty="0" smtClean="0">
                <a:latin typeface="Calibri Light" panose="020F0302020204030204" pitchFamily="34" charset="0"/>
                <a:cs typeface="Calibri Light" panose="020F0302020204030204" pitchFamily="34" charset="0"/>
              </a:rPr>
              <a:t> that addresses appropriate location of sharps containers?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smtClean="0">
                <a:ln>
                  <a:noFill/>
                </a:ln>
                <a:effectLst/>
                <a:uLnTx/>
                <a:uFillTx/>
                <a:latin typeface="Calibri Light" panose="020F0302020204030204" pitchFamily="34" charset="0"/>
                <a:cs typeface="Calibri Light" panose="020F0302020204030204" pitchFamily="34" charset="0"/>
              </a:rPr>
              <a:t>Who</a:t>
            </a:r>
            <a:r>
              <a:rPr kumimoji="0" lang="en-US" sz="1400" b="0" i="0" u="none" strike="noStrike" kern="1200" cap="none" spc="0" normalizeH="0" noProof="0" dirty="0" smtClean="0">
                <a:ln>
                  <a:noFill/>
                </a:ln>
                <a:effectLst/>
                <a:uLnTx/>
                <a:uFillTx/>
                <a:latin typeface="Calibri Light" panose="020F0302020204030204" pitchFamily="34" charset="0"/>
                <a:cs typeface="Calibri Light" panose="020F0302020204030204" pitchFamily="34" charset="0"/>
              </a:rPr>
              <a:t> is responsible for removing/replacing sharps containers?</a:t>
            </a:r>
            <a:endParaRPr kumimoji="0" lang="en-US" sz="1400" b="0" i="0" u="none" strike="noStrike" kern="1200" cap="none" spc="0" normalizeH="0" baseline="0" noProof="0" dirty="0" smtClean="0">
              <a:ln>
                <a:noFill/>
              </a:ln>
              <a:effectLst/>
              <a:uLnTx/>
              <a:uFillTx/>
              <a:latin typeface="Calibri Light" panose="020F0302020204030204" pitchFamily="34" charset="0"/>
              <a:cs typeface="Calibri Light" panose="020F03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500" b="0" i="0" u="none" strike="noStrike" kern="1200" cap="none" spc="0" normalizeH="0" baseline="0" noProof="0" dirty="0">
              <a:ln>
                <a:noFill/>
              </a:ln>
              <a:solidFill>
                <a:srgbClr val="1E345D">
                  <a:lumMod val="50000"/>
                </a:srgbClr>
              </a:solidFill>
              <a:effectLst/>
              <a:uLnTx/>
              <a:uFillTx/>
              <a:latin typeface="Calibri" panose="020F0502020204030204"/>
              <a:ea typeface="+mn-ea"/>
              <a:cs typeface="+mn-cs"/>
            </a:endParaRPr>
          </a:p>
        </p:txBody>
      </p:sp>
      <p:sp>
        <p:nvSpPr>
          <p:cNvPr id="50" name="Rectangle 49"/>
          <p:cNvSpPr/>
          <p:nvPr/>
        </p:nvSpPr>
        <p:spPr>
          <a:xfrm>
            <a:off x="7077076" y="5793646"/>
            <a:ext cx="4718440" cy="507831"/>
          </a:xfrm>
          <a:prstGeom prst="rect">
            <a:avLst/>
          </a:prstGeom>
        </p:spPr>
        <p:txBody>
          <a:bodyPr wrap="square">
            <a:spAutoFit/>
          </a:bodyPr>
          <a:lstStyle/>
          <a:p>
            <a:r>
              <a:rPr lang="en-US" sz="900" dirty="0">
                <a:hlinkClick r:id="rId2"/>
              </a:rPr>
              <a:t>https://www.cdc.gov/sharpssafety/resources.html</a:t>
            </a:r>
          </a:p>
          <a:p>
            <a:r>
              <a:rPr lang="en-US" sz="900" dirty="0">
                <a:hlinkClick r:id="rId2"/>
              </a:rPr>
              <a:t>https://www.osha.gov/SLTC/etools/hospital/hazards/sharps/sharps.html</a:t>
            </a:r>
            <a:endParaRPr lang="en-US" sz="900" dirty="0"/>
          </a:p>
          <a:p>
            <a:r>
              <a:rPr lang="en-US" sz="900" dirty="0">
                <a:hlinkClick r:id="rId3"/>
              </a:rPr>
              <a:t>https://www.osha.gov/SLTC/etools/hospital/hazards/sharps/sharps.html#needlestick_injuries</a:t>
            </a:r>
            <a:endParaRPr lang="en-US" sz="900" dirty="0"/>
          </a:p>
        </p:txBody>
      </p:sp>
      <p:grpSp>
        <p:nvGrpSpPr>
          <p:cNvPr id="23" name="Group 22"/>
          <p:cNvGrpSpPr/>
          <p:nvPr/>
        </p:nvGrpSpPr>
        <p:grpSpPr>
          <a:xfrm>
            <a:off x="502810" y="3223482"/>
            <a:ext cx="2504431" cy="2786107"/>
            <a:chOff x="401681" y="2727282"/>
            <a:chExt cx="2504431" cy="2786107"/>
          </a:xfrm>
        </p:grpSpPr>
        <p:grpSp>
          <p:nvGrpSpPr>
            <p:cNvPr id="27" name="Group 26"/>
            <p:cNvGrpSpPr/>
            <p:nvPr/>
          </p:nvGrpSpPr>
          <p:grpSpPr>
            <a:xfrm>
              <a:off x="401681" y="2727282"/>
              <a:ext cx="2461104" cy="892646"/>
              <a:chOff x="387623" y="1767249"/>
              <a:chExt cx="2461104" cy="892646"/>
            </a:xfrm>
          </p:grpSpPr>
          <p:grpSp>
            <p:nvGrpSpPr>
              <p:cNvPr id="53" name="Group 52"/>
              <p:cNvGrpSpPr/>
              <p:nvPr/>
            </p:nvGrpSpPr>
            <p:grpSpPr>
              <a:xfrm>
                <a:off x="387623" y="1767249"/>
                <a:ext cx="2461104" cy="892646"/>
                <a:chOff x="601310" y="735392"/>
                <a:chExt cx="2567314" cy="1982726"/>
              </a:xfrm>
            </p:grpSpPr>
            <p:sp>
              <p:nvSpPr>
                <p:cNvPr id="55" name="Rectangle 54"/>
                <p:cNvSpPr/>
                <p:nvPr/>
              </p:nvSpPr>
              <p:spPr>
                <a:xfrm>
                  <a:off x="601310" y="977708"/>
                  <a:ext cx="2567314" cy="1740410"/>
                </a:xfrm>
                <a:prstGeom prst="rect">
                  <a:avLst/>
                </a:prstGeom>
                <a:solidFill>
                  <a:srgbClr val="B1C4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6" name="Pentagon 55"/>
                <p:cNvSpPr/>
                <p:nvPr/>
              </p:nvSpPr>
              <p:spPr>
                <a:xfrm>
                  <a:off x="601310" y="735392"/>
                  <a:ext cx="978408" cy="484632"/>
                </a:xfrm>
                <a:prstGeom prst="homePlate">
                  <a:avLst/>
                </a:prstGeom>
                <a:solidFill>
                  <a:srgbClr val="B1C4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7" name="Rectangle 56"/>
                <p:cNvSpPr/>
                <p:nvPr/>
              </p:nvSpPr>
              <p:spPr>
                <a:xfrm>
                  <a:off x="657049" y="1030732"/>
                  <a:ext cx="2455835" cy="1634362"/>
                </a:xfrm>
                <a:prstGeom prst="rect">
                  <a:avLst/>
                </a:prstGeom>
                <a:solidFill>
                  <a:srgbClr val="E2EB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54" name="TextBox 53"/>
              <p:cNvSpPr txBox="1"/>
              <p:nvPr/>
            </p:nvSpPr>
            <p:spPr>
              <a:xfrm>
                <a:off x="443012" y="2111620"/>
                <a:ext cx="233784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1E345D"/>
                    </a:solidFill>
                    <a:effectLst/>
                    <a:uLnTx/>
                    <a:uFillTx/>
                    <a:latin typeface="Calibri" panose="020F0502020204030204"/>
                    <a:ea typeface="+mn-ea"/>
                    <a:cs typeface="+mn-cs"/>
                  </a:rPr>
                  <a:t>Determine Priorities</a:t>
                </a:r>
              </a:p>
            </p:txBody>
          </p:sp>
        </p:grpSp>
        <p:grpSp>
          <p:nvGrpSpPr>
            <p:cNvPr id="28" name="Group 27"/>
            <p:cNvGrpSpPr/>
            <p:nvPr/>
          </p:nvGrpSpPr>
          <p:grpSpPr>
            <a:xfrm>
              <a:off x="403557" y="3673782"/>
              <a:ext cx="2502555" cy="892646"/>
              <a:chOff x="387623" y="1767249"/>
              <a:chExt cx="2502555" cy="892646"/>
            </a:xfrm>
          </p:grpSpPr>
          <p:grpSp>
            <p:nvGrpSpPr>
              <p:cNvPr id="42" name="Group 41"/>
              <p:cNvGrpSpPr/>
              <p:nvPr/>
            </p:nvGrpSpPr>
            <p:grpSpPr>
              <a:xfrm>
                <a:off x="387623" y="1767249"/>
                <a:ext cx="2461104" cy="892646"/>
                <a:chOff x="601310" y="735392"/>
                <a:chExt cx="2567314" cy="1982726"/>
              </a:xfrm>
            </p:grpSpPr>
            <p:sp>
              <p:nvSpPr>
                <p:cNvPr id="48" name="Rectangle 47"/>
                <p:cNvSpPr/>
                <p:nvPr/>
              </p:nvSpPr>
              <p:spPr>
                <a:xfrm>
                  <a:off x="601310" y="977708"/>
                  <a:ext cx="2567314" cy="1740410"/>
                </a:xfrm>
                <a:prstGeom prst="rect">
                  <a:avLst/>
                </a:prstGeom>
                <a:solidFill>
                  <a:srgbClr val="B1C4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1" name="Pentagon 50"/>
                <p:cNvSpPr/>
                <p:nvPr/>
              </p:nvSpPr>
              <p:spPr>
                <a:xfrm>
                  <a:off x="601310" y="735392"/>
                  <a:ext cx="978408" cy="484632"/>
                </a:xfrm>
                <a:prstGeom prst="homePlate">
                  <a:avLst/>
                </a:prstGeom>
                <a:solidFill>
                  <a:srgbClr val="B1C4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2" name="Rectangle 51"/>
                <p:cNvSpPr/>
                <p:nvPr/>
              </p:nvSpPr>
              <p:spPr>
                <a:xfrm>
                  <a:off x="657049" y="1030732"/>
                  <a:ext cx="2455835" cy="1634362"/>
                </a:xfrm>
                <a:prstGeom prst="rect">
                  <a:avLst/>
                </a:prstGeom>
                <a:solidFill>
                  <a:srgbClr val="E2EB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43" name="TextBox 42"/>
              <p:cNvSpPr txBox="1"/>
              <p:nvPr/>
            </p:nvSpPr>
            <p:spPr>
              <a:xfrm>
                <a:off x="433367" y="2013564"/>
                <a:ext cx="2456811" cy="646331"/>
              </a:xfrm>
              <a:prstGeom prst="rect">
                <a:avLst/>
              </a:prstGeom>
              <a:noFill/>
            </p:spPr>
            <p:txBody>
              <a:bodyPr wrap="square" rtlCol="0">
                <a:spAutoFit/>
              </a:bodyPr>
              <a:lstStyle/>
              <a:p>
                <a:pPr lvl="0" algn="ctr">
                  <a:defRPr/>
                </a:pPr>
                <a:r>
                  <a:rPr lang="en-US" dirty="0"/>
                  <a:t>Develop and Implement Action Plans</a:t>
                </a:r>
              </a:p>
            </p:txBody>
          </p:sp>
        </p:grpSp>
        <p:grpSp>
          <p:nvGrpSpPr>
            <p:cNvPr id="29" name="Group 28"/>
            <p:cNvGrpSpPr/>
            <p:nvPr/>
          </p:nvGrpSpPr>
          <p:grpSpPr>
            <a:xfrm>
              <a:off x="418079" y="4620743"/>
              <a:ext cx="2461104" cy="892646"/>
              <a:chOff x="387623" y="1767249"/>
              <a:chExt cx="2461104" cy="892646"/>
            </a:xfrm>
          </p:grpSpPr>
          <p:grpSp>
            <p:nvGrpSpPr>
              <p:cNvPr id="33" name="Group 32"/>
              <p:cNvGrpSpPr/>
              <p:nvPr/>
            </p:nvGrpSpPr>
            <p:grpSpPr>
              <a:xfrm>
                <a:off x="387623" y="1767249"/>
                <a:ext cx="2461104" cy="892646"/>
                <a:chOff x="601310" y="735392"/>
                <a:chExt cx="2567314" cy="1982726"/>
              </a:xfrm>
            </p:grpSpPr>
            <p:sp>
              <p:nvSpPr>
                <p:cNvPr id="39" name="Rectangle 38"/>
                <p:cNvSpPr/>
                <p:nvPr/>
              </p:nvSpPr>
              <p:spPr>
                <a:xfrm>
                  <a:off x="601310" y="977708"/>
                  <a:ext cx="2567314" cy="1740410"/>
                </a:xfrm>
                <a:prstGeom prst="rect">
                  <a:avLst/>
                </a:prstGeom>
                <a:solidFill>
                  <a:srgbClr val="B1C4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0" name="Pentagon 39"/>
                <p:cNvSpPr/>
                <p:nvPr/>
              </p:nvSpPr>
              <p:spPr>
                <a:xfrm>
                  <a:off x="601310" y="735392"/>
                  <a:ext cx="978408" cy="484632"/>
                </a:xfrm>
                <a:prstGeom prst="homePlate">
                  <a:avLst/>
                </a:prstGeom>
                <a:solidFill>
                  <a:srgbClr val="B1C4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1" name="Rectangle 40"/>
                <p:cNvSpPr/>
                <p:nvPr/>
              </p:nvSpPr>
              <p:spPr>
                <a:xfrm>
                  <a:off x="657049" y="1030732"/>
                  <a:ext cx="2455835" cy="1634362"/>
                </a:xfrm>
                <a:prstGeom prst="rect">
                  <a:avLst/>
                </a:prstGeom>
                <a:solidFill>
                  <a:srgbClr val="E2EB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38" name="TextBox 37"/>
              <p:cNvSpPr txBox="1"/>
              <p:nvPr/>
            </p:nvSpPr>
            <p:spPr>
              <a:xfrm>
                <a:off x="432852" y="1955253"/>
                <a:ext cx="2337847" cy="646331"/>
              </a:xfrm>
              <a:prstGeom prst="rect">
                <a:avLst/>
              </a:prstGeom>
              <a:noFill/>
            </p:spPr>
            <p:txBody>
              <a:bodyPr wrap="square" rtlCol="0">
                <a:spAutoFit/>
              </a:bodyPr>
              <a:lstStyle/>
              <a:p>
                <a:pPr lvl="0" algn="ctr">
                  <a:defRPr/>
                </a:pPr>
                <a:r>
                  <a:rPr lang="en-US" dirty="0"/>
                  <a:t>Monitor Performance Improvement</a:t>
                </a:r>
              </a:p>
            </p:txBody>
          </p:sp>
        </p:grpSp>
      </p:grpSp>
    </p:spTree>
    <p:extLst>
      <p:ext uri="{BB962C8B-B14F-4D97-AF65-F5344CB8AC3E}">
        <p14:creationId xmlns:p14="http://schemas.microsoft.com/office/powerpoint/2010/main" val="2627900721"/>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Organizational Structure</a:t>
            </a:r>
            <a:endParaRPr lang="en-US" dirty="0"/>
          </a:p>
        </p:txBody>
      </p:sp>
      <p:grpSp>
        <p:nvGrpSpPr>
          <p:cNvPr id="21" name="Group 20"/>
          <p:cNvGrpSpPr/>
          <p:nvPr/>
        </p:nvGrpSpPr>
        <p:grpSpPr>
          <a:xfrm>
            <a:off x="3880135" y="830365"/>
            <a:ext cx="7870893" cy="5534024"/>
            <a:chOff x="3997257" y="723900"/>
            <a:chExt cx="7870893" cy="5534024"/>
          </a:xfrm>
        </p:grpSpPr>
        <p:sp>
          <p:nvSpPr>
            <p:cNvPr id="19" name="Rectangle 18"/>
            <p:cNvSpPr/>
            <p:nvPr/>
          </p:nvSpPr>
          <p:spPr>
            <a:xfrm>
              <a:off x="3997257" y="1190624"/>
              <a:ext cx="7870893" cy="5067300"/>
            </a:xfrm>
            <a:prstGeom prst="rect">
              <a:avLst/>
            </a:prstGeom>
            <a:solidFill>
              <a:srgbClr val="0082C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Pentagon 13"/>
            <p:cNvSpPr/>
            <p:nvPr/>
          </p:nvSpPr>
          <p:spPr>
            <a:xfrm>
              <a:off x="3997257" y="723900"/>
              <a:ext cx="4156143" cy="1172668"/>
            </a:xfrm>
            <a:prstGeom prst="homePlate">
              <a:avLst/>
            </a:prstGeom>
            <a:solidFill>
              <a:srgbClr val="0082C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8" name="TextBox 17"/>
            <p:cNvSpPr txBox="1"/>
            <p:nvPr/>
          </p:nvSpPr>
          <p:spPr>
            <a:xfrm>
              <a:off x="4079224" y="900641"/>
              <a:ext cx="2296526"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effectLst/>
                  <a:uLnTx/>
                  <a:uFillTx/>
                  <a:latin typeface="Calibri" panose="020F0502020204030204"/>
                  <a:ea typeface="+mn-ea"/>
                  <a:cs typeface="+mn-cs"/>
                </a:rPr>
                <a:t>Determine Priorities</a:t>
              </a:r>
            </a:p>
          </p:txBody>
        </p:sp>
        <p:sp>
          <p:nvSpPr>
            <p:cNvPr id="26" name="Rectangle 25"/>
            <p:cNvSpPr/>
            <p:nvPr/>
          </p:nvSpPr>
          <p:spPr>
            <a:xfrm>
              <a:off x="4038178" y="1431338"/>
              <a:ext cx="7789050" cy="475038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sp>
        <p:nvSpPr>
          <p:cNvPr id="20" name="TextBox 19"/>
          <p:cNvSpPr txBox="1"/>
          <p:nvPr/>
        </p:nvSpPr>
        <p:spPr>
          <a:xfrm>
            <a:off x="3958096" y="1583957"/>
            <a:ext cx="7536265" cy="1246495"/>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400" b="0" i="0" u="none" strike="noStrike" kern="1200" cap="none" spc="0" normalizeH="0" baseline="0" noProof="0" dirty="0" smtClean="0">
                <a:ln>
                  <a:noFill/>
                </a:ln>
                <a:effectLst/>
                <a:uLnTx/>
                <a:uFillTx/>
                <a:latin typeface="Calibri Light" panose="020F0302020204030204" pitchFamily="34" charset="0"/>
                <a:cs typeface="Calibri Light" panose="020F0302020204030204" pitchFamily="34" charset="0"/>
              </a:rPr>
              <a:t>The following are</a:t>
            </a:r>
            <a:r>
              <a:rPr kumimoji="0" lang="en-US" sz="1400" b="0" i="0" u="none" strike="noStrike" kern="1200" cap="none" spc="0" normalizeH="0" noProof="0" dirty="0" smtClean="0">
                <a:ln>
                  <a:noFill/>
                </a:ln>
                <a:effectLst/>
                <a:uLnTx/>
                <a:uFillTx/>
                <a:latin typeface="Calibri Light" panose="020F0302020204030204" pitchFamily="34" charset="0"/>
                <a:cs typeface="Calibri Light" panose="020F0302020204030204" pitchFamily="34" charset="0"/>
              </a:rPr>
              <a:t> proposed criteria for intervention prioritization:</a:t>
            </a:r>
            <a:endParaRPr kumimoji="0" lang="en-US" sz="1400" b="0" i="0" u="none" strike="noStrike" kern="1200" cap="none" spc="0" normalizeH="0" baseline="0" noProof="0" dirty="0" smtClean="0">
              <a:ln>
                <a:noFill/>
              </a:ln>
              <a:effectLst/>
              <a:uLnTx/>
              <a:uFillTx/>
              <a:latin typeface="Calibri Light" panose="020F0302020204030204" pitchFamily="34" charset="0"/>
              <a:cs typeface="Calibri Light" panose="020F030202020403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smtClean="0">
                <a:ln>
                  <a:noFill/>
                </a:ln>
                <a:effectLst/>
                <a:uLnTx/>
                <a:uFillTx/>
                <a:latin typeface="Calibri Light" panose="020F0302020204030204" pitchFamily="34" charset="0"/>
                <a:cs typeface="Calibri Light" panose="020F0302020204030204" pitchFamily="34" charset="0"/>
              </a:rPr>
              <a:t>What injuries put personnel at greatest risk for bloodborne</a:t>
            </a:r>
            <a:r>
              <a:rPr kumimoji="0" lang="en-US" sz="1400" b="0" i="0" u="none" strike="noStrike" kern="1200" cap="none" spc="0" normalizeH="0" noProof="0" dirty="0" smtClean="0">
                <a:ln>
                  <a:noFill/>
                </a:ln>
                <a:effectLst/>
                <a:uLnTx/>
                <a:uFillTx/>
                <a:latin typeface="Calibri Light" panose="020F0302020204030204" pitchFamily="34" charset="0"/>
                <a:cs typeface="Calibri Light" panose="020F0302020204030204" pitchFamily="34" charset="0"/>
              </a:rPr>
              <a:t> virus transmission?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smtClean="0">
                <a:latin typeface="Calibri Light" panose="020F0302020204030204" pitchFamily="34" charset="0"/>
                <a:cs typeface="Calibri Light" panose="020F0302020204030204" pitchFamily="34" charset="0"/>
              </a:rPr>
              <a:t>What device is causing the most frequent injury?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noProof="0" dirty="0" smtClean="0">
                <a:ln>
                  <a:noFill/>
                </a:ln>
                <a:effectLst/>
                <a:uLnTx/>
                <a:uFillTx/>
                <a:latin typeface="Calibri Light" panose="020F0302020204030204" pitchFamily="34" charset="0"/>
                <a:cs typeface="Calibri Light" panose="020F0302020204030204" pitchFamily="34" charset="0"/>
              </a:rPr>
              <a:t>What specific activity/procedure is contributing to the most injuries?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smtClean="0">
              <a:ln>
                <a:noFill/>
              </a:ln>
              <a:solidFill>
                <a:srgbClr val="1E345D">
                  <a:lumMod val="50000"/>
                </a:srgbClr>
              </a:solidFill>
              <a:effectLst/>
              <a:uLnTx/>
              <a:uFillTx/>
              <a:latin typeface="Calibri Light" panose="020F0302020204030204" pitchFamily="34" charset="0"/>
              <a:cs typeface="Calibri Light" panose="020F03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500" b="0" i="0" u="none" strike="noStrike" kern="1200" cap="none" spc="0" normalizeH="0" baseline="0" noProof="0" dirty="0">
              <a:ln>
                <a:noFill/>
              </a:ln>
              <a:solidFill>
                <a:srgbClr val="1E345D">
                  <a:lumMod val="50000"/>
                </a:srgbClr>
              </a:solidFill>
              <a:effectLst/>
              <a:uLnTx/>
              <a:uFillTx/>
              <a:latin typeface="Calibri" panose="020F0502020204030204"/>
              <a:ea typeface="+mn-ea"/>
              <a:cs typeface="+mn-cs"/>
            </a:endParaRPr>
          </a:p>
        </p:txBody>
      </p:sp>
      <p:sp>
        <p:nvSpPr>
          <p:cNvPr id="50" name="Rectangle 49"/>
          <p:cNvSpPr/>
          <p:nvPr/>
        </p:nvSpPr>
        <p:spPr>
          <a:xfrm>
            <a:off x="7134226" y="5793646"/>
            <a:ext cx="4661290" cy="507831"/>
          </a:xfrm>
          <a:prstGeom prst="rect">
            <a:avLst/>
          </a:prstGeom>
        </p:spPr>
        <p:txBody>
          <a:bodyPr wrap="square">
            <a:spAutoFit/>
          </a:bodyPr>
          <a:lstStyle/>
          <a:p>
            <a:r>
              <a:rPr lang="en-US" sz="900" dirty="0">
                <a:hlinkClick r:id="rId2"/>
              </a:rPr>
              <a:t>https://www.cdc.gov/sharpssafety/resources.html</a:t>
            </a:r>
          </a:p>
          <a:p>
            <a:r>
              <a:rPr lang="en-US" sz="900" dirty="0">
                <a:hlinkClick r:id="rId2"/>
              </a:rPr>
              <a:t>https://www.osha.gov/SLTC/etools/hospital/hazards/sharps/sharps.html</a:t>
            </a:r>
            <a:endParaRPr lang="en-US" sz="900" dirty="0"/>
          </a:p>
          <a:p>
            <a:r>
              <a:rPr lang="en-US" sz="900" dirty="0">
                <a:hlinkClick r:id="rId3"/>
              </a:rPr>
              <a:t>https://www.osha.gov/SLTC/etools/hospital/hazards/sharps/sharps.html#needlestick_injuries</a:t>
            </a:r>
            <a:endParaRPr lang="en-US" sz="900" dirty="0"/>
          </a:p>
        </p:txBody>
      </p:sp>
      <p:grpSp>
        <p:nvGrpSpPr>
          <p:cNvPr id="22" name="Group 21"/>
          <p:cNvGrpSpPr/>
          <p:nvPr/>
        </p:nvGrpSpPr>
        <p:grpSpPr>
          <a:xfrm>
            <a:off x="504686" y="4169982"/>
            <a:ext cx="2502555" cy="1839607"/>
            <a:chOff x="403557" y="3673782"/>
            <a:chExt cx="2502555" cy="1839607"/>
          </a:xfrm>
        </p:grpSpPr>
        <p:grpSp>
          <p:nvGrpSpPr>
            <p:cNvPr id="24" name="Group 23"/>
            <p:cNvGrpSpPr/>
            <p:nvPr/>
          </p:nvGrpSpPr>
          <p:grpSpPr>
            <a:xfrm>
              <a:off x="403557" y="3673782"/>
              <a:ext cx="2502555" cy="892646"/>
              <a:chOff x="387623" y="1767249"/>
              <a:chExt cx="2502555" cy="892646"/>
            </a:xfrm>
          </p:grpSpPr>
          <p:grpSp>
            <p:nvGrpSpPr>
              <p:cNvPr id="40" name="Group 39"/>
              <p:cNvGrpSpPr/>
              <p:nvPr/>
            </p:nvGrpSpPr>
            <p:grpSpPr>
              <a:xfrm>
                <a:off x="387623" y="1767249"/>
                <a:ext cx="2461104" cy="892646"/>
                <a:chOff x="601310" y="735392"/>
                <a:chExt cx="2567314" cy="1982726"/>
              </a:xfrm>
            </p:grpSpPr>
            <p:sp>
              <p:nvSpPr>
                <p:cNvPr id="42" name="Rectangle 41"/>
                <p:cNvSpPr/>
                <p:nvPr/>
              </p:nvSpPr>
              <p:spPr>
                <a:xfrm>
                  <a:off x="601310" y="977708"/>
                  <a:ext cx="2567314" cy="1740410"/>
                </a:xfrm>
                <a:prstGeom prst="rect">
                  <a:avLst/>
                </a:prstGeom>
                <a:solidFill>
                  <a:srgbClr val="B1C4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3" name="Pentagon 42"/>
                <p:cNvSpPr/>
                <p:nvPr/>
              </p:nvSpPr>
              <p:spPr>
                <a:xfrm>
                  <a:off x="601310" y="735392"/>
                  <a:ext cx="978408" cy="484632"/>
                </a:xfrm>
                <a:prstGeom prst="homePlate">
                  <a:avLst/>
                </a:prstGeom>
                <a:solidFill>
                  <a:srgbClr val="B1C4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4" name="Rectangle 43"/>
                <p:cNvSpPr/>
                <p:nvPr/>
              </p:nvSpPr>
              <p:spPr>
                <a:xfrm>
                  <a:off x="657049" y="1030732"/>
                  <a:ext cx="2455835" cy="1634362"/>
                </a:xfrm>
                <a:prstGeom prst="rect">
                  <a:avLst/>
                </a:prstGeom>
                <a:solidFill>
                  <a:srgbClr val="E2EB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41" name="TextBox 40"/>
              <p:cNvSpPr txBox="1"/>
              <p:nvPr/>
            </p:nvSpPr>
            <p:spPr>
              <a:xfrm>
                <a:off x="433367" y="2013564"/>
                <a:ext cx="2456811" cy="646331"/>
              </a:xfrm>
              <a:prstGeom prst="rect">
                <a:avLst/>
              </a:prstGeom>
              <a:noFill/>
            </p:spPr>
            <p:txBody>
              <a:bodyPr wrap="square" rtlCol="0">
                <a:spAutoFit/>
              </a:bodyPr>
              <a:lstStyle/>
              <a:p>
                <a:pPr lvl="0" algn="ctr">
                  <a:defRPr/>
                </a:pPr>
                <a:r>
                  <a:rPr lang="en-US" dirty="0"/>
                  <a:t>Develop and Implement Action Plans</a:t>
                </a:r>
              </a:p>
            </p:txBody>
          </p:sp>
        </p:grpSp>
        <p:grpSp>
          <p:nvGrpSpPr>
            <p:cNvPr id="27" name="Group 26"/>
            <p:cNvGrpSpPr/>
            <p:nvPr/>
          </p:nvGrpSpPr>
          <p:grpSpPr>
            <a:xfrm>
              <a:off x="418079" y="4620743"/>
              <a:ext cx="2461104" cy="892646"/>
              <a:chOff x="387623" y="1767249"/>
              <a:chExt cx="2461104" cy="892646"/>
            </a:xfrm>
          </p:grpSpPr>
          <p:grpSp>
            <p:nvGrpSpPr>
              <p:cNvPr id="28" name="Group 27"/>
              <p:cNvGrpSpPr/>
              <p:nvPr/>
            </p:nvGrpSpPr>
            <p:grpSpPr>
              <a:xfrm>
                <a:off x="387623" y="1767249"/>
                <a:ext cx="2461104" cy="892646"/>
                <a:chOff x="601310" y="735392"/>
                <a:chExt cx="2567314" cy="1982726"/>
              </a:xfrm>
            </p:grpSpPr>
            <p:sp>
              <p:nvSpPr>
                <p:cNvPr id="33" name="Rectangle 32"/>
                <p:cNvSpPr/>
                <p:nvPr/>
              </p:nvSpPr>
              <p:spPr>
                <a:xfrm>
                  <a:off x="601310" y="977708"/>
                  <a:ext cx="2567314" cy="1740410"/>
                </a:xfrm>
                <a:prstGeom prst="rect">
                  <a:avLst/>
                </a:prstGeom>
                <a:solidFill>
                  <a:srgbClr val="B1C4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8" name="Pentagon 37"/>
                <p:cNvSpPr/>
                <p:nvPr/>
              </p:nvSpPr>
              <p:spPr>
                <a:xfrm>
                  <a:off x="601310" y="735392"/>
                  <a:ext cx="978408" cy="484632"/>
                </a:xfrm>
                <a:prstGeom prst="homePlate">
                  <a:avLst/>
                </a:prstGeom>
                <a:solidFill>
                  <a:srgbClr val="B1C4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9" name="Rectangle 38"/>
                <p:cNvSpPr/>
                <p:nvPr/>
              </p:nvSpPr>
              <p:spPr>
                <a:xfrm>
                  <a:off x="657049" y="1030732"/>
                  <a:ext cx="2455835" cy="1634362"/>
                </a:xfrm>
                <a:prstGeom prst="rect">
                  <a:avLst/>
                </a:prstGeom>
                <a:solidFill>
                  <a:srgbClr val="E2EB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29" name="TextBox 28"/>
              <p:cNvSpPr txBox="1"/>
              <p:nvPr/>
            </p:nvSpPr>
            <p:spPr>
              <a:xfrm>
                <a:off x="432852" y="1955253"/>
                <a:ext cx="2337847" cy="646331"/>
              </a:xfrm>
              <a:prstGeom prst="rect">
                <a:avLst/>
              </a:prstGeom>
              <a:noFill/>
            </p:spPr>
            <p:txBody>
              <a:bodyPr wrap="square" rtlCol="0">
                <a:spAutoFit/>
              </a:bodyPr>
              <a:lstStyle/>
              <a:p>
                <a:pPr lvl="0" algn="ctr">
                  <a:defRPr/>
                </a:pPr>
                <a:r>
                  <a:rPr lang="en-US" dirty="0"/>
                  <a:t>Monitor Performance Improvement</a:t>
                </a:r>
              </a:p>
            </p:txBody>
          </p:sp>
        </p:grpSp>
      </p:grpSp>
    </p:spTree>
    <p:extLst>
      <p:ext uri="{BB962C8B-B14F-4D97-AF65-F5344CB8AC3E}">
        <p14:creationId xmlns:p14="http://schemas.microsoft.com/office/powerpoint/2010/main" val="3523776339"/>
      </p:ext>
    </p:extLst>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timing>
    <p:tnLst>
      <p:par>
        <p:cTn id="1" dur="indefinite" restart="never" nodeType="tmRoot"/>
      </p:par>
    </p:tnLst>
  </p:timing>
</p:sld>
</file>

<file path=ppt/theme/theme1.xml><?xml version="1.0" encoding="utf-8"?>
<a:theme xmlns:a="http://schemas.openxmlformats.org/drawingml/2006/main" name="1_Divider Slide">
  <a:themeElements>
    <a:clrScheme name="">
      <a:dk1>
        <a:srgbClr val="1E345D"/>
      </a:dk1>
      <a:lt1>
        <a:srgbClr val="FFFFFF"/>
      </a:lt1>
      <a:dk2>
        <a:srgbClr val="444444"/>
      </a:dk2>
      <a:lt2>
        <a:srgbClr val="DADFE1"/>
      </a:lt2>
      <a:accent1>
        <a:srgbClr val="F38A00"/>
      </a:accent1>
      <a:accent2>
        <a:srgbClr val="99CAEA"/>
      </a:accent2>
      <a:accent3>
        <a:srgbClr val="27518C"/>
      </a:accent3>
      <a:accent4>
        <a:srgbClr val="798B97"/>
      </a:accent4>
      <a:accent5>
        <a:srgbClr val="5183A9"/>
      </a:accent5>
      <a:accent6>
        <a:srgbClr val="4F9DD1"/>
      </a:accent6>
      <a:hlink>
        <a:srgbClr val="1E345D"/>
      </a:hlink>
      <a:folHlink>
        <a:srgbClr val="1E345D"/>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marL="285750" indent="-285750" algn="l">
          <a:buFont typeface="Arial" panose="020B0604020202020204" pitchFamily="34" charset="0"/>
          <a:buChar char="•"/>
          <a:defRPr dirty="0" smtClean="0"/>
        </a:defPPr>
      </a:lstStyle>
    </a:txDef>
  </a:objectDefaults>
  <a:extraClrSchemeLst/>
  <a:extLst>
    <a:ext uri="{05A4C25C-085E-4340-85A3-A5531E510DB2}">
      <thm15:themeFamily xmlns:thm15="http://schemas.microsoft.com/office/thememl/2012/main" name="HTR-17 Presentation Widescreen" id="{3777B868-5BBF-D54A-A276-38B049163499}" vid="{DC0325D4-12CC-044E-B63F-01ACE67F07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64BA8222640BF40B47B20B9F827EE1E" ma:contentTypeVersion="2" ma:contentTypeDescription="Create a new document." ma:contentTypeScope="" ma:versionID="2cebb18baacb12859fd3da58e6915a65">
  <xsd:schema xmlns:xsd="http://www.w3.org/2001/XMLSchema" xmlns:xs="http://www.w3.org/2001/XMLSchema" xmlns:p="http://schemas.microsoft.com/office/2006/metadata/properties" xmlns:ns2="51796436-8a0c-435a-829e-18e6ae7f62dc" targetNamespace="http://schemas.microsoft.com/office/2006/metadata/properties" ma:root="true" ma:fieldsID="2f2b2d5c17d217e7e550298babebd8ee" ns2:_="">
    <xsd:import namespace="51796436-8a0c-435a-829e-18e6ae7f62dc"/>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1796436-8a0c-435a-829e-18e6ae7f62d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B215888-31B5-4527-89BD-8960FEDA3330}"/>
</file>

<file path=customXml/itemProps2.xml><?xml version="1.0" encoding="utf-8"?>
<ds:datastoreItem xmlns:ds="http://schemas.openxmlformats.org/officeDocument/2006/customXml" ds:itemID="{EC6FD3BC-775B-4462-9B53-5073B8C4F0BD}">
  <ds:schemaRefs>
    <ds:schemaRef ds:uri="http://schemas.microsoft.com/sharepoint/v3/contenttype/forms"/>
  </ds:schemaRefs>
</ds:datastoreItem>
</file>

<file path=customXml/itemProps3.xml><?xml version="1.0" encoding="utf-8"?>
<ds:datastoreItem xmlns:ds="http://schemas.openxmlformats.org/officeDocument/2006/customXml" ds:itemID="{8559D7BF-716F-4BC3-B633-7F9CEB8333D2}">
  <ds:schemaRefs>
    <ds:schemaRef ds:uri="18bc6d06-91aa-45f9-be01-d556fab12f90"/>
    <ds:schemaRef ds:uri="http://schemas.microsoft.com/office/2006/documentManagement/types"/>
    <ds:schemaRef ds:uri="http://purl.org/dc/dcmitype/"/>
    <ds:schemaRef ds:uri="http://www.w3.org/XML/1998/namespace"/>
    <ds:schemaRef ds:uri="http://schemas.microsoft.com/office/infopath/2007/PartnerControls"/>
    <ds:schemaRef ds:uri="http://purl.org/dc/elements/1.1/"/>
    <ds:schemaRef ds:uri="http://schemas.openxmlformats.org/package/2006/metadata/core-properties"/>
    <ds:schemaRef ds:uri="25c48e05-d1cf-4c4f-babf-332f801026b4"/>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9162</TotalTime>
  <Words>1916</Words>
  <Application>Microsoft Office PowerPoint</Application>
  <PresentationFormat>Widescreen</PresentationFormat>
  <Paragraphs>320</Paragraphs>
  <Slides>16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Times New Roman</vt:lpstr>
      <vt:lpstr>Wingdings</vt:lpstr>
      <vt:lpstr>1_Divider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Bush Karen</cp:lastModifiedBy>
  <cp:revision>364</cp:revision>
  <cp:lastPrinted>2020-08-24T15:16:47Z</cp:lastPrinted>
  <dcterms:created xsi:type="dcterms:W3CDTF">2018-07-17T20:57:03Z</dcterms:created>
  <dcterms:modified xsi:type="dcterms:W3CDTF">2022-02-01T20:13:11Z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0x010100364BA8222640BF40B47B20B9F827EE1E</vt:lpwstr>
  </property>
</Properties>
</file>