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 id="2147483681" r:id="rId5"/>
    <p:sldMasterId id="2147483707" r:id="rId6"/>
    <p:sldMasterId id="2147483794" r:id="rId7"/>
    <p:sldMasterId id="2147483832" r:id="rId8"/>
  </p:sldMasterIdLst>
  <p:notesMasterIdLst>
    <p:notesMasterId r:id="rId17"/>
  </p:notesMasterIdLst>
  <p:sldIdLst>
    <p:sldId id="257" r:id="rId9"/>
    <p:sldId id="327" r:id="rId10"/>
    <p:sldId id="334" r:id="rId11"/>
    <p:sldId id="330" r:id="rId12"/>
    <p:sldId id="331" r:id="rId13"/>
    <p:sldId id="332" r:id="rId14"/>
    <p:sldId id="329" r:id="rId15"/>
    <p:sldId id="335" r:id="rId16"/>
  </p:sldIdLst>
  <p:sldSz cx="12192000" cy="6858000"/>
  <p:notesSz cx="9144000" cy="6858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ks Shellie" initials="MS" lastIdx="8" clrIdx="0">
    <p:extLst>
      <p:ext uri="{19B8F6BF-5375-455C-9EA6-DF929625EA0E}">
        <p15:presenceInfo xmlns:p15="http://schemas.microsoft.com/office/powerpoint/2012/main" userId="S-1-5-21-3631833995-499989989-2000863303-6113355" providerId="AD"/>
      </p:ext>
    </p:extLst>
  </p:cmAuthor>
  <p:cmAuthor id="2" name="Bush Karen" initials="BK" lastIdx="3" clrIdx="1">
    <p:extLst>
      <p:ext uri="{19B8F6BF-5375-455C-9EA6-DF929625EA0E}">
        <p15:presenceInfo xmlns:p15="http://schemas.microsoft.com/office/powerpoint/2012/main" userId="S-1-5-21-3631833995-499989989-2000863303-13375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p:restoredTop sz="90298" autoAdjust="0"/>
  </p:normalViewPr>
  <p:slideViewPr>
    <p:cSldViewPr snapToGrid="0" snapToObjects="1">
      <p:cViewPr varScale="1">
        <p:scale>
          <a:sx n="79" d="100"/>
          <a:sy n="79" d="100"/>
        </p:scale>
        <p:origin x="84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PowerPoint Template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HealthTrust University Conference Education Sessions</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accent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August 2019</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7012" y="1815388"/>
            <a:ext cx="5451485" cy="831619"/>
          </a:xfrm>
          <a:prstGeom prst="rect">
            <a:avLst/>
          </a:prstGeom>
        </p:spPr>
      </p:pic>
    </p:spTree>
    <p:extLst>
      <p:ext uri="{BB962C8B-B14F-4D97-AF65-F5344CB8AC3E}">
        <p14:creationId xmlns:p14="http://schemas.microsoft.com/office/powerpoint/2010/main" val="428502143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989460"/>
            <a:ext cx="4910338" cy="752858"/>
          </a:xfrm>
          <a:prstGeom prst="rect">
            <a:avLst/>
          </a:prstGeom>
        </p:spPr>
      </p:pic>
    </p:spTree>
    <p:extLst>
      <p:ext uri="{BB962C8B-B14F-4D97-AF65-F5344CB8AC3E}">
        <p14:creationId xmlns:p14="http://schemas.microsoft.com/office/powerpoint/2010/main" val="29529917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871736"/>
            <a:ext cx="4910338" cy="752858"/>
          </a:xfrm>
          <a:prstGeom prst="rect">
            <a:avLst/>
          </a:prstGeom>
        </p:spPr>
      </p:pic>
    </p:spTree>
    <p:extLst>
      <p:ext uri="{BB962C8B-B14F-4D97-AF65-F5344CB8AC3E}">
        <p14:creationId xmlns:p14="http://schemas.microsoft.com/office/powerpoint/2010/main" val="28250447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4433284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0617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7094838" y="2581918"/>
            <a:ext cx="4724400" cy="3733800"/>
          </a:xfrm>
          <a:prstGeom prst="rect">
            <a:avLst/>
          </a:prstGeom>
        </p:spPr>
      </p:pic>
    </p:spTree>
    <p:extLst>
      <p:ext uri="{BB962C8B-B14F-4D97-AF65-F5344CB8AC3E}">
        <p14:creationId xmlns:p14="http://schemas.microsoft.com/office/powerpoint/2010/main" val="30218376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8373060" y="407334"/>
            <a:ext cx="3818940" cy="5774982"/>
          </a:xfrm>
          <a:prstGeom prst="rect">
            <a:avLst/>
          </a:prstGeom>
        </p:spPr>
      </p:pic>
    </p:spTree>
    <p:extLst>
      <p:ext uri="{BB962C8B-B14F-4D97-AF65-F5344CB8AC3E}">
        <p14:creationId xmlns:p14="http://schemas.microsoft.com/office/powerpoint/2010/main" val="267314654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506356" y="3723503"/>
            <a:ext cx="5383675" cy="2458813"/>
          </a:xfrm>
          <a:prstGeom prst="rect">
            <a:avLst/>
          </a:prstGeom>
        </p:spPr>
      </p:pic>
    </p:spTree>
    <p:extLst>
      <p:ext uri="{BB962C8B-B14F-4D97-AF65-F5344CB8AC3E}">
        <p14:creationId xmlns:p14="http://schemas.microsoft.com/office/powerpoint/2010/main" val="337790931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821157" y="2782072"/>
            <a:ext cx="4370843" cy="3462209"/>
          </a:xfrm>
          <a:prstGeom prst="rect">
            <a:avLst/>
          </a:prstGeom>
        </p:spPr>
      </p:pic>
    </p:spTree>
    <p:extLst>
      <p:ext uri="{BB962C8B-B14F-4D97-AF65-F5344CB8AC3E}">
        <p14:creationId xmlns:p14="http://schemas.microsoft.com/office/powerpoint/2010/main" val="1946828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629400" y="1553166"/>
            <a:ext cx="5562600" cy="4629150"/>
          </a:xfrm>
          <a:prstGeom prst="rect">
            <a:avLst/>
          </a:prstGeom>
        </p:spPr>
      </p:pic>
    </p:spTree>
    <p:extLst>
      <p:ext uri="{BB962C8B-B14F-4D97-AF65-F5344CB8AC3E}">
        <p14:creationId xmlns:p14="http://schemas.microsoft.com/office/powerpoint/2010/main" val="245045342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53557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7649510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15929521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379000178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2110733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62280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Tree>
    <p:extLst>
      <p:ext uri="{BB962C8B-B14F-4D97-AF65-F5344CB8AC3E}">
        <p14:creationId xmlns:p14="http://schemas.microsoft.com/office/powerpoint/2010/main" val="29258330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6772123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775304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HT - Divider 3">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2E4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09497492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HT - Divider 4">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7685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52709289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015690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4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Thank you…</a:t>
            </a:r>
          </a:p>
        </p:txBody>
      </p:sp>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 Names &amp; Email addresses (optional)</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330194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80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Questions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40668052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409418851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ext uri="{BB962C8B-B14F-4D97-AF65-F5344CB8AC3E}">
        <p14:creationId xmlns:p14="http://schemas.microsoft.com/office/powerpoint/2010/main" val="3708558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5180267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559684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7367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3626643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5117056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464992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28763698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434275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3279391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1703204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6675214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45722046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8280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5181697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93832920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3351126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97419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6023256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24077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19245837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3094244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47514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5426248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2981699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6446136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4552427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82118416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66386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3930965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39601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21869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19087608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107053875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19981834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566237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59140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54739858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06265262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0451332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71831298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58452278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1777169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812548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0312879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7270182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69751126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09644942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1218072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8.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image" Target="../media/image8.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heme" Target="../theme/theme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5.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19" Type="http://schemas.openxmlformats.org/officeDocument/2006/relationships/image" Target="../media/image1.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u="none"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6" name="Picture 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3423956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8987925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356735133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2"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181464304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50"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2310548"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ebscohost.com/login.aspx?direct=true&amp;db=rzh&amp;AN=104531252&amp;site=eds-live" TargetMode="External"/><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s://app.biorender.com/biorender-templat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latin typeface="Calibri" panose="020F0502020204030204" pitchFamily="34" charset="0"/>
                <a:cs typeface="Calibri" panose="020F0502020204030204" pitchFamily="34" charset="0"/>
              </a:rPr>
              <a:t>Chest Tube Drainage: Glass Bottles</a:t>
            </a: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4"/>
          </p:nvPr>
        </p:nvSpPr>
        <p:spPr/>
        <p:txBody>
          <a:bodyPr/>
          <a:lstStyle/>
          <a:p>
            <a:r>
              <a:rPr lang="en-US" dirty="0" smtClean="0"/>
              <a:t>November 17, 2021</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When Normal Respiration Goes Wrong</a:t>
            </a:r>
            <a:endParaRPr lang="en-US" dirty="0"/>
          </a:p>
        </p:txBody>
      </p:sp>
      <p:sp>
        <p:nvSpPr>
          <p:cNvPr id="6" name="Content Placeholder 5"/>
          <p:cNvSpPr>
            <a:spLocks noGrp="1"/>
          </p:cNvSpPr>
          <p:nvPr>
            <p:ph sz="half" idx="1"/>
          </p:nvPr>
        </p:nvSpPr>
        <p:spPr>
          <a:xfrm>
            <a:off x="459810" y="1178089"/>
            <a:ext cx="4819753" cy="4559839"/>
          </a:xfrm>
        </p:spPr>
        <p:txBody>
          <a:bodyPr/>
          <a:lstStyle/>
          <a:p>
            <a:r>
              <a:rPr lang="en-US" dirty="0"/>
              <a:t>The lungs are surrounded by a pleural </a:t>
            </a:r>
            <a:r>
              <a:rPr lang="en-US" dirty="0" smtClean="0"/>
              <a:t>space composed of</a:t>
            </a:r>
          </a:p>
          <a:p>
            <a:pPr lvl="1"/>
            <a:r>
              <a:rPr lang="en-US" dirty="0" smtClean="0"/>
              <a:t>Parietal pleura-lines the chest wall</a:t>
            </a:r>
          </a:p>
          <a:p>
            <a:pPr lvl="1"/>
            <a:r>
              <a:rPr lang="en-US" dirty="0" smtClean="0"/>
              <a:t>Visceral pleura-lines the lungs</a:t>
            </a:r>
          </a:p>
          <a:p>
            <a:pPr lvl="1"/>
            <a:r>
              <a:rPr lang="en-US" dirty="0" smtClean="0"/>
              <a:t>Lubrication-provided by 10-20 mL of pleural fluid</a:t>
            </a:r>
            <a:endParaRPr lang="en-US" dirty="0"/>
          </a:p>
          <a:p>
            <a:r>
              <a:rPr lang="en-US" dirty="0"/>
              <a:t>The negative pressure created by the diaphragm is what allows </a:t>
            </a:r>
            <a:r>
              <a:rPr lang="en-US" dirty="0" smtClean="0"/>
              <a:t>inspiration</a:t>
            </a:r>
          </a:p>
          <a:p>
            <a:r>
              <a:rPr lang="en-US" dirty="0"/>
              <a:t>E</a:t>
            </a:r>
            <a:r>
              <a:rPr lang="en-US" dirty="0" smtClean="0"/>
              <a:t>xpiration </a:t>
            </a:r>
            <a:r>
              <a:rPr lang="en-US" dirty="0"/>
              <a:t>is accomplished though natural recoil of the chest </a:t>
            </a:r>
            <a:r>
              <a:rPr lang="en-US" dirty="0" smtClean="0"/>
              <a:t>wall passively</a:t>
            </a:r>
          </a:p>
          <a:p>
            <a:r>
              <a:rPr lang="en-US" dirty="0" smtClean="0"/>
              <a:t>When air or excess fluid is introduced into the pleural </a:t>
            </a:r>
            <a:r>
              <a:rPr lang="en-US" dirty="0" smtClean="0">
                <a:solidFill>
                  <a:schemeClr val="tx2">
                    <a:lumMod val="50000"/>
                  </a:schemeClr>
                </a:solidFill>
              </a:rPr>
              <a:t>space, the lungs’ re-inflation (inspiration) is disrupted, negative pressure is lost and the mediastinal structures can shift to the opposite side of the thorax</a:t>
            </a:r>
            <a:endParaRPr lang="en-US" dirty="0">
              <a:solidFill>
                <a:schemeClr val="tx2">
                  <a:lumMod val="50000"/>
                </a:schemeClr>
              </a:solidFill>
            </a:endParaRPr>
          </a:p>
        </p:txBody>
      </p:sp>
      <p:pic>
        <p:nvPicPr>
          <p:cNvPr id="11" name="Content Placeholder 10" descr="Breathing | OpenStax Biology 2e"/>
          <p:cNvPicPr>
            <a:picLocks noGrp="1" noChangeAspect="1"/>
          </p:cNvPicPr>
          <p:nvPr>
            <p:ph sz="half" idx="31"/>
          </p:nvPr>
        </p:nvPicPr>
        <p:blipFill>
          <a:blip r:embed="rId2">
            <a:extLst>
              <a:ext uri="{28A0092B-C50C-407E-A947-70E740481C1C}">
                <a14:useLocalDpi xmlns:a14="http://schemas.microsoft.com/office/drawing/2010/main" val="0"/>
              </a:ext>
            </a:extLst>
          </a:blip>
          <a:stretch>
            <a:fillRect/>
          </a:stretch>
        </p:blipFill>
        <p:spPr>
          <a:xfrm>
            <a:off x="7098598" y="1453616"/>
            <a:ext cx="3319279" cy="4145288"/>
          </a:xfrm>
        </p:spPr>
      </p:pic>
      <p:sp>
        <p:nvSpPr>
          <p:cNvPr id="12" name="TextBox 11"/>
          <p:cNvSpPr txBox="1"/>
          <p:nvPr/>
        </p:nvSpPr>
        <p:spPr>
          <a:xfrm>
            <a:off x="707563" y="5598904"/>
            <a:ext cx="9144000" cy="246221"/>
          </a:xfrm>
          <a:prstGeom prst="rect">
            <a:avLst/>
          </a:prstGeom>
          <a:noFill/>
        </p:spPr>
        <p:txBody>
          <a:bodyPr wrap="square" rtlCol="0">
            <a:spAutoFit/>
          </a:bodyPr>
          <a:lstStyle/>
          <a:p>
            <a:pPr algn="l"/>
            <a:r>
              <a:rPr lang="en-US" sz="1000" dirty="0" smtClean="0"/>
              <a:t>Source: Merkle A &amp; Candass R. Care of a chest tube. </a:t>
            </a:r>
            <a:r>
              <a:rPr lang="en-US" sz="1000" i="1" dirty="0" smtClean="0"/>
              <a:t>StatPearls: </a:t>
            </a:r>
            <a:r>
              <a:rPr lang="en-US" sz="1000" dirty="0" smtClean="0"/>
              <a:t>Treasure Island (FL) Available at: </a:t>
            </a:r>
            <a:r>
              <a:rPr lang="en-US" sz="1000" dirty="0">
                <a:hlinkClick r:id="rId3"/>
              </a:rPr>
              <a:t>https://</a:t>
            </a:r>
            <a:r>
              <a:rPr lang="en-US" sz="1000" dirty="0" smtClean="0">
                <a:hlinkClick r:id="rId3"/>
              </a:rPr>
              <a:t>www.ncbi.nlm.nih.gov/pubmed/32310548</a:t>
            </a:r>
            <a:r>
              <a:rPr lang="en-US" sz="1000" dirty="0" smtClean="0"/>
              <a:t>  Accessed 11.17.2021 </a:t>
            </a:r>
          </a:p>
        </p:txBody>
      </p:sp>
      <p:sp>
        <p:nvSpPr>
          <p:cNvPr id="2" name="Rectangle 1"/>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174139758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 Chest </a:t>
            </a:r>
            <a:r>
              <a:rPr lang="en-US" dirty="0"/>
              <a:t>Tube Drainage Systems: The Basics</a:t>
            </a:r>
          </a:p>
          <a:p>
            <a:endParaRPr lang="en-US" dirty="0"/>
          </a:p>
        </p:txBody>
      </p:sp>
      <p:sp>
        <p:nvSpPr>
          <p:cNvPr id="7" name="Content Placeholder 6"/>
          <p:cNvSpPr>
            <a:spLocks noGrp="1"/>
          </p:cNvSpPr>
          <p:nvPr>
            <p:ph sz="half" idx="1"/>
          </p:nvPr>
        </p:nvSpPr>
        <p:spPr/>
        <p:txBody>
          <a:bodyPr/>
          <a:lstStyle/>
          <a:p>
            <a:r>
              <a:rPr lang="en-US" dirty="0"/>
              <a:t>The primary purpose of a chest tube drainage system is to drain the pleural space of air, blood, pus or lymph thereby restoring normal </a:t>
            </a:r>
            <a:r>
              <a:rPr lang="en-US" dirty="0" smtClean="0"/>
              <a:t>respiration</a:t>
            </a:r>
            <a:endParaRPr lang="en-US" dirty="0"/>
          </a:p>
          <a:p>
            <a:r>
              <a:rPr lang="en-US" dirty="0"/>
              <a:t>There are three separate chambers to a chest tube system that each perform a specific function</a:t>
            </a:r>
          </a:p>
          <a:p>
            <a:pPr marL="685800" lvl="1" indent="-457200">
              <a:buFont typeface="+mj-lt"/>
              <a:buAutoNum type="arabicPeriod"/>
            </a:pPr>
            <a:r>
              <a:rPr lang="en-US" sz="2000" dirty="0"/>
              <a:t>Collect the fluid and/or air drained from the chest</a:t>
            </a:r>
          </a:p>
          <a:p>
            <a:pPr marL="685800" lvl="1" indent="-457200">
              <a:buFont typeface="+mj-lt"/>
              <a:buAutoNum type="arabicPeriod"/>
            </a:pPr>
            <a:r>
              <a:rPr lang="en-US" sz="2000" dirty="0"/>
              <a:t>Prevent air from entering the chest </a:t>
            </a:r>
          </a:p>
          <a:p>
            <a:pPr marL="685800" lvl="1" indent="-457200">
              <a:buFont typeface="+mj-lt"/>
              <a:buAutoNum type="arabicPeriod"/>
            </a:pPr>
            <a:r>
              <a:rPr lang="en-US" sz="2000" dirty="0"/>
              <a:t>Control the level of suction being used to facilitate re-expansion of the lungs</a:t>
            </a:r>
          </a:p>
          <a:p>
            <a:endParaRPr lang="en-US" dirty="0"/>
          </a:p>
        </p:txBody>
      </p:sp>
      <p:sp>
        <p:nvSpPr>
          <p:cNvPr id="10" name="TextBox 9"/>
          <p:cNvSpPr txBox="1"/>
          <p:nvPr/>
        </p:nvSpPr>
        <p:spPr>
          <a:xfrm>
            <a:off x="3289853" y="5715959"/>
            <a:ext cx="8299173"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TextBox 10"/>
          <p:cNvSpPr txBox="1"/>
          <p:nvPr/>
        </p:nvSpPr>
        <p:spPr>
          <a:xfrm>
            <a:off x="3289853" y="6281056"/>
            <a:ext cx="6710182" cy="507831"/>
          </a:xfrm>
          <a:prstGeom prst="rect">
            <a:avLst/>
          </a:prstGeom>
          <a:noFill/>
        </p:spPr>
        <p:txBody>
          <a:bodyPr wrap="square" rtlCol="0">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accent6">
                    <a:lumMod val="75000"/>
                  </a:schemeClr>
                </a:solidFill>
              </a:rPr>
              <a:t>.</a:t>
            </a:r>
          </a:p>
        </p:txBody>
      </p:sp>
    </p:spTree>
    <p:extLst>
      <p:ext uri="{BB962C8B-B14F-4D97-AF65-F5344CB8AC3E}">
        <p14:creationId xmlns:p14="http://schemas.microsoft.com/office/powerpoint/2010/main" val="8999062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One Bottle Chest Drainage System</a:t>
            </a:r>
            <a:endParaRPr lang="en-US" dirty="0"/>
          </a:p>
        </p:txBody>
      </p:sp>
      <p:sp>
        <p:nvSpPr>
          <p:cNvPr id="5" name="Content Placeholder 4"/>
          <p:cNvSpPr>
            <a:spLocks noGrp="1"/>
          </p:cNvSpPr>
          <p:nvPr>
            <p:ph sz="half" idx="1"/>
          </p:nvPr>
        </p:nvSpPr>
        <p:spPr>
          <a:xfrm>
            <a:off x="459810" y="1083733"/>
            <a:ext cx="5593857" cy="4729237"/>
          </a:xfrm>
        </p:spPr>
        <p:txBody>
          <a:bodyPr/>
          <a:lstStyle/>
          <a:p>
            <a:r>
              <a:rPr lang="en-US" sz="2000" dirty="0" smtClean="0">
                <a:solidFill>
                  <a:schemeClr val="tx2">
                    <a:lumMod val="50000"/>
                  </a:schemeClr>
                </a:solidFill>
              </a:rPr>
              <a:t>Collects and holds fluid from the chest and allows removal of air</a:t>
            </a:r>
          </a:p>
          <a:p>
            <a:r>
              <a:rPr lang="en-US" sz="2000" dirty="0" smtClean="0">
                <a:solidFill>
                  <a:schemeClr val="tx2">
                    <a:lumMod val="50000"/>
                  </a:schemeClr>
                </a:solidFill>
              </a:rPr>
              <a:t>Serves as water seal so air does not enter the chest</a:t>
            </a:r>
          </a:p>
          <a:p>
            <a:r>
              <a:rPr lang="en-US" sz="2000" dirty="0" smtClean="0">
                <a:solidFill>
                  <a:schemeClr val="tx2">
                    <a:lumMod val="50000"/>
                  </a:schemeClr>
                </a:solidFill>
              </a:rPr>
              <a:t>Straw submerged 2 cm below the surface of water (saline solution) which is connected to the chest tube</a:t>
            </a:r>
          </a:p>
          <a:p>
            <a:r>
              <a:rPr lang="en-US" sz="2000" dirty="0" smtClean="0">
                <a:solidFill>
                  <a:schemeClr val="tx2">
                    <a:lumMod val="50000"/>
                  </a:schemeClr>
                </a:solidFill>
              </a:rPr>
              <a:t>A second tube serves as a one-way valve (decompression vent) to remove excess air that is displaced by fluid or air from the chest</a:t>
            </a:r>
          </a:p>
          <a:p>
            <a:r>
              <a:rPr lang="en-US" sz="2000" dirty="0" smtClean="0">
                <a:solidFill>
                  <a:schemeClr val="tx2">
                    <a:lumMod val="50000"/>
                  </a:schemeClr>
                </a:solidFill>
              </a:rPr>
              <a:t>This system is preferentially used only for removing air because as drainage is removed from the patient, the level of the water seal is increased, thus decreasing the ability of the lung to overcome the pressure of the excess fluid</a:t>
            </a:r>
            <a:endParaRPr lang="en-US" sz="2000" dirty="0">
              <a:solidFill>
                <a:schemeClr val="tx2">
                  <a:lumMod val="50000"/>
                </a:schemeClr>
              </a:solidFill>
            </a:endParaRPr>
          </a:p>
        </p:txBody>
      </p:sp>
      <p:pic>
        <p:nvPicPr>
          <p:cNvPr id="10" name="Content Placeholder 9"/>
          <p:cNvPicPr>
            <a:picLocks noGrp="1" noChangeAspect="1"/>
          </p:cNvPicPr>
          <p:nvPr>
            <p:ph sz="half" idx="31"/>
          </p:nvPr>
        </p:nvPicPr>
        <p:blipFill>
          <a:blip r:embed="rId2"/>
          <a:stretch>
            <a:fillRect/>
          </a:stretch>
        </p:blipFill>
        <p:spPr>
          <a:xfrm>
            <a:off x="7129961" y="2229335"/>
            <a:ext cx="3154953" cy="2941575"/>
          </a:xfrm>
          <a:prstGeom prst="rect">
            <a:avLst/>
          </a:prstGeom>
        </p:spPr>
      </p:pic>
      <p:sp>
        <p:nvSpPr>
          <p:cNvPr id="11" name="TextBox 10"/>
          <p:cNvSpPr txBox="1"/>
          <p:nvPr/>
        </p:nvSpPr>
        <p:spPr>
          <a:xfrm>
            <a:off x="459810" y="5951118"/>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2468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Two Bottle Chest Drainage System</a:t>
            </a:r>
            <a:endParaRPr lang="en-US" dirty="0"/>
          </a:p>
        </p:txBody>
      </p:sp>
      <p:sp>
        <p:nvSpPr>
          <p:cNvPr id="5" name="Content Placeholder 4"/>
          <p:cNvSpPr>
            <a:spLocks noGrp="1"/>
          </p:cNvSpPr>
          <p:nvPr>
            <p:ph sz="half" idx="1"/>
          </p:nvPr>
        </p:nvSpPr>
        <p:spPr>
          <a:xfrm>
            <a:off x="459810" y="958981"/>
            <a:ext cx="5862561" cy="4559839"/>
          </a:xfrm>
        </p:spPr>
        <p:txBody>
          <a:bodyPr/>
          <a:lstStyle/>
          <a:p>
            <a:r>
              <a:rPr lang="en-US" sz="2000" dirty="0" smtClean="0"/>
              <a:t>The bottle to the patient allows for removal of air and fluid with a tube inserted well into the bottle</a:t>
            </a:r>
          </a:p>
          <a:p>
            <a:r>
              <a:rPr lang="en-US" sz="2000" dirty="0" smtClean="0"/>
              <a:t>The second bottle serves as the water seal with a tube connecting to the first bottle and a water seal tube which is at 2 cm</a:t>
            </a:r>
          </a:p>
          <a:p>
            <a:r>
              <a:rPr lang="en-US" sz="2000" dirty="0" smtClean="0"/>
              <a:t>A third tube is a one-way valve serving as the decompression vent</a:t>
            </a:r>
          </a:p>
          <a:p>
            <a:r>
              <a:rPr lang="en-US" sz="2000" dirty="0" smtClean="0"/>
              <a:t>This can also be connected to a third bottle</a:t>
            </a:r>
          </a:p>
          <a:p>
            <a:r>
              <a:rPr lang="en-US" sz="2000" dirty="0" smtClean="0"/>
              <a:t>These systems are gravity dependent and must be maintained below the level of the chest  </a:t>
            </a:r>
          </a:p>
          <a:p>
            <a:r>
              <a:rPr lang="en-US" sz="2000" dirty="0" smtClean="0"/>
              <a:t>Preferred for removal of larger amounts of fluid from the pleural space as it allows for fluid drainage without impacting the water seal</a:t>
            </a:r>
          </a:p>
          <a:p>
            <a:r>
              <a:rPr lang="en-US" sz="2000" dirty="0" smtClean="0"/>
              <a:t>If this system is not sufficient, a third bottle can be added to offer suction control</a:t>
            </a:r>
          </a:p>
          <a:p>
            <a:endParaRPr lang="en-US" dirty="0"/>
          </a:p>
        </p:txBody>
      </p:sp>
      <p:pic>
        <p:nvPicPr>
          <p:cNvPr id="9" name="Picture 8"/>
          <p:cNvPicPr>
            <a:picLocks noChangeAspect="1"/>
          </p:cNvPicPr>
          <p:nvPr/>
        </p:nvPicPr>
        <p:blipFill>
          <a:blip r:embed="rId2"/>
          <a:stretch>
            <a:fillRect/>
          </a:stretch>
        </p:blipFill>
        <p:spPr>
          <a:xfrm>
            <a:off x="6302085" y="1828661"/>
            <a:ext cx="4595258" cy="3200677"/>
          </a:xfrm>
          <a:prstGeom prst="rect">
            <a:avLst/>
          </a:prstGeom>
        </p:spPr>
      </p:pic>
      <p:sp>
        <p:nvSpPr>
          <p:cNvPr id="12" name="TextBox 11"/>
          <p:cNvSpPr txBox="1"/>
          <p:nvPr/>
        </p:nvSpPr>
        <p:spPr>
          <a:xfrm>
            <a:off x="459810" y="5910383"/>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5736711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Three Bottle Chest Drainage System</a:t>
            </a:r>
            <a:endParaRPr lang="en-US" dirty="0"/>
          </a:p>
        </p:txBody>
      </p:sp>
      <p:pic>
        <p:nvPicPr>
          <p:cNvPr id="2" name="Picture 1"/>
          <p:cNvPicPr>
            <a:picLocks noChangeAspect="1"/>
          </p:cNvPicPr>
          <p:nvPr/>
        </p:nvPicPr>
        <p:blipFill>
          <a:blip r:embed="rId2"/>
          <a:stretch>
            <a:fillRect/>
          </a:stretch>
        </p:blipFill>
        <p:spPr>
          <a:xfrm>
            <a:off x="1789471" y="3300211"/>
            <a:ext cx="8245555" cy="2743438"/>
          </a:xfrm>
          <a:prstGeom prst="rect">
            <a:avLst/>
          </a:prstGeom>
        </p:spPr>
      </p:pic>
      <p:sp>
        <p:nvSpPr>
          <p:cNvPr id="9" name="TextBox 8"/>
          <p:cNvSpPr txBox="1"/>
          <p:nvPr/>
        </p:nvSpPr>
        <p:spPr>
          <a:xfrm>
            <a:off x="459810" y="6074229"/>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
        <p:nvSpPr>
          <p:cNvPr id="5" name="Content Placeholder 4"/>
          <p:cNvSpPr>
            <a:spLocks noGrp="1"/>
          </p:cNvSpPr>
          <p:nvPr>
            <p:ph sz="half" idx="1"/>
          </p:nvPr>
        </p:nvSpPr>
        <p:spPr>
          <a:xfrm>
            <a:off x="459810" y="995489"/>
            <a:ext cx="11050021" cy="2104571"/>
          </a:xfrm>
        </p:spPr>
        <p:txBody>
          <a:bodyPr/>
          <a:lstStyle/>
          <a:p>
            <a:r>
              <a:rPr lang="en-US" sz="2000" dirty="0" smtClean="0"/>
              <a:t>Can be used if gravity drainage is not sufficient</a:t>
            </a:r>
          </a:p>
          <a:p>
            <a:r>
              <a:rPr lang="en-US" sz="2000" dirty="0" smtClean="0"/>
              <a:t>The first bottle serves to collect air and drainage</a:t>
            </a:r>
          </a:p>
          <a:p>
            <a:r>
              <a:rPr lang="en-US" sz="2000" dirty="0" smtClean="0"/>
              <a:t>The second is the water seal which continues at 2 cm</a:t>
            </a:r>
          </a:p>
          <a:p>
            <a:r>
              <a:rPr lang="en-US" sz="2000" dirty="0" smtClean="0"/>
              <a:t>The third bottle is the suction control bottle which allows controlled application of suction</a:t>
            </a:r>
          </a:p>
          <a:p>
            <a:r>
              <a:rPr lang="en-US" sz="2000" dirty="0" smtClean="0"/>
              <a:t>The suction control bottle has a ridged straw which is submerged to control the suction typically set at 20 cm of water</a:t>
            </a:r>
          </a:p>
          <a:p>
            <a:r>
              <a:rPr lang="en-US" sz="2000" dirty="0" smtClean="0"/>
              <a:t>A third tube is connected to the suction on the wall</a:t>
            </a:r>
            <a:endParaRPr lang="en-US" sz="2000" dirty="0"/>
          </a:p>
        </p:txBody>
      </p:sp>
    </p:spTree>
    <p:extLst>
      <p:ext uri="{BB962C8B-B14F-4D97-AF65-F5344CB8AC3E}">
        <p14:creationId xmlns:p14="http://schemas.microsoft.com/office/powerpoint/2010/main" val="35602942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How Current Collection Systems Relate to Bottle Collection</a:t>
            </a:r>
            <a:endParaRPr lang="en-US" dirty="0"/>
          </a:p>
        </p:txBody>
      </p:sp>
      <p:pic>
        <p:nvPicPr>
          <p:cNvPr id="2" name="Content Placeholder 1"/>
          <p:cNvPicPr>
            <a:picLocks noGrp="1" noChangeAspect="1"/>
          </p:cNvPicPr>
          <p:nvPr>
            <p:ph sz="half" idx="1"/>
          </p:nvPr>
        </p:nvPicPr>
        <p:blipFill>
          <a:blip r:embed="rId2"/>
          <a:stretch>
            <a:fillRect/>
          </a:stretch>
        </p:blipFill>
        <p:spPr>
          <a:xfrm>
            <a:off x="1004013" y="2162046"/>
            <a:ext cx="1897544" cy="2446232"/>
          </a:xfrm>
          <a:prstGeom prst="rect">
            <a:avLst/>
          </a:prstGeom>
        </p:spPr>
      </p:pic>
      <p:sp>
        <p:nvSpPr>
          <p:cNvPr id="7" name="TextBox 6"/>
          <p:cNvSpPr txBox="1"/>
          <p:nvPr/>
        </p:nvSpPr>
        <p:spPr>
          <a:xfrm>
            <a:off x="431727" y="5806958"/>
            <a:ext cx="11512428"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3"/>
              </a:rPr>
              <a:t>https</a:t>
            </a:r>
            <a:r>
              <a:rPr lang="en-US" sz="1000" dirty="0">
                <a:hlinkClick r:id="rId3"/>
              </a:rPr>
              <a:t>://</a:t>
            </a:r>
            <a:r>
              <a:rPr lang="en-US" sz="1000" dirty="0" smtClean="0">
                <a:hlinkClick r:id="rId3"/>
              </a:rPr>
              <a:t>search.ebscohost.com/login.aspx?direct=true&amp;db=rzh&amp;AN=104531252&amp;site=eds-live</a:t>
            </a:r>
            <a:r>
              <a:rPr lang="en-US" sz="1000" dirty="0" smtClean="0"/>
              <a:t>  Accessed 11.17.2021 </a:t>
            </a:r>
          </a:p>
          <a:p>
            <a:r>
              <a:rPr lang="en-US" sz="1000" dirty="0" smtClean="0"/>
              <a:t>Dry Suction Chest Drainage Image: Adapted </a:t>
            </a:r>
            <a:r>
              <a:rPr lang="en-US" sz="1000" dirty="0"/>
              <a:t>from “Chest tube drainage system”, by BioRender.com (2021). Retrieved from </a:t>
            </a:r>
            <a:r>
              <a:rPr lang="en-US" sz="1000" u="sng" dirty="0">
                <a:hlinkClick r:id="rId4"/>
              </a:rPr>
              <a:t>https://app.biorender.com/biorender-templates</a:t>
            </a:r>
            <a:r>
              <a:rPr lang="en-US" sz="1000" dirty="0"/>
              <a:t> </a:t>
            </a:r>
            <a:r>
              <a:rPr lang="en-US" sz="1000" dirty="0" smtClean="0"/>
              <a:t> Created 11.17.2021.</a:t>
            </a:r>
            <a:endParaRPr lang="en-US" sz="1000" dirty="0"/>
          </a:p>
        </p:txBody>
      </p:sp>
      <p:pic>
        <p:nvPicPr>
          <p:cNvPr id="4" name="Picture 3"/>
          <p:cNvPicPr>
            <a:picLocks noChangeAspect="1"/>
          </p:cNvPicPr>
          <p:nvPr/>
        </p:nvPicPr>
        <p:blipFill>
          <a:blip r:embed="rId5"/>
          <a:stretch>
            <a:fillRect/>
          </a:stretch>
        </p:blipFill>
        <p:spPr>
          <a:xfrm>
            <a:off x="3747537" y="1224831"/>
            <a:ext cx="6856916" cy="4560222"/>
          </a:xfrm>
          <a:prstGeom prst="rect">
            <a:avLst/>
          </a:prstGeom>
        </p:spPr>
      </p:pic>
      <p:sp>
        <p:nvSpPr>
          <p:cNvPr id="8" name="TextBox 7"/>
          <p:cNvSpPr txBox="1"/>
          <p:nvPr/>
        </p:nvSpPr>
        <p:spPr>
          <a:xfrm rot="5400000">
            <a:off x="895624" y="1905797"/>
            <a:ext cx="1248229" cy="276999"/>
          </a:xfrm>
          <a:prstGeom prst="rect">
            <a:avLst/>
          </a:prstGeom>
          <a:noFill/>
        </p:spPr>
        <p:txBody>
          <a:bodyPr wrap="square" rtlCol="0">
            <a:spAutoFit/>
          </a:bodyPr>
          <a:lstStyle/>
          <a:p>
            <a:pPr algn="l"/>
            <a:r>
              <a:rPr lang="en-US" sz="1200" dirty="0" smtClean="0"/>
              <a:t>Suction Control</a:t>
            </a:r>
          </a:p>
        </p:txBody>
      </p:sp>
      <p:sp>
        <p:nvSpPr>
          <p:cNvPr id="10" name="TextBox 9"/>
          <p:cNvSpPr txBox="1"/>
          <p:nvPr/>
        </p:nvSpPr>
        <p:spPr>
          <a:xfrm rot="5400000">
            <a:off x="1330870" y="2023546"/>
            <a:ext cx="1248229" cy="276999"/>
          </a:xfrm>
          <a:prstGeom prst="rect">
            <a:avLst/>
          </a:prstGeom>
          <a:noFill/>
        </p:spPr>
        <p:txBody>
          <a:bodyPr wrap="square" rtlCol="0">
            <a:spAutoFit/>
          </a:bodyPr>
          <a:lstStyle/>
          <a:p>
            <a:pPr algn="l"/>
            <a:r>
              <a:rPr lang="en-US" sz="1200" dirty="0" smtClean="0"/>
              <a:t>Water Seal</a:t>
            </a:r>
          </a:p>
        </p:txBody>
      </p:sp>
      <p:sp>
        <p:nvSpPr>
          <p:cNvPr id="12" name="TextBox 11"/>
          <p:cNvSpPr txBox="1"/>
          <p:nvPr/>
        </p:nvSpPr>
        <p:spPr>
          <a:xfrm rot="5400000">
            <a:off x="2052572" y="3129372"/>
            <a:ext cx="1496786" cy="276999"/>
          </a:xfrm>
          <a:prstGeom prst="rect">
            <a:avLst/>
          </a:prstGeom>
          <a:noFill/>
        </p:spPr>
        <p:txBody>
          <a:bodyPr wrap="square" rtlCol="0">
            <a:spAutoFit/>
          </a:bodyPr>
          <a:lstStyle/>
          <a:p>
            <a:pPr algn="l"/>
            <a:r>
              <a:rPr lang="en-US" sz="1200" dirty="0" smtClean="0"/>
              <a:t>Drainage Collection</a:t>
            </a:r>
          </a:p>
        </p:txBody>
      </p:sp>
      <p:sp>
        <p:nvSpPr>
          <p:cNvPr id="9" name="TextBox 8"/>
          <p:cNvSpPr txBox="1"/>
          <p:nvPr/>
        </p:nvSpPr>
        <p:spPr>
          <a:xfrm>
            <a:off x="645887" y="1043593"/>
            <a:ext cx="2844799" cy="369332"/>
          </a:xfrm>
          <a:prstGeom prst="rect">
            <a:avLst/>
          </a:prstGeom>
          <a:noFill/>
        </p:spPr>
        <p:txBody>
          <a:bodyPr wrap="square" rtlCol="0">
            <a:spAutoFit/>
          </a:bodyPr>
          <a:lstStyle/>
          <a:p>
            <a:pPr algn="l"/>
            <a:r>
              <a:rPr lang="en-US" dirty="0" smtClean="0"/>
              <a:t>Wet Suction Chest Drainage</a:t>
            </a:r>
          </a:p>
        </p:txBody>
      </p:sp>
      <p:sp>
        <p:nvSpPr>
          <p:cNvPr id="13" name="TextBox 12"/>
          <p:cNvSpPr txBox="1"/>
          <p:nvPr/>
        </p:nvSpPr>
        <p:spPr>
          <a:xfrm>
            <a:off x="6444344" y="1043593"/>
            <a:ext cx="2844799" cy="369332"/>
          </a:xfrm>
          <a:prstGeom prst="rect">
            <a:avLst/>
          </a:prstGeom>
          <a:noFill/>
        </p:spPr>
        <p:txBody>
          <a:bodyPr wrap="square" rtlCol="0">
            <a:spAutoFit/>
          </a:bodyPr>
          <a:lstStyle/>
          <a:p>
            <a:pPr algn="l"/>
            <a:r>
              <a:rPr lang="en-US" dirty="0" smtClean="0"/>
              <a:t>Dry Suction Chest Drainage</a:t>
            </a:r>
          </a:p>
        </p:txBody>
      </p:sp>
      <p:sp>
        <p:nvSpPr>
          <p:cNvPr id="14" name="Rectangle 13"/>
          <p:cNvSpPr/>
          <p:nvPr/>
        </p:nvSpPr>
        <p:spPr>
          <a:xfrm>
            <a:off x="431727"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1230915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Basic Care of Chest Tubes</a:t>
            </a:r>
            <a:endParaRPr lang="en-US" dirty="0"/>
          </a:p>
        </p:txBody>
      </p:sp>
      <p:sp>
        <p:nvSpPr>
          <p:cNvPr id="9" name="Text Placeholder 8"/>
          <p:cNvSpPr>
            <a:spLocks noGrp="1"/>
          </p:cNvSpPr>
          <p:nvPr>
            <p:ph type="body" sz="quarter" idx="25"/>
          </p:nvPr>
        </p:nvSpPr>
        <p:spPr/>
        <p:txBody>
          <a:bodyPr/>
          <a:lstStyle/>
          <a:p>
            <a:r>
              <a:rPr lang="en-US" dirty="0" smtClean="0"/>
              <a:t>The activity below should be done per individual hospital protocol</a:t>
            </a:r>
            <a:endParaRPr lang="en-US" dirty="0"/>
          </a:p>
        </p:txBody>
      </p:sp>
      <p:sp>
        <p:nvSpPr>
          <p:cNvPr id="7" name="Content Placeholder 6"/>
          <p:cNvSpPr>
            <a:spLocks noGrp="1"/>
          </p:cNvSpPr>
          <p:nvPr>
            <p:ph sz="half" idx="1"/>
          </p:nvPr>
        </p:nvSpPr>
        <p:spPr/>
        <p:txBody>
          <a:bodyPr/>
          <a:lstStyle/>
          <a:p>
            <a:r>
              <a:rPr lang="en-US" dirty="0" smtClean="0"/>
              <a:t>Assess the patient’s respiratory status (lung sounds, pulse oximetry, respiratory rate and respiratory effort)</a:t>
            </a:r>
          </a:p>
          <a:p>
            <a:r>
              <a:rPr lang="en-US" dirty="0" smtClean="0"/>
              <a:t>Monitor chest tube insertion (dressing, drainage and subcutaneous emphysema)</a:t>
            </a:r>
          </a:p>
          <a:p>
            <a:r>
              <a:rPr lang="en-US" dirty="0" smtClean="0"/>
              <a:t>Observe chest tubing(confirm tube connections and ensure tubing is free from obstructions and dependent loops)</a:t>
            </a:r>
          </a:p>
          <a:p>
            <a:r>
              <a:rPr lang="en-US" dirty="0"/>
              <a:t>Check the amount and character of </a:t>
            </a:r>
            <a:r>
              <a:rPr lang="en-US" dirty="0" smtClean="0"/>
              <a:t>drainage</a:t>
            </a:r>
          </a:p>
          <a:p>
            <a:r>
              <a:rPr lang="en-US" dirty="0" smtClean="0"/>
              <a:t>Collection system check to ensure the following:</a:t>
            </a:r>
          </a:p>
          <a:p>
            <a:pPr lvl="1"/>
            <a:r>
              <a:rPr lang="en-US" dirty="0"/>
              <a:t>T</a:t>
            </a:r>
            <a:r>
              <a:rPr lang="en-US" dirty="0" smtClean="0"/>
              <a:t>he system is secured in upright position</a:t>
            </a:r>
          </a:p>
          <a:p>
            <a:pPr lvl="1"/>
            <a:r>
              <a:rPr lang="en-US" dirty="0" smtClean="0"/>
              <a:t>Presence or absence of air leak</a:t>
            </a:r>
          </a:p>
          <a:p>
            <a:pPr lvl="1"/>
            <a:r>
              <a:rPr lang="en-US" dirty="0" smtClean="0"/>
              <a:t>Presence or absence of </a:t>
            </a:r>
            <a:r>
              <a:rPr lang="en-US" dirty="0" err="1" smtClean="0"/>
              <a:t>tidaling</a:t>
            </a:r>
            <a:endParaRPr lang="en-US" dirty="0" smtClean="0"/>
          </a:p>
          <a:p>
            <a:pPr lvl="1"/>
            <a:r>
              <a:rPr lang="en-US" dirty="0" smtClean="0"/>
              <a:t>Water level at appropriate level for water seal </a:t>
            </a:r>
            <a:r>
              <a:rPr lang="en-US" smtClean="0"/>
              <a:t>(typically </a:t>
            </a:r>
            <a:r>
              <a:rPr lang="en-US" dirty="0" smtClean="0"/>
              <a:t>submerged 2cm)</a:t>
            </a:r>
          </a:p>
          <a:p>
            <a:pPr lvl="1"/>
            <a:r>
              <a:rPr lang="en-US" dirty="0" smtClean="0"/>
              <a:t>Suction level as ordered by physician (typically 20cm)</a:t>
            </a:r>
            <a:endParaRPr lang="en-US" dirty="0"/>
          </a:p>
          <a:p>
            <a:pPr lvl="1"/>
            <a:r>
              <a:rPr lang="en-US" dirty="0" smtClean="0"/>
              <a:t>Apply continuous suction as ordered by the physician</a:t>
            </a:r>
          </a:p>
        </p:txBody>
      </p:sp>
      <p:sp>
        <p:nvSpPr>
          <p:cNvPr id="10" name="TextBox 9"/>
          <p:cNvSpPr txBox="1"/>
          <p:nvPr/>
        </p:nvSpPr>
        <p:spPr>
          <a:xfrm>
            <a:off x="431727" y="5806958"/>
            <a:ext cx="11512428" cy="246221"/>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Rectangle 10"/>
          <p:cNvSpPr/>
          <p:nvPr/>
        </p:nvSpPr>
        <p:spPr>
          <a:xfrm>
            <a:off x="459809" y="6294797"/>
            <a:ext cx="9708240"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247867165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7&quot;/&gt;&lt;/object&gt;&lt;object type=&quot;3&quot; unique_id=&quot;10004&quot;&gt;&lt;property id=&quot;20148&quot; value=&quot;5&quot;/&gt;&lt;property id=&quot;20300&quot; value=&quot;Slide 2&quot;/&gt;&lt;property id=&quot;20307&quot; value=&quot;287&quot;/&gt;&lt;/object&gt;&lt;object type=&quot;3&quot; unique_id=&quot;10005&quot;&gt;&lt;property id=&quot;20148&quot; value=&quot;5&quot;/&gt;&lt;property id=&quot;20300&quot; value=&quot;Slide 3&quot;/&gt;&lt;property id=&quot;20307&quot; value=&quot;317&quot;/&gt;&lt;/object&gt;&lt;object type=&quot;3&quot; unique_id=&quot;10007&quot;&gt;&lt;property id=&quot;20148&quot; value=&quot;5&quot;/&gt;&lt;property id=&quot;20300&quot; value=&quot;Slide 5&quot;/&gt;&lt;property id=&quot;20307&quot; value=&quot;319&quot;/&gt;&lt;/object&gt;&lt;object type=&quot;3&quot; unique_id=&quot;10042&quot;&gt;&lt;property id=&quot;20148&quot; value=&quot;5&quot;/&gt;&lt;property id=&quot;20300&quot; value=&quot;Slide 4&quot;/&gt;&lt;property id=&quot;20307&quot; value=&quot;320&quot;/&gt;&lt;/object&gt;&lt;/object&gt;&lt;object type=&quot;8&quot; unique_id=&quot;10014&quot;&gt;&lt;/object&gt;&lt;/object&gt;&lt;/database&gt;"/>
  <p:tag name="SECTOMILLISECCONVERTED" val="1"/>
</p:tagLst>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2_Divider Slide">
  <a:themeElements>
    <a:clrScheme name="Custom 1">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3.xml><?xml version="1.0" encoding="utf-8"?>
<a:theme xmlns:a="http://schemas.openxmlformats.org/drawingml/2006/main" name="3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4.xml><?xml version="1.0" encoding="utf-8"?>
<a:theme xmlns:a="http://schemas.openxmlformats.org/drawingml/2006/main" name="6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5.xml><?xml version="1.0" encoding="utf-8"?>
<a:theme xmlns:a="http://schemas.openxmlformats.org/drawingml/2006/main" name="7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6" ma:contentTypeDescription="Create a new document." ma:contentTypeScope="" ma:versionID="70f4daa53e4b9068220a121fed56b974">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b295c49f26fcbb8c0bc28ceaa9e38025"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6C5BCE-4B55-43EF-8187-1C1D962F62B6}"/>
</file>

<file path=customXml/itemProps2.xml><?xml version="1.0" encoding="utf-8"?>
<ds:datastoreItem xmlns:ds="http://schemas.openxmlformats.org/officeDocument/2006/customXml" ds:itemID="{58FFB7E5-757C-4F0A-BB44-A880D339082A}">
  <ds:schemaRefs>
    <ds:schemaRef ds:uri="http://schemas.openxmlformats.org/package/2006/metadata/core-properties"/>
    <ds:schemaRef ds:uri="25c48e05-d1cf-4c4f-babf-332f801026b4"/>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18bc6d06-91aa-45f9-be01-d556fab12f9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6E6588B-24AD-41D8-AF45-6CD3C0FAE0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6330</TotalTime>
  <Words>1320</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8</vt:i4>
      </vt:variant>
    </vt:vector>
  </HeadingPairs>
  <TitlesOfParts>
    <vt:vector size="17" baseType="lpstr">
      <vt:lpstr>Arial</vt:lpstr>
      <vt:lpstr>Calibri</vt:lpstr>
      <vt:lpstr>Calibri Light</vt:lpstr>
      <vt:lpstr>Wingdings</vt:lpstr>
      <vt:lpstr>1_Divider Slide</vt:lpstr>
      <vt:lpstr>2_Divider Slide</vt:lpstr>
      <vt:lpstr>3_Divider Slide</vt:lpstr>
      <vt:lpstr>6_Divider Slide</vt:lpstr>
      <vt:lpstr>7_Divider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239</cp:revision>
  <dcterms:created xsi:type="dcterms:W3CDTF">2018-07-17T20:57:03Z</dcterms:created>
  <dcterms:modified xsi:type="dcterms:W3CDTF">2022-02-01T19:31:12Z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