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1" r:id="rId6"/>
    <p:sldId id="259" r:id="rId7"/>
    <p:sldId id="260" r:id="rId8"/>
    <p:sldId id="265" r:id="rId9"/>
    <p:sldId id="264" r:id="rId10"/>
    <p:sldId id="270" r:id="rId11"/>
    <p:sldId id="261" r:id="rId12"/>
    <p:sldId id="269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0E0B-1D62-C86E-52DC-EBA6C43D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91D50-E0C5-84FA-24E2-8F03D7625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4C77C-3406-B16A-CAE2-18B24DF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D0FC7-F45A-AAEA-82CB-704720DB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03E6-6597-3627-70ED-760D827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2434-3A88-24CC-BAB4-198DE072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3A9699-45EF-8662-5CB1-D14ACBB3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CCFF6-58A3-4FB0-6216-61D4946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E6F57-D62A-4121-B652-F78891DD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A0573-4326-4D77-37A8-629B45F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4ADADA-1DD8-8D04-0AF7-CC156178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0D0B8-EDD1-0A41-2CE5-94551207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16BD9-927B-6E3D-EEF7-942FEEAC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ADF32-E548-3BB3-CEAF-6587008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0A19C-D466-F389-E4E7-22929F44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19365-E60A-5F4A-2AA3-66ADC49D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D4DAD-5167-EC68-321D-A5817AD6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50DDB-8C47-A208-6CC6-8795B9AA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A88C4-C72B-A32D-D0EE-D70162F6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9B9C5-A65E-3641-D18D-4F45F15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0546E-3886-6F31-DA9C-6BA7FCD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3F027-5AF7-86EE-DA56-521616C7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4BE9D-1B1D-A7AD-5982-B179D3E0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5CD88-1267-57C4-1D44-DC40F74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26585-1FBB-A4DD-15A6-583B4316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413A-D6FA-052D-53D9-3656ADE3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65855-7FAA-D99B-37CB-F6F251711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A10C8-695D-591A-0E37-CA10234A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F289E-A9C7-E57B-4369-1AE91BF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D689E-1DF6-9AA6-C1A9-F0D1E38D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34467-F0C6-4A13-6BE4-0A87CCD3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27E8F-A9EF-46BD-46D4-E5E52530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2052D-6A9B-82FA-B746-D733708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996035-9723-C500-9484-FD4C467A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DF777-6AEB-5D4A-BD00-2E2BF1F8F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96B929-5518-A708-5C92-4A8C3E3EF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475A68-0299-08F8-F771-DC87848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89A4EA-0B03-D532-A488-44BE265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F45EB3-1D4A-2F83-4DE6-18FFDE37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45D1B-8BBA-5C7A-F589-BB736A1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46AF85-180C-ACE6-C3D5-8AC4869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4E738-9A05-F91D-83D1-439480F9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F5F66B-6DC6-07D9-11A8-E3BCD68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1BB4C3-1B9E-5130-F460-5AC0EA8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B85CF8-EB19-6017-0679-F2BD180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628C50-396B-B122-0464-79C6421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EEB86-1B83-AD1A-240D-ECD948F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848E7-07BB-22F7-48E7-B1A015D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0E2123-E92B-28E1-FE90-9E237FC1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05B95-309F-E389-8879-C2A69F71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E2CA8-909F-12D1-1CB0-AE0E4F07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281D1-78CC-3434-7B24-AA45B75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DE4A5-C38B-88A8-9232-D70DCA8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2F982-026F-C949-F58D-C83969962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DFB19-42FD-F79F-5AB3-9C4F59A2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D1507-4EBC-14D9-06C1-A870466F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2F0547-29AD-4488-A0E2-D53144AF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2E78B-4E0B-2ADD-EB05-2D381B1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FFE515-76F8-79D6-CD5A-93164472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CA378-1B73-2B23-11B6-21F022B6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97611-08AA-F0B2-8570-9EBB54F42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5B01-A514-4176-8242-ABBF95CAD36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26F96-71D6-1744-60CE-000CBF20C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1A204-2761-B81B-B94E-7FBCCE8F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huggingface.co/datasets/LenguajeNaturalAI/casos_clinicos_tratamiento?row=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atasets/head_qa" TargetMode="External"/><Relationship Id="rId5" Type="http://schemas.openxmlformats.org/officeDocument/2006/relationships/hyperlink" Target="https://huggingface.co/datasets/LenguajeNaturalAI/casos_clinicos_diagnostico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LenguajeNaturalAI/casos_clinicos_diagnostico" TargetMode="External"/><Relationship Id="rId2" Type="http://schemas.openxmlformats.org/officeDocument/2006/relationships/hyperlink" Target="https://huggingface.co/datasets/LenguajeNaturalAI/casos_clinicos_tratamiento?row=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head_q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csic.es/bitstream/10261/270429/4/README.txt" TargetMode="External"/><Relationship Id="rId2" Type="http://schemas.openxmlformats.org/officeDocument/2006/relationships/hyperlink" Target="https://github.com/PlanTL-GOB-ES/lm-biomedical-clinical-es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2560316" TargetMode="External"/><Relationship Id="rId2" Type="http://schemas.openxmlformats.org/officeDocument/2006/relationships/hyperlink" Target="https://zenodo.org/records/39780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phadata.com/ord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librain/Llama-2-7b-ft-instruct-es" TargetMode="External"/><Relationship Id="rId2" Type="http://schemas.openxmlformats.org/officeDocument/2006/relationships/hyperlink" Target="https://www.apache.org/licenses/LICENSE-2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allenai/OLMo-1B" TargetMode="External"/><Relationship Id="rId5" Type="http://schemas.openxmlformats.org/officeDocument/2006/relationships/hyperlink" Target="https://huggingface.co/google/gemma-7b" TargetMode="External"/><Relationship Id="rId4" Type="http://schemas.openxmlformats.org/officeDocument/2006/relationships/hyperlink" Target="https://ai.google.dev/gemma/ter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Un Modelo Grande de Lenguaje (LLM) para el contexto médico en idioma español</a:t>
            </a:r>
          </a:p>
          <a:p>
            <a:r>
              <a:rPr lang="es-419" dirty="0" err="1"/>
              <a:t>Hackaton</a:t>
            </a:r>
            <a:r>
              <a:rPr lang="es-419" dirty="0"/>
              <a:t> NLP 2024</a:t>
            </a:r>
          </a:p>
          <a:p>
            <a:r>
              <a:rPr lang="es-419" dirty="0"/>
              <a:t>Marzo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8B3A96-54ED-61E6-F4C0-B471CF52B9FC}"/>
              </a:ext>
            </a:extLst>
          </p:cNvPr>
          <p:cNvSpPr/>
          <p:nvPr/>
        </p:nvSpPr>
        <p:spPr>
          <a:xfrm>
            <a:off x="4486182" y="306917"/>
            <a:ext cx="2787589" cy="1757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Configuración </a:t>
            </a:r>
            <a:r>
              <a:rPr lang="es-419" dirty="0" err="1"/>
              <a:t>Qlora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Salvar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Inferencia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DPO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Mezcla Modelos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76F2AD-DCE1-10B1-90CA-4D3B17D23B38}"/>
              </a:ext>
            </a:extLst>
          </p:cNvPr>
          <p:cNvSpPr/>
          <p:nvPr/>
        </p:nvSpPr>
        <p:spPr>
          <a:xfrm>
            <a:off x="264849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Falcon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2D1DBF-17D6-61B6-4027-B8A97063A60B}"/>
              </a:ext>
            </a:extLst>
          </p:cNvPr>
          <p:cNvSpPr/>
          <p:nvPr/>
        </p:nvSpPr>
        <p:spPr>
          <a:xfrm>
            <a:off x="3236403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LLama2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F12C77-1AEF-C3B7-754F-C19AD3AF1414}"/>
              </a:ext>
            </a:extLst>
          </p:cNvPr>
          <p:cNvSpPr/>
          <p:nvPr/>
        </p:nvSpPr>
        <p:spPr>
          <a:xfrm>
            <a:off x="6207957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Mistral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EB0A7E-6BBE-7976-9C64-5B7202916BE7}"/>
              </a:ext>
            </a:extLst>
          </p:cNvPr>
          <p:cNvSpPr/>
          <p:nvPr/>
        </p:nvSpPr>
        <p:spPr>
          <a:xfrm>
            <a:off x="9219461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Gemma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0F5FA53-0A39-E8E0-923A-AF48F146A0A8}"/>
              </a:ext>
            </a:extLst>
          </p:cNvPr>
          <p:cNvSpPr/>
          <p:nvPr/>
        </p:nvSpPr>
        <p:spPr>
          <a:xfrm rot="20178424">
            <a:off x="1784412" y="2343705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03F87E8-A786-24CE-2A02-DA72F8CF93D5}"/>
              </a:ext>
            </a:extLst>
          </p:cNvPr>
          <p:cNvSpPr/>
          <p:nvPr/>
        </p:nvSpPr>
        <p:spPr>
          <a:xfrm rot="12641252">
            <a:off x="8737106" y="2273333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30DFB9A-3E1E-DC00-4CD4-B395C5E78921}"/>
              </a:ext>
            </a:extLst>
          </p:cNvPr>
          <p:cNvSpPr/>
          <p:nvPr/>
        </p:nvSpPr>
        <p:spPr>
          <a:xfrm rot="12641252">
            <a:off x="6945976" y="2397830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E9A1946-AC4A-41DD-A628-53B2112E6C41}"/>
              </a:ext>
            </a:extLst>
          </p:cNvPr>
          <p:cNvSpPr/>
          <p:nvPr/>
        </p:nvSpPr>
        <p:spPr>
          <a:xfrm rot="19514358">
            <a:off x="4486202" y="2374804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4" y="1216384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3" y="5049458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8" y="3272192"/>
            <a:ext cx="1325563" cy="13255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1BCBB2-B4B0-F57C-064B-ABD2B0F8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84" y="1529002"/>
            <a:ext cx="1088458" cy="10884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829E638-1D11-6CD3-F48D-7EC30A525040}"/>
              </a:ext>
            </a:extLst>
          </p:cNvPr>
          <p:cNvSpPr txBox="1"/>
          <p:nvPr/>
        </p:nvSpPr>
        <p:spPr>
          <a:xfrm>
            <a:off x="4398884" y="3112958"/>
            <a:ext cx="40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/>
              <a:t>Usar, durante el autoajuste, una técnica de mezcla de modelos:</a:t>
            </a:r>
          </a:p>
          <a:p>
            <a:r>
              <a:rPr lang="es-419" dirty="0"/>
              <a:t>TIES y DARE (Ver artículo de </a:t>
            </a:r>
            <a:r>
              <a:rPr lang="es-419" dirty="0" err="1"/>
              <a:t>BioMistral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195308" y="463894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Libros de medicina en español</a:t>
            </a:r>
            <a:endParaRPr lang="en-US" sz="1200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85C0B4-B38A-8590-E394-4439C969795F}"/>
              </a:ext>
            </a:extLst>
          </p:cNvPr>
          <p:cNvSpPr/>
          <p:nvPr/>
        </p:nvSpPr>
        <p:spPr>
          <a:xfrm>
            <a:off x="4081980" y="1385161"/>
            <a:ext cx="4112109" cy="13255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lvl="1" algn="r"/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C03D44-FFDF-CEE7-9C22-26BBC83F258F}"/>
              </a:ext>
            </a:extLst>
          </p:cNvPr>
          <p:cNvSpPr txBox="1"/>
          <p:nvPr/>
        </p:nvSpPr>
        <p:spPr>
          <a:xfrm>
            <a:off x="6094791" y="1574469"/>
            <a:ext cx="249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Usar LLM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BioMistal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Modelo para contexto Médico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2C490CF-2C2F-F300-175F-302AC7A3A690}"/>
              </a:ext>
            </a:extLst>
          </p:cNvPr>
          <p:cNvSpPr/>
          <p:nvPr/>
        </p:nvSpPr>
        <p:spPr>
          <a:xfrm rot="19876319">
            <a:off x="3377376" y="2329469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9D27A45-83CD-32B3-B138-48C4121A8A75}"/>
              </a:ext>
            </a:extLst>
          </p:cNvPr>
          <p:cNvSpPr/>
          <p:nvPr/>
        </p:nvSpPr>
        <p:spPr>
          <a:xfrm rot="8973099">
            <a:off x="3892857" y="2915122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232340" y="770195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153879" y="6314299"/>
            <a:ext cx="279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Conjunto de preguntas y respuestas en español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136038" y="261746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Artículos de medicina en español</a:t>
            </a:r>
            <a:endParaRPr lang="en-US" sz="1200" i="1" dirty="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25E418CF-3996-EB14-30AF-B2063263749C}"/>
              </a:ext>
            </a:extLst>
          </p:cNvPr>
          <p:cNvSpPr/>
          <p:nvPr/>
        </p:nvSpPr>
        <p:spPr>
          <a:xfrm rot="19876319">
            <a:off x="1769441" y="3626232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E5ECDA7-246C-E2E7-A340-83BBFF220B1A}"/>
              </a:ext>
            </a:extLst>
          </p:cNvPr>
          <p:cNvSpPr txBox="1"/>
          <p:nvPr/>
        </p:nvSpPr>
        <p:spPr>
          <a:xfrm>
            <a:off x="1537209" y="3020767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Entrenar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EA09B6-837A-60A3-02E5-D920D6B86D19}"/>
              </a:ext>
            </a:extLst>
          </p:cNvPr>
          <p:cNvSpPr txBox="1"/>
          <p:nvPr/>
        </p:nvSpPr>
        <p:spPr>
          <a:xfrm>
            <a:off x="4063746" y="956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Direct Preference Optimization (DPO)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837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03" y="1098968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82" y="4932042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57" y="3154776"/>
            <a:ext cx="1325563" cy="132556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5763088" y="4519892"/>
            <a:ext cx="29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5"/>
              </a:rPr>
              <a:t>casos_clinicos_diagnostico</a:t>
            </a:r>
            <a:endParaRPr lang="en-US" sz="1200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5751169" y="652779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5370990" y="6196883"/>
            <a:ext cx="3414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Exams to access a specialized position in the Spanish healthcare system </a:t>
            </a:r>
            <a:r>
              <a:rPr lang="en-US" sz="1200" dirty="0"/>
              <a:t>(</a:t>
            </a:r>
            <a:r>
              <a:rPr lang="es-419" sz="1400" dirty="0" err="1">
                <a:hlinkClick r:id="rId6"/>
              </a:rPr>
              <a:t>head_qa</a:t>
            </a:r>
            <a:r>
              <a:rPr lang="en-US" sz="1200" dirty="0"/>
              <a:t>)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5654867" y="2500044"/>
            <a:ext cx="2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7"/>
              </a:rPr>
              <a:t>casos_clinicos_tratamiento</a:t>
            </a:r>
            <a:endParaRPr lang="en-US" sz="1200" i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0F63C10-CA9D-BAF7-BA02-EFC1C8B4C1C7}"/>
              </a:ext>
            </a:extLst>
          </p:cNvPr>
          <p:cNvSpPr/>
          <p:nvPr/>
        </p:nvSpPr>
        <p:spPr>
          <a:xfrm>
            <a:off x="4296932" y="3343464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4FE265-364D-8F24-2CE8-AE2628057BAB}"/>
              </a:ext>
            </a:extLst>
          </p:cNvPr>
          <p:cNvSpPr txBox="1"/>
          <p:nvPr/>
        </p:nvSpPr>
        <p:spPr>
          <a:xfrm>
            <a:off x="4258819" y="2737999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Evaluar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5A3A474-25D0-4575-580A-30756C4EA5D4}"/>
              </a:ext>
            </a:extLst>
          </p:cNvPr>
          <p:cNvSpPr/>
          <p:nvPr/>
        </p:nvSpPr>
        <p:spPr>
          <a:xfrm rot="1431006" flipV="1">
            <a:off x="7756001" y="1810068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149F126-4871-141D-E3C9-01F6CA49F50B}"/>
              </a:ext>
            </a:extLst>
          </p:cNvPr>
          <p:cNvSpPr/>
          <p:nvPr/>
        </p:nvSpPr>
        <p:spPr>
          <a:xfrm flipV="1">
            <a:off x="7744041" y="3628952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A2D3513-79A3-DBB5-EC6B-089DC4E7DF91}"/>
              </a:ext>
            </a:extLst>
          </p:cNvPr>
          <p:cNvSpPr/>
          <p:nvPr/>
        </p:nvSpPr>
        <p:spPr>
          <a:xfrm rot="20024228" flipV="1">
            <a:off x="8083877" y="5432505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14DD86-0783-DFCE-CBFB-2B1A5AF05E6C}"/>
              </a:ext>
            </a:extLst>
          </p:cNvPr>
          <p:cNvSpPr txBox="1"/>
          <p:nvPr/>
        </p:nvSpPr>
        <p:spPr>
          <a:xfrm>
            <a:off x="9336516" y="1630003"/>
            <a:ext cx="3065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Desempeño: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Accuracy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F1-Macro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Otras para LLM en </a:t>
            </a:r>
          </a:p>
          <a:p>
            <a:r>
              <a:rPr lang="es-419" dirty="0"/>
              <a:t>contexto médico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BEE8B7-C3C0-CB2D-775B-2F90A67E5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1258" y="3316699"/>
            <a:ext cx="2209733" cy="22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3828D-7CB8-5745-F1FA-AE47C63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Evaluación de la propuesta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BC83B-5DCD-BC27-83E4-A96AF326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Medicas a emplear: </a:t>
            </a:r>
            <a:r>
              <a:rPr lang="es-419" dirty="0" err="1"/>
              <a:t>Accuracy</a:t>
            </a:r>
            <a:r>
              <a:rPr lang="es-419" dirty="0"/>
              <a:t>, F1-Macro</a:t>
            </a:r>
          </a:p>
          <a:p>
            <a:r>
              <a:rPr lang="es-419" dirty="0"/>
              <a:t> Conjuntos de Datos para evaluar LLM autoajustado en español para evaluar el desempeño de los modelos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Tomando como referencia el método de evaluación de </a:t>
            </a:r>
            <a:r>
              <a:rPr lang="es-419" dirty="0" err="1"/>
              <a:t>Meditron</a:t>
            </a:r>
            <a:r>
              <a:rPr lang="es-419" dirty="0"/>
              <a:t> y </a:t>
            </a:r>
            <a:r>
              <a:rPr lang="es-419" dirty="0" err="1"/>
              <a:t>BioMistral</a:t>
            </a:r>
            <a:endParaRPr lang="es-419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Usar el conjunto de datos: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2"/>
              </a:rPr>
              <a:t>LenguajeNaturalAI</a:t>
            </a:r>
            <a:r>
              <a:rPr lang="es-419" dirty="0">
                <a:hlinkClick r:id="rId2"/>
              </a:rPr>
              <a:t>/</a:t>
            </a:r>
            <a:r>
              <a:rPr lang="es-419" dirty="0" err="1">
                <a:hlinkClick r:id="rId2"/>
              </a:rPr>
              <a:t>casos_clinicos_tratamiento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3"/>
              </a:rPr>
              <a:t>LenguajeNaturalAI</a:t>
            </a:r>
            <a:r>
              <a:rPr lang="es-419" dirty="0">
                <a:hlinkClick r:id="rId3"/>
              </a:rPr>
              <a:t>/</a:t>
            </a:r>
            <a:r>
              <a:rPr lang="es-419" dirty="0" err="1">
                <a:hlinkClick r:id="rId3"/>
              </a:rPr>
              <a:t>casos_clinicos_diagnostico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4"/>
              </a:rPr>
              <a:t>head_qa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>
                <a:solidFill>
                  <a:srgbClr val="FF0000"/>
                </a:solidFill>
              </a:rPr>
              <a:t>Evaluación de </a:t>
            </a:r>
            <a:r>
              <a:rPr lang="es-419" b="1" dirty="0" err="1">
                <a:solidFill>
                  <a:srgbClr val="FF0000"/>
                </a:solidFill>
              </a:rPr>
              <a:t>prompt</a:t>
            </a:r>
            <a:r>
              <a:rPr lang="es-419" dirty="0">
                <a:solidFill>
                  <a:srgbClr val="FF0000"/>
                </a:solidFill>
              </a:rPr>
              <a:t> y </a:t>
            </a:r>
            <a:r>
              <a:rPr lang="es-419" b="1" dirty="0">
                <a:solidFill>
                  <a:srgbClr val="FF0000"/>
                </a:solidFill>
              </a:rPr>
              <a:t>respuestas</a:t>
            </a:r>
            <a:r>
              <a:rPr lang="es-419" dirty="0">
                <a:solidFill>
                  <a:srgbClr val="FF0000"/>
                </a:solidFill>
              </a:rPr>
              <a:t> sobre medicina natural y tradicional </a:t>
            </a:r>
            <a:r>
              <a:rPr lang="es-419" b="1" dirty="0">
                <a:solidFill>
                  <a:srgbClr val="FF0000"/>
                </a:solidFill>
              </a:rPr>
              <a:t>(reto)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3665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Un Modelo Largo de Lenguaje (LLM) para el contexto médico en idioma español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8B3DE-14C0-F25B-D1DF-1E2D0FB8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Propuesta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5218F-43EF-2734-3EF2-02A1324F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Conjuntos de datos para el entrenamiento</a:t>
            </a:r>
          </a:p>
          <a:p>
            <a:r>
              <a:rPr lang="es-419" dirty="0"/>
              <a:t>Hipótesis para el autoajuste del modelo</a:t>
            </a:r>
          </a:p>
          <a:p>
            <a:r>
              <a:rPr lang="es-419" dirty="0"/>
              <a:t>Propuesta de modelos para el autoajuste</a:t>
            </a:r>
          </a:p>
          <a:p>
            <a:r>
              <a:rPr lang="es-419" dirty="0"/>
              <a:t>Estructura del entrenador</a:t>
            </a:r>
          </a:p>
          <a:p>
            <a:r>
              <a:rPr lang="es-419" dirty="0"/>
              <a:t>Evaluación de la 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1821-9B7D-E401-C4A4-CEF35BD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Hackaton</a:t>
            </a:r>
            <a:r>
              <a:rPr lang="en-US" dirty="0"/>
              <a:t> NLP 2024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863F1-1C2D-AB7B-AC1B-5581AC8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2"/>
            <a:ext cx="10515600" cy="528221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 Decoder-Only (GPT-like Models)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Generating Medical Text:</a:t>
            </a:r>
            <a:r>
              <a:rPr lang="en-US" b="0" i="0" dirty="0">
                <a:effectLst/>
                <a:latin typeface="-apple-system"/>
              </a:rPr>
              <a:t> Generating discharge summaries, patient instructions, or creating medical content.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Question Answering:</a:t>
            </a:r>
            <a:r>
              <a:rPr lang="en-US" b="0" i="0" dirty="0">
                <a:effectLst/>
                <a:latin typeface="-apple-system"/>
              </a:rPr>
              <a:t> Providing answers to medical questions based on a large corpus of medical knowledge.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Dialogue Systems:</a:t>
            </a:r>
            <a:r>
              <a:rPr lang="en-US" b="0" i="0" dirty="0">
                <a:effectLst/>
                <a:latin typeface="-apple-system"/>
              </a:rPr>
              <a:t> Powering conversational agents for patient engagement or support.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Approach: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Data Preparation:</a:t>
            </a:r>
            <a:r>
              <a:rPr lang="en-US" b="0" i="0" dirty="0">
                <a:effectLst/>
                <a:latin typeface="-apple-system"/>
              </a:rPr>
              <a:t> Assemble a large corpus of medical texts, including dialogues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-apple-system"/>
              </a:rPr>
              <a:t> (if available), Q&amp;A pairs, and general medical information.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Preprocessing:</a:t>
            </a:r>
            <a:r>
              <a:rPr lang="en-US" b="0" i="0" dirty="0">
                <a:effectLst/>
                <a:latin typeface="-apple-system"/>
              </a:rPr>
              <a:t> Similar to the BERT approach but ensure the texts are suitable for generative tasks.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Fine-Tuning:</a:t>
            </a:r>
            <a:r>
              <a:rPr lang="en-US" b="0" i="0" dirty="0">
                <a:effectLst/>
                <a:latin typeface="-apple-system"/>
              </a:rPr>
              <a:t> Use a pre-trained GPT model and fine-tune it on your dataset. You may experiment with different prompts and fine-tuning strategies to improve performance on generative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AE56-871C-8E98-3AE6-2FD977C6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Conjuntos de datos para el entrenamiento</a:t>
            </a:r>
            <a:br>
              <a:rPr lang="es-419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B773D-40C0-15C3-1B1B-E25FE42F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53177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de fuentes médicas en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generados a partir de </a:t>
            </a:r>
            <a:r>
              <a:rPr lang="es-419" sz="2400" dirty="0" err="1"/>
              <a:t>Question</a:t>
            </a:r>
            <a:r>
              <a:rPr lang="es-419" sz="2400" dirty="0"/>
              <a:t> and </a:t>
            </a:r>
            <a:r>
              <a:rPr lang="es-419" sz="2400" dirty="0" err="1"/>
              <a:t>Answer</a:t>
            </a:r>
            <a:r>
              <a:rPr lang="es-419" sz="2400" dirty="0"/>
              <a:t> (Q&amp;A) tomando como fuentes libros de medicina y artículos escritos en español usando un LLM (</a:t>
            </a:r>
            <a:r>
              <a:rPr lang="es-419" sz="2400" dirty="0" err="1"/>
              <a:t>p.ej</a:t>
            </a:r>
            <a:r>
              <a:rPr lang="es-419" sz="2400" dirty="0"/>
              <a:t> </a:t>
            </a:r>
            <a:r>
              <a:rPr lang="es-419" sz="2400" dirty="0" err="1"/>
              <a:t>BioMistral</a:t>
            </a:r>
            <a:r>
              <a:rPr lang="es-419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la traducción de fuentes médicas (</a:t>
            </a:r>
            <a:r>
              <a:rPr lang="es-419" sz="2400" dirty="0" err="1"/>
              <a:t>e.d</a:t>
            </a:r>
            <a:r>
              <a:rPr lang="es-419" sz="2400" dirty="0"/>
              <a:t> artículos, libros, </a:t>
            </a:r>
            <a:r>
              <a:rPr lang="es-419" sz="2400" dirty="0" err="1"/>
              <a:t>datasets</a:t>
            </a:r>
            <a:r>
              <a:rPr lang="es-419" sz="2400" dirty="0"/>
              <a:t> de Q</a:t>
            </a:r>
            <a:r>
              <a:rPr lang="en-US" sz="2400" dirty="0"/>
              <a:t>&amp;A</a:t>
            </a:r>
            <a:r>
              <a:rPr lang="es-419" sz="2400" dirty="0"/>
              <a:t>) en ingles al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de medicina alternativa (</a:t>
            </a:r>
            <a:r>
              <a:rPr lang="es-419" sz="2400" dirty="0" err="1"/>
              <a:t>e.d</a:t>
            </a:r>
            <a:r>
              <a:rPr lang="es-419" sz="2400" dirty="0"/>
              <a:t> natural, acupuntura, otros) de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Q&amp;A de medicina alternativa de fuentes médicas tomando como fuente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400" dirty="0">
                <a:solidFill>
                  <a:srgbClr val="FF0000"/>
                </a:solidFill>
              </a:rPr>
              <a:t>Conjunto de datos generados a partir de Q&amp;A de medicina alternativa de videos de </a:t>
            </a:r>
            <a:r>
              <a:rPr lang="es-419" sz="2400" dirty="0" err="1">
                <a:solidFill>
                  <a:srgbClr val="FF0000"/>
                </a:solidFill>
              </a:rPr>
              <a:t>youtube</a:t>
            </a:r>
            <a:r>
              <a:rPr lang="es-419" sz="2400" dirty="0">
                <a:solidFill>
                  <a:srgbClr val="FF0000"/>
                </a:solidFill>
              </a:rPr>
              <a:t> en español (novedad) (reto como evaluar)</a:t>
            </a:r>
          </a:p>
          <a:p>
            <a:pPr marL="0" indent="0">
              <a:buNone/>
            </a:pPr>
            <a:endParaRPr lang="es-419" sz="2400" dirty="0">
              <a:solidFill>
                <a:srgbClr val="FF0000"/>
              </a:solidFill>
            </a:endParaRPr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462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3D9FB-2BA0-B5CF-C544-63523CB5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74082-9F68-DD6B-A449-FD5DE2FA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Tener en cuenta los recursos listados en este articulo</a:t>
            </a:r>
          </a:p>
          <a:p>
            <a:pPr marL="0" indent="0">
              <a:buNone/>
            </a:pPr>
            <a:r>
              <a:rPr lang="es-419" dirty="0"/>
              <a:t>   </a:t>
            </a:r>
            <a:r>
              <a:rPr lang="es-419" dirty="0">
                <a:hlinkClick r:id="rId2"/>
              </a:rPr>
              <a:t>https://github.com/PlanTL-GOB-ES/lm-biomedical-clinical-es?tab=readme-ov-file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    </a:t>
            </a:r>
            <a:r>
              <a:rPr lang="es-419" dirty="0">
                <a:hlinkClick r:id="rId3"/>
              </a:rPr>
              <a:t>https://digital.csic.es/bitstream/10261/270429/4/README.txt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544D82-78EC-2DFA-5A30-1A2FA12A2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372367"/>
              </p:ext>
            </p:extLst>
          </p:nvPr>
        </p:nvGraphicFramePr>
        <p:xfrm>
          <a:off x="1012054" y="164856"/>
          <a:ext cx="9357063" cy="2176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773">
                  <a:extLst>
                    <a:ext uri="{9D8B030D-6E8A-4147-A177-3AD203B41FA5}">
                      <a16:colId xmlns:a16="http://schemas.microsoft.com/office/drawing/2014/main" val="378984735"/>
                    </a:ext>
                  </a:extLst>
                </a:gridCol>
                <a:gridCol w="2200121">
                  <a:extLst>
                    <a:ext uri="{9D8B030D-6E8A-4147-A177-3AD203B41FA5}">
                      <a16:colId xmlns:a16="http://schemas.microsoft.com/office/drawing/2014/main" val="3084376650"/>
                    </a:ext>
                  </a:extLst>
                </a:gridCol>
                <a:gridCol w="2593000">
                  <a:extLst>
                    <a:ext uri="{9D8B030D-6E8A-4147-A177-3AD203B41FA5}">
                      <a16:colId xmlns:a16="http://schemas.microsoft.com/office/drawing/2014/main" val="2911062572"/>
                    </a:ext>
                  </a:extLst>
                </a:gridCol>
                <a:gridCol w="1953169">
                  <a:extLst>
                    <a:ext uri="{9D8B030D-6E8A-4147-A177-3AD203B41FA5}">
                      <a16:colId xmlns:a16="http://schemas.microsoft.com/office/drawing/2014/main" val="3363349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Conjunto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Tipo (1,2,3,4,5)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Cantidad de Tokens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Fuente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26323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Medical Lexicon for Spanish (</a:t>
                      </a:r>
                      <a:r>
                        <a:rPr lang="en-US" dirty="0" err="1"/>
                        <a:t>MedLexSp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https://digital.csic.es/handle/10261/270429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257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CodiEsp</a:t>
                      </a:r>
                      <a:r>
                        <a:rPr lang="en-US" b="1" dirty="0"/>
                        <a:t> corpus: gold standard Spanish clinical cases coded in ICD10 (CIE10) - eHealth CLEF2020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https://zenodo.org/records/3837305#.XsZFoXUzZpg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83910"/>
                  </a:ext>
                </a:extLst>
              </a:tr>
              <a:tr h="1878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Cantemist</a:t>
                      </a:r>
                      <a:r>
                        <a:rPr lang="en-US" b="1" dirty="0"/>
                        <a:t> corpus: gold standard of oncology clinical cases annotated with CIE-O 3 terminology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https://huggingface.co/datasets/PlanTL-GOB-ES/cantemist-ner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2"/>
                        </a:rPr>
                        <a:t>https://zenodo.org/records/3978041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32237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The Chilean Waiting List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https://zenodo.org/records/7555181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98011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CT-EBM-SP - Corpus of Clinical Trials for Evidence-Based-Medicine in Spanish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292 173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https://zenodo.org/records/6059737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53450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MedlinePlus Spanish (National Library of Medicine, NLM)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https://medlineplus.gov/spanish/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38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 err="1"/>
                        <a:t>PlanTL</a:t>
                      </a:r>
                      <a:r>
                        <a:rPr lang="en-US" dirty="0"/>
                        <a:t>-GOB-ES/</a:t>
                      </a:r>
                      <a:r>
                        <a:rPr lang="en-US" dirty="0" err="1"/>
                        <a:t>pharmaconer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Estudiar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llevar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formato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relacionado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de mas </a:t>
                      </a:r>
                      <a:r>
                        <a:rPr lang="en-US" dirty="0" err="1"/>
                        <a:t>abajo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https://huggingface.co/datasets/PlanTL-GOB-ES/pharmaconer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04695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The Spanish Clinical Case Corpus (SPACCC)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396,988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https://zenodo.org/records/2560316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https://github.com/PlanTL-GOB-ES/SPACCC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16418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ORDO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construir un recurso que se parezca a la base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https://www.orphadata.com/ordo/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https://www.orphadata.com/docs/WhatIsORDO.pdf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7201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DisTEMIST</a:t>
                      </a:r>
                      <a:r>
                        <a:rPr lang="en-US" b="1" dirty="0"/>
                        <a:t> corpus: detection and normalization of disease mentions in </a:t>
                      </a:r>
                      <a:r>
                        <a:rPr lang="en-US" b="1" dirty="0" err="1"/>
                        <a:t>spanish</a:t>
                      </a:r>
                      <a:r>
                        <a:rPr lang="en-US" b="1" dirty="0"/>
                        <a:t> clinical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614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Spanish Drug Effect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https://github.com/isegura/ADR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4083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r>
                        <a:rPr lang="en-US" dirty="0"/>
                        <a:t>Unified Medical Language System (UMLS)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https://www.nlm.nih.gov/research/umls/index.html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2178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Spanish Biomedical Crawled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En el texto tiene la descripción y la clasificación como enfermedad esto suena como un recurso a </a:t>
                      </a:r>
                      <a:r>
                        <a:rPr lang="es-419" dirty="0" err="1"/>
                        <a:t>prentrenar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https://zenodo.org/records/5513237#.Yp7lU_exWV4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9691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MeSpEn_Parallel</a:t>
                      </a:r>
                      <a:r>
                        <a:rPr lang="en-US" b="1" dirty="0"/>
                        <a:t>-Corpora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https://zenodo.org/records/3562536#.YlP1UshBwio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2249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b="1" dirty="0"/>
                        <a:t>European Clinical Case Corpus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https://live.european-language-grid.eu/catalogue/corpus/7618/download/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5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52B7D-1371-F1B2-AD1B-C576042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168"/>
            <a:ext cx="10515600" cy="709073"/>
          </a:xfrm>
        </p:spPr>
        <p:txBody>
          <a:bodyPr>
            <a:normAutofit fontScale="90000"/>
          </a:bodyPr>
          <a:lstStyle/>
          <a:p>
            <a:r>
              <a:rPr lang="es-419" b="1" dirty="0"/>
              <a:t>Hipótesis para el autoajuste del modelo</a:t>
            </a:r>
            <a:br>
              <a:rPr lang="es-419" b="1" dirty="0"/>
            </a:b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735EC-6B0B-DDA9-0422-F07CF826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056444"/>
            <a:ext cx="11354540" cy="5699464"/>
          </a:xfrm>
        </p:spPr>
        <p:txBody>
          <a:bodyPr>
            <a:normAutofit fontScale="47500" lnSpcReduction="20000"/>
          </a:bodyPr>
          <a:lstStyle/>
          <a:p>
            <a:r>
              <a:rPr lang="es-419" sz="4400" dirty="0"/>
              <a:t> Hipótesis u Objetivo General:</a:t>
            </a:r>
          </a:p>
          <a:p>
            <a:pPr marL="0" indent="0">
              <a:buNone/>
            </a:pPr>
            <a:endParaRPr lang="es-419" sz="4400" dirty="0"/>
          </a:p>
          <a:p>
            <a:pPr marL="0" indent="0" algn="just">
              <a:buNone/>
            </a:pPr>
            <a:r>
              <a:rPr lang="es-419" sz="4400" i="1" dirty="0"/>
              <a:t>El autoajuste de un modelo LLM fundacional (</a:t>
            </a:r>
            <a:r>
              <a:rPr lang="es-419" sz="4400" i="1" dirty="0" err="1"/>
              <a:t>e.d</a:t>
            </a:r>
            <a:r>
              <a:rPr lang="es-419" sz="4400" i="1" dirty="0"/>
              <a:t> Llama2, Falcon , </a:t>
            </a:r>
            <a:r>
              <a:rPr lang="es-419" sz="4400" i="1" dirty="0" err="1"/>
              <a:t>BioMistral</a:t>
            </a:r>
            <a:r>
              <a:rPr lang="es-419" sz="4400" i="1" dirty="0"/>
              <a:t>, </a:t>
            </a:r>
            <a:r>
              <a:rPr lang="es-419" sz="4400" i="1" dirty="0" err="1"/>
              <a:t>Meditron</a:t>
            </a:r>
            <a:r>
              <a:rPr lang="es-419" sz="4400" i="1" dirty="0"/>
              <a:t>) con un alto grado o completamente </a:t>
            </a:r>
            <a:r>
              <a:rPr lang="es-419" sz="4400" i="1" dirty="0" err="1"/>
              <a:t>pre-entrenado</a:t>
            </a:r>
            <a:r>
              <a:rPr lang="es-419" sz="4400" i="1" dirty="0"/>
              <a:t> con textos en español, para datos de entrenamiento médico dará buenos resultados si:</a:t>
            </a:r>
          </a:p>
          <a:p>
            <a:pPr marL="0" indent="0" algn="just">
              <a:buNone/>
            </a:pPr>
            <a:endParaRPr lang="es-419" sz="44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 Se usa la técnica de </a:t>
            </a:r>
            <a:r>
              <a:rPr lang="es-419" sz="3300" dirty="0" err="1"/>
              <a:t>Qlora</a:t>
            </a:r>
            <a:r>
              <a:rPr lang="es-419" sz="3300" dirty="0"/>
              <a:t> permitirá mantener el desempeño y el costo del modelo (</a:t>
            </a:r>
            <a:r>
              <a:rPr lang="es-419" sz="3300" dirty="0" err="1"/>
              <a:t>e.d</a:t>
            </a:r>
            <a:r>
              <a:rPr lang="es-419" sz="3300" dirty="0"/>
              <a:t> memoria, velocidad de respuesta, </a:t>
            </a:r>
            <a:r>
              <a:rPr lang="es-419" sz="3300" dirty="0" err="1"/>
              <a:t>etc</a:t>
            </a:r>
            <a:r>
              <a:rPr lang="es-419" sz="33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Se usa la estrategia mezclado (</a:t>
            </a:r>
            <a:r>
              <a:rPr lang="es-419" sz="3300" dirty="0" err="1"/>
              <a:t>mixed</a:t>
            </a:r>
            <a:r>
              <a:rPr lang="es-419" sz="3300" dirty="0"/>
              <a:t>) de </a:t>
            </a:r>
            <a:r>
              <a:rPr lang="es-419" sz="3300" dirty="0" err="1"/>
              <a:t>BioMistral</a:t>
            </a:r>
            <a:r>
              <a:rPr lang="es-419" sz="3300" dirty="0"/>
              <a:t> propuesto en el trabajo “</a:t>
            </a:r>
            <a:r>
              <a:rPr lang="en-US" sz="3300" dirty="0" err="1"/>
              <a:t>BioMistral</a:t>
            </a:r>
            <a:r>
              <a:rPr lang="en-US" sz="3300" dirty="0"/>
              <a:t>: A Collection of Open-Source Pretrained Large Language Models for Medical Domains</a:t>
            </a:r>
            <a:r>
              <a:rPr lang="es-419" sz="3300" dirty="0"/>
              <a:t>” dará mejores resultados en el desempeño del modelo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Si se usa la estrategia  de replay (Aprendizaje Continuo) usado en </a:t>
            </a:r>
            <a:r>
              <a:rPr lang="es-419" sz="3300" dirty="0" err="1"/>
              <a:t>Meditron</a:t>
            </a:r>
            <a:r>
              <a:rPr lang="es-419" sz="3300" dirty="0"/>
              <a:t> en el trabajo “</a:t>
            </a:r>
            <a:r>
              <a:rPr lang="en-US" sz="3300" dirty="0"/>
              <a:t>Meditron-70b: Scaling medical pretraining for large language models</a:t>
            </a:r>
            <a:r>
              <a:rPr lang="es-419" sz="3300" dirty="0"/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de estrategia como </a:t>
            </a:r>
            <a:r>
              <a:rPr lang="en-US" sz="3300" b="1" dirty="0"/>
              <a:t>Direct Preference Optimization (DPO) </a:t>
            </a:r>
            <a:r>
              <a:rPr lang="en-US" sz="3300" dirty="0" err="1"/>
              <a:t>permite</a:t>
            </a:r>
            <a:r>
              <a:rPr lang="en-US" sz="3300" dirty="0"/>
              <a:t> </a:t>
            </a:r>
            <a:r>
              <a:rPr lang="en-US" sz="3300" dirty="0" err="1"/>
              <a:t>mejorar</a:t>
            </a:r>
            <a:r>
              <a:rPr lang="en-US" sz="3300" dirty="0"/>
              <a:t> </a:t>
            </a:r>
            <a:r>
              <a:rPr lang="en-US" sz="3300" dirty="0" err="1"/>
              <a:t>el</a:t>
            </a:r>
            <a:r>
              <a:rPr lang="en-US" sz="3300" dirty="0"/>
              <a:t> </a:t>
            </a:r>
            <a:r>
              <a:rPr lang="en-US" sz="3300" dirty="0" err="1"/>
              <a:t>desempeño</a:t>
            </a:r>
            <a:r>
              <a:rPr lang="en-US" sz="3300" dirty="0"/>
              <a:t> sin usar RLHF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en al autoajuste de fuentes de medicina tradicional y natural permitirá generar resultados o soluciones a problemas médicos más accesibles a los usuarios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3300" dirty="0"/>
              <a:t>Puede obtenerse con una estrategia </a:t>
            </a:r>
            <a:r>
              <a:rPr lang="en-US" sz="3300" dirty="0"/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1449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A946-4591-E2B8-B38D-B24599DC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4EDFB-C315-7B5C-CE4F-B20E0043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558"/>
          </a:xfrm>
        </p:spPr>
        <p:txBody>
          <a:bodyPr>
            <a:normAutofit fontScale="92500" lnSpcReduction="20000"/>
          </a:bodyPr>
          <a:lstStyle/>
          <a:p>
            <a:r>
              <a:rPr lang="es-419" dirty="0"/>
              <a:t>Criterios para la selección: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b="1" dirty="0"/>
              <a:t>Objetivo de la investigación: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Analizar todos los modelos LLM en español en el repositorio </a:t>
            </a:r>
            <a:r>
              <a:rPr lang="es-ES" dirty="0" err="1"/>
              <a:t>hugginface</a:t>
            </a:r>
            <a:r>
              <a:rPr lang="es-ES" dirty="0"/>
              <a:t> construido con un modelo fundacional como Llama2 u otro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b="1" dirty="0"/>
              <a:t>Criterios de investigación:</a:t>
            </a:r>
          </a:p>
          <a:p>
            <a:pPr lvl="1"/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Modelo de fundación </a:t>
            </a:r>
            <a:r>
              <a:rPr lang="es-ES" dirty="0" err="1"/>
              <a:t>Meditron</a:t>
            </a:r>
            <a:r>
              <a:rPr lang="es-ES" dirty="0"/>
              <a:t> similar, para reutilizar todos los requisitos usados.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Otro modelo con criterios competitivos como Mistral, </a:t>
            </a:r>
            <a:r>
              <a:rPr lang="es-ES" dirty="0" err="1"/>
              <a:t>Gemminis</a:t>
            </a:r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Licencias Open </a:t>
            </a:r>
            <a:r>
              <a:rPr lang="es-ES" dirty="0" err="1"/>
              <a:t>Source</a:t>
            </a:r>
            <a:r>
              <a:rPr lang="es-ES" dirty="0"/>
              <a:t> o similares para próxima implementación en varios contextos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Fue construido con corpus en español o durante su </a:t>
            </a:r>
            <a:r>
              <a:rPr lang="es-ES" dirty="0" err="1"/>
              <a:t>pre-entrenamiento</a:t>
            </a:r>
            <a:r>
              <a:rPr lang="es-ES" dirty="0"/>
              <a:t> o autoajuste se uso alguna parte del corpus en idioma español	</a:t>
            </a:r>
          </a:p>
          <a:p>
            <a:pPr marL="457200" lvl="1" indent="0">
              <a:buNone/>
            </a:pPr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97FCF-A920-D8F2-D042-B45A28B7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8C2778-0364-AD4C-ED7E-62D7EF42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6273"/>
              </p:ext>
            </p:extLst>
          </p:nvPr>
        </p:nvGraphicFramePr>
        <p:xfrm>
          <a:off x="310718" y="1841609"/>
          <a:ext cx="11416684" cy="4641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4906">
                  <a:extLst>
                    <a:ext uri="{9D8B030D-6E8A-4147-A177-3AD203B41FA5}">
                      <a16:colId xmlns:a16="http://schemas.microsoft.com/office/drawing/2014/main" val="1680711317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935494995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1956809976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2797609047"/>
                    </a:ext>
                  </a:extLst>
                </a:gridCol>
                <a:gridCol w="3725889">
                  <a:extLst>
                    <a:ext uri="{9D8B030D-6E8A-4147-A177-3AD203B41FA5}">
                      <a16:colId xmlns:a16="http://schemas.microsoft.com/office/drawing/2014/main" val="2608018957"/>
                    </a:ext>
                  </a:extLst>
                </a:gridCol>
              </a:tblGrid>
              <a:tr h="351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Nombre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Modelo</a:t>
                      </a:r>
                      <a:r>
                        <a:rPr lang="en-US" sz="1400" b="1" u="none" strike="noStrike" dirty="0">
                          <a:effectLst/>
                        </a:rPr>
                        <a:t> Base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Licencia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Prentrenado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en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español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URL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extLst>
                  <a:ext uri="{0D108BD9-81ED-4DB2-BD59-A6C34878D82A}">
                    <a16:rowId xmlns:a16="http://schemas.microsoft.com/office/drawing/2014/main" val="3235360000"/>
                  </a:ext>
                </a:extLst>
              </a:tr>
              <a:tr h="3514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projecte-aina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/aguila-7b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 Falcon-7B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2"/>
                        </a:rPr>
                        <a:t>Apache License, Version 2.0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https://huggingface.co/projecte-aina/aguila-7b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4265576312"/>
                  </a:ext>
                </a:extLst>
              </a:tr>
              <a:tr h="356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/Llama-2-7b-ft-instruct-es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>
                          <a:effectLst/>
                          <a:hlinkClick r:id="rId3"/>
                        </a:rPr>
                        <a:t>https://huggingface.co/clibrain/Llama-2-7b-ft-instruct-es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511065133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TheBloke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/Barcenas-Mistral-7B-GGUF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https://huggingface.co/TheBloke/Barcenas-Mistral-7B-GGUF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45256141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lince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-zero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based on Falcon-7B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https://huggingface.co/clibrain/lince-zero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5989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BioMistral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/BioMistral-7B</a:t>
                      </a: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419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https://huggingface.co/BioMistral/BioMistral-7B</a:t>
                      </a: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71554635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https://huggingface.co/clibrain/Llama-2-13b-ft-instruct-es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2505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google/gemma-7b-it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https://huggingface.co/google/gemma-7b-it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860405959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allenai/OLMo-7B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https://huggingface.co/allenai/OLMo-7B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574135964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/Llama-2-13b-ft-instruct-es-gptq-4bit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https://huggingface.co/clibrain/Llama-2-13b-ft-instruct-es-gptq-4bit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5934030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/lince-mistral-7b-it-es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https://huggingface.co/clibrain/lince-mistral-7b-it-es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876417303"/>
                  </a:ext>
                </a:extLst>
              </a:tr>
              <a:tr h="381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Kukedlc</a:t>
                      </a:r>
                      <a:r>
                        <a:rPr lang="en-US" sz="1600" u="none" strike="noStrike" dirty="0">
                          <a:effectLst/>
                        </a:rPr>
                        <a:t>/Llama-7b-spanish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LLama2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https://huggingface.co/Kukedlc/Llama-7b-spanish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05961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google/gemma-7b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Gemminis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5"/>
                        </a:rPr>
                        <a:t>https://huggingface.co/google/gemma-7b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829414802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allenai</a:t>
                      </a:r>
                      <a:r>
                        <a:rPr lang="en-US" sz="1600" u="none" strike="noStrike" dirty="0">
                          <a:effectLst/>
                        </a:rPr>
                        <a:t>/OLMo-1B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6"/>
                        </a:rPr>
                        <a:t>https://huggingface.co/allenai/OLMo-1B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27572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1523</Words>
  <Application>Microsoft Office PowerPoint</Application>
  <PresentationFormat>Panorámica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Courier New</vt:lpstr>
      <vt:lpstr>Wingdings</vt:lpstr>
      <vt:lpstr>Tema de Office</vt:lpstr>
      <vt:lpstr>SpanishMedicaLLM</vt:lpstr>
      <vt:lpstr>Propuesta</vt:lpstr>
      <vt:lpstr>Hackaton NLP 2024</vt:lpstr>
      <vt:lpstr>Conjuntos de datos para el entrenamiento </vt:lpstr>
      <vt:lpstr>Presentación de PowerPoint</vt:lpstr>
      <vt:lpstr>Presentación de PowerPoint</vt:lpstr>
      <vt:lpstr>Hipótesis para el autoajuste del modelo </vt:lpstr>
      <vt:lpstr>Estructura del entrenador  (Modelos LLM base a usar)</vt:lpstr>
      <vt:lpstr>Estructura del entrenador  (Modelos LLM base a usar)</vt:lpstr>
      <vt:lpstr>Presentación de PowerPoint</vt:lpstr>
      <vt:lpstr>Presentación de PowerPoint</vt:lpstr>
      <vt:lpstr>Presentación de PowerPoint</vt:lpstr>
      <vt:lpstr>Evaluación de la propuesta </vt:lpstr>
      <vt:lpstr>SpanishMedicaLLM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SpanishMedicaLLM</dc:title>
  <dc:creator>Dionis</dc:creator>
  <cp:lastModifiedBy>Dionis</cp:lastModifiedBy>
  <cp:revision>36</cp:revision>
  <dcterms:created xsi:type="dcterms:W3CDTF">2024-03-16T08:51:00Z</dcterms:created>
  <dcterms:modified xsi:type="dcterms:W3CDTF">2024-03-18T10:21:50Z</dcterms:modified>
</cp:coreProperties>
</file>