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4" r:id="rId5"/>
    <p:sldId id="265" r:id="rId6"/>
    <p:sldId id="281" r:id="rId7"/>
    <p:sldId id="266" r:id="rId8"/>
    <p:sldId id="283" r:id="rId9"/>
    <p:sldId id="267" r:id="rId10"/>
    <p:sldId id="268" r:id="rId11"/>
    <p:sldId id="285" r:id="rId12"/>
    <p:sldId id="284" r:id="rId13"/>
    <p:sldId id="270" r:id="rId14"/>
    <p:sldId id="286" r:id="rId15"/>
    <p:sldId id="272" r:id="rId16"/>
    <p:sldId id="288" r:id="rId17"/>
    <p:sldId id="271" r:id="rId18"/>
    <p:sldId id="289" r:id="rId19"/>
    <p:sldId id="273" r:id="rId20"/>
    <p:sldId id="290" r:id="rId21"/>
    <p:sldId id="274" r:id="rId22"/>
    <p:sldId id="291" r:id="rId23"/>
    <p:sldId id="276" r:id="rId24"/>
    <p:sldId id="292" r:id="rId25"/>
    <p:sldId id="280" r:id="rId26"/>
    <p:sldId id="294" r:id="rId27"/>
    <p:sldId id="278" r:id="rId28"/>
    <p:sldId id="279" r:id="rId29"/>
    <p:sldId id="263" r:id="rId30"/>
  </p:sldIdLst>
  <p:sldSz cx="18288000" cy="10287000"/>
  <p:notesSz cx="6858000" cy="9144000"/>
  <p:embeddedFontLs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Montserrat" panose="000005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is+ph6qZ9n42Y23f9Tg/EcZjrw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3649B2CB-88D0-320B-3D59-16CFE7CEB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5EC23509-C4A7-411D-039D-3653C455CA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DA71AAD3-65E4-3FCC-FF35-D5C1F72398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756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3C718EEB-0FC0-5D0C-2181-C6221C794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18CCA629-3EAB-9FA8-F75E-FCBFB6F322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B3B6F27F-4748-1F2F-A4DF-AF74EC37AF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30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47508523-F6CB-296D-71FF-7A1F64BFF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C1F5D149-D589-D37B-38C7-1C06FB551E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9BF7E29E-1C7E-44FC-88D0-713B37D683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647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AE378D8A-AA6C-879E-31DE-8195553AF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74A971F7-F170-FCC8-AC81-A105644BE6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A4088283-62C0-E666-B05C-35CB42AD66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472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1E8BE8B2-E68D-318B-29AA-7994DAB1A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0D322B5B-588E-4D0F-EF2D-124DA267AD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EB62DFFA-AAD9-6C8A-6229-B96E01AA08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128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73971A20-16A9-100E-61D7-9AE4273B6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B1712D91-0A23-837C-0320-6D037C4257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6984F7CC-793C-713C-24D3-443B312F49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098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4E45B46A-BF2F-0D1C-48B7-C8D54EE1A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8D8A0910-36AA-8798-CCDF-6AC020F275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C337DD34-74A2-05A4-D92E-43A7B58FE2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002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D3E32DBA-3CDE-5D94-9CBD-112D2869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CDD46442-3D4A-7C5F-718E-3DBF34C4D4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11A661E1-EC64-2D66-118C-1BD56296E7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935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D86D28ED-0AF1-1129-F640-FFD918DF0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6B3AC52A-DE57-9125-B4E5-4D5907A7F7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AD0F37CB-4E83-4EB7-3E69-39742749FA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9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7F421E41-2BF8-BC91-9878-302EBDCE2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A7649AAA-B1FF-EAEA-0E53-1276B1E864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F5EB7D46-8D7A-FFA7-D40F-F4543EEBC8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17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1c0beff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b1c0beff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6A61B7BC-0230-CD8C-1A6B-EA8763D16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EAB7309D-4A9F-5264-8D46-8F9143D182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61CBB990-FF76-45D6-1027-7907CED0FE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451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4974080D-FEE7-33FE-ACBC-8F1C07027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7D72B247-4157-21F3-C11D-98BC162B29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9F08D75E-45D9-6EC2-8D63-AA7946EE6B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2372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EE198625-11B4-1ED7-91AE-8C6FD986C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173B2646-5F8E-4EE0-96EB-8D71002A81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381CADA0-0A64-56D7-E035-0EEF98E413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352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C7B16B96-9658-C687-9B56-B4BE6E340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1173126E-85E3-C345-E2CA-60DD3BD4E4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81612937-BEC9-7F4C-DF5D-D380CCF998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2988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92409B3F-7C94-C2CB-A682-70B17C375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FB5968F4-9DAA-EBDF-D276-DA90CADB11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4533DE6B-E07C-4090-C997-DC4686F9CE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398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B38F7586-5B18-45B4-5B72-EFD35C84D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1862317D-8566-915C-2BD0-9546C10B5C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97367C3E-3E8C-4141-3994-41A27254A5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100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AE1C2D55-C597-71A7-E2B6-FFA2588D4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6BF7100D-4BE6-7B89-1FF3-6DFE9E00A9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F35DC80A-B4DF-83F4-222E-6809ADBF4E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698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C7A7C15E-C256-71C6-4773-0E1BD30E2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4BF172B0-7DFC-BAB8-6354-B1DFC3581F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DC035EDD-B034-6981-5E22-D08EDF795C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2922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D88A46F2-B3EE-FFF2-E4CD-5DBF0BE67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1272B47F-12EA-6987-D147-6E67F0F0E0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9E2FE9A0-DB16-4389-1F03-E54BC76679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71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3B1E5D36-5FCF-9325-23D0-CA3D042AC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12CF6290-E58B-8078-6402-6A457F8BEA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581617A3-94B6-A7B2-AF67-CCCC6A4944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788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9B640B92-23DB-884B-BBC8-2806FE502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47D46056-B911-21C2-0257-8023DE53A8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09E52736-81CC-A37A-8EF4-1D67238C6E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235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5A02C695-5C2D-C3D0-D52F-F26A6F054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91880F96-C54C-B6F8-0C5F-E84CF329EA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E823A518-12B2-8D0C-5DDA-7AD72919EC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923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AD0EC6AD-32D3-C850-B723-0E6ADA69C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D3BE2E55-A0C5-154B-34CD-95AD0DDB47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8ABA2CC2-D6A0-BCD4-4019-43C414F2A3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87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FF2CEE4D-1D92-3B41-911B-90FD37330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5E95CFE8-8063-C839-3A2E-24E989D9DE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A5BA62C5-1E51-12D2-3903-4B34224142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301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2A40720A-BF41-E9BA-13E8-E7D731A5C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998B3671-5A4E-A94B-1C03-CD52961915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199C6A9C-B19B-4DCE-8A11-3E913EB523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67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hyperlink" Target="mailto:contato@youthidiomas.com.br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://www.instagram.com/youthidiomas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s://api.whatsapp.com/send?phone=5585985249935&amp;text=Ol%C3%A1%2C+gostaria+de+saber+mais+sobre+os+cursos+de+tecnologia+e+idiomas%C2%A0da%C2%A0Youth%C2%A0%3A%2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9593268" y="1279226"/>
            <a:ext cx="2926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1300284" y="1262685"/>
            <a:ext cx="656861" cy="459803"/>
          </a:xfrm>
          <a:custGeom>
            <a:avLst/>
            <a:gdLst/>
            <a:ahLst/>
            <a:cxnLst/>
            <a:rect l="l" t="t" r="r" b="b"/>
            <a:pathLst>
              <a:path w="656861" h="459803" extrusionOk="0">
                <a:moveTo>
                  <a:pt x="0" y="0"/>
                </a:moveTo>
                <a:lnTo>
                  <a:pt x="656861" y="0"/>
                </a:lnTo>
                <a:lnTo>
                  <a:pt x="656861" y="459803"/>
                </a:lnTo>
                <a:lnTo>
                  <a:pt x="0" y="4598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86" name="Google Shape;86;p1"/>
          <p:cNvSpPr txBox="1"/>
          <p:nvPr/>
        </p:nvSpPr>
        <p:spPr>
          <a:xfrm>
            <a:off x="9486254" y="1557600"/>
            <a:ext cx="7192800" cy="17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en-US" sz="11216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FUTURO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892650" y="930537"/>
            <a:ext cx="3412360" cy="2353560"/>
          </a:xfrm>
          <a:custGeom>
            <a:avLst/>
            <a:gdLst/>
            <a:ahLst/>
            <a:cxnLst/>
            <a:rect l="l" t="t" r="r" b="b"/>
            <a:pathLst>
              <a:path w="3412360" h="2353560" extrusionOk="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6057" t="-45763" r="-16057" b="-45763"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88" name="Google Shape;88;p1"/>
          <p:cNvSpPr txBox="1"/>
          <p:nvPr/>
        </p:nvSpPr>
        <p:spPr>
          <a:xfrm>
            <a:off x="12351661" y="1246300"/>
            <a:ext cx="313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EDUCAÇÃO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-7700" y="4723650"/>
            <a:ext cx="18288000" cy="32091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684814" y="5247619"/>
            <a:ext cx="8912032" cy="189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en-US" sz="11216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Node.js e Git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5195350" y="8096250"/>
            <a:ext cx="3066000" cy="2183100"/>
          </a:xfrm>
          <a:prstGeom prst="rect">
            <a:avLst/>
          </a:prstGeom>
          <a:solidFill>
            <a:srgbClr val="03030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712368" y="4952154"/>
            <a:ext cx="29262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MÓDULO 05</a:t>
            </a:r>
            <a:endParaRPr sz="3200" b="1" i="0" u="none" strike="noStrike" cap="none" dirty="0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322810" y="7093759"/>
            <a:ext cx="1964400" cy="459900"/>
          </a:xfrm>
          <a:prstGeom prst="roundRect">
            <a:avLst>
              <a:gd name="adj" fmla="val 16667"/>
            </a:avLst>
          </a:prstGeom>
          <a:solidFill>
            <a:srgbClr val="1600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AULA 03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 rot="499954">
            <a:off x="10553293" y="3109771"/>
            <a:ext cx="7856424" cy="7856424"/>
          </a:xfrm>
          <a:custGeom>
            <a:avLst/>
            <a:gdLst/>
            <a:ahLst/>
            <a:cxnLst/>
            <a:rect l="l" t="t" r="r" b="b"/>
            <a:pathLst>
              <a:path w="7852008" h="7852008" extrusionOk="0">
                <a:moveTo>
                  <a:pt x="0" y="0"/>
                </a:moveTo>
                <a:lnTo>
                  <a:pt x="7852008" y="0"/>
                </a:lnTo>
                <a:lnTo>
                  <a:pt x="7852008" y="7852009"/>
                </a:lnTo>
                <a:lnTo>
                  <a:pt x="0" y="78520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 l="15103" t="53757"/>
          <a:stretch/>
        </p:blipFill>
        <p:spPr>
          <a:xfrm rot="1538247">
            <a:off x="2878131" y="8196129"/>
            <a:ext cx="5945240" cy="242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424F6F22-FD5B-15DB-3415-44B3F3713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1B8B31CB-A301-BD67-8DD8-D2FE1462E3E3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35E98240-8E0F-7600-8CB2-A59D909E9A74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Módulos internos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FF63DE06-CFE6-FFB5-A45E-DA0C8E05BA7D}"/>
              </a:ext>
            </a:extLst>
          </p:cNvPr>
          <p:cNvSpPr txBox="1"/>
          <p:nvPr/>
        </p:nvSpPr>
        <p:spPr>
          <a:xfrm>
            <a:off x="1447752" y="2172900"/>
            <a:ext cx="15437100" cy="658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Os módulos internos são criados nas pastas do nosso projeto;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Precisamos exportar o módulo;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Podemos utilizar a instrução </a:t>
            </a:r>
            <a:r>
              <a:rPr lang="pt-BR" sz="3600" dirty="0" err="1">
                <a:solidFill>
                  <a:schemeClr val="bg1"/>
                </a:solidFill>
              </a:rPr>
              <a:t>module.exports</a:t>
            </a:r>
            <a:r>
              <a:rPr lang="pt-BR" sz="3600" dirty="0">
                <a:solidFill>
                  <a:schemeClr val="bg1"/>
                </a:solidFill>
              </a:rPr>
              <a:t>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E importar onde precisamos utilizar;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Para importar vamos utilizar a instrução </a:t>
            </a:r>
            <a:r>
              <a:rPr lang="pt-BR" sz="3600" dirty="0" err="1">
                <a:solidFill>
                  <a:schemeClr val="bg1"/>
                </a:solidFill>
              </a:rPr>
              <a:t>import</a:t>
            </a:r>
            <a:r>
              <a:rPr lang="pt-BR" sz="3600" dirty="0">
                <a:solidFill>
                  <a:schemeClr val="bg1"/>
                </a:solidFill>
              </a:rPr>
              <a:t>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Vamos criar um módulo!</a:t>
            </a:r>
          </a:p>
        </p:txBody>
      </p:sp>
    </p:spTree>
    <p:extLst>
      <p:ext uri="{BB962C8B-B14F-4D97-AF65-F5344CB8AC3E}">
        <p14:creationId xmlns:p14="http://schemas.microsoft.com/office/powerpoint/2010/main" val="106522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0768A802-7220-1D62-9AF3-8C748F94C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944023E8-C5EA-BF25-5C62-02663A1344B6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626D822D-2895-AF62-B0A2-EB41F8A3501D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Módulos internos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02716648-959F-E0A4-6778-9D7797BFC60D}"/>
              </a:ext>
            </a:extLst>
          </p:cNvPr>
          <p:cNvSpPr txBox="1"/>
          <p:nvPr/>
        </p:nvSpPr>
        <p:spPr>
          <a:xfrm>
            <a:off x="1005301" y="2128655"/>
            <a:ext cx="15437100" cy="125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Exemplo do primeiro módulo</a:t>
            </a:r>
          </a:p>
        </p:txBody>
      </p:sp>
      <p:sp>
        <p:nvSpPr>
          <p:cNvPr id="5" name="Google Shape;111;g1f2de27b8f5_0_0">
            <a:extLst>
              <a:ext uri="{FF2B5EF4-FFF2-40B4-BE49-F238E27FC236}">
                <a16:creationId xmlns:a16="http://schemas.microsoft.com/office/drawing/2014/main" id="{26F04F38-B260-561C-2625-E6C8FDAAB7BB}"/>
              </a:ext>
            </a:extLst>
          </p:cNvPr>
          <p:cNvSpPr txBox="1"/>
          <p:nvPr/>
        </p:nvSpPr>
        <p:spPr>
          <a:xfrm>
            <a:off x="1119499" y="3117335"/>
            <a:ext cx="15437100" cy="202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Crie um arquivo </a:t>
            </a:r>
            <a:r>
              <a:rPr lang="pt-BR" sz="3600" dirty="0" err="1">
                <a:solidFill>
                  <a:schemeClr val="bg1"/>
                </a:solidFill>
              </a:rPr>
              <a:t>meu_modulo.mjs</a:t>
            </a:r>
            <a:r>
              <a:rPr lang="pt-BR" sz="3600" dirty="0">
                <a:solidFill>
                  <a:schemeClr val="bg1"/>
                </a:solidFill>
              </a:rPr>
              <a:t> e escreva uma função como no exemplo, depois crie um novo arquivo onde seu aplicativo principal ficará e importe o módulo como no exemplo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B57D91-9F16-F0ED-1054-BBF260EF4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18" y="5370610"/>
            <a:ext cx="6668431" cy="373432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199791B-0673-0626-B636-2D54E261F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601" y="5370610"/>
            <a:ext cx="6087325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6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9B797547-80A2-F478-6736-3FCD2CECA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CA49B6CB-B306-2D87-C2BF-C3DFFE0CB774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1870A2BA-ECC8-1FA8-3927-32AF2A4C3D31}"/>
              </a:ext>
            </a:extLst>
          </p:cNvPr>
          <p:cNvSpPr txBox="1"/>
          <p:nvPr/>
        </p:nvSpPr>
        <p:spPr>
          <a:xfrm>
            <a:off x="1119499" y="818237"/>
            <a:ext cx="133911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0003"/>
              </a:lnSpc>
              <a:buSzPts val="11216"/>
            </a:pPr>
            <a:r>
              <a:rPr lang="pt-BR" sz="6000" b="1" i="0" u="none" strike="noStrike" cap="none" dirty="0" err="1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Export</a:t>
            </a: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6000" b="1" i="0" u="none" strike="noStrike" cap="none" dirty="0" err="1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endParaRPr lang="pt-BR" sz="6000" b="1" i="0" u="none" strike="noStrike" cap="none" dirty="0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endParaRPr lang="pt-BR" sz="6000" b="1" i="0" u="none" strike="noStrike" cap="none" dirty="0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11;g1f2de27b8f5_0_0">
            <a:extLst>
              <a:ext uri="{FF2B5EF4-FFF2-40B4-BE49-F238E27FC236}">
                <a16:creationId xmlns:a16="http://schemas.microsoft.com/office/drawing/2014/main" id="{8A2A0B03-EEFE-E6A5-CE21-BD09804BAE2F}"/>
              </a:ext>
            </a:extLst>
          </p:cNvPr>
          <p:cNvSpPr txBox="1"/>
          <p:nvPr/>
        </p:nvSpPr>
        <p:spPr>
          <a:xfrm>
            <a:off x="896605" y="2439223"/>
            <a:ext cx="15437100" cy="9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Também é possível exportar dessa forma: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43F3CA2-A792-B45A-7EEA-221F9FE20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05" y="3962716"/>
            <a:ext cx="6964286" cy="421386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4987577-A591-3CCA-B388-0C5E8E72D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832" y="3962716"/>
            <a:ext cx="9834536" cy="432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5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EE44F299-797A-8CCA-0F1F-E3E1B2DF3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96D82CC5-5D25-D545-7AE8-2B3FC7004B8A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32D69A62-6B07-2C40-FF07-1DD6ED1F9152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Core Modules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A556B13C-37FD-58C0-351C-E00CCC1F1590}"/>
              </a:ext>
            </a:extLst>
          </p:cNvPr>
          <p:cNvSpPr txBox="1"/>
          <p:nvPr/>
        </p:nvSpPr>
        <p:spPr>
          <a:xfrm>
            <a:off x="1119499" y="2172900"/>
            <a:ext cx="15765353" cy="658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No Node temos diversos Core Modules, que são os que vêm prontos 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para serem utilizados;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Eles resolvem diversos problemas, como: trabalhar com arquivos e 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diretórios, servir aplicações e etc.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Precisamos importar estes módulos no projeto para poder utilizar;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Vamos utilizar um Core Module!</a:t>
            </a:r>
          </a:p>
        </p:txBody>
      </p:sp>
    </p:spTree>
    <p:extLst>
      <p:ext uri="{BB962C8B-B14F-4D97-AF65-F5344CB8AC3E}">
        <p14:creationId xmlns:p14="http://schemas.microsoft.com/office/powerpoint/2010/main" val="106503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17BA25DD-523B-896D-89C8-BFF8ADA9A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C6795C1E-73D7-F4C8-DFCC-5C85E9BD1AA3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CE79F6D9-E0D8-602E-889B-F9C9294B3700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Core Modules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6B59D8A1-EB56-32AD-A11D-60FD898E6733}"/>
              </a:ext>
            </a:extLst>
          </p:cNvPr>
          <p:cNvSpPr txBox="1"/>
          <p:nvPr/>
        </p:nvSpPr>
        <p:spPr>
          <a:xfrm>
            <a:off x="931559" y="2069661"/>
            <a:ext cx="15437100" cy="125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Exemplo de Core Module – Ler arquivos com o módulo </a:t>
            </a:r>
            <a:r>
              <a:rPr lang="pt-BR" sz="3600" dirty="0" err="1">
                <a:solidFill>
                  <a:schemeClr val="bg1"/>
                </a:solidFill>
              </a:rPr>
              <a:t>fs</a:t>
            </a:r>
            <a:r>
              <a:rPr lang="pt-BR" sz="3600" dirty="0">
                <a:solidFill>
                  <a:schemeClr val="bg1"/>
                </a:solidFill>
              </a:rPr>
              <a:t> (</a:t>
            </a:r>
            <a:r>
              <a:rPr lang="pt-BR" sz="3600" dirty="0" err="1">
                <a:solidFill>
                  <a:schemeClr val="bg1"/>
                </a:solidFill>
              </a:rPr>
              <a:t>FileSystem</a:t>
            </a:r>
            <a:r>
              <a:rPr lang="pt-BR" sz="36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3C3CA33-A0C7-7651-E855-13A6495BC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119" y="4219246"/>
            <a:ext cx="9467395" cy="3998093"/>
          </a:xfrm>
          <a:prstGeom prst="rect">
            <a:avLst/>
          </a:prstGeom>
        </p:spPr>
      </p:pic>
      <p:sp>
        <p:nvSpPr>
          <p:cNvPr id="8" name="Google Shape;111;g1f2de27b8f5_0_0">
            <a:extLst>
              <a:ext uri="{FF2B5EF4-FFF2-40B4-BE49-F238E27FC236}">
                <a16:creationId xmlns:a16="http://schemas.microsoft.com/office/drawing/2014/main" id="{EAE10BDD-1C04-93E7-0E3A-EF2C1AF297EC}"/>
              </a:ext>
            </a:extLst>
          </p:cNvPr>
          <p:cNvSpPr txBox="1"/>
          <p:nvPr/>
        </p:nvSpPr>
        <p:spPr>
          <a:xfrm>
            <a:off x="931559" y="3152061"/>
            <a:ext cx="4289768" cy="105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2800" dirty="0">
                <a:solidFill>
                  <a:schemeClr val="bg1"/>
                </a:solidFill>
              </a:rPr>
              <a:t>● Com o </a:t>
            </a:r>
            <a:r>
              <a:rPr lang="pt-BR" sz="2800" dirty="0" err="1">
                <a:solidFill>
                  <a:schemeClr val="bg1"/>
                </a:solidFill>
              </a:rPr>
              <a:t>import</a:t>
            </a:r>
            <a:r>
              <a:rPr lang="pt-BR" sz="2800" dirty="0">
                <a:solidFill>
                  <a:schemeClr val="bg1"/>
                </a:solidFill>
              </a:rPr>
              <a:t> (.</a:t>
            </a:r>
            <a:r>
              <a:rPr lang="pt-BR" sz="2800" dirty="0" err="1">
                <a:solidFill>
                  <a:schemeClr val="bg1"/>
                </a:solidFill>
              </a:rPr>
              <a:t>mjs</a:t>
            </a:r>
            <a:r>
              <a:rPr lang="pt-BR" sz="28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9026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C62ABE36-A53D-5A88-97F0-F3FAE6DE4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4F0FAA29-5709-824A-CA78-F66E782C9FB9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9C040EDA-CBE6-14EF-6200-386A30FEEA8E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Ler argumentos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38F21199-C405-82ED-4E38-EA2B05BDBB68}"/>
              </a:ext>
            </a:extLst>
          </p:cNvPr>
          <p:cNvSpPr txBox="1"/>
          <p:nvPr/>
        </p:nvSpPr>
        <p:spPr>
          <a:xfrm>
            <a:off x="1119499" y="2172900"/>
            <a:ext cx="15765353" cy="55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O Node permite o envio de argumentos via linha de comando;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Passamos eles após a instrução de execução do arquivo;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Os argumentos ficam em um </a:t>
            </a:r>
            <a:r>
              <a:rPr lang="pt-BR" sz="3600" dirty="0" err="1">
                <a:solidFill>
                  <a:schemeClr val="bg1"/>
                </a:solidFill>
              </a:rPr>
              <a:t>array</a:t>
            </a:r>
            <a:r>
              <a:rPr lang="pt-BR" sz="3600" dirty="0">
                <a:solidFill>
                  <a:schemeClr val="bg1"/>
                </a:solidFill>
              </a:rPr>
              <a:t> chamado: </a:t>
            </a:r>
            <a:r>
              <a:rPr lang="pt-BR" sz="3600" dirty="0" err="1">
                <a:solidFill>
                  <a:schemeClr val="bg1"/>
                </a:solidFill>
              </a:rPr>
              <a:t>process.argv</a:t>
            </a:r>
            <a:endParaRPr lang="pt-BR" sz="3600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Onde podemos fazer um loop e resgatar os valores enviados;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Vamos ver na prática!</a:t>
            </a:r>
          </a:p>
        </p:txBody>
      </p:sp>
    </p:spTree>
    <p:extLst>
      <p:ext uri="{BB962C8B-B14F-4D97-AF65-F5344CB8AC3E}">
        <p14:creationId xmlns:p14="http://schemas.microsoft.com/office/powerpoint/2010/main" val="3906299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96C6AA76-9570-FB57-5746-FD892ECF9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5F8FDA6E-60A0-0802-EFBB-2761676087E6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EA18018D-7B7D-B2B8-06A8-4A36F1EC0281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Ler argumentos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4A16000D-A35E-FBB0-D5D7-B49EB6A43479}"/>
              </a:ext>
            </a:extLst>
          </p:cNvPr>
          <p:cNvSpPr txBox="1"/>
          <p:nvPr/>
        </p:nvSpPr>
        <p:spPr>
          <a:xfrm>
            <a:off x="931559" y="2069661"/>
            <a:ext cx="15437100" cy="125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Exemplo de uma forma de ler valores do terminal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A8490AC-B978-8292-1D2F-AE4F242C5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833" y="3555990"/>
            <a:ext cx="8530348" cy="535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74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3AF44EB0-AFC1-AA8C-55A1-EF470AB6C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A5FA4950-1E00-D4C6-045E-945D507321C5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E5970C60-636D-B18C-2A92-47A381DCC862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Módulos externos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66EA001F-8DFC-50F1-3839-BB9DF6BD25C2}"/>
              </a:ext>
            </a:extLst>
          </p:cNvPr>
          <p:cNvSpPr txBox="1"/>
          <p:nvPr/>
        </p:nvSpPr>
        <p:spPr>
          <a:xfrm>
            <a:off x="1119499" y="2172900"/>
            <a:ext cx="15765353" cy="658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Os módulos externos podem ser instalados via </a:t>
            </a:r>
            <a:r>
              <a:rPr lang="pt-BR" sz="3600" dirty="0" err="1">
                <a:solidFill>
                  <a:schemeClr val="bg1"/>
                </a:solidFill>
              </a:rPr>
              <a:t>npm</a:t>
            </a:r>
            <a:r>
              <a:rPr lang="pt-BR" sz="3600" dirty="0">
                <a:solidFill>
                  <a:schemeClr val="bg1"/>
                </a:solidFill>
              </a:rPr>
              <a:t>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Para isso precisamos inicializar o </a:t>
            </a:r>
            <a:r>
              <a:rPr lang="pt-BR" sz="3600" dirty="0" err="1">
                <a:solidFill>
                  <a:schemeClr val="bg1"/>
                </a:solidFill>
              </a:rPr>
              <a:t>npm</a:t>
            </a:r>
            <a:r>
              <a:rPr lang="pt-BR" sz="3600" dirty="0">
                <a:solidFill>
                  <a:schemeClr val="bg1"/>
                </a:solidFill>
              </a:rPr>
              <a:t> no projeto, com: </a:t>
            </a:r>
            <a:r>
              <a:rPr lang="pt-BR" sz="3600" dirty="0" err="1">
                <a:solidFill>
                  <a:schemeClr val="bg1"/>
                </a:solidFill>
              </a:rPr>
              <a:t>npm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r>
              <a:rPr lang="pt-BR" sz="3600" dirty="0" err="1">
                <a:solidFill>
                  <a:schemeClr val="bg1"/>
                </a:solidFill>
              </a:rPr>
              <a:t>init</a:t>
            </a:r>
            <a:r>
              <a:rPr lang="pt-BR" sz="3600" dirty="0">
                <a:solidFill>
                  <a:schemeClr val="bg1"/>
                </a:solidFill>
              </a:rPr>
              <a:t>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A partir daí os módulos ficam mapeados e podemos instalar módulos;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Que são salvos na pasta </a:t>
            </a:r>
            <a:r>
              <a:rPr lang="pt-BR" sz="3600" dirty="0" err="1">
                <a:solidFill>
                  <a:schemeClr val="bg1"/>
                </a:solidFill>
              </a:rPr>
              <a:t>node_modules</a:t>
            </a:r>
            <a:r>
              <a:rPr lang="pt-BR" sz="3600" dirty="0">
                <a:solidFill>
                  <a:schemeClr val="bg1"/>
                </a:solidFill>
              </a:rPr>
              <a:t>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Podemos instalar módulos com </a:t>
            </a:r>
            <a:r>
              <a:rPr lang="pt-BR" sz="3600" dirty="0" err="1">
                <a:solidFill>
                  <a:schemeClr val="bg1"/>
                </a:solidFill>
              </a:rPr>
              <a:t>npm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r>
              <a:rPr lang="pt-BR" sz="3600" dirty="0" err="1">
                <a:solidFill>
                  <a:schemeClr val="bg1"/>
                </a:solidFill>
              </a:rPr>
              <a:t>install</a:t>
            </a:r>
            <a:r>
              <a:rPr lang="pt-BR" sz="3600" dirty="0">
                <a:solidFill>
                  <a:schemeClr val="bg1"/>
                </a:solidFill>
              </a:rPr>
              <a:t> &lt;nome&gt;;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Vamos ver na prática</a:t>
            </a:r>
          </a:p>
        </p:txBody>
      </p:sp>
    </p:spTree>
    <p:extLst>
      <p:ext uri="{BB962C8B-B14F-4D97-AF65-F5344CB8AC3E}">
        <p14:creationId xmlns:p14="http://schemas.microsoft.com/office/powerpoint/2010/main" val="3199767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D7E7496B-6FF2-3640-9969-3B2D62CAB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F8C990A8-FA4F-1010-0E55-6D2121EDF48E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810A1A9F-9B4C-D66B-2818-2DE259537306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Módulos externos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CB056D95-FE5A-D00A-2314-0FB02FE3AA6D}"/>
              </a:ext>
            </a:extLst>
          </p:cNvPr>
          <p:cNvSpPr txBox="1"/>
          <p:nvPr/>
        </p:nvSpPr>
        <p:spPr>
          <a:xfrm>
            <a:off x="1119499" y="2172900"/>
            <a:ext cx="15765353" cy="1533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1400"/>
              </a:spcBef>
              <a:buSzPts val="3000"/>
            </a:pPr>
            <a:r>
              <a:rPr lang="pt-BR" sz="3600" dirty="0">
                <a:solidFill>
                  <a:schemeClr val="bg1"/>
                </a:solidFill>
              </a:rPr>
              <a:t> ● Vamos ver um exemplo da instalação e uso do módulo </a:t>
            </a:r>
            <a:r>
              <a:rPr lang="pt-BR" sz="4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minimist</a:t>
            </a:r>
            <a:r>
              <a:rPr lang="pt-BR" sz="3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600" dirty="0">
                <a:solidFill>
                  <a:schemeClr val="bg1"/>
                </a:solidFill>
                <a:latin typeface="Consolas" panose="020B0609020204030204" pitchFamily="49" charset="0"/>
              </a:rPr>
              <a:t>para facilitar a leitura de dados a partir do terminal.</a:t>
            </a:r>
            <a:endParaRPr lang="pt-BR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7EA5E9C-738A-31E2-8134-5E40CA193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54" y="4348711"/>
            <a:ext cx="6325483" cy="1247949"/>
          </a:xfrm>
          <a:prstGeom prst="rect">
            <a:avLst/>
          </a:prstGeom>
        </p:spPr>
      </p:pic>
      <p:sp>
        <p:nvSpPr>
          <p:cNvPr id="4" name="Google Shape;111;g1f2de27b8f5_0_0">
            <a:extLst>
              <a:ext uri="{FF2B5EF4-FFF2-40B4-BE49-F238E27FC236}">
                <a16:creationId xmlns:a16="http://schemas.microsoft.com/office/drawing/2014/main" id="{67FEB325-318A-3151-FA44-FE3B8F08DD73}"/>
              </a:ext>
            </a:extLst>
          </p:cNvPr>
          <p:cNvSpPr txBox="1"/>
          <p:nvPr/>
        </p:nvSpPr>
        <p:spPr>
          <a:xfrm>
            <a:off x="133004" y="3553652"/>
            <a:ext cx="6600784" cy="79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1400"/>
              </a:spcBef>
              <a:buSzPts val="3000"/>
            </a:pPr>
            <a:r>
              <a:rPr lang="pt-BR" sz="2800" dirty="0">
                <a:solidFill>
                  <a:schemeClr val="bg1"/>
                </a:solidFill>
              </a:rPr>
              <a:t> ● Instalação do módulo</a:t>
            </a:r>
            <a:endParaRPr lang="pt-BR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Google Shape;111;g1f2de27b8f5_0_0">
            <a:extLst>
              <a:ext uri="{FF2B5EF4-FFF2-40B4-BE49-F238E27FC236}">
                <a16:creationId xmlns:a16="http://schemas.microsoft.com/office/drawing/2014/main" id="{037CE730-3971-9003-168C-85FBE828D99D}"/>
              </a:ext>
            </a:extLst>
          </p:cNvPr>
          <p:cNvSpPr txBox="1"/>
          <p:nvPr/>
        </p:nvSpPr>
        <p:spPr>
          <a:xfrm>
            <a:off x="8165235" y="3849676"/>
            <a:ext cx="6600784" cy="79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1400"/>
              </a:spcBef>
              <a:buSzPts val="3000"/>
            </a:pPr>
            <a:r>
              <a:rPr lang="pt-BR" sz="2800" dirty="0">
                <a:solidFill>
                  <a:schemeClr val="bg1"/>
                </a:solidFill>
              </a:rPr>
              <a:t> ● Exemplo de utilização</a:t>
            </a:r>
            <a:endParaRPr lang="pt-BR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29C286A-F467-25A9-D769-57B7D5DDC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221" y="4526723"/>
            <a:ext cx="6643982" cy="411583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3C6C2E3-DC9B-350C-71E8-CD8193647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6598" y="8967285"/>
            <a:ext cx="5334744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91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EBAEEFCE-F585-7CFF-0243-CCD4C409E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0DDA1E49-E7DC-EA3C-1D93-1D21B959A2A3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B42DC770-2695-3F30-6402-B3105FB84B99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Algo prático com argumentos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0B8E3776-FFC4-EA82-B85F-4B10321E19E4}"/>
              </a:ext>
            </a:extLst>
          </p:cNvPr>
          <p:cNvSpPr txBox="1"/>
          <p:nvPr/>
        </p:nvSpPr>
        <p:spPr>
          <a:xfrm>
            <a:off x="1119499" y="2172900"/>
            <a:ext cx="15765353" cy="55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Podemos utilizar os argumentos recebidos para aplicar no nosso 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programa alguma lógica;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Basta encapsular em variáveis e depois utilizá-los;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Ou seja, podemos a partir do terminal, executar também uma função de 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um módulo interno nosso, por exemplo;</a:t>
            </a:r>
          </a:p>
        </p:txBody>
      </p:sp>
    </p:spTree>
    <p:extLst>
      <p:ext uri="{BB962C8B-B14F-4D97-AF65-F5344CB8AC3E}">
        <p14:creationId xmlns:p14="http://schemas.microsoft.com/office/powerpoint/2010/main" val="118066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2b1c0befff7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15307">
            <a:off x="1850350" y="2157938"/>
            <a:ext cx="5937175" cy="8468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b1c0befff7_0_0"/>
          <p:cNvSpPr/>
          <p:nvPr/>
        </p:nvSpPr>
        <p:spPr>
          <a:xfrm>
            <a:off x="5484375" y="378750"/>
            <a:ext cx="7018800" cy="9529500"/>
          </a:xfrm>
          <a:prstGeom prst="roundRect">
            <a:avLst>
              <a:gd name="adj" fmla="val 7479"/>
            </a:avLst>
          </a:prstGeom>
          <a:gradFill>
            <a:gsLst>
              <a:gs pos="0">
                <a:srgbClr val="757575">
                  <a:alpha val="74901"/>
                </a:srgbClr>
              </a:gs>
              <a:gs pos="100000">
                <a:srgbClr val="121219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2b1c0befff7_0_0"/>
          <p:cNvSpPr txBox="1"/>
          <p:nvPr/>
        </p:nvSpPr>
        <p:spPr>
          <a:xfrm>
            <a:off x="9309899" y="2157950"/>
            <a:ext cx="2166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CONTEÚDOS 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2b1c0befff7_0_0"/>
          <p:cNvSpPr txBox="1"/>
          <p:nvPr/>
        </p:nvSpPr>
        <p:spPr>
          <a:xfrm>
            <a:off x="6739500" y="660200"/>
            <a:ext cx="4809000" cy="16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en-US" sz="10616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AULA 0</a:t>
            </a:r>
            <a:r>
              <a:rPr lang="en-US" sz="10616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2b1c0befff7_0_0"/>
          <p:cNvSpPr txBox="1"/>
          <p:nvPr/>
        </p:nvSpPr>
        <p:spPr>
          <a:xfrm>
            <a:off x="6309900" y="3136100"/>
            <a:ext cx="5719500" cy="467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●"/>
            </a:pPr>
            <a:r>
              <a:rPr lang="pt-BR" sz="29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Apresentação do Node.js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●"/>
            </a:pPr>
            <a:r>
              <a:rPr lang="pt-BR" sz="29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Fundamentos do Node.js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●"/>
            </a:pPr>
            <a:r>
              <a:rPr lang="pt-BR" sz="29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Arquitetura e Funcionamento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●"/>
            </a:pPr>
            <a:r>
              <a:rPr lang="pt-BR" sz="29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Módulos e NPM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●"/>
            </a:pPr>
            <a:r>
              <a:rPr lang="pt-BR" sz="29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Configurações do ambiente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●"/>
            </a:pPr>
            <a:r>
              <a:rPr lang="pt-BR" sz="29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Leitura de Arquivos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●"/>
            </a:pPr>
            <a:r>
              <a:rPr lang="pt-BR" sz="29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sz="2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8F46F3E3-9675-56DF-22B0-BACE4AED0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50CD7EDE-9DDF-3692-B768-438F1B6FFF7E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76D88A06-15F9-5CB9-151D-A1C734ADDEC2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Aplicação prática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532E31E5-00A5-B40E-58D5-978800352869}"/>
              </a:ext>
            </a:extLst>
          </p:cNvPr>
          <p:cNvSpPr txBox="1"/>
          <p:nvPr/>
        </p:nvSpPr>
        <p:spPr>
          <a:xfrm>
            <a:off x="1119499" y="2172900"/>
            <a:ext cx="15765353" cy="478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1400"/>
              </a:spcBef>
              <a:buSzPts val="3000"/>
            </a:pPr>
            <a:r>
              <a:rPr lang="pt-BR" sz="3600" dirty="0">
                <a:solidFill>
                  <a:schemeClr val="bg1"/>
                </a:solidFill>
              </a:rPr>
              <a:t> ● Vamos ver um exemplo da utilização de valores coletados no terminal para utilizar no </a:t>
            </a:r>
            <a:r>
              <a:rPr lang="pt-BR" sz="3600" dirty="0" err="1">
                <a:solidFill>
                  <a:schemeClr val="bg1"/>
                </a:solidFill>
              </a:rPr>
              <a:t>index.mjs</a:t>
            </a:r>
            <a:endParaRPr lang="pt-BR" sz="3600" dirty="0">
              <a:solidFill>
                <a:schemeClr val="bg1"/>
              </a:solidFill>
            </a:endParaRPr>
          </a:p>
          <a:p>
            <a:pPr>
              <a:spcBef>
                <a:spcPts val="1400"/>
              </a:spcBef>
              <a:buSzPts val="3000"/>
            </a:pPr>
            <a:endParaRPr lang="pt-BR" sz="3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400"/>
              </a:spcBef>
              <a:buSzPts val="3000"/>
            </a:pPr>
            <a:r>
              <a:rPr lang="pt-BR" sz="3600" dirty="0">
                <a:solidFill>
                  <a:schemeClr val="bg1"/>
                </a:solidFill>
                <a:latin typeface="Consolas" panose="020B0609020204030204" pitchFamily="49" charset="0"/>
              </a:rPr>
              <a:t>Crie um módulo externo com funções para fazer as 4 operações fundamentais com dois números.</a:t>
            </a:r>
          </a:p>
          <a:p>
            <a:pPr>
              <a:spcBef>
                <a:spcPts val="1400"/>
              </a:spcBef>
              <a:buSzPts val="3000"/>
            </a:pPr>
            <a:r>
              <a:rPr lang="pt-BR" sz="3600" dirty="0">
                <a:solidFill>
                  <a:schemeClr val="bg1"/>
                </a:solidFill>
                <a:latin typeface="Consolas" panose="020B0609020204030204" pitchFamily="49" charset="0"/>
              </a:rPr>
              <a:t>Na função principal importe esses módulos e receba os números via terminal e mostre o resultado de cada operação com eles.</a:t>
            </a:r>
            <a:endParaRPr lang="pt-BR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03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FB2846F3-5CAE-37B0-F148-75AC07645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ADB6DE6F-5A5C-B414-44D6-F3DEB563EBB3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8AF89926-468B-4A88-282B-1ECCB4033C40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Melhorando a visualização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780CE75E-1194-F949-AA5E-0F25D6F4B2D7}"/>
              </a:ext>
            </a:extLst>
          </p:cNvPr>
          <p:cNvSpPr txBox="1"/>
          <p:nvPr/>
        </p:nvSpPr>
        <p:spPr>
          <a:xfrm>
            <a:off x="1119499" y="2172900"/>
            <a:ext cx="15765353" cy="55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Há um módulo externo chamado </a:t>
            </a:r>
            <a:r>
              <a:rPr lang="pt-BR" sz="3600" dirty="0" err="1">
                <a:solidFill>
                  <a:schemeClr val="bg1"/>
                </a:solidFill>
              </a:rPr>
              <a:t>chalk</a:t>
            </a:r>
            <a:r>
              <a:rPr lang="pt-BR" sz="3600" dirty="0">
                <a:solidFill>
                  <a:schemeClr val="bg1"/>
                </a:solidFill>
              </a:rPr>
              <a:t>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Ele pode deixar a visualização do console mais agradável;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Fazendo com que seja possível expressar um feedback com base em 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cores;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Vamos ver na prática!</a:t>
            </a:r>
          </a:p>
        </p:txBody>
      </p:sp>
    </p:spTree>
    <p:extLst>
      <p:ext uri="{BB962C8B-B14F-4D97-AF65-F5344CB8AC3E}">
        <p14:creationId xmlns:p14="http://schemas.microsoft.com/office/powerpoint/2010/main" val="3689277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5EC9F8C2-19C9-8193-4D27-3E1008B6E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A090C94B-60AB-EEF0-EAE7-2A8AD4930D12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A667DAEA-996A-14E7-1BC5-32B4658D61DE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Melhorando a visualização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128FD992-C4C1-1BF0-814B-21A566A73C1C}"/>
              </a:ext>
            </a:extLst>
          </p:cNvPr>
          <p:cNvSpPr txBox="1"/>
          <p:nvPr/>
        </p:nvSpPr>
        <p:spPr>
          <a:xfrm>
            <a:off x="352583" y="1871974"/>
            <a:ext cx="15765353" cy="125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Exemplo: Instalação e utilização do </a:t>
            </a:r>
            <a:r>
              <a:rPr lang="pt-BR" sz="3600" dirty="0" err="1">
                <a:solidFill>
                  <a:schemeClr val="bg1"/>
                </a:solidFill>
              </a:rPr>
              <a:t>chalk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2" name="Google Shape;111;g1f2de27b8f5_0_0">
            <a:extLst>
              <a:ext uri="{FF2B5EF4-FFF2-40B4-BE49-F238E27FC236}">
                <a16:creationId xmlns:a16="http://schemas.microsoft.com/office/drawing/2014/main" id="{E1D6ACCC-3063-C83E-53FF-5267C5BF6228}"/>
              </a:ext>
            </a:extLst>
          </p:cNvPr>
          <p:cNvSpPr txBox="1"/>
          <p:nvPr/>
        </p:nvSpPr>
        <p:spPr>
          <a:xfrm>
            <a:off x="927770" y="3279917"/>
            <a:ext cx="6210448" cy="105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2800" dirty="0">
                <a:solidFill>
                  <a:schemeClr val="bg1"/>
                </a:solidFill>
              </a:rPr>
              <a:t> ● Exemplo: instalação do </a:t>
            </a:r>
            <a:r>
              <a:rPr lang="pt-BR" sz="2800" dirty="0" err="1">
                <a:solidFill>
                  <a:schemeClr val="bg1"/>
                </a:solidFill>
              </a:rPr>
              <a:t>chalk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9FCFE5-8A9E-F7CC-7CF0-0BDA6AD769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635" b="26662"/>
          <a:stretch/>
        </p:blipFill>
        <p:spPr>
          <a:xfrm>
            <a:off x="966359" y="4648255"/>
            <a:ext cx="6363588" cy="864593"/>
          </a:xfrm>
          <a:prstGeom prst="rect">
            <a:avLst/>
          </a:prstGeom>
        </p:spPr>
      </p:pic>
      <p:sp>
        <p:nvSpPr>
          <p:cNvPr id="7" name="Google Shape;111;g1f2de27b8f5_0_0">
            <a:extLst>
              <a:ext uri="{FF2B5EF4-FFF2-40B4-BE49-F238E27FC236}">
                <a16:creationId xmlns:a16="http://schemas.microsoft.com/office/drawing/2014/main" id="{B529E51A-7A10-B05F-42D9-DCD0F0D48694}"/>
              </a:ext>
            </a:extLst>
          </p:cNvPr>
          <p:cNvSpPr txBox="1"/>
          <p:nvPr/>
        </p:nvSpPr>
        <p:spPr>
          <a:xfrm>
            <a:off x="8554064" y="3181139"/>
            <a:ext cx="6210448" cy="105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2800" dirty="0">
                <a:solidFill>
                  <a:schemeClr val="bg1"/>
                </a:solidFill>
              </a:rPr>
              <a:t> ● Exemplo: Utilização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F2A2F8-D3FC-D028-7A53-4C7F46A97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988" y="4648255"/>
            <a:ext cx="6363588" cy="439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54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EF71FA29-57DF-FC71-CB1E-AC5D9D3A7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6FAF2ED0-FE3E-92B5-20C4-AE8D8B0BC4A7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E73ACDA0-5D44-A33B-66CE-E0F71895E445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Lendo entrada de dados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A87A3E6E-A047-BA72-7763-0F4BB66F72ED}"/>
              </a:ext>
            </a:extLst>
          </p:cNvPr>
          <p:cNvSpPr txBox="1"/>
          <p:nvPr/>
        </p:nvSpPr>
        <p:spPr>
          <a:xfrm>
            <a:off x="1119499" y="2172900"/>
            <a:ext cx="15765353" cy="55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Podemos ler dados do usuário com o módulo </a:t>
            </a:r>
            <a:r>
              <a:rPr lang="pt-BR" sz="3600" dirty="0" err="1">
                <a:solidFill>
                  <a:schemeClr val="bg1"/>
                </a:solidFill>
              </a:rPr>
              <a:t>readline</a:t>
            </a:r>
            <a:r>
              <a:rPr lang="pt-BR" sz="3600" dirty="0">
                <a:solidFill>
                  <a:schemeClr val="bg1"/>
                </a:solidFill>
              </a:rPr>
              <a:t>, um Core Module;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Neste caso utilizamos o método </a:t>
            </a:r>
            <a:r>
              <a:rPr lang="pt-BR" sz="3600" dirty="0" err="1">
                <a:solidFill>
                  <a:schemeClr val="bg1"/>
                </a:solidFill>
              </a:rPr>
              <a:t>question</a:t>
            </a:r>
            <a:r>
              <a:rPr lang="pt-BR" sz="3600" dirty="0">
                <a:solidFill>
                  <a:schemeClr val="bg1"/>
                </a:solidFill>
              </a:rPr>
              <a:t>, que faz uma pergunta a ser 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respondida pelo usuário;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Depois podemos processar a resposta e entregar um retorno;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Vamos ver na prática!</a:t>
            </a:r>
          </a:p>
        </p:txBody>
      </p:sp>
    </p:spTree>
    <p:extLst>
      <p:ext uri="{BB962C8B-B14F-4D97-AF65-F5344CB8AC3E}">
        <p14:creationId xmlns:p14="http://schemas.microsoft.com/office/powerpoint/2010/main" val="2784033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213DCC84-1098-F3DD-E2C4-EC2AD65EC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6B19D307-F518-698B-7E81-E6555CAF200A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33E2A2D4-31E0-5320-7457-04A5A933B70F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Lendo entrada de dados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9AD56233-A0B8-6EA1-5FD9-20633FCEBA40}"/>
              </a:ext>
            </a:extLst>
          </p:cNvPr>
          <p:cNvSpPr txBox="1"/>
          <p:nvPr/>
        </p:nvSpPr>
        <p:spPr>
          <a:xfrm>
            <a:off x="1119499" y="2172900"/>
            <a:ext cx="15765353" cy="125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Exemplo de como utilizar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BECEC2-CAB3-1F38-12D3-BCEAA8A43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742" y="3579567"/>
            <a:ext cx="11739832" cy="644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70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09EA56BE-32B0-1B08-5910-09AAFEFC2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55362A3F-75CA-246E-F4D7-63C4B329AA34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F251ECA0-85CA-D6F0-5AF0-D55F994D0A5E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Erros no Node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BE565202-60B6-C3C4-1568-BFAF51F5CE4F}"/>
              </a:ext>
            </a:extLst>
          </p:cNvPr>
          <p:cNvSpPr txBox="1"/>
          <p:nvPr/>
        </p:nvSpPr>
        <p:spPr>
          <a:xfrm>
            <a:off x="1119499" y="2172900"/>
            <a:ext cx="15765353" cy="658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Temos duas formas principais para gerar ou evidenciar erros em 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Node.js;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</a:t>
            </a:r>
            <a:r>
              <a:rPr lang="pt-BR" sz="3600" dirty="0" err="1">
                <a:solidFill>
                  <a:schemeClr val="bg1"/>
                </a:solidFill>
              </a:rPr>
              <a:t>throw</a:t>
            </a:r>
            <a:r>
              <a:rPr lang="pt-BR" sz="3600" dirty="0">
                <a:solidFill>
                  <a:schemeClr val="bg1"/>
                </a:solidFill>
              </a:rPr>
              <a:t>: uma forma de encerrar um programa, gerando um novo erro;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</a:t>
            </a:r>
            <a:r>
              <a:rPr lang="pt-BR" sz="3600" dirty="0" err="1">
                <a:solidFill>
                  <a:schemeClr val="bg1"/>
                </a:solidFill>
              </a:rPr>
              <a:t>try</a:t>
            </a:r>
            <a:r>
              <a:rPr lang="pt-BR" sz="3600" dirty="0">
                <a:solidFill>
                  <a:schemeClr val="bg1"/>
                </a:solidFill>
              </a:rPr>
              <a:t> catch: uma forma de evidenciar algo que deu errado em um bloco de 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código e exibir a mensagem de erro;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Vamos ver na prática!</a:t>
            </a:r>
          </a:p>
        </p:txBody>
      </p:sp>
    </p:spTree>
    <p:extLst>
      <p:ext uri="{BB962C8B-B14F-4D97-AF65-F5344CB8AC3E}">
        <p14:creationId xmlns:p14="http://schemas.microsoft.com/office/powerpoint/2010/main" val="1691298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4C1B025A-4CFB-7143-8E38-1BF679833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504E47A1-594E-7824-EB84-CBBF131D369F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B8BFAA62-4D0E-C373-B2C5-DAE61BD67964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Erros no Node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F092D34D-4C10-0FF2-BE73-33B34333E18D}"/>
              </a:ext>
            </a:extLst>
          </p:cNvPr>
          <p:cNvSpPr txBox="1"/>
          <p:nvPr/>
        </p:nvSpPr>
        <p:spPr>
          <a:xfrm>
            <a:off x="633453" y="2385100"/>
            <a:ext cx="7181596" cy="105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2800" dirty="0">
                <a:solidFill>
                  <a:schemeClr val="bg1"/>
                </a:solidFill>
              </a:rPr>
              <a:t>● Exemplo </a:t>
            </a:r>
            <a:r>
              <a:rPr lang="pt-BR" sz="2800" dirty="0" err="1">
                <a:solidFill>
                  <a:schemeClr val="bg1"/>
                </a:solidFill>
              </a:rPr>
              <a:t>throw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5283E0-F1F8-1F9C-8F13-9A7F8861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3" y="3438691"/>
            <a:ext cx="8018899" cy="3128062"/>
          </a:xfrm>
          <a:prstGeom prst="rect">
            <a:avLst/>
          </a:prstGeom>
        </p:spPr>
      </p:pic>
      <p:sp>
        <p:nvSpPr>
          <p:cNvPr id="4" name="Google Shape;111;g1f2de27b8f5_0_0">
            <a:extLst>
              <a:ext uri="{FF2B5EF4-FFF2-40B4-BE49-F238E27FC236}">
                <a16:creationId xmlns:a16="http://schemas.microsoft.com/office/drawing/2014/main" id="{CBA66626-94FB-6F97-FF56-0EC47EDB0608}"/>
              </a:ext>
            </a:extLst>
          </p:cNvPr>
          <p:cNvSpPr txBox="1"/>
          <p:nvPr/>
        </p:nvSpPr>
        <p:spPr>
          <a:xfrm>
            <a:off x="9144000" y="2297776"/>
            <a:ext cx="6497655" cy="105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2800" dirty="0">
                <a:solidFill>
                  <a:schemeClr val="bg1"/>
                </a:solidFill>
              </a:rPr>
              <a:t>● Exemplo </a:t>
            </a:r>
            <a:r>
              <a:rPr lang="pt-BR" sz="2800" dirty="0" err="1">
                <a:solidFill>
                  <a:schemeClr val="bg1"/>
                </a:solidFill>
              </a:rPr>
              <a:t>try</a:t>
            </a:r>
            <a:r>
              <a:rPr lang="pt-BR" sz="2800" dirty="0">
                <a:solidFill>
                  <a:schemeClr val="bg1"/>
                </a:solidFill>
              </a:rPr>
              <a:t> e catch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7F2216B-2816-9F21-3533-8D73AC758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3438691"/>
            <a:ext cx="8053811" cy="436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07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6F3DF5C1-2C37-30EF-9491-4FC3A5AE6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825B224C-373E-D5F2-92F9-F512B8CE1B1B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91E792EC-207D-4BA3-1736-F7F34DEA7EFE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Tarefa 01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A85C6240-BE84-C354-C787-3FE2F8145FFC}"/>
              </a:ext>
            </a:extLst>
          </p:cNvPr>
          <p:cNvSpPr txBox="1"/>
          <p:nvPr/>
        </p:nvSpPr>
        <p:spPr>
          <a:xfrm>
            <a:off x="1119499" y="2172900"/>
            <a:ext cx="15765353" cy="444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1. Crie um novo projeto de Node.js;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2. Crie um arquivo para a aplicação com o nome programa;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3. No arquivo crie duas variáveis e imprima a soma delas;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4. Execute o arquivo e verifique a resposta no terminal;</a:t>
            </a:r>
          </a:p>
        </p:txBody>
      </p:sp>
    </p:spTree>
    <p:extLst>
      <p:ext uri="{BB962C8B-B14F-4D97-AF65-F5344CB8AC3E}">
        <p14:creationId xmlns:p14="http://schemas.microsoft.com/office/powerpoint/2010/main" val="3133377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0266EC0F-1DB3-C401-B088-17DB21D2E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5A7E94EB-4B01-C750-F7E2-6D44B7DBC5A4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A48DACAD-365F-FD97-AD40-1B43B0EACE5B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Tarefa 02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F55A326E-9ECE-F34D-3FF6-EE6458B59051}"/>
              </a:ext>
            </a:extLst>
          </p:cNvPr>
          <p:cNvSpPr txBox="1"/>
          <p:nvPr/>
        </p:nvSpPr>
        <p:spPr>
          <a:xfrm>
            <a:off x="1119499" y="2172900"/>
            <a:ext cx="15765353" cy="658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1. Crie um novo projeto que aceite pacotes externos;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2. Instale o </a:t>
            </a:r>
            <a:r>
              <a:rPr lang="pt-BR" sz="3600" dirty="0" err="1">
                <a:solidFill>
                  <a:schemeClr val="bg1"/>
                </a:solidFill>
              </a:rPr>
              <a:t>chalk</a:t>
            </a:r>
            <a:r>
              <a:rPr lang="pt-BR" sz="3600" dirty="0">
                <a:solidFill>
                  <a:schemeClr val="bg1"/>
                </a:solidFill>
              </a:rPr>
              <a:t>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3. Utilize o </a:t>
            </a:r>
            <a:r>
              <a:rPr lang="pt-BR" sz="3600" dirty="0" err="1">
                <a:solidFill>
                  <a:schemeClr val="bg1"/>
                </a:solidFill>
              </a:rPr>
              <a:t>readline</a:t>
            </a:r>
            <a:r>
              <a:rPr lang="pt-BR" sz="3600" dirty="0">
                <a:solidFill>
                  <a:schemeClr val="bg1"/>
                </a:solidFill>
              </a:rPr>
              <a:t> para receber o nome e a idade do usuário;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4. Apresente esta resposta com uma cor de fundo amarela e texto preto;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5. Dica: Você pode utilizar </a:t>
            </a:r>
            <a:r>
              <a:rPr lang="pt-BR" sz="3600" dirty="0" err="1">
                <a:solidFill>
                  <a:schemeClr val="bg1"/>
                </a:solidFill>
              </a:rPr>
              <a:t>bgYellow</a:t>
            </a:r>
            <a:r>
              <a:rPr lang="pt-BR" sz="3600" dirty="0">
                <a:solidFill>
                  <a:schemeClr val="bg1"/>
                </a:solidFill>
              </a:rPr>
              <a:t> e black!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6. Insira um tratamento para um possível erro do </a:t>
            </a:r>
            <a:r>
              <a:rPr lang="pt-BR" sz="3600" dirty="0" err="1">
                <a:solidFill>
                  <a:schemeClr val="bg1"/>
                </a:solidFill>
              </a:rPr>
              <a:t>inquirer</a:t>
            </a:r>
            <a:r>
              <a:rPr lang="pt-BR" sz="3600" dirty="0">
                <a:solidFill>
                  <a:schemeClr val="bg1"/>
                </a:solidFill>
              </a:rPr>
              <a:t> com o catch;</a:t>
            </a:r>
          </a:p>
        </p:txBody>
      </p:sp>
    </p:spTree>
    <p:extLst>
      <p:ext uri="{BB962C8B-B14F-4D97-AF65-F5344CB8AC3E}">
        <p14:creationId xmlns:p14="http://schemas.microsoft.com/office/powerpoint/2010/main" val="582842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/>
          <p:nvPr/>
        </p:nvSpPr>
        <p:spPr>
          <a:xfrm flipH="1">
            <a:off x="-15377" y="216996"/>
            <a:ext cx="18303377" cy="10081658"/>
          </a:xfrm>
          <a:custGeom>
            <a:avLst/>
            <a:gdLst/>
            <a:ahLst/>
            <a:cxnLst/>
            <a:rect l="l" t="t" r="r" b="b"/>
            <a:pathLst>
              <a:path w="18967230" h="15814365" extrusionOk="0">
                <a:moveTo>
                  <a:pt x="18967230" y="0"/>
                </a:moveTo>
                <a:lnTo>
                  <a:pt x="0" y="0"/>
                </a:lnTo>
                <a:lnTo>
                  <a:pt x="0" y="15814365"/>
                </a:lnTo>
                <a:lnTo>
                  <a:pt x="18967230" y="15814365"/>
                </a:lnTo>
                <a:lnTo>
                  <a:pt x="1896723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l="-1139" t="-20515" r="-479" b="-1355"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47" name="Google Shape;147;p3"/>
          <p:cNvSpPr/>
          <p:nvPr/>
        </p:nvSpPr>
        <p:spPr>
          <a:xfrm>
            <a:off x="5800667" y="1739276"/>
            <a:ext cx="5969736" cy="4250773"/>
          </a:xfrm>
          <a:custGeom>
            <a:avLst/>
            <a:gdLst/>
            <a:ahLst/>
            <a:cxnLst/>
            <a:rect l="l" t="t" r="r" b="b"/>
            <a:pathLst>
              <a:path w="5969736" h="4250773" extrusionOk="0">
                <a:moveTo>
                  <a:pt x="0" y="0"/>
                </a:moveTo>
                <a:lnTo>
                  <a:pt x="5969736" y="0"/>
                </a:lnTo>
                <a:lnTo>
                  <a:pt x="5969736" y="4250773"/>
                </a:lnTo>
                <a:lnTo>
                  <a:pt x="0" y="42507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8569" t="-31818" r="-8567" b="-32679"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48" name="Google Shape;148;p3">
            <a:hlinkClick r:id="rId5"/>
          </p:cNvPr>
          <p:cNvSpPr/>
          <p:nvPr/>
        </p:nvSpPr>
        <p:spPr>
          <a:xfrm>
            <a:off x="9355967" y="6458544"/>
            <a:ext cx="443805" cy="443805"/>
          </a:xfrm>
          <a:custGeom>
            <a:avLst/>
            <a:gdLst/>
            <a:ahLst/>
            <a:cxnLst/>
            <a:rect l="l" t="t" r="r" b="b"/>
            <a:pathLst>
              <a:path w="443805" h="443805" extrusionOk="0">
                <a:moveTo>
                  <a:pt x="0" y="0"/>
                </a:moveTo>
                <a:lnTo>
                  <a:pt x="443805" y="0"/>
                </a:lnTo>
                <a:lnTo>
                  <a:pt x="443805" y="443805"/>
                </a:lnTo>
                <a:lnTo>
                  <a:pt x="0" y="4438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49" name="Google Shape;149;p3">
            <a:hlinkClick r:id="rId7"/>
          </p:cNvPr>
          <p:cNvSpPr/>
          <p:nvPr/>
        </p:nvSpPr>
        <p:spPr>
          <a:xfrm>
            <a:off x="6170582" y="7340494"/>
            <a:ext cx="581430" cy="494275"/>
          </a:xfrm>
          <a:custGeom>
            <a:avLst/>
            <a:gdLst/>
            <a:ahLst/>
            <a:cxnLst/>
            <a:rect l="l" t="t" r="r" b="b"/>
            <a:pathLst>
              <a:path w="581430" h="494275" extrusionOk="0">
                <a:moveTo>
                  <a:pt x="0" y="0"/>
                </a:moveTo>
                <a:lnTo>
                  <a:pt x="581430" y="0"/>
                </a:lnTo>
                <a:lnTo>
                  <a:pt x="581430" y="494275"/>
                </a:lnTo>
                <a:lnTo>
                  <a:pt x="0" y="4942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50" name="Google Shape;150;p3"/>
          <p:cNvSpPr txBox="1"/>
          <p:nvPr/>
        </p:nvSpPr>
        <p:spPr>
          <a:xfrm>
            <a:off x="9946067" y="6485349"/>
            <a:ext cx="26823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lang="en-US" sz="2750" b="1" i="0" u="sng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youth</a:t>
            </a:r>
            <a:r>
              <a:rPr lang="en-US" sz="2750" b="1" i="0" u="sng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space</a:t>
            </a:r>
            <a:endParaRPr sz="2750" b="1" i="0" u="sng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8607087" y="9024115"/>
            <a:ext cx="1308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9"/>
              <a:buFont typeface="Arial"/>
              <a:buNone/>
            </a:pPr>
            <a:r>
              <a:rPr lang="en-US" sz="1599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5961223" y="6485349"/>
            <a:ext cx="3068481" cy="48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lang="en-US" sz="2799" b="1" i="0" u="sng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(85) 98524-9935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6674900" y="8605725"/>
            <a:ext cx="5172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86"/>
              <a:buFont typeface="Arial"/>
              <a:buNone/>
            </a:pPr>
            <a:r>
              <a:rPr lang="en-US" sz="225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https://www.youthspace.com.br/</a:t>
            </a:r>
            <a:endParaRPr sz="225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6752012" y="7370826"/>
            <a:ext cx="5018391" cy="38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9"/>
              <a:buFont typeface="Arial"/>
              <a:buNone/>
            </a:pPr>
            <a:r>
              <a:rPr lang="en-US" sz="2299" b="1" i="0" u="sng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contato@youthidiomas.com.br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/>
          <p:cNvSpPr txBox="1"/>
          <p:nvPr/>
        </p:nvSpPr>
        <p:spPr>
          <a:xfrm>
            <a:off x="695752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O que é Node.js?</a:t>
            </a:r>
            <a:endParaRPr sz="6000" b="1" i="0" u="none" strike="noStrike" cap="none" dirty="0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f2de27b8f5_0_0"/>
          <p:cNvSpPr txBox="1"/>
          <p:nvPr/>
        </p:nvSpPr>
        <p:spPr>
          <a:xfrm>
            <a:off x="1425450" y="2113511"/>
            <a:ext cx="15437100" cy="817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pt-BR" sz="3600" dirty="0">
                <a:solidFill>
                  <a:schemeClr val="bg1"/>
                </a:solidFill>
              </a:rPr>
              <a:t>● O Node.js é uma plataforma de execução para </a:t>
            </a:r>
            <a:r>
              <a:rPr lang="pt-BR" sz="3600" dirty="0" err="1">
                <a:solidFill>
                  <a:schemeClr val="bg1"/>
                </a:solidFill>
              </a:rPr>
              <a:t>JavaScript</a:t>
            </a:r>
            <a:r>
              <a:rPr lang="pt-BR" sz="3600" dirty="0">
                <a:solidFill>
                  <a:schemeClr val="bg1"/>
                </a:solidFill>
              </a:rPr>
              <a:t>. </a:t>
            </a:r>
          </a:p>
          <a:p>
            <a:pPr marR="0" lvl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pt-BR" sz="3600" dirty="0">
                <a:solidFill>
                  <a:schemeClr val="bg1"/>
                </a:solidFill>
              </a:rPr>
              <a:t>● Trata-se de uma biblioteca utilizada por um interpretador durante a ● execução de programas. </a:t>
            </a:r>
          </a:p>
          <a:p>
            <a:pPr marR="0" lvl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pt-BR" sz="3600" dirty="0">
                <a:solidFill>
                  <a:schemeClr val="bg1"/>
                </a:solidFill>
              </a:rPr>
              <a:t>● Ele é baseado na </a:t>
            </a:r>
            <a:r>
              <a:rPr lang="pt-BR" sz="3600" dirty="0" err="1">
                <a:solidFill>
                  <a:schemeClr val="bg1"/>
                </a:solidFill>
              </a:rPr>
              <a:t>engine</a:t>
            </a:r>
            <a:r>
              <a:rPr lang="pt-BR" sz="3600" dirty="0">
                <a:solidFill>
                  <a:schemeClr val="bg1"/>
                </a:solidFill>
              </a:rPr>
              <a:t> V8 da Google, escrita em C++.</a:t>
            </a:r>
          </a:p>
          <a:p>
            <a:pPr marR="0" lvl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pt-BR" sz="3600" dirty="0">
                <a:solidFill>
                  <a:schemeClr val="bg1"/>
                </a:solidFill>
              </a:rPr>
              <a:t>● O Node.js permite o desenvolvimento de aplicações em </a:t>
            </a:r>
            <a:r>
              <a:rPr lang="pt-BR" sz="3600" dirty="0" err="1">
                <a:solidFill>
                  <a:schemeClr val="bg1"/>
                </a:solidFill>
              </a:rPr>
              <a:t>JavaScript</a:t>
            </a:r>
            <a:r>
              <a:rPr lang="pt-BR" sz="3600" dirty="0">
                <a:solidFill>
                  <a:schemeClr val="bg1"/>
                </a:solidFill>
              </a:rPr>
              <a:t> no lado do servidor. </a:t>
            </a:r>
          </a:p>
          <a:p>
            <a:pPr marR="0" lvl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pt-BR" sz="3600" dirty="0">
                <a:solidFill>
                  <a:schemeClr val="bg1"/>
                </a:solidFill>
              </a:rPr>
              <a:t>● O código </a:t>
            </a:r>
            <a:r>
              <a:rPr lang="pt-BR" sz="3600" dirty="0" err="1">
                <a:solidFill>
                  <a:schemeClr val="bg1"/>
                </a:solidFill>
              </a:rPr>
              <a:t>JavaScript</a:t>
            </a:r>
            <a:r>
              <a:rPr lang="pt-BR" sz="3600" dirty="0">
                <a:solidFill>
                  <a:schemeClr val="bg1"/>
                </a:solidFill>
              </a:rPr>
              <a:t> é executado sobre C++ para oferecer alto desempenho.</a:t>
            </a:r>
            <a:endParaRPr lang="pt-BR" sz="28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E2DD12F3-9DFA-7BB4-5A0F-12E72C105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4D3AFA40-32E9-BBD3-5E66-F55F869679EE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4D42AABE-0DEC-0CBC-E220-A46C163D8936}"/>
              </a:ext>
            </a:extLst>
          </p:cNvPr>
          <p:cNvSpPr txBox="1"/>
          <p:nvPr/>
        </p:nvSpPr>
        <p:spPr>
          <a:xfrm>
            <a:off x="1447752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pt-BR" sz="6000" b="1" i="0" u="none" strike="noStrike" cap="none" dirty="0" err="1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npm</a:t>
            </a: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6000" b="1" i="0" u="none" strike="noStrike" cap="none" dirty="0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3807FD96-5BD3-2883-C577-3E52E46366F9}"/>
              </a:ext>
            </a:extLst>
          </p:cNvPr>
          <p:cNvSpPr txBox="1"/>
          <p:nvPr/>
        </p:nvSpPr>
        <p:spPr>
          <a:xfrm>
            <a:off x="1447752" y="2172900"/>
            <a:ext cx="15437100" cy="746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O </a:t>
            </a:r>
            <a:r>
              <a:rPr lang="pt-BR" sz="3600" dirty="0" err="1">
                <a:solidFill>
                  <a:schemeClr val="bg1"/>
                </a:solidFill>
              </a:rPr>
              <a:t>npm</a:t>
            </a:r>
            <a:r>
              <a:rPr lang="pt-BR" sz="3600" dirty="0">
                <a:solidFill>
                  <a:schemeClr val="bg1"/>
                </a:solidFill>
              </a:rPr>
              <a:t> é um gerenciador de pacotes do Node;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Vamos poder utilizar bibliotecas de terceiros, baixando elas pelo </a:t>
            </a:r>
            <a:r>
              <a:rPr lang="pt-BR" sz="3600" dirty="0" err="1">
                <a:solidFill>
                  <a:schemeClr val="bg1"/>
                </a:solidFill>
              </a:rPr>
              <a:t>npm</a:t>
            </a:r>
            <a:r>
              <a:rPr lang="pt-BR" sz="3600" dirty="0">
                <a:solidFill>
                  <a:schemeClr val="bg1"/>
                </a:solidFill>
              </a:rPr>
              <a:t>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E também executar determinados scripts no nosso programa;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Dificilmente um software em Node.js não utiliza o </a:t>
            </a:r>
            <a:r>
              <a:rPr lang="pt-BR" sz="3600" dirty="0" err="1">
                <a:solidFill>
                  <a:schemeClr val="bg1"/>
                </a:solidFill>
              </a:rPr>
              <a:t>npm</a:t>
            </a:r>
            <a:r>
              <a:rPr lang="pt-BR" sz="3600" dirty="0">
                <a:solidFill>
                  <a:schemeClr val="bg1"/>
                </a:solidFill>
              </a:rPr>
              <a:t>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Os módulos externos ficam numa pasta chamada </a:t>
            </a:r>
            <a:r>
              <a:rPr lang="pt-BR" sz="3600" dirty="0" err="1">
                <a:solidFill>
                  <a:schemeClr val="bg1"/>
                </a:solidFill>
              </a:rPr>
              <a:t>node_modules</a:t>
            </a:r>
            <a:r>
              <a:rPr lang="pt-BR" sz="3600" dirty="0">
                <a:solidFill>
                  <a:schemeClr val="bg1"/>
                </a:solidFill>
              </a:rPr>
              <a:t>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Ela deve ser descartável, ou seja, a cada instalação do projeto baixamos todos os pacotes novamente;</a:t>
            </a:r>
          </a:p>
        </p:txBody>
      </p:sp>
    </p:spTree>
    <p:extLst>
      <p:ext uri="{BB962C8B-B14F-4D97-AF65-F5344CB8AC3E}">
        <p14:creationId xmlns:p14="http://schemas.microsoft.com/office/powerpoint/2010/main" val="226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1FB6A693-302A-DE1E-6091-CE3A83A72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1D38EA44-6A57-E4C4-56A0-4B354F3BB562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5F32EA3B-3122-8D22-DFE2-06FCC9B97EEF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Instalação Node Windows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091B7F55-73CB-5413-987D-66F7E0DCB485}"/>
              </a:ext>
            </a:extLst>
          </p:cNvPr>
          <p:cNvSpPr txBox="1"/>
          <p:nvPr/>
        </p:nvSpPr>
        <p:spPr>
          <a:xfrm>
            <a:off x="1447752" y="2172900"/>
            <a:ext cx="15437100" cy="55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O download do Node.js é feito no site oficial: nodejs.org;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Vamos baixar um arquivo .</a:t>
            </a:r>
            <a:r>
              <a:rPr lang="pt-BR" sz="3600" dirty="0" err="1">
                <a:solidFill>
                  <a:schemeClr val="bg1"/>
                </a:solidFill>
              </a:rPr>
              <a:t>msi</a:t>
            </a:r>
            <a:r>
              <a:rPr lang="pt-BR" sz="3600" dirty="0">
                <a:solidFill>
                  <a:schemeClr val="bg1"/>
                </a:solidFill>
              </a:rPr>
              <a:t>, que é o instalador;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É interessante saber que o </a:t>
            </a:r>
            <a:r>
              <a:rPr lang="pt-BR" sz="3600" dirty="0" err="1">
                <a:solidFill>
                  <a:schemeClr val="bg1"/>
                </a:solidFill>
              </a:rPr>
              <a:t>npm</a:t>
            </a:r>
            <a:r>
              <a:rPr lang="pt-BR" sz="3600" dirty="0">
                <a:solidFill>
                  <a:schemeClr val="bg1"/>
                </a:solidFill>
              </a:rPr>
              <a:t> vem junto do Node;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Após a instalação podemos testar o Node e o </a:t>
            </a:r>
            <a:r>
              <a:rPr lang="pt-BR" sz="3600" dirty="0" err="1">
                <a:solidFill>
                  <a:schemeClr val="bg1"/>
                </a:solidFill>
              </a:rPr>
              <a:t>npm</a:t>
            </a:r>
            <a:r>
              <a:rPr lang="pt-BR" sz="3600" dirty="0">
                <a:solidFill>
                  <a:schemeClr val="bg1"/>
                </a:solidFill>
              </a:rPr>
              <a:t> em um terminal, para 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validar a instalação;</a:t>
            </a:r>
          </a:p>
        </p:txBody>
      </p:sp>
    </p:spTree>
    <p:extLst>
      <p:ext uri="{BB962C8B-B14F-4D97-AF65-F5344CB8AC3E}">
        <p14:creationId xmlns:p14="http://schemas.microsoft.com/office/powerpoint/2010/main" val="414547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BA2FC606-B820-70D1-BBEA-6F90FD8A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DEA19208-A3E8-F47E-126F-C3EA7356B807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529FC13A-023D-542C-AB61-3033E1A792EC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Instalação Node Windows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9F6F77B0-D79D-547E-CA8E-AFBD559124D5}"/>
              </a:ext>
            </a:extLst>
          </p:cNvPr>
          <p:cNvSpPr txBox="1"/>
          <p:nvPr/>
        </p:nvSpPr>
        <p:spPr>
          <a:xfrm>
            <a:off x="1447752" y="2172900"/>
            <a:ext cx="15437100" cy="125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Verificação se a instalação correu corretamente.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8B17AC6-55B3-9CCA-2B4C-3DF6D9330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362" y="3510175"/>
            <a:ext cx="11192716" cy="586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3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7E9666E4-38BA-224B-F461-3406D0AC9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AEA43883-752D-83EF-2703-8F4AD9058932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F4EF0B03-C346-A1A2-5CC4-0CAAFB55D177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Nosso primeiro programa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0D48B312-B269-7F55-8CE2-37B429C09B1D}"/>
              </a:ext>
            </a:extLst>
          </p:cNvPr>
          <p:cNvSpPr txBox="1"/>
          <p:nvPr/>
        </p:nvSpPr>
        <p:spPr>
          <a:xfrm>
            <a:off x="1447752" y="2172900"/>
            <a:ext cx="15437100" cy="658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Agora vamos criar algo mais sólido, um programa simples baseado em 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um arquivo;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A extensão dos arquivos de Node serão .</a:t>
            </a:r>
            <a:r>
              <a:rPr lang="pt-BR" sz="3600" dirty="0" err="1">
                <a:solidFill>
                  <a:schemeClr val="bg1"/>
                </a:solidFill>
              </a:rPr>
              <a:t>mjs</a:t>
            </a:r>
            <a:endParaRPr lang="pt-BR" sz="3600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Vamos executar o arquivo com o comando: node &lt;arquivo&gt;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O código será interpretado e o programa executado;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Vamos lá!</a:t>
            </a:r>
          </a:p>
        </p:txBody>
      </p:sp>
    </p:spTree>
    <p:extLst>
      <p:ext uri="{BB962C8B-B14F-4D97-AF65-F5344CB8AC3E}">
        <p14:creationId xmlns:p14="http://schemas.microsoft.com/office/powerpoint/2010/main" val="129451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BA50F8BC-019F-208B-C0CF-A97E9B8B8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26CB52B4-565A-B9D1-AA83-6024A7E95A0C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514AEB52-0CBD-5364-E915-A950E12FDF05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Nosso primeiro programa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69F7B32B-1C27-EB7C-82FA-E4971CAE3366}"/>
              </a:ext>
            </a:extLst>
          </p:cNvPr>
          <p:cNvSpPr txBox="1"/>
          <p:nvPr/>
        </p:nvSpPr>
        <p:spPr>
          <a:xfrm>
            <a:off x="1447752" y="2172900"/>
            <a:ext cx="15437100" cy="125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Exemplo do primeiro programa em Node.js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AB3A59-C4F4-41FF-C740-409907345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046" y="3762467"/>
            <a:ext cx="9634722" cy="524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6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7B8188BD-BADC-D1E0-C582-9F9AF0D41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3BE00BE6-D3EF-FC84-0EE8-C2EEDD1B5AC7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B9A015BD-E4BF-E674-44B5-388F9C94CC59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O que são módulos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17F27F06-E4D3-65C4-56A7-0DDC1D6F8EB1}"/>
              </a:ext>
            </a:extLst>
          </p:cNvPr>
          <p:cNvSpPr txBox="1"/>
          <p:nvPr/>
        </p:nvSpPr>
        <p:spPr>
          <a:xfrm>
            <a:off x="1447752" y="2172900"/>
            <a:ext cx="15437100" cy="658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Módulos são scripts reaproveitáveis, que utilizamos bastante 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programando em Node;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Eles são divididos em três categorias;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Internos: módulos que nós desenvolvemos;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Core Modules: módulos que vem com o Node.js;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Externos: módulos que instalamos via </a:t>
            </a:r>
            <a:r>
              <a:rPr lang="pt-BR" sz="3600" dirty="0" err="1">
                <a:solidFill>
                  <a:schemeClr val="bg1"/>
                </a:solidFill>
              </a:rPr>
              <a:t>npm</a:t>
            </a:r>
            <a:r>
              <a:rPr lang="pt-BR" sz="36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6258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1275</Words>
  <Application>Microsoft Office PowerPoint</Application>
  <PresentationFormat>Personalizar</PresentationFormat>
  <Paragraphs>149</Paragraphs>
  <Slides>29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Calibri</vt:lpstr>
      <vt:lpstr>Consolas</vt:lpstr>
      <vt:lpstr>Arial</vt:lpstr>
      <vt:lpstr>Montserrat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Leticia Lima</dc:creator>
  <cp:lastModifiedBy>Leticia Lima</cp:lastModifiedBy>
  <cp:revision>5</cp:revision>
  <dcterms:created xsi:type="dcterms:W3CDTF">2006-08-16T00:00:00Z</dcterms:created>
  <dcterms:modified xsi:type="dcterms:W3CDTF">2025-02-22T12:52:37Z</dcterms:modified>
</cp:coreProperties>
</file>