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87" r:id="rId5"/>
    <p:sldId id="264" r:id="rId6"/>
    <p:sldId id="288" r:id="rId7"/>
    <p:sldId id="290" r:id="rId8"/>
    <p:sldId id="291" r:id="rId9"/>
    <p:sldId id="265" r:id="rId10"/>
    <p:sldId id="289" r:id="rId11"/>
    <p:sldId id="281" r:id="rId12"/>
    <p:sldId id="292" r:id="rId13"/>
    <p:sldId id="266" r:id="rId14"/>
    <p:sldId id="293" r:id="rId15"/>
    <p:sldId id="283" r:id="rId16"/>
    <p:sldId id="294" r:id="rId17"/>
    <p:sldId id="267" r:id="rId18"/>
    <p:sldId id="296" r:id="rId19"/>
    <p:sldId id="295" r:id="rId20"/>
    <p:sldId id="297" r:id="rId21"/>
    <p:sldId id="298" r:id="rId22"/>
    <p:sldId id="299" r:id="rId23"/>
    <p:sldId id="285" r:id="rId24"/>
    <p:sldId id="300" r:id="rId25"/>
    <p:sldId id="301" r:id="rId26"/>
    <p:sldId id="302" r:id="rId27"/>
    <p:sldId id="269" r:id="rId28"/>
    <p:sldId id="303" r:id="rId29"/>
    <p:sldId id="284" r:id="rId30"/>
    <p:sldId id="304" r:id="rId31"/>
    <p:sldId id="263" r:id="rId32"/>
  </p:sldIdLst>
  <p:sldSz cx="18288000" cy="10287000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+ph6qZ9n42Y23f9Tg/EcZjr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26" autoAdjust="0"/>
  </p:normalViewPr>
  <p:slideViewPr>
    <p:cSldViewPr snapToGrid="0"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8F1123F-942A-7CDE-1F98-F3BF4DA0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CB3F730-3E01-F6F1-36FC-9A3B52186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E5714F8-87C8-BFB3-4EA5-937C4F2B3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1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A02C695-5C2D-C3D0-D52F-F26A6F05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1880F96-C54C-B6F8-0C5F-E84CF329E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823A518-12B2-8D0C-5DDA-7AD72919E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2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D155EBA-E011-4B8F-62EC-258B0E45E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0A24504-2146-30AB-9712-E16C56EDC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26DF0AA2-7A67-CFE7-7081-80FEF3B92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D0EC6AD-32D3-C850-B723-0E6ADA69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3BE2E55-A0C5-154B-34CD-95AD0DDB4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ABA2CC2-D6A0-BCD4-4019-43C414F2A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71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477F40B-8902-63FA-2344-7C66830B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07BEA75-FA50-B4FF-E2BB-0D97848C7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DD0025B-2615-E2F3-8822-438F6BA9C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42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F2CEE4D-1D92-3B41-911B-90FD3733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5E95CFE8-8063-C839-3A2E-24E989D9D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A5BA62C5-1E51-12D2-3903-4B3422414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301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658F951-0E8C-96FE-0958-D99454B1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820BD693-6D78-6787-E7CA-E77D6B590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25CA588E-646C-87BB-2E44-1CF73E782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34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A40720A-BF41-E9BA-13E8-E7D731A5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98B3671-5A4E-A94B-1C03-CD5296191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99C6A9C-B19B-4DCE-8A11-3E913EB52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677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90B5E68-CC5B-7EB4-F009-08B69945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3D3B51B-C502-6665-5AA3-477534963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050E565-2A15-251A-7580-813965803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91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2797D3-4FFA-FB91-2901-94C974FC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5605A3A-8098-A3FE-F226-07B9F0755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F940957-20B6-E7A8-35FB-430EA8150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656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b1c0be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9540A93-2F71-07EB-DA07-03696F4E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7EE79E9-DCFE-1C46-DADF-67B672B8B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A590A36-5EF8-E5D9-682F-09FBDBEEAA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74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6BEF1AC-D0E7-48C9-95AD-2343275D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1D0820E-07FD-C347-4667-312EC939C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76A7F77D-555F-7451-E0FC-D27726DA8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187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34EFC3D-3265-15EB-6E17-FF189FB4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37F2CE5-08B3-102E-18BE-3A38FCDAF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DDC7DBF0-4C57-4D2C-6655-FF972601C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76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8EEB-0FC0-5D0C-2181-C6221C79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8CCA629-3EAB-9FA8-F75E-FCBFB6F32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3B6F27F-4748-1F2F-A4DF-AF74EC37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0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D2A09A-6D8D-4CA7-0414-8D1E3ACCD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23A4C3C5-C545-A893-2B0F-E133CA3B1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2C43DAE-F28E-C92B-79F7-FC8408B8F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8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2462715-4AED-E2C7-9360-B28E02F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B77B2C8-F8B1-F2D2-7CF2-64A7791D4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19E08B-B29B-259C-21C1-FDA0CC291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07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8E95B8D-2556-D789-6AF4-8026880B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67BAFBD-10C2-556E-E0C5-92B5AEC64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1793F89-3166-69FD-5259-171E64F5E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302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B3AB7B9-A21B-CF60-2B85-87A0E9D7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D232FC7-ABC6-AA50-6968-13C1C0DC8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22874C45-113C-7CD7-F2A7-83285430B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566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D624B06-3D5F-719A-7216-24B7986D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F62EC57-F13B-9025-ACB8-148EC8069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740FBED3-0127-70CB-E2A8-11459ADAA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27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7508523-F6CB-296D-71FF-7A1F64BF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1F5D149-D589-D37B-38C7-1C06FB551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BF7E29E-1C7E-44FC-88D0-713B37D6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4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A9E55A8-C5C9-96CB-D946-C405971C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B6378BE-191E-0403-E0DE-40CEB76ACF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78D9E00-5DCE-5195-DE2B-260315C10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92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D08BF07-24B9-79AE-76EE-08AFCD5C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B7B3E134-31A8-1A60-9132-3CAB49CF0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18778B1-EB40-7AF0-854E-E716FF902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4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B1E5D36-5FCF-9325-23D0-CA3D042A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2CF6290-E58B-8078-6402-6A457F8BE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81617A3-94B6-A7B2-AF67-CCCC6A494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788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D648465-DF1E-F63B-02CA-FA413C31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65349DB-1A28-2130-46A4-B9569D3DE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31F64B20-745C-9999-B9E3-56EBEC2E2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72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20EA9D5-419F-F3B1-F42C-EE2ECC90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97D67EA-F866-9140-94E5-044C32F2D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2A6A66E-F623-9AF0-DC25-D872CEC0C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DD73019-E0B8-7366-2E3B-E8C1ACEC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551B3168-6159-01F0-0B80-52C8BC146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FCE627F9-D286-D3F6-3B0C-B40753F3E7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10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B640B92-23DB-884B-BBC8-2806FE50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47D46056-B911-21C2-0257-8023DE53A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E52736-81CC-A37A-8EF4-1D67238C6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hyperlink" Target="mailto:contato@youthidiomas.com.b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://www.instagram.com/youthidiomas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avLst/>
            <a:gdLst/>
            <a:ahLst/>
            <a:cxnLst/>
            <a:rect l="l" t="t" r="r" b="b"/>
            <a:pathLst>
              <a:path w="656861" h="459803" extrusionOk="0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avLst/>
            <a:gdLst/>
            <a:ahLst/>
            <a:cxnLst/>
            <a:rect l="l" t="t" r="r" b="b"/>
            <a:pathLst>
              <a:path w="3412360" h="2353560" extrusionOk="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6057" t="-45763" r="-16057" b="-45763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84814" y="5247619"/>
            <a:ext cx="8912032" cy="189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 e Git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2368" y="4952154"/>
            <a:ext cx="29262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05</a:t>
            </a:r>
            <a:endParaRPr sz="32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2810" y="7093759"/>
            <a:ext cx="1964400" cy="459900"/>
          </a:xfrm>
          <a:prstGeom prst="roundRect">
            <a:avLst>
              <a:gd name="adj" fmla="val 16667"/>
            </a:avLst>
          </a:prstGeom>
          <a:solidFill>
            <a:srgbClr val="160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04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avLst/>
            <a:gdLst/>
            <a:ahLst/>
            <a:cxnLst/>
            <a:rect l="l" t="t" r="r" b="b"/>
            <a:pathLst>
              <a:path w="7852008" h="7852008" extrusionOk="0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15103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A869C47-2E9F-A2BA-16BC-4012E3E6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FFAC2C7-BC89-2F15-AE57-11B43074931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8C61BFB4-001C-BDB8-5858-9FA9EFB11F24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Unindo os módulos http e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F9F5C97-9137-FF0C-A933-F7DFFE7BBE94}"/>
              </a:ext>
            </a:extLst>
          </p:cNvPr>
          <p:cNvSpPr txBox="1"/>
          <p:nvPr/>
        </p:nvSpPr>
        <p:spPr>
          <a:xfrm>
            <a:off x="402723" y="1547616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F9ED4F-23FF-9F53-D2C5-EB0E38894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26" y="2798184"/>
            <a:ext cx="9586109" cy="73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2FC606-B820-70D1-BBEA-6F90FD8A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EA19208-A3E8-F47E-126F-C3EA7356B80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29FC13A-023D-542C-AB61-3033E1A792E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F6F77B0-D79D-547E-CA8E-AFBD559124D5}"/>
              </a:ext>
            </a:extLst>
          </p:cNvPr>
          <p:cNvSpPr txBox="1"/>
          <p:nvPr/>
        </p:nvSpPr>
        <p:spPr>
          <a:xfrm>
            <a:off x="1447752" y="2172900"/>
            <a:ext cx="15437100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O módulo </a:t>
            </a:r>
            <a:r>
              <a:rPr lang="pt-BR" sz="3600" dirty="0" err="1">
                <a:solidFill>
                  <a:schemeClr val="bg1"/>
                </a:solidFill>
              </a:rPr>
              <a:t>fs</a:t>
            </a:r>
            <a:r>
              <a:rPr lang="pt-BR" sz="3600" dirty="0">
                <a:solidFill>
                  <a:schemeClr val="bg1"/>
                </a:solidFill>
              </a:rPr>
              <a:t> (File System) serve para trabalhar com arquivos e diretórios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Este é também um Core Module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Podemos ler e escrever em arquivos, por exemplo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Uma utilização interessante: logs do sistema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1013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E53654B-98A8-7F0C-E745-AB1842849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2BA7BE2-3E4D-14E3-B18A-B1016454256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D7B8B6B-7BCF-E17C-617C-2D992A671B8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fs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6DF5120-89CF-0D0B-724C-48952FC91DA5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FFBF0F-A308-BFB5-1C5A-846A491C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79" y="3762468"/>
            <a:ext cx="7963322" cy="56140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F68674-267F-5C5C-FFCC-3C7117F8E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201" y="3762469"/>
            <a:ext cx="9874799" cy="56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E9666E4-38BA-224B-F461-3406D0AC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EA43883-752D-83EF-2703-8F4AD905893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4EF0B03-C346-A1A2-5CC4-0CAAFB55D17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Escrevendo em arquivos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D48B312-B269-7F55-8CE2-37B429C09B1D}"/>
              </a:ext>
            </a:extLst>
          </p:cNvPr>
          <p:cNvSpPr txBox="1"/>
          <p:nvPr/>
        </p:nvSpPr>
        <p:spPr>
          <a:xfrm>
            <a:off x="1447752" y="2172900"/>
            <a:ext cx="15437100" cy="44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Podemos criar e escrever em arquivos utilizando o método </a:t>
            </a:r>
            <a:r>
              <a:rPr lang="pt-BR" sz="3600" dirty="0" err="1">
                <a:solidFill>
                  <a:schemeClr val="bg1"/>
                </a:solidFill>
              </a:rPr>
              <a:t>writeFile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Esta escrita pode estar associada a um conjunto de operações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Como o envio de informações de um usuário, por exemplo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Vamos unir mais uma vez os módulos na prática!</a:t>
            </a:r>
          </a:p>
        </p:txBody>
      </p:sp>
    </p:spTree>
    <p:extLst>
      <p:ext uri="{BB962C8B-B14F-4D97-AF65-F5344CB8AC3E}">
        <p14:creationId xmlns:p14="http://schemas.microsoft.com/office/powerpoint/2010/main" val="129451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68F2951-09E5-83AA-637A-11FFE71E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63A02824-6BED-B92F-10E2-59B353C556FB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2DC8A4F8-A53D-2AE5-E895-0D1C2E4D675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Escrevendo em arquivos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3E480E5-1B10-AA7A-04C5-82E0358F7B4C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7A19EB-BE80-DDBF-CD7F-C4751E48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1" y="3762468"/>
            <a:ext cx="8615767" cy="31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50F8BC-019F-208B-C0CF-A97E9B8B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26CB52B4-565A-B9D1-AA83-6024A7E95A0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14AEB52-0CBD-5364-E915-A950E12FDF0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Atualizando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69F7B32B-1C27-EB7C-82FA-E4971CAE3366}"/>
              </a:ext>
            </a:extLst>
          </p:cNvPr>
          <p:cNvSpPr txBox="1"/>
          <p:nvPr/>
        </p:nvSpPr>
        <p:spPr>
          <a:xfrm>
            <a:off x="1447752" y="2172900"/>
            <a:ext cx="15437100" cy="640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O </a:t>
            </a:r>
            <a:r>
              <a:rPr lang="pt-BR" sz="3600" dirty="0" err="1">
                <a:solidFill>
                  <a:schemeClr val="bg1"/>
                </a:solidFill>
              </a:rPr>
              <a:t>writeFile</a:t>
            </a:r>
            <a:r>
              <a:rPr lang="pt-BR" sz="3600" dirty="0">
                <a:solidFill>
                  <a:schemeClr val="bg1"/>
                </a:solidFill>
              </a:rPr>
              <a:t> substitui tudo que está em um arquivo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 se quisermos atualizar?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Para este fim, utilizamos o </a:t>
            </a:r>
            <a:r>
              <a:rPr lang="pt-BR" sz="3600" dirty="0" err="1">
                <a:solidFill>
                  <a:schemeClr val="bg1"/>
                </a:solidFill>
              </a:rPr>
              <a:t>appendFile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Ele tem a mesma utilização que o </a:t>
            </a:r>
            <a:r>
              <a:rPr lang="pt-BR" sz="3600" dirty="0" err="1">
                <a:solidFill>
                  <a:schemeClr val="bg1"/>
                </a:solidFill>
              </a:rPr>
              <a:t>writeFile</a:t>
            </a:r>
            <a:r>
              <a:rPr lang="pt-BR" sz="3600" dirty="0">
                <a:solidFill>
                  <a:schemeClr val="bg1"/>
                </a:solidFill>
              </a:rPr>
              <a:t>, mas nos permite unir conteúdo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53566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9BB13DB-584C-AD7A-6304-CA676EA5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22D51407-52EA-F69D-6FBD-57C99232964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7C23E9B-4BAC-8110-460C-83260F3113E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Atualizando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5ED9697-27EF-0A0C-1489-CFF59478A11B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15F849-D619-C30C-11B6-B0F52655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25" y="3811453"/>
            <a:ext cx="7618507" cy="271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9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B8188BD-BADC-D1E0-C582-9F9AF0D4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BE00BE6-D3EF-FC84-0EE8-C2EEDD1B5AC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9A015BD-E4BF-E674-44B5-388F9C94CC5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Removendo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17F27F06-E4D3-65C4-56A7-0DDC1D6F8EB1}"/>
              </a:ext>
            </a:extLst>
          </p:cNvPr>
          <p:cNvSpPr txBox="1"/>
          <p:nvPr/>
        </p:nvSpPr>
        <p:spPr>
          <a:xfrm>
            <a:off x="1447752" y="2172900"/>
            <a:ext cx="15437100" cy="533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Para remover um arquivo com o </a:t>
            </a:r>
            <a:r>
              <a:rPr lang="pt-BR" sz="3600" dirty="0" err="1">
                <a:solidFill>
                  <a:schemeClr val="bg1"/>
                </a:solidFill>
              </a:rPr>
              <a:t>fs</a:t>
            </a:r>
            <a:r>
              <a:rPr lang="pt-BR" sz="3600" dirty="0">
                <a:solidFill>
                  <a:schemeClr val="bg1"/>
                </a:solidFill>
              </a:rPr>
              <a:t> utilizamos  o método </a:t>
            </a:r>
            <a:r>
              <a:rPr lang="pt-BR" sz="3600" dirty="0" err="1">
                <a:solidFill>
                  <a:schemeClr val="bg1"/>
                </a:solidFill>
              </a:rPr>
              <a:t>unlink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Precisamos passar o arquivo como parâmetro;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Temos a possibilidade de checar se houve algum erro, a partir da </a:t>
            </a:r>
            <a:r>
              <a:rPr lang="pt-BR" sz="3600" dirty="0" err="1">
                <a:solidFill>
                  <a:schemeClr val="bg1"/>
                </a:solidFill>
              </a:rPr>
              <a:t>callback</a:t>
            </a:r>
            <a:r>
              <a:rPr lang="pt-BR" sz="3600" dirty="0">
                <a:solidFill>
                  <a:schemeClr val="bg1"/>
                </a:solidFill>
              </a:rPr>
              <a:t>  retornada;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46258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3CD407D-6989-DF01-9D9B-C4898441E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4FDA08F-D774-84C0-5535-D4455EB9E309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F2FC249-964F-87AA-C8A7-90A0B909769B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Removendo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C2D390-61FC-7370-BF69-EF6D128ADCA3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DAC9BB-CF7B-9872-4E01-3C0AFE80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762467"/>
            <a:ext cx="9468308" cy="53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687FA8C-1727-5D2D-901C-9025D28F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9D08398-03B8-CF6D-47C8-923A0B786E4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E3F1576-DB75-BCCF-56B9-1195B9BCF7D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Renomeando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AAFB374-BDE9-AF81-F427-0C84E16FE4E3}"/>
              </a:ext>
            </a:extLst>
          </p:cNvPr>
          <p:cNvSpPr txBox="1"/>
          <p:nvPr/>
        </p:nvSpPr>
        <p:spPr>
          <a:xfrm>
            <a:off x="1447752" y="2172900"/>
            <a:ext cx="15437100" cy="640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Para renomear um arquivo com o </a:t>
            </a:r>
            <a:r>
              <a:rPr lang="pt-BR" sz="3600" dirty="0" err="1">
                <a:solidFill>
                  <a:schemeClr val="bg1"/>
                </a:solidFill>
              </a:rPr>
              <a:t>fs</a:t>
            </a:r>
            <a:r>
              <a:rPr lang="pt-BR" sz="3600" dirty="0">
                <a:solidFill>
                  <a:schemeClr val="bg1"/>
                </a:solidFill>
              </a:rPr>
              <a:t>, usamos o método </a:t>
            </a:r>
            <a:r>
              <a:rPr lang="pt-BR" sz="3600" dirty="0" err="1">
                <a:solidFill>
                  <a:schemeClr val="bg1"/>
                </a:solidFill>
              </a:rPr>
              <a:t>rename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É necessário fornecer o nome atual do arquivo e o novo nome como parâmetros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Se ocorrer algum erro, podemos verificar através da call-back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Esse erro pode acontecer, por exemplo, se o arquivo não existir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Agora, vamos ver como funciona na prática!</a:t>
            </a:r>
          </a:p>
        </p:txBody>
      </p:sp>
    </p:spTree>
    <p:extLst>
      <p:ext uri="{BB962C8B-B14F-4D97-AF65-F5344CB8AC3E}">
        <p14:creationId xmlns:p14="http://schemas.microsoft.com/office/powerpoint/2010/main" val="1103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name="adj" fmla="val 7479"/>
            </a:avLst>
          </a:prstGeom>
          <a:gradFill>
            <a:gsLst>
              <a:gs pos="0">
                <a:srgbClr val="757575">
                  <a:alpha val="74901"/>
                </a:srgbClr>
              </a:gs>
              <a:gs pos="100000">
                <a:srgbClr val="121219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79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06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04</a:t>
            </a:r>
            <a:endParaRPr sz="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6088902" cy="53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Apresentação dos principais Core Modules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http: módulo para criar servidores HTTP;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path: extrair informações de paths (caminhos) de arquivos;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</a:t>
            </a: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file system, leitura e escrita de arquivos;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url: módulo para trabalhar com URLs;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04C8A8F-9CB9-F47F-5C9C-93769437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7AA3EAB-4FD1-D31A-04BB-6753677105E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3035B152-4EE6-61F6-C64C-3D26D45F315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Renomeando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4822C3A4-62D2-B19D-877B-CB2E0E8A279E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8B5A2B-FB2C-39E9-2F56-183ED6E26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47" y="3423467"/>
            <a:ext cx="10023105" cy="52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43CA15-6F42-A302-0C5D-352B0830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63B2C6A-A0C1-DDD3-4E1E-57750977081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2C6962D-4BB7-779A-09A9-99D1F73206D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Detalhes de arquivos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A0EA42C5-F5B7-689B-88DD-710C1C354CC0}"/>
              </a:ext>
            </a:extLst>
          </p:cNvPr>
          <p:cNvSpPr txBox="1"/>
          <p:nvPr/>
        </p:nvSpPr>
        <p:spPr>
          <a:xfrm>
            <a:off x="1447752" y="2172900"/>
            <a:ext cx="15437100" cy="533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Podemos obter mais informações sobre os arquivos que temos acesso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Utilizamos o método </a:t>
            </a:r>
            <a:r>
              <a:rPr lang="pt-BR" sz="3600" dirty="0" err="1">
                <a:solidFill>
                  <a:schemeClr val="bg1"/>
                </a:solidFill>
              </a:rPr>
              <a:t>stat</a:t>
            </a:r>
            <a:r>
              <a:rPr lang="pt-BR" sz="3600" dirty="0">
                <a:solidFill>
                  <a:schemeClr val="bg1"/>
                </a:solidFill>
              </a:rPr>
              <a:t> do </a:t>
            </a:r>
            <a:r>
              <a:rPr lang="pt-BR" sz="3600" dirty="0" err="1">
                <a:solidFill>
                  <a:schemeClr val="bg1"/>
                </a:solidFill>
              </a:rPr>
              <a:t>fs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Com ele, conseguimos saber: tamanho, data de criação, se é arquivo ou diretório, entre outros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00276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4C32CFB-6DC1-DB8D-5603-7DC9820A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BD33266-642C-9647-81A8-534B6E3D333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8BE977D-F9F1-1971-A2FA-52862181877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Detalhes de arquivos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8375CD1C-0B3E-5509-30BB-4E06A0EA2A25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01EAE5-D8E2-6F08-4316-16ABBB77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515731"/>
            <a:ext cx="9106176" cy="59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68A802-7220-1D62-9AF3-8C748F94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44023E8-C5EA-BF25-5C62-02663A1344B6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26D822D-2895-AF62-B0A2-EB41F8A3501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26F04F38-B260-561C-2625-E6C8FDAAB7BB}"/>
              </a:ext>
            </a:extLst>
          </p:cNvPr>
          <p:cNvSpPr txBox="1"/>
          <p:nvPr/>
        </p:nvSpPr>
        <p:spPr>
          <a:xfrm>
            <a:off x="1119499" y="2275124"/>
            <a:ext cx="15437100" cy="4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Com o path, conseguimos extrair diversas informações sobre caminhos e arquivos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Este também é um Core Module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Algumas informações possíveis são: nome do diretório, nome do arquivo, extensão do arquivo, entre outras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514261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3185336-C8C2-48FB-7118-618B4E45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E68AE08-3E13-984F-F868-5B6DFB255F9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5DD1725-851B-03BB-7065-EA25782394C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50C0E1F-61C9-F338-FB84-744BD8DC60B1}"/>
              </a:ext>
            </a:extLst>
          </p:cNvPr>
          <p:cNvSpPr txBox="1"/>
          <p:nvPr/>
        </p:nvSpPr>
        <p:spPr>
          <a:xfrm>
            <a:off x="1119499" y="2275124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A6C4AA-5778-D8FE-C54B-58EA5053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83" y="3696073"/>
            <a:ext cx="9609816" cy="37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1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7002BAD-4ACE-B7AE-6CFB-6545862B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255708F-71A8-E6BD-366E-4CCAF5D8D7AD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B410BC8-AB84-48C8-A3DB-E4A51469D1E6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Path absoluto e formar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50EBFFB6-64BB-0629-9905-73B56B503392}"/>
              </a:ext>
            </a:extLst>
          </p:cNvPr>
          <p:cNvSpPr txBox="1"/>
          <p:nvPr/>
        </p:nvSpPr>
        <p:spPr>
          <a:xfrm>
            <a:off x="1119499" y="2275124"/>
            <a:ext cx="15437100" cy="539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Com a função resolve é possível saber qual o path completo até o arquivo alvo;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com a função </a:t>
            </a:r>
            <a:r>
              <a:rPr lang="pt-BR" sz="4000" dirty="0" err="1">
                <a:solidFill>
                  <a:schemeClr val="bg1"/>
                </a:solidFill>
              </a:rPr>
              <a:t>join</a:t>
            </a:r>
            <a:r>
              <a:rPr lang="pt-BR" sz="4000" dirty="0">
                <a:solidFill>
                  <a:schemeClr val="bg1"/>
                </a:solidFill>
              </a:rPr>
              <a:t> é possível formar um path dinâmico, com variáveis e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valores fixos;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São duas funções muito importantes;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3051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2863277-D2BF-CBB0-F53A-58022D95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36E2B5F-536C-216E-630D-51F248E69A1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28E47DFB-AB88-9F50-7C35-1A3CA0F0B103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Path absoluto e formar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BC2BA51-8C02-A2EC-8FB7-72C78F3E6D2D}"/>
              </a:ext>
            </a:extLst>
          </p:cNvPr>
          <p:cNvSpPr txBox="1"/>
          <p:nvPr/>
        </p:nvSpPr>
        <p:spPr>
          <a:xfrm>
            <a:off x="1119499" y="2275124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338448-E713-C667-5619-15A03B6E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72" y="3455950"/>
            <a:ext cx="8478215" cy="61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62A499B-FFA4-C1AA-986F-8468425F7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6AE547E-F0BA-1E28-82E1-C784C4EECEC5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A7B22C6-ACBC-F7DC-B12A-A90605BA6DA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Trabalhando com diretórios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F84C5F3-470A-7F0E-FE69-43F8EAB5EF8D}"/>
              </a:ext>
            </a:extLst>
          </p:cNvPr>
          <p:cNvSpPr txBox="1"/>
          <p:nvPr/>
        </p:nvSpPr>
        <p:spPr>
          <a:xfrm>
            <a:off x="1119499" y="2172900"/>
            <a:ext cx="15765353" cy="582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Com o módulo </a:t>
            </a:r>
            <a:r>
              <a:rPr lang="pt-BR" sz="4000" dirty="0" err="1">
                <a:solidFill>
                  <a:schemeClr val="bg1"/>
                </a:solidFill>
              </a:rPr>
              <a:t>fs</a:t>
            </a:r>
            <a:r>
              <a:rPr lang="pt-BR" sz="4000" dirty="0">
                <a:solidFill>
                  <a:schemeClr val="bg1"/>
                </a:solidFill>
              </a:rPr>
              <a:t>, também podemos trabalhar com diretórios (pastas)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O método </a:t>
            </a:r>
            <a:r>
              <a:rPr lang="pt-BR" sz="4000" dirty="0" err="1">
                <a:solidFill>
                  <a:schemeClr val="bg1"/>
                </a:solidFill>
              </a:rPr>
              <a:t>exists</a:t>
            </a:r>
            <a:r>
              <a:rPr lang="pt-BR" sz="4000" dirty="0">
                <a:solidFill>
                  <a:schemeClr val="bg1"/>
                </a:solidFill>
              </a:rPr>
              <a:t> pode verificar se um diretório existe ou não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 o método </a:t>
            </a:r>
            <a:r>
              <a:rPr lang="pt-BR" sz="4000" dirty="0" err="1">
                <a:solidFill>
                  <a:schemeClr val="bg1"/>
                </a:solidFill>
              </a:rPr>
              <a:t>mkdir</a:t>
            </a:r>
            <a:r>
              <a:rPr lang="pt-BR" sz="4000" dirty="0">
                <a:solidFill>
                  <a:schemeClr val="bg1"/>
                </a:solidFill>
              </a:rPr>
              <a:t> pode criar um diretório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93105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98B252F-204F-D50F-CCFC-2B029A23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7907DC0-F60C-4833-4C6F-757BABEA441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4D1D13D-5F61-FC2B-376D-7E62ED4A63B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Trabalhando com diretórios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3DE69A5-09EB-7C9A-831C-1954DBE15E7C}"/>
              </a:ext>
            </a:extLst>
          </p:cNvPr>
          <p:cNvSpPr txBox="1"/>
          <p:nvPr/>
        </p:nvSpPr>
        <p:spPr>
          <a:xfrm>
            <a:off x="1119499" y="2172900"/>
            <a:ext cx="15765353" cy="134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B61407-5E99-715B-190E-2FA475D7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47" y="3521957"/>
            <a:ext cx="8729407" cy="58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3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B797547-80A2-F478-6736-3FCD2CEC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A49B6CB-B306-2D87-C2BF-C3DFFE0CB77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870A2BA-ECC8-1FA8-3927-32AF2A4C3D3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os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A2A0B03-EEFE-E6A5-CE21-BD09804BAE2F}"/>
              </a:ext>
            </a:extLst>
          </p:cNvPr>
          <p:cNvSpPr txBox="1"/>
          <p:nvPr/>
        </p:nvSpPr>
        <p:spPr>
          <a:xfrm>
            <a:off x="896605" y="2154808"/>
            <a:ext cx="15437100" cy="318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Com o módulo os, podemos extrair informações do sistema operacional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Este também é um Core Module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74895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/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módulo http</a:t>
            </a:r>
          </a:p>
        </p:txBody>
      </p:sp>
      <p:sp>
        <p:nvSpPr>
          <p:cNvPr id="111" name="Google Shape;111;g1f2de27b8f5_0_0"/>
          <p:cNvSpPr txBox="1"/>
          <p:nvPr/>
        </p:nvSpPr>
        <p:spPr>
          <a:xfrm>
            <a:off x="1425450" y="2113511"/>
            <a:ext cx="15437100" cy="58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Podemos criar um servidor HTTP utilizando o módulo http do Node.js.  Esse servidor será responsável por receber uma requisição e enviar uma resposta com código HTML.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Para isso, utilizamos alguns métodos importantes, como o </a:t>
            </a:r>
            <a:r>
              <a:rPr lang="pt-BR" sz="3600" dirty="0" err="1">
                <a:solidFill>
                  <a:schemeClr val="bg1"/>
                </a:solidFill>
              </a:rPr>
              <a:t>createServer</a:t>
            </a:r>
            <a:r>
              <a:rPr lang="pt-BR" sz="3600" dirty="0">
                <a:solidFill>
                  <a:schemeClr val="bg1"/>
                </a:solidFill>
              </a:rPr>
              <a:t>, que é usado para criar o servidor, e o </a:t>
            </a:r>
            <a:r>
              <a:rPr lang="pt-BR" sz="3600" dirty="0" err="1">
                <a:solidFill>
                  <a:schemeClr val="bg1"/>
                </a:solidFill>
              </a:rPr>
              <a:t>listen</a:t>
            </a:r>
            <a:r>
              <a:rPr lang="pt-BR" sz="3600" dirty="0">
                <a:solidFill>
                  <a:schemeClr val="bg1"/>
                </a:solidFill>
              </a:rPr>
              <a:t>, que define a porta em que o servidor ficará aguardando as requisições.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4E6E4C0-9E46-8163-4496-0FF8FC6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AACE425-E788-1EC3-C93B-EE2F8144DB3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5D3CC53-D734-5872-2E2D-1F3E4A618DC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os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B8F323CD-9064-5820-4439-59863C9F3D20}"/>
              </a:ext>
            </a:extLst>
          </p:cNvPr>
          <p:cNvSpPr txBox="1"/>
          <p:nvPr/>
        </p:nvSpPr>
        <p:spPr>
          <a:xfrm>
            <a:off x="896605" y="2154808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12360B-650E-84EA-AB23-C2080A85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455441"/>
            <a:ext cx="5662060" cy="46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flipH="1">
            <a:off x="-15377" y="216996"/>
            <a:ext cx="18303377" cy="10081658"/>
          </a:xfrm>
          <a:custGeom>
            <a:avLst/>
            <a:gdLst/>
            <a:ahLst/>
            <a:cxnLst/>
            <a:rect l="l" t="t" r="r" b="b"/>
            <a:pathLst>
              <a:path w="18967230" h="15814365" extrusionOk="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l="-1139" t="-20515" r="-479" b="-1355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7" name="Google Shape;147;p3"/>
          <p:cNvSpPr/>
          <p:nvPr/>
        </p:nvSpPr>
        <p:spPr>
          <a:xfrm>
            <a:off x="5800667" y="1739276"/>
            <a:ext cx="5969736" cy="4250773"/>
          </a:xfrm>
          <a:custGeom>
            <a:avLst/>
            <a:gdLst/>
            <a:ahLst/>
            <a:cxnLst/>
            <a:rect l="l" t="t" r="r" b="b"/>
            <a:pathLst>
              <a:path w="5969736" h="4250773" extrusionOk="0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569" t="-31818" r="-8567" b="-32679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8" name="Google Shape;148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avLst/>
            <a:gdLst/>
            <a:ahLst/>
            <a:cxnLst/>
            <a:rect l="l" t="t" r="r" b="b"/>
            <a:pathLst>
              <a:path w="443805" h="443805" extrusionOk="0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9" name="Google Shape;149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avLst/>
            <a:gdLst/>
            <a:ahLst/>
            <a:cxnLst/>
            <a:rect l="l" t="t" r="r" b="b"/>
            <a:pathLst>
              <a:path w="581430" h="494275" extrusionOk="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0" name="Google Shape;150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youth</a:t>
            </a: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sz="2750" b="1" i="0" u="sng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(85) 98524-9935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lang="en-US" sz="225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sz="225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lang="en-US" sz="22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contato@youthidiomas.com.br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44FC941-72BC-84D9-DE0D-5C4A9065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4DAEE11-92C4-6251-A6FB-A074ADBCD32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40D359D-B876-4643-5DDC-D7262EE4EF09}"/>
              </a:ext>
            </a:extLst>
          </p:cNvPr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módulo http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809EB520-AA37-79FD-D51A-138FDABA8FE3}"/>
              </a:ext>
            </a:extLst>
          </p:cNvPr>
          <p:cNvSpPr txBox="1"/>
          <p:nvPr/>
        </p:nvSpPr>
        <p:spPr>
          <a:xfrm>
            <a:off x="1425450" y="1833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EBE284-708F-15C2-4241-C512BD0D543B}"/>
              </a:ext>
            </a:extLst>
          </p:cNvPr>
          <p:cNvSpPr txBox="1"/>
          <p:nvPr/>
        </p:nvSpPr>
        <p:spPr>
          <a:xfrm>
            <a:off x="1425450" y="3260381"/>
            <a:ext cx="10494407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endParaRPr lang="pt-BR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pt-BR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'Oi HTTP'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pt-BR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`Servidor rodando na porta: 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br>
              <a:rPr lang="pt-B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2DD12F3-9DFA-7BB4-5A0F-12E72C10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D3AFA40-32E9-BBD3-5E66-F55F869679E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4D42AABE-0DEC-0CBC-E220-A46C163D8936}"/>
              </a:ext>
            </a:extLst>
          </p:cNvPr>
          <p:cNvSpPr txBox="1"/>
          <p:nvPr/>
        </p:nvSpPr>
        <p:spPr>
          <a:xfrm>
            <a:off x="1447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Retornando HTML com o http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07FD96-5BD3-2883-C577-3E52E46366F9}"/>
              </a:ext>
            </a:extLst>
          </p:cNvPr>
          <p:cNvSpPr txBox="1"/>
          <p:nvPr/>
        </p:nvSpPr>
        <p:spPr>
          <a:xfrm>
            <a:off x="1447752" y="2172900"/>
            <a:ext cx="15437100" cy="426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Para retornar HTML, precisamos adicionar alguns recursos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Incluir um status </a:t>
            </a:r>
            <a:r>
              <a:rPr lang="pt-BR" sz="3600" dirty="0" err="1">
                <a:solidFill>
                  <a:schemeClr val="bg1"/>
                </a:solidFill>
              </a:rPr>
              <a:t>code</a:t>
            </a:r>
            <a:r>
              <a:rPr lang="pt-BR" sz="3600" dirty="0">
                <a:solidFill>
                  <a:schemeClr val="bg1"/>
                </a:solidFill>
              </a:rPr>
              <a:t> no retorno, usando a propriedade </a:t>
            </a:r>
            <a:r>
              <a:rPr lang="pt-BR" sz="3600" dirty="0" err="1">
                <a:solidFill>
                  <a:schemeClr val="bg1"/>
                </a:solidFill>
              </a:rPr>
              <a:t>statusCodeAlterar</a:t>
            </a:r>
            <a:r>
              <a:rPr lang="pt-BR" sz="3600" dirty="0">
                <a:solidFill>
                  <a:schemeClr val="bg1"/>
                </a:solidFill>
              </a:rPr>
              <a:t> os </a:t>
            </a:r>
            <a:r>
              <a:rPr lang="pt-BR" sz="3600" dirty="0" err="1">
                <a:solidFill>
                  <a:schemeClr val="bg1"/>
                </a:solidFill>
              </a:rPr>
              <a:t>headers</a:t>
            </a:r>
            <a:r>
              <a:rPr lang="pt-BR" sz="3600" dirty="0">
                <a:solidFill>
                  <a:schemeClr val="bg1"/>
                </a:solidFill>
              </a:rPr>
              <a:t> para </a:t>
            </a:r>
            <a:r>
              <a:rPr lang="pt-BR" sz="3600" dirty="0" err="1">
                <a:solidFill>
                  <a:schemeClr val="bg1"/>
                </a:solidFill>
              </a:rPr>
              <a:t>text</a:t>
            </a:r>
            <a:r>
              <a:rPr lang="pt-BR" sz="3600" dirty="0">
                <a:solidFill>
                  <a:schemeClr val="bg1"/>
                </a:solidFill>
              </a:rPr>
              <a:t>/</a:t>
            </a:r>
            <a:r>
              <a:rPr lang="pt-BR" sz="3600" dirty="0" err="1">
                <a:solidFill>
                  <a:schemeClr val="bg1"/>
                </a:solidFill>
              </a:rPr>
              <a:t>html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Retornar o HTML com o método </a:t>
            </a:r>
            <a:r>
              <a:rPr lang="pt-BR" sz="3600" dirty="0" err="1">
                <a:solidFill>
                  <a:schemeClr val="bg1"/>
                </a:solidFill>
              </a:rPr>
              <a:t>end</a:t>
            </a:r>
            <a:r>
              <a:rPr lang="pt-BR" sz="3600" dirty="0">
                <a:solidFill>
                  <a:schemeClr val="bg1"/>
                </a:solidFill>
              </a:rPr>
              <a:t> do http</a:t>
            </a:r>
          </a:p>
        </p:txBody>
      </p:sp>
    </p:spTree>
    <p:extLst>
      <p:ext uri="{BB962C8B-B14F-4D97-AF65-F5344CB8AC3E}">
        <p14:creationId xmlns:p14="http://schemas.microsoft.com/office/powerpoint/2010/main" val="226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6A8080E-5058-4681-21D1-E6BEA850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9D85E81-5BFB-63B9-FEF9-68EF8C86EF5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D517F311-973A-D5D1-09BE-2A18563CCC13}"/>
              </a:ext>
            </a:extLst>
          </p:cNvPr>
          <p:cNvSpPr txBox="1"/>
          <p:nvPr/>
        </p:nvSpPr>
        <p:spPr>
          <a:xfrm>
            <a:off x="1447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Retornando HTML com o http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1FE79E50-27E9-B2EA-B1B4-974752B780AB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F4827A-79AD-597A-E3B5-C001C823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35" y="3542553"/>
            <a:ext cx="10751741" cy="56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8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4F0DE3C-1F6B-E878-D606-E95125DD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3AD20CE-B44C-DF83-8C51-A613B5BD4C69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070087A5-EC02-E100-6551-CC9CD815966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ódulos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1E04D09-00FA-587C-2864-5C1315D76DE1}"/>
              </a:ext>
            </a:extLst>
          </p:cNvPr>
          <p:cNvSpPr txBox="1"/>
          <p:nvPr/>
        </p:nvSpPr>
        <p:spPr>
          <a:xfrm>
            <a:off x="1447752" y="2172900"/>
            <a:ext cx="15437100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 módulo </a:t>
            </a:r>
            <a:r>
              <a:rPr lang="pt-BR" sz="3600" dirty="0" err="1">
                <a:solidFill>
                  <a:schemeClr val="bg1"/>
                </a:solidFill>
              </a:rPr>
              <a:t>url</a:t>
            </a:r>
            <a:r>
              <a:rPr lang="pt-BR" sz="3600" dirty="0">
                <a:solidFill>
                  <a:schemeClr val="bg1"/>
                </a:solidFill>
              </a:rPr>
              <a:t> serve para decompor uma URL que passamos para o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método parse;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Podemos resgatar: host, path, </a:t>
            </a:r>
            <a:r>
              <a:rPr lang="pt-BR" sz="3600" dirty="0" err="1">
                <a:solidFill>
                  <a:schemeClr val="bg1"/>
                </a:solidFill>
              </a:rPr>
              <a:t>search</a:t>
            </a:r>
            <a:r>
              <a:rPr lang="pt-BR" sz="3600" dirty="0">
                <a:solidFill>
                  <a:schemeClr val="bg1"/>
                </a:solidFill>
              </a:rPr>
              <a:t>, query e </a:t>
            </a:r>
            <a:r>
              <a:rPr lang="pt-BR" sz="3600" dirty="0" err="1">
                <a:solidFill>
                  <a:schemeClr val="bg1"/>
                </a:solidFill>
              </a:rPr>
              <a:t>etc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A partir destas informações podemos alterar a lógica do nosso código;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7804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908728D-13C6-CB05-1394-87CD2F8C0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0C8C2FE-618E-43E5-3D8C-93C15DC4054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EB76FBF-F9F3-7887-8D9C-436F25E06932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ódulos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B6CE3EDB-9245-6D99-309A-E360BD555665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DEE659-36FC-BC94-F30B-936590FC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762468"/>
            <a:ext cx="11022160" cy="57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FB6A693-302A-DE1E-6091-CE3A83A7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D38EA44-6A57-E4C4-56A0-4B354F3BB56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F32EA3B-3122-8D22-DFE2-06FCC9B97EE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Unindo os módulos http e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91B7F55-73CB-5413-987D-66F7E0DCB485}"/>
              </a:ext>
            </a:extLst>
          </p:cNvPr>
          <p:cNvSpPr txBox="1"/>
          <p:nvPr/>
        </p:nvSpPr>
        <p:spPr>
          <a:xfrm>
            <a:off x="1447752" y="2172900"/>
            <a:ext cx="15437100" cy="710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Podemos trabalhar com esses módulos juntos para obter um resultado interessante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Com o http, criamos o servidor e alteramos a resposta com base na URL acessada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Com o </a:t>
            </a:r>
            <a:r>
              <a:rPr lang="pt-BR" sz="3600" dirty="0" err="1">
                <a:solidFill>
                  <a:schemeClr val="bg1"/>
                </a:solidFill>
              </a:rPr>
              <a:t>url</a:t>
            </a:r>
            <a:r>
              <a:rPr lang="pt-BR" sz="3600" dirty="0">
                <a:solidFill>
                  <a:schemeClr val="bg1"/>
                </a:solidFill>
              </a:rPr>
              <a:t>, processamos os parâmetros que vêm pela query </a:t>
            </a:r>
            <a:r>
              <a:rPr lang="pt-BR" sz="3600" dirty="0" err="1">
                <a:solidFill>
                  <a:schemeClr val="bg1"/>
                </a:solidFill>
              </a:rPr>
              <a:t>string</a:t>
            </a:r>
            <a:r>
              <a:rPr lang="pt-BR" sz="3600" dirty="0">
                <a:solidFill>
                  <a:schemeClr val="bg1"/>
                </a:solidFill>
              </a:rPr>
              <a:t> para alterar a lógica do http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Agora,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414547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962</Words>
  <Application>Microsoft Office PowerPoint</Application>
  <PresentationFormat>Personalizar</PresentationFormat>
  <Paragraphs>128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Montserrat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Leticia Lima</dc:creator>
  <cp:lastModifiedBy>Leticia Lima</cp:lastModifiedBy>
  <cp:revision>6</cp:revision>
  <dcterms:created xsi:type="dcterms:W3CDTF">2006-08-16T00:00:00Z</dcterms:created>
  <dcterms:modified xsi:type="dcterms:W3CDTF">2025-01-16T20:51:45Z</dcterms:modified>
</cp:coreProperties>
</file>